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6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11.xml" ContentType="application/inkml+xml"/>
  <Override PartName="/ppt/notesSlides/notesSlide8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9.xml" ContentType="application/vnd.openxmlformats-officedocument.presentationml.notesSlide+xml"/>
  <Override PartName="/ppt/ink/ink23.xml" ContentType="application/inkml+xml"/>
  <Override PartName="/ppt/notesSlides/notesSlide10.xml" ContentType="application/vnd.openxmlformats-officedocument.presentationml.notesSlide+xml"/>
  <Override PartName="/ppt/ink/ink24.xml" ContentType="application/inkml+xml"/>
  <Override PartName="/ppt/notesSlides/notesSlide11.xml" ContentType="application/vnd.openxmlformats-officedocument.presentationml.notesSlide+xml"/>
  <Override PartName="/ppt/ink/ink25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29" r:id="rId2"/>
    <p:sldId id="354" r:id="rId3"/>
    <p:sldId id="351" r:id="rId4"/>
    <p:sldId id="353" r:id="rId5"/>
    <p:sldId id="355" r:id="rId6"/>
    <p:sldId id="352" r:id="rId7"/>
    <p:sldId id="331" r:id="rId8"/>
    <p:sldId id="332" r:id="rId9"/>
    <p:sldId id="356" r:id="rId10"/>
    <p:sldId id="357" r:id="rId11"/>
    <p:sldId id="358" r:id="rId12"/>
    <p:sldId id="360" r:id="rId13"/>
  </p:sldIdLst>
  <p:sldSz cx="9144000" cy="6858000" type="letter"/>
  <p:notesSz cx="6997700" cy="92837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1" pos="2878">
          <p15:clr>
            <a:srgbClr val="A4A3A4"/>
          </p15:clr>
        </p15:guide>
        <p15:guide id="1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124"/>
    <a:srgbClr val="0093CA"/>
    <a:srgbClr val="FFFFFF"/>
    <a:srgbClr val="FEFEFE"/>
    <a:srgbClr val="FDB727"/>
    <a:srgbClr val="D96C1C"/>
    <a:srgbClr val="559B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34E30B-F482-4AFE-A8E5-6CBD1B41E1E0}" v="1" dt="2025-01-31T05:13:37.5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5" autoAdjust="0"/>
    <p:restoredTop sz="94404" autoAdjust="0"/>
  </p:normalViewPr>
  <p:slideViewPr>
    <p:cSldViewPr snapToGrid="0">
      <p:cViewPr varScale="1">
        <p:scale>
          <a:sx n="70" d="100"/>
          <a:sy n="70" d="100"/>
        </p:scale>
        <p:origin x="1228" y="56"/>
      </p:cViewPr>
      <p:guideLst>
        <p:guide pos="2878"/>
        <p:guide orient="horz" pos="2160"/>
      </p:guideLst>
    </p:cSldViewPr>
  </p:slideViewPr>
  <p:outlineViewPr>
    <p:cViewPr>
      <p:scale>
        <a:sx n="100" d="100"/>
        <a:sy n="100" d="100"/>
      </p:scale>
      <p:origin x="0" y="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392"/>
    </p:cViewPr>
  </p:sorterViewPr>
  <p:notesViewPr>
    <p:cSldViewPr snapToGrid="0" showGuides="1">
      <p:cViewPr>
        <p:scale>
          <a:sx n="100" d="100"/>
          <a:sy n="100" d="100"/>
        </p:scale>
        <p:origin x="-3426" y="-36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luken Azage" userId="3a3a5bb496a34985" providerId="LiveId" clId="{D234E30B-F482-4AFE-A8E5-6CBD1B41E1E0}"/>
    <pc:docChg chg="custSel modSld">
      <pc:chgData name="Muluken Azage" userId="3a3a5bb496a34985" providerId="LiveId" clId="{D234E30B-F482-4AFE-A8E5-6CBD1B41E1E0}" dt="2025-01-31T05:17:02.914" v="78" actId="20577"/>
      <pc:docMkLst>
        <pc:docMk/>
      </pc:docMkLst>
      <pc:sldChg chg="addSp modSp mod">
        <pc:chgData name="Muluken Azage" userId="3a3a5bb496a34985" providerId="LiveId" clId="{D234E30B-F482-4AFE-A8E5-6CBD1B41E1E0}" dt="2025-01-31T05:17:02.914" v="78" actId="20577"/>
        <pc:sldMkLst>
          <pc:docMk/>
          <pc:sldMk cId="4058676726" sldId="331"/>
        </pc:sldMkLst>
        <pc:spChg chg="mod">
          <ac:chgData name="Muluken Azage" userId="3a3a5bb496a34985" providerId="LiveId" clId="{D234E30B-F482-4AFE-A8E5-6CBD1B41E1E0}" dt="2025-01-31T05:17:02.914" v="78" actId="20577"/>
          <ac:spMkLst>
            <pc:docMk/>
            <pc:sldMk cId="4058676726" sldId="331"/>
            <ac:spMk id="3" creationId="{13E94136-E463-54C7-2C53-95036F34D74B}"/>
          </ac:spMkLst>
        </pc:spChg>
        <pc:inkChg chg="add">
          <ac:chgData name="Muluken Azage" userId="3a3a5bb496a34985" providerId="LiveId" clId="{D234E30B-F482-4AFE-A8E5-6CBD1B41E1E0}" dt="2025-01-31T05:16:46.783" v="73" actId="9405"/>
          <ac:inkMkLst>
            <pc:docMk/>
            <pc:sldMk cId="4058676726" sldId="331"/>
            <ac:inkMk id="2" creationId="{9AB71E2F-C499-00B1-8948-EC813A81C5E2}"/>
          </ac:inkMkLst>
        </pc:inkChg>
      </pc:sldChg>
      <pc:sldChg chg="modSp mod">
        <pc:chgData name="Muluken Azage" userId="3a3a5bb496a34985" providerId="LiveId" clId="{D234E30B-F482-4AFE-A8E5-6CBD1B41E1E0}" dt="2025-01-31T04:54:04.363" v="68" actId="6549"/>
        <pc:sldMkLst>
          <pc:docMk/>
          <pc:sldMk cId="9585524" sldId="351"/>
        </pc:sldMkLst>
        <pc:spChg chg="mod">
          <ac:chgData name="Muluken Azage" userId="3a3a5bb496a34985" providerId="LiveId" clId="{D234E30B-F482-4AFE-A8E5-6CBD1B41E1E0}" dt="2025-01-31T04:54:04.363" v="68" actId="6549"/>
          <ac:spMkLst>
            <pc:docMk/>
            <pc:sldMk cId="9585524" sldId="351"/>
            <ac:spMk id="3" creationId="{30A9185C-550A-EA39-F286-CD625E54DB0D}"/>
          </ac:spMkLst>
        </pc:spChg>
      </pc:sldChg>
      <pc:sldChg chg="addSp delSp mod">
        <pc:chgData name="Muluken Azage" userId="3a3a5bb496a34985" providerId="LiveId" clId="{D234E30B-F482-4AFE-A8E5-6CBD1B41E1E0}" dt="2025-01-31T05:13:37.552" v="72"/>
        <pc:sldMkLst>
          <pc:docMk/>
          <pc:sldMk cId="590247588" sldId="352"/>
        </pc:sldMkLst>
        <pc:inkChg chg="add">
          <ac:chgData name="Muluken Azage" userId="3a3a5bb496a34985" providerId="LiveId" clId="{D234E30B-F482-4AFE-A8E5-6CBD1B41E1E0}" dt="2025-01-31T05:13:29.525" v="70" actId="9405"/>
          <ac:inkMkLst>
            <pc:docMk/>
            <pc:sldMk cId="590247588" sldId="352"/>
            <ac:inkMk id="4" creationId="{ED56ADF8-5420-9E7D-965F-F5EE80F62E8F}"/>
          </ac:inkMkLst>
        </pc:inkChg>
        <pc:inkChg chg="add del">
          <ac:chgData name="Muluken Azage" userId="3a3a5bb496a34985" providerId="LiveId" clId="{D234E30B-F482-4AFE-A8E5-6CBD1B41E1E0}" dt="2025-01-31T05:13:37.552" v="72"/>
          <ac:inkMkLst>
            <pc:docMk/>
            <pc:sldMk cId="590247588" sldId="352"/>
            <ac:inkMk id="7" creationId="{8ED33D10-D347-2E58-AA1E-E0DB487FEB40}"/>
          </ac:inkMkLst>
        </pc:inkChg>
        <pc:inkChg chg="add">
          <ac:chgData name="Muluken Azage" userId="3a3a5bb496a34985" providerId="LiveId" clId="{D234E30B-F482-4AFE-A8E5-6CBD1B41E1E0}" dt="2025-01-31T05:13:37.552" v="72"/>
          <ac:inkMkLst>
            <pc:docMk/>
            <pc:sldMk cId="590247588" sldId="352"/>
            <ac:inkMk id="11" creationId="{CB421360-21F5-8AF9-8DB7-007DC997362F}"/>
          </ac:inkMkLst>
        </pc:inkChg>
      </pc:sldChg>
      <pc:sldChg chg="modSp mod">
        <pc:chgData name="Muluken Azage" userId="3a3a5bb496a34985" providerId="LiveId" clId="{D234E30B-F482-4AFE-A8E5-6CBD1B41E1E0}" dt="2025-01-31T04:55:53.367" v="69" actId="6549"/>
        <pc:sldMkLst>
          <pc:docMk/>
          <pc:sldMk cId="2440525543" sldId="353"/>
        </pc:sldMkLst>
        <pc:spChg chg="mod">
          <ac:chgData name="Muluken Azage" userId="3a3a5bb496a34985" providerId="LiveId" clId="{D234E30B-F482-4AFE-A8E5-6CBD1B41E1E0}" dt="2025-01-31T04:55:53.367" v="69" actId="6549"/>
          <ac:spMkLst>
            <pc:docMk/>
            <pc:sldMk cId="2440525543" sldId="353"/>
            <ac:spMk id="3" creationId="{9F400BAA-5FEE-C013-31A7-79C0DA67A190}"/>
          </ac:spMkLst>
        </pc:spChg>
      </pc:sldChg>
      <pc:sldChg chg="modSp mod">
        <pc:chgData name="Muluken Azage" userId="3a3a5bb496a34985" providerId="LiveId" clId="{D234E30B-F482-4AFE-A8E5-6CBD1B41E1E0}" dt="2025-01-31T04:39:43.240" v="0" actId="20577"/>
        <pc:sldMkLst>
          <pc:docMk/>
          <pc:sldMk cId="2505926384" sldId="354"/>
        </pc:sldMkLst>
        <pc:spChg chg="mod">
          <ac:chgData name="Muluken Azage" userId="3a3a5bb496a34985" providerId="LiveId" clId="{D234E30B-F482-4AFE-A8E5-6CBD1B41E1E0}" dt="2025-01-31T04:39:43.240" v="0" actId="20577"/>
          <ac:spMkLst>
            <pc:docMk/>
            <pc:sldMk cId="2505926384" sldId="354"/>
            <ac:spMk id="3" creationId="{731F7902-8145-B077-9C19-6CD0E338339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yenesew\Downloads\Figure2%20data_black%20and%20whit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640570758419649E-2"/>
          <c:y val="2.2603288059866302E-2"/>
          <c:w val="0.8148019740305481"/>
          <c:h val="0.80379090963144173"/>
        </c:manualLayout>
      </c:layout>
      <c:lineChart>
        <c:grouping val="standar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&gt;=40</c:v>
                </c:pt>
              </c:strCache>
            </c:strRef>
          </c:tx>
          <c:spPr>
            <a:ln w="31750" cap="rnd">
              <a:solidFill>
                <a:schemeClr val="dk1">
                  <a:tint val="885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Sheet1!$B$3:$B$16</c:f>
              <c:strCache>
                <c:ptCount val="1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</c:strCache>
            </c:strRef>
          </c:cat>
          <c:val>
            <c:numRef>
              <c:f>Sheet1!$C$3:$C$16</c:f>
              <c:numCache>
                <c:formatCode>General</c:formatCode>
                <c:ptCount val="14"/>
                <c:pt idx="0">
                  <c:v>19.641138812529</c:v>
                </c:pt>
                <c:pt idx="1">
                  <c:v>20.358171853780064</c:v>
                </c:pt>
                <c:pt idx="2">
                  <c:v>21.075204895031124</c:v>
                </c:pt>
                <c:pt idx="3">
                  <c:v>21.792237936282188</c:v>
                </c:pt>
                <c:pt idx="4">
                  <c:v>22.315037000028386</c:v>
                </c:pt>
                <c:pt idx="5">
                  <c:v>22.837836063774581</c:v>
                </c:pt>
                <c:pt idx="6">
                  <c:v>23.360635127520776</c:v>
                </c:pt>
                <c:pt idx="7">
                  <c:v>23.883434191266971</c:v>
                </c:pt>
                <c:pt idx="8">
                  <c:v>24.40623325501317</c:v>
                </c:pt>
                <c:pt idx="9">
                  <c:v>24.962790046352531</c:v>
                </c:pt>
                <c:pt idx="10">
                  <c:v>25.519346837691891</c:v>
                </c:pt>
                <c:pt idx="11">
                  <c:v>26.075903629031249</c:v>
                </c:pt>
                <c:pt idx="12">
                  <c:v>26.632460420370613</c:v>
                </c:pt>
                <c:pt idx="13">
                  <c:v>27.18901721170997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3B-4AA3-9C6E-E943F5CE2E41}"/>
            </c:ext>
          </c:extLst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&gt;=45</c:v>
                </c:pt>
              </c:strCache>
            </c:strRef>
          </c:tx>
          <c:spPr>
            <a:ln w="31750" cap="rnd">
              <a:solidFill>
                <a:schemeClr val="dk1">
                  <a:tint val="5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Sheet1!$B$3:$B$16</c:f>
              <c:strCache>
                <c:ptCount val="1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</c:strCache>
            </c:strRef>
          </c:cat>
          <c:val>
            <c:numRef>
              <c:f>Sheet1!$D$3:$D$16</c:f>
              <c:numCache>
                <c:formatCode>General</c:formatCode>
                <c:ptCount val="14"/>
                <c:pt idx="0">
                  <c:v>14.51732547653169</c:v>
                </c:pt>
                <c:pt idx="1">
                  <c:v>15.096843277537911</c:v>
                </c:pt>
                <c:pt idx="2">
                  <c:v>15.676361078544129</c:v>
                </c:pt>
                <c:pt idx="3">
                  <c:v>16.255878879550352</c:v>
                </c:pt>
                <c:pt idx="4">
                  <c:v>16.671245670352729</c:v>
                </c:pt>
                <c:pt idx="5">
                  <c:v>17.086612461155106</c:v>
                </c:pt>
                <c:pt idx="6">
                  <c:v>17.501979251957483</c:v>
                </c:pt>
                <c:pt idx="7">
                  <c:v>17.91734604275986</c:v>
                </c:pt>
                <c:pt idx="8">
                  <c:v>18.33271283356223</c:v>
                </c:pt>
                <c:pt idx="9">
                  <c:v>18.826251894061528</c:v>
                </c:pt>
                <c:pt idx="10">
                  <c:v>19.319790954560826</c:v>
                </c:pt>
                <c:pt idx="11">
                  <c:v>19.813330015060124</c:v>
                </c:pt>
                <c:pt idx="12">
                  <c:v>20.306869075559423</c:v>
                </c:pt>
                <c:pt idx="13">
                  <c:v>20.800408136058728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3B-4AA3-9C6E-E943F5CE2E41}"/>
            </c:ext>
          </c:extLst>
        </c:ser>
        <c:ser>
          <c:idx val="2"/>
          <c:order val="2"/>
          <c:tx>
            <c:strRef>
              <c:f>Sheet1!$E$2</c:f>
              <c:strCache>
                <c:ptCount val="1"/>
                <c:pt idx="0">
                  <c:v>&gt;=50</c:v>
                </c:pt>
              </c:strCache>
            </c:strRef>
          </c:tx>
          <c:spPr>
            <a:ln w="31750" cap="rnd">
              <a:solidFill>
                <a:schemeClr val="dk1">
                  <a:tint val="75000"/>
                </a:schemeClr>
              </a:solidFill>
              <a:prstDash val="lgDash"/>
              <a:round/>
            </a:ln>
            <a:effectLst/>
          </c:spPr>
          <c:marker>
            <c:symbol val="none"/>
          </c:marker>
          <c:cat>
            <c:strRef>
              <c:f>Sheet1!$B$3:$B$16</c:f>
              <c:strCache>
                <c:ptCount val="1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</c:strCache>
            </c:strRef>
          </c:cat>
          <c:val>
            <c:numRef>
              <c:f>Sheet1!$E$3:$E$16</c:f>
              <c:numCache>
                <c:formatCode>General</c:formatCode>
                <c:ptCount val="14"/>
                <c:pt idx="0">
                  <c:v>10.586070132741373</c:v>
                </c:pt>
                <c:pt idx="1">
                  <c:v>10.967018605527967</c:v>
                </c:pt>
                <c:pt idx="2">
                  <c:v>11.347967078314559</c:v>
                </c:pt>
                <c:pt idx="3">
                  <c:v>11.728915551101153</c:v>
                </c:pt>
                <c:pt idx="4">
                  <c:v>12.058445692353921</c:v>
                </c:pt>
                <c:pt idx="5">
                  <c:v>12.387975833606689</c:v>
                </c:pt>
                <c:pt idx="6">
                  <c:v>12.717505974859456</c:v>
                </c:pt>
                <c:pt idx="7">
                  <c:v>13.047036116112224</c:v>
                </c:pt>
                <c:pt idx="8">
                  <c:v>13.376566257364988</c:v>
                </c:pt>
                <c:pt idx="9">
                  <c:v>13.761762596397809</c:v>
                </c:pt>
                <c:pt idx="10">
                  <c:v>14.146958935430629</c:v>
                </c:pt>
                <c:pt idx="11">
                  <c:v>14.532155274463449</c:v>
                </c:pt>
                <c:pt idx="12">
                  <c:v>14.917351613496271</c:v>
                </c:pt>
                <c:pt idx="13">
                  <c:v>15.302547952529086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13B-4AA3-9C6E-E943F5CE2E41}"/>
            </c:ext>
          </c:extLst>
        </c:ser>
        <c:ser>
          <c:idx val="3"/>
          <c:order val="3"/>
          <c:tx>
            <c:strRef>
              <c:f>Sheet1!$F$2</c:f>
              <c:strCache>
                <c:ptCount val="1"/>
                <c:pt idx="0">
                  <c:v>&gt;=55</c:v>
                </c:pt>
              </c:strCache>
            </c:strRef>
          </c:tx>
          <c:spPr>
            <a:ln w="31750" cap="rnd">
              <a:solidFill>
                <a:schemeClr val="dk1">
                  <a:tint val="985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Sheet1!$B$3:$B$16</c:f>
              <c:strCache>
                <c:ptCount val="1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</c:strCache>
            </c:strRef>
          </c:cat>
          <c:val>
            <c:numRef>
              <c:f>Sheet1!$F$3:$F$16</c:f>
              <c:numCache>
                <c:formatCode>General</c:formatCode>
                <c:ptCount val="14"/>
                <c:pt idx="0">
                  <c:v>7.4648278065997067</c:v>
                </c:pt>
                <c:pt idx="1">
                  <c:v>7.739128513544534</c:v>
                </c:pt>
                <c:pt idx="2">
                  <c:v>8.0134292204893605</c:v>
                </c:pt>
                <c:pt idx="3">
                  <c:v>8.2877299274341905</c:v>
                </c:pt>
                <c:pt idx="4">
                  <c:v>8.5020890921370817</c:v>
                </c:pt>
                <c:pt idx="5">
                  <c:v>8.716448256839973</c:v>
                </c:pt>
                <c:pt idx="6">
                  <c:v>8.9308074215428643</c:v>
                </c:pt>
                <c:pt idx="7">
                  <c:v>9.1451665862457556</c:v>
                </c:pt>
                <c:pt idx="8">
                  <c:v>9.3595257509486451</c:v>
                </c:pt>
                <c:pt idx="9">
                  <c:v>9.6583736112609184</c:v>
                </c:pt>
                <c:pt idx="10">
                  <c:v>9.9572214715731917</c:v>
                </c:pt>
                <c:pt idx="11">
                  <c:v>10.256069331885461</c:v>
                </c:pt>
                <c:pt idx="12">
                  <c:v>10.554917192197735</c:v>
                </c:pt>
                <c:pt idx="13">
                  <c:v>10.853765052510008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13B-4AA3-9C6E-E943F5CE2E41}"/>
            </c:ext>
          </c:extLst>
        </c:ser>
        <c:ser>
          <c:idx val="4"/>
          <c:order val="4"/>
          <c:tx>
            <c:strRef>
              <c:f>Sheet1!$G$2</c:f>
              <c:strCache>
                <c:ptCount val="1"/>
                <c:pt idx="0">
                  <c:v>&gt;=60</c:v>
                </c:pt>
              </c:strCache>
            </c:strRef>
          </c:tx>
          <c:spPr>
            <a:ln w="31750" cap="rnd">
              <a:solidFill>
                <a:schemeClr val="dk1">
                  <a:tint val="30000"/>
                </a:schemeClr>
              </a:solidFill>
              <a:prstDash val="lgDashDotDot"/>
              <a:round/>
            </a:ln>
            <a:effectLst/>
          </c:spPr>
          <c:marker>
            <c:symbol val="none"/>
          </c:marker>
          <c:cat>
            <c:strRef>
              <c:f>Sheet1!$B$3:$B$16</c:f>
              <c:strCache>
                <c:ptCount val="1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</c:strCache>
            </c:strRef>
          </c:cat>
          <c:val>
            <c:numRef>
              <c:f>Sheet1!$G$3:$G$16</c:f>
              <c:numCache>
                <c:formatCode>General</c:formatCode>
                <c:ptCount val="14"/>
                <c:pt idx="0">
                  <c:v>5.0673808943912517</c:v>
                </c:pt>
                <c:pt idx="1">
                  <c:v>5.2425300461814919</c:v>
                </c:pt>
                <c:pt idx="2">
                  <c:v>5.417679197971732</c:v>
                </c:pt>
                <c:pt idx="3">
                  <c:v>5.5928283497619722</c:v>
                </c:pt>
                <c:pt idx="4">
                  <c:v>5.7433258164233916</c:v>
                </c:pt>
                <c:pt idx="5">
                  <c:v>5.8938232830848118</c:v>
                </c:pt>
                <c:pt idx="6">
                  <c:v>6.044320749746233</c:v>
                </c:pt>
                <c:pt idx="7">
                  <c:v>6.1948182164076542</c:v>
                </c:pt>
                <c:pt idx="8">
                  <c:v>6.3453156830690736</c:v>
                </c:pt>
                <c:pt idx="9">
                  <c:v>6.5345418316526471</c:v>
                </c:pt>
                <c:pt idx="10">
                  <c:v>6.7237679802362225</c:v>
                </c:pt>
                <c:pt idx="11">
                  <c:v>6.9129941288197969</c:v>
                </c:pt>
                <c:pt idx="12">
                  <c:v>7.1022202774033723</c:v>
                </c:pt>
                <c:pt idx="13">
                  <c:v>7.2914464259869458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13B-4AA3-9C6E-E943F5CE2E41}"/>
            </c:ext>
          </c:extLst>
        </c:ser>
        <c:ser>
          <c:idx val="5"/>
          <c:order val="5"/>
          <c:tx>
            <c:strRef>
              <c:f>Sheet1!$H$2</c:f>
              <c:strCache>
                <c:ptCount val="1"/>
                <c:pt idx="0">
                  <c:v>&gt;=65</c:v>
                </c:pt>
              </c:strCache>
            </c:strRef>
          </c:tx>
          <c:spPr>
            <a:ln w="31750" cap="rnd">
              <a:solidFill>
                <a:schemeClr val="dk1">
                  <a:tint val="60000"/>
                </a:schemeClr>
              </a:solidFill>
              <a:prstDash val="lgDashDot"/>
              <a:round/>
            </a:ln>
            <a:effectLst/>
          </c:spPr>
          <c:marker>
            <c:symbol val="none"/>
          </c:marker>
          <c:cat>
            <c:strRef>
              <c:f>Sheet1!$B$3:$B$16</c:f>
              <c:strCache>
                <c:ptCount val="1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</c:strCache>
            </c:strRef>
          </c:cat>
          <c:val>
            <c:numRef>
              <c:f>Sheet1!$H$3:$H$16</c:f>
              <c:numCache>
                <c:formatCode>General</c:formatCode>
                <c:ptCount val="14"/>
                <c:pt idx="0">
                  <c:v>3.2247363508239477</c:v>
                </c:pt>
                <c:pt idx="1">
                  <c:v>3.3391718118453921</c:v>
                </c:pt>
                <c:pt idx="2">
                  <c:v>3.4536072728668357</c:v>
                </c:pt>
                <c:pt idx="3">
                  <c:v>3.5680427338882796</c:v>
                </c:pt>
                <c:pt idx="4">
                  <c:v>3.660956103554855</c:v>
                </c:pt>
                <c:pt idx="5">
                  <c:v>3.7538694732214308</c:v>
                </c:pt>
                <c:pt idx="6">
                  <c:v>3.8467828428880058</c:v>
                </c:pt>
                <c:pt idx="7">
                  <c:v>3.9396962125545816</c:v>
                </c:pt>
                <c:pt idx="8">
                  <c:v>4.0326095822211565</c:v>
                </c:pt>
                <c:pt idx="9">
                  <c:v>4.1599532285242624</c:v>
                </c:pt>
                <c:pt idx="10">
                  <c:v>4.2872968748273683</c:v>
                </c:pt>
                <c:pt idx="11">
                  <c:v>4.4146405211304733</c:v>
                </c:pt>
                <c:pt idx="12">
                  <c:v>4.5419841674335801</c:v>
                </c:pt>
                <c:pt idx="13">
                  <c:v>4.6693278137366843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13B-4AA3-9C6E-E943F5CE2E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2249167"/>
        <c:axId val="672256911"/>
      </c:lineChart>
      <c:catAx>
        <c:axId val="67224916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2256911"/>
        <c:crosses val="autoZero"/>
        <c:auto val="1"/>
        <c:lblAlgn val="ctr"/>
        <c:lblOffset val="100"/>
        <c:noMultiLvlLbl val="0"/>
      </c:catAx>
      <c:valAx>
        <c:axId val="672256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Proportion of population increment per 100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2249167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3BA51EEA-DD37-C540-9FB3-1F37496C1E8F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5A46EB84-1928-0F4D-8DD6-C1A7623B3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397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31T04:00:21.056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2777 686 24503,'-1'27'0,"-2"0"0,-3 0 0,-1-1 0,-3 1 0,-1-1 0,-3 0 0,-2 0 0,-2-1 0,-2 0 0,-2 0 0,-1-1 0,-3 0 0,-2-1 0,-1 0 0,-2-1 0,-2-1 0,-2 0 0,-1-1 0,-2 0 0,-1-1 0,-2-2 0,-1 0 0,-1 0 0,-2-2 0,-1 0 0,-1-2 0,-1 0 0,-1-1 0,-1-2 0,-1 0 0,0-1 0,-1-1 0,-1-1 0,0-2 0,-1 0 0,0-1 0,0-1 0,-1-2 0,1 0 0,-1-2 0,1 0 0,-1-2 0,1-1 0,1-1 0,0 0 0,0-2 0,1-1 0,0-1 0,1-1 0,1 0 0,1-2 0,1-1 0,1 0 0,1-2 0,2 0 0,0-2 0,2 0 0,1 0 0,2-2 0,1-1 0,2 0 0,1-1 0,2 0 0,2-1 0,2-1 0,1 0 0,3-1 0,1 0 0,2-1 0,2 0 0,2 0 0,2-1 0,3 0 0,1 0 0,2-1 0,3 1 0,2-1 0,1 0 0,3 0 0,2 0 0,3 0 0,1 0 0,2 1 0,3-1 0,2 1 0,1 0 0,3 0 0,2 1 0,2 0 0,2 0 0,2 1 0,1 0 0,3 1 0,1 0 0,2 1 0,2 1 0,2 0 0,1 1 0,2 0 0,1 2 0,2 0 0,1 1 0,2 0 0,0 2 0,2 0 0,1 2 0,1 0 0,1 1 0,1 2 0,1 0 0,1 1 0,0 1 0,1 1 0,0 2 0,0 0 0,1 1 0,1 1 0,-1 2 0,1 0 0,-1 2 0,1 0 0,-1 2 0,0 1 0,0 1 0,-1 0 0,0 2 0,-1 1 0,-1 1 0,0 1 0,-1 0 0,-1 2 0,-1 1 0,-1 0 0,-1 2 0,-1 0 0,-2 2 0,-1 0 0,-1 1 0,-2 0 0,-1 2 0,-2 0 0,-1 1 0,-2 0 0,-2 1 0,-2 1 0,-1 0 0,-2 1 0,-3 0 0,-1 1 0,-2 0 0,-2 0 0,-2 1 0,-2 0 0,-3 0 0,-1 1 0,-3-1 0,-1 1 0,-3 0 0,-2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31T05:16:46.783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1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6T22:47:41.145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1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6T22:47:41.145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1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6T23:17:52.611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2138 633 24480,'-1'25'0,"-1"-1"0,-2 1 0,-2 0 0,-2-1 0,-1 0 0,-1 0 0,-2 0 0,-2 0 0,-1-1 0,-2 0 0,-1-1 0,-2 0 0,-1-1 0,-2 0 0,-1 0 0,-1-2 0,-2 1 0,-1-2 0,-1 0 0,-1-1 0,-2 0 0,0-1 0,-2-1 0,0-1 0,-1-1 0,-1 0 0,-2-2 0,1 0 0,-2-1 0,0-1 0,0-1 0,-2 0 0,1-2 0,-1-1 0,0 0 0,-1-2 0,0-1 0,0 0 0,0-2 0,0 0 0,0-2 0,1 0 0,-1-1 0,1-2 0,0 0 0,0-1 0,1-2 0,0 0 0,1-1 0,1-1 0,0-1 0,1 0 0,1-2 0,1 0 0,0-1 0,2-1 0,0-1 0,2-1 0,1 0 0,1-1 0,1 0 0,1-2 0,2 1 0,1-2 0,1 0 0,2 0 0,1-1 0,2 0 0,1-1 0,2 0 0,1-1 0,2 0 0,1 0 0,2 0 0,2 0 0,1-1 0,2 0 0,1 1 0,3-1 0,0 0 0,3 0 0,1 0 0,2 1 0,1-1 0,2 1 0,2 0 0,1 0 0,2 1 0,1 0 0,2 0 0,1 0 0,2 2 0,1-1 0,2 1 0,1 1 0,1 0 0,2 1 0,1 0 0,1 1 0,1 1 0,1 1 0,2 0 0,0 1 0,2 1 0,0 0 0,1 2 0,1 0 0,1 1 0,0 1 0,1 1 0,1 1 0,0 1 0,1 0 0,0 2 0,0 1 0,1 0 0,-1 2 0,1 0 0,0 2 0,0 0 0,0 2 0,0 0 0,0 2 0,-1 0 0,0 1 0,-1 2 0,1 0 0,-2 1 0,0 1 0,0 1 0,-2 1 0,1 1 0,-2 0 0,-1 2 0,-1 0 0,0 1 0,-2 1 0,0 0 0,-2 1 0,-1 1 0,-1 1 0,-1 0 0,-2 1 0,-1 0 0,-1 1 0,-2 1 0,-1-1 0,-2 2 0,-1 0 0,-2 0 0,-1 0 0,-2 1 0,-2 0 0,-1 0 0,-1 1 0,-2-1 0,-2 1 0,-2 0 0,-1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6T23:17:56.690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1445 839 24497,'-8'16'0,"-1"-1"0,0 0 0,-2-1 0,-1-1 0,-1 0 0,-1 0 0,-1-2 0,-1 0 0,-1-1 0,-1 0 0,-1-1 0,0-1 0,-2-1 0,0 0 0,-1-1 0,0-1 0,-1-1 0,-1 0 0,-1-2 0,0 0 0,-1 0 0,0-2 0,0 0 0,-1-2 0,-1 0 0,1 0 0,-1-2 0,-1 0 0,1-2 0,-1 0 0,0 0 0,1-2 0,-1 0 0,0-1 0,0 0 0,1-2 0,-1 0 0,1 0 0,0-2 0,0 1 0,1-2 0,0 0 0,0-1 0,1 0 0,0-1 0,1 0 0,0-1 0,1 0 0,1 0 0,0-1 0,1-1 0,1 1 0,1-1 0,0 0 0,1-1 0,1 1 0,1-1 0,1 0 0,1 0 0,1-1 0,1 1 0,1 0 0,1-1 0,1 1 0,1 0 0,1 0 0,1 0 0,1 0 0,2 0 0,0 1 0,2 0 0,1 0 0,0 0 0,3 1 0,0 0 0,1 0 0,1 1 0,2 1 0,1-1 0,0 2 0,2-1 0,1 2 0,1 0 0,1 0 0,1 1 0,1 1 0,1 1 0,1 0 0,1 0 0,1 2 0,0 0 0,2 1 0,0 0 0,1 2 0,1 0 0,1 1 0,0 0 0,1 2 0,1 0 0,0 1 0,0 1 0,1 1 0,1 0 0,0 1 0,0 1 0,1 1 0,0 1 0,0 0 0,1 1 0,-1 1 0,1 1 0,0 0 0,0 2 0,0-1 0,-1 2 0,1 0 0,-1 1 0,1 1 0,-1 0 0,0 1 0,-1 1 0,0 0 0,0 0 0,-1 2 0,0-1 0,-1 2 0,-1-1 0,0 1 0,0 1 0,-2 0 0,0 0 0,0 1 0,-2 0 0,0 0 0,-2 0 0,0 1 0,-1 0 0,-1 0 0,0 0 0,-2 0 0,-1 1 0,-1-1 0,-1 0 0,-1 1 0,-1-1 0,-1 0 0,-1 0 0,-1 0 0,-2-1 0,0 1 0,-2-1 0,-1 0 0,-1 0 0,-1-1 0,-1 0 0,-1-1 0,-2 0 0,0 0 0,-2-1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6T23:17:59.167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205 30 24575,'-2'0'0,"0"0"0,-1 0 0,1 1 0,0 0 0,0-1 0,0 1 0,0 0 0,0 0 0,0 0 0,0 0 0,1 0 0,-1 1 0,0-1 0,-1 2 0,-23 25 0,20-20 0,0-2 0,-10 12 0,0 0 0,2 1 0,0 0 0,1 1 0,1 1 0,-17 37 0,24-42 0,1 0 0,0 1 0,1 0 0,-2 24 0,4 69 0,2-73 0,0-30 0,-1-1 0,1 0 0,0 0 0,0 0 0,1 1 0,0-2 0,0 1 0,1 0 0,-1 0 0,1-1 0,0 1 0,1-1 0,-1 0 0,1 0 0,0 0 0,0 0 0,1-1 0,-1 0 0,1 0 0,0 0 0,0 0 0,10 4 0,17 11 0,1-2 0,0-2 0,1-1 0,0-1 0,58 12 0,-42-15 0,1-3 0,-1-2 0,77-1 0,-95-4 0,-17 1 0,0-1 0,28-4 0,-39 3 0,0 1 0,0-1 0,0-1 0,0 1 0,-1-1 0,1 1 0,0-1 0,-1 0 0,1 0 0,-1-1 0,0 1 0,1-1 0,-1 1 0,0-1 0,2-4 0,3-4 0,-1 0 0,0-1 0,-1 0 0,0 0 0,-1 0 0,0-1 0,-1 0 0,-1 0 0,0 0 0,2-19 0,-2-15 0,-3-77 0,-1 77 0,1 36 0,-1 0 0,0 0 0,-1 0 0,0 1 0,0-1 0,-2 1 0,1 0 0,-1-1 0,0 1 0,-1 1 0,0-1 0,-1 1 0,0 0 0,-1 0 0,1 1 0,-15-14 0,1 1 0,-1 1 0,-30-22 0,39 34 0,0 1 0,0-1 0,-1 2 0,0 0 0,0 0 0,-23-5 0,4 2 0,3 1 0,0 1 0,-1 1 0,-52-3 0,62 8 0,0 1 0,1 0 0,-1 2 0,0 0 0,1 1 0,0 1 0,-23 8 0,-8 6-1365,28-12-5461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6T23:18:02.306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182 126 24575,'-13'0'0,"6"-1"0,0 1 0,0 1 0,-1-1 0,-8 3 0,13-3 0,1 1 0,-1 0 0,1 0 0,0 0 0,0 0 0,-1 1 0,1-1 0,0 1 0,0-1 0,0 1 0,1-1 0,-1 1 0,0 0 0,1 0 0,-1 0 0,-1 3 0,-60 106 0,58-102 0,1 0 0,1 0 0,0 1 0,0 0 0,1 0 0,0 0 0,-1 16 0,4 74 0,1-53 0,-2-31 0,0 6 0,1-1 0,0 1 0,8 34 0,-7-49 0,1 0 0,-1 0 0,1 0 0,0-1 0,1 1 0,0-1 0,0 1 0,0-1 0,0-1 0,1 1 0,0-1 0,0 1 0,1-1 0,9 6 0,9 4 0,0-2 0,1 0 0,1-2 0,0-1 0,1-1 0,30 7 0,-46-14 0,-1 1 0,0-2 0,1 0 0,-1 0 0,1-1 0,-1 0 0,0-1 0,1 0 0,-1 0 0,0-1 0,1-1 0,-1 0 0,16-7 0,-15 5 0,-1-1 0,0 0 0,0-1 0,0 0 0,-1 0 0,0-1 0,-1-1 0,1 1 0,-2-1 0,1 0 0,11-20 0,-9 12 0,-2 0 0,1-1 0,-2 0 0,-1-1 0,0 1 0,4-23 0,-5 7 0,-1 0 0,-2-57 0,-2 77 0,0 0 0,-1 1 0,0-1 0,-1 0 0,-1 1 0,-1-1 0,1 1 0,-2 0 0,-11-23 0,-9-21 0,18 40 0,0 1 0,-13-22 0,17 33 0,-1 0 0,0-1 0,-1 1 0,1 1 0,-1-1 0,0 1 0,0-1 0,0 1 0,-1 1 0,-7-5 0,-6 0 0,0 1 0,0 1 0,-1 0 0,0 1 0,-1 1 0,-23-1 0,2-1 0,20 3 0,9 0 0,-1 1 0,0 0 0,1 1 0,-1 0 0,0 1 0,-26 4 0,38-4-52,0 1-1,0 0 1,0 0-1,0 0 1,0 0-1,0 0 1,0 0-1,0 1 1,0-1-1,1 0 1,-1 1-1,1 0 1,-1-1-1,1 1 1,-1 0-1,1 0 1,0-1-1,0 1 1,0 0-1,0 0 1,0 1-1,0-1 0,1 0 1,-1 0-1,0 3 1,-2 14-6774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6T23:18:05.290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892 302 24516,'0'11'0,"-1"1"0,-1 0 0,0 0 0,-2-1 0,1 1 0,-2-1 0,0 1 0,-1-1 0,0 0 0,-1 0 0,-1-1 0,0 1 0,-1-1 0,0 0 0,-1 0 0,-1-1 0,0 0 0,0 0 0,-2 0 0,1-1 0,-1 0 0,-1-1 0,0 0 0,0 0 0,-1-1 0,0 0 0,0 0 0,-1-1 0,0 0 0,0-1 0,-1 0 0,0-1 0,0 0 0,0 0 0,0-1 0,0 0 0,-1-1 0,1-1 0,-1 1 0,1-2 0,-1 1 0,1-1 0,0-1 0,-1 0 0,1-1 0,0 0 0,1 0 0,-1-1 0,1 0 0,0-1 0,0 0 0,1-1 0,-1 0 0,2 0 0,-1-1 0,1 0 0,1 0 0,0-1 0,0 0 0,1-1 0,0 0 0,1 0 0,1 0 0,0-1 0,0 0 0,1 0 0,1-1 0,1 1 0,0-1 0,0 0 0,1 0 0,1-1 0,1 1 0,0-1 0,1 1 0,1-1 0,0 0 0,1 0 0,1 1 0,0-1 0,1 0 0,1 0 0,0 1 0,1-1 0,1 0 0,0 1 0,1 0 0,1-1 0,1 1 0,0 1 0,0-1 0,1 1 0,1-1 0,1 1 0,0 1 0,0-1 0,1 1 0,1 0 0,0 1 0,1 0 0,0 0 0,0 0 0,1 1 0,1 0 0,-1 1 0,2 0 0,-1 0 0,1 1 0,0 1 0,0-1 0,1 1 0,-1 1 0,1 0 0,0 0 0,1 1 0,-1 1 0,0 0 0,1 0 0,-1 1 0,1 0 0,-1 1 0,1 0 0,-1 0 0,0 1 0,0 1 0,0 0 0,0 0 0,0 1 0,-1 1 0,0-1 0,0 1 0,-1 1 0,0 0 0,0 0 0,-1 1 0,0 0 0,0 1 0,-1 0 0,-1 0 0,1 0 0,-2 1 0,0 0 0,0 1 0,-1-1 0,-1 1 0,0 1 0,-1-1 0,0 1 0,-1-1 0,-1 1 0,0 1 0,-1-1 0,0 0 0,-2 1 0,1 0 0,-2-1 0,0 1 0,-1 0 0,-1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6T23:18:16.415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0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6T23:18:19.642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31T04:04:51.237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0 24575,'4'0'0,"6"0"0,1 0-8191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6T23:18:39.021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1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6T23:18:43.964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0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6T23:18:44.157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0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6T22:47:41.145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1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6T22:47:41.145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1 24575,'0'0'-8191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6T22:47:41.145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31T05:13:29.525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0 255 24575,'20'1'0,"-1"2"0,0 0 0,0 1 0,-1 1 0,1 1 0,-1 0 0,0 1 0,-1 2 0,29 17 0,-28-17 0,-1 0 0,2-1 0,-1-1 0,33 8 0,80 9 0,-41-8 0,-32-8 0,95 4 0,-93-10 0,69 10 0,37 1 0,650-12 0,-393-3 0,720 2 0,-1088-2 0,-1-3 0,72-16 0,78-36 0,-197 55 0,100-43 0,-64 26 0,-15 4 0,0-2 0,37-27 0,-64 43 0,2 0 0,-1-1 0,0 0 0,1 1 0,-1-1 0,0 0 0,0-1 0,0 1 0,0 0 0,-1 0 0,1-1 0,-1 1 0,1-1 0,-1 1 0,0-1 0,0 0 0,0 0 0,0 1 0,0-1 0,-1 0 0,1 0 0,-1-6 0,0 6 0,-1-1 0,0 0 0,0 1 0,0-1 0,-1 1 0,1-1 0,-1 1 0,0 0 0,0-1 0,0 1 0,0 0 0,0 0 0,-1 1 0,1-1 0,-1 0 0,-5-3 0,-4-3 0,1 2 0,-2-1 0,1 1 0,-1 1 0,0 0 0,-17-4 0,-86-20 0,107 28 0,-43-9 0,-1 3 0,0 2 0,-72 1 0,102 5-1365,6 1-5461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31T05:13:37.553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2017 163 24465,'0'6'0,"-3"0"0,-1 1 0,-1-1 0,-2 0 0,-2 1 0,-1-1 0,-1 0 0,-2 0 0,-1 0 0,-2 0 0,-2-1 0,0 1 0,-2-1 0,-2 1 0,0-1 0,-2 0 0,-1 0 0,-2 0 0,0-1 0,-2 1 0,0-1 0,-2 0 0,0 0 0,-2 0 0,0-1 0,-1 0 0,-1 0 0,-1 0 0,0 0 0,-1-1 0,-1 0 0,0 0 0,0 0 0,-1-1 0,0 0 0,0 0 0,0-1 0,-1 1 0,1-1 0,-1 0 0,1-1 0,-1 1 0,1-1 0,0 0 0,0 0 0,1-1 0,0 0 0,1 0 0,0 0 0,0-1 0,2 0 0,0 0 0,1 0 0,0 0 0,2-1 0,0 0 0,2 0 0,0 0 0,1-1 0,2 1 0,1-1 0,1 0 0,1 0 0,1 0 0,2-1 0,1 1 0,1-1 0,2 1 0,1-1 0,1 0 0,2 0 0,2 0 0,1 0 0,1-1 0,2 1 0,2 0 0,1-1 0,2 1 0,1 0 0,2-1 0,1 1 0,2 0 0,1-1 0,2 1 0,2 0 0,1 0 0,1 0 0,2-1 0,2 2 0,1-1 0,1 0 0,2 0 0,1 1 0,1-1 0,2 1 0,1 0 0,1 0 0,1 0 0,1 1 0,2-1 0,1 1 0,0 0 0,2 0 0,0 1 0,2-1 0,0 1 0,1 0 0,0 0 0,2 1 0,0-1 0,0 1 0,1 0 0,0 1 0,1-1 0,0 1 0,0 0 0,1 1 0,-1-1 0,1 1 0,-1 0 0,1 1 0,-1-1 0,0 1 0,0 0 0,0 1 0,-1-1 0,0 1 0,0 0 0,-1 1 0,-1-1 0,0 1 0,-1 0 0,-1 0 0,-1 1 0,0-1 0,-2 1 0,0 0 0,-2 0 0,0 1 0,-2-1 0,0 1 0,-2 0 0,-1 0 0,-2 0 0,0 1 0,-2-1 0,-2 1 0,0 0 0,-2 0 0,-2-1 0,-1 2 0,-2-1 0,-1 0 0,-1 0 0,-2 0 0,-2 1 0,-1-1 0,-1 0 0,-3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6T22:45:54.441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1 24575,'2236'0'-1365,"-2214"0"-5461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6T22:45:58.930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0 24410,'2032'151'0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6T22:46:09.147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25 23380,'2666'-25'0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6T22:46:24.217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124 26 24575,'1815'0'0,"-1421"-19"0,-302 13 0,-216 6 0,-240 23 0,110-6 0,127-9 0,-636 20 0,9-28-1365,716 0-5461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6T22:46:25.660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21 24575,'0'-5'0,"5"-1"0,5 1 0,1 0-8191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2FC3797F-607D-6A4A-B78E-864970C4E028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31" tIns="46516" rIns="93031" bIns="4651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B45A5D38-0713-724C-8AC4-5E70C4F4C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306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defTabSz="4572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00050" indent="-171450" algn="l" defTabSz="4572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85800" indent="-171450" algn="l" defTabSz="4572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71550" indent="-171450" algn="l" defTabSz="4572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314450" indent="-171450" algn="l" defTabSz="4572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>
          <a:extLst>
            <a:ext uri="{FF2B5EF4-FFF2-40B4-BE49-F238E27FC236}">
              <a16:creationId xmlns:a16="http://schemas.microsoft.com/office/drawing/2014/main" id="{B63374E7-4200-8B31-3358-52E2EA07F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7:notes">
            <a:extLst>
              <a:ext uri="{FF2B5EF4-FFF2-40B4-BE49-F238E27FC236}">
                <a16:creationId xmlns:a16="http://schemas.microsoft.com/office/drawing/2014/main" id="{622F0723-CF14-FAB5-BA59-C3F8648326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 algn="just" defTabSz="3709346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HDSS in LMIC generate valuable data for </a:t>
            </a:r>
          </a:p>
          <a:p>
            <a:pPr lvl="1" indent="-457200" algn="just" defTabSz="3709346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health research, </a:t>
            </a:r>
          </a:p>
          <a:p>
            <a:pPr lvl="1" indent="-457200" algn="just" defTabSz="3709346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enhancing the understanding of health burdens and health issues. </a:t>
            </a:r>
          </a:p>
          <a:p>
            <a:pPr lvl="1" indent="-457200" algn="just" defTabSz="3709346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effective health planning and intervention,</a:t>
            </a:r>
          </a:p>
          <a:p>
            <a:pPr lvl="1" indent="-457200" algn="just" defTabSz="3709346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resilient health systems, and </a:t>
            </a:r>
          </a:p>
          <a:p>
            <a:pPr lvl="1" indent="-457200" algn="just" defTabSz="3709346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population health outcomes. </a:t>
            </a:r>
          </a:p>
          <a:p>
            <a:pPr lvl="1" indent="-457200" algn="just" defTabSz="3709346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457200" algn="just" defTabSz="3709346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marR="0" lvl="1" indent="-457200" algn="just" defTabSz="3709346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Accurate and reliable 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from health and demographic surveillance sites (HDSS) are crucial for </a:t>
            </a:r>
          </a:p>
          <a:p>
            <a:pPr marL="400050" marR="0" lvl="1" indent="-457200" algn="just" defTabSz="3709346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marR="0" lvl="1" indent="-457200" algn="just" defTabSz="3709346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6000" b="0" i="0" dirty="0">
                <a:solidFill>
                  <a:srgbClr val="1B1B1B"/>
                </a:solidFill>
                <a:effectLst/>
                <a:latin typeface="Source Sans Pro Web"/>
              </a:rPr>
              <a:t>Chile, China, England, India, Mexico, South Africa, and the United States. (HCAP) </a:t>
            </a:r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457200" algn="just" defTabSz="3709346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5" name="Google Shape;505;p47:notes">
            <a:extLst>
              <a:ext uri="{FF2B5EF4-FFF2-40B4-BE49-F238E27FC236}">
                <a16:creationId xmlns:a16="http://schemas.microsoft.com/office/drawing/2014/main" id="{FBC175DC-E4C8-101E-0C8B-B038500260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8005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>
          <a:extLst>
            <a:ext uri="{FF2B5EF4-FFF2-40B4-BE49-F238E27FC236}">
              <a16:creationId xmlns:a16="http://schemas.microsoft.com/office/drawing/2014/main" id="{10965ADA-DC38-8209-4B73-16EDF75CC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7:notes">
            <a:extLst>
              <a:ext uri="{FF2B5EF4-FFF2-40B4-BE49-F238E27FC236}">
                <a16:creationId xmlns:a16="http://schemas.microsoft.com/office/drawing/2014/main" id="{F41F1748-447B-DE47-C32D-4CF8F2BBF7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2024, the estimated total population in the ten HDSS in Ethiopia was approximately 897,540, with an expected steady increase each year, projected to reach 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924,266 </a:t>
            </a:r>
            <a:r>
              <a:rPr lang="en-US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by 2037.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projected increase may vary by age (Figure 3). 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5" name="Google Shape;505;p47:notes">
            <a:extLst>
              <a:ext uri="{FF2B5EF4-FFF2-40B4-BE49-F238E27FC236}">
                <a16:creationId xmlns:a16="http://schemas.microsoft.com/office/drawing/2014/main" id="{2AFBE722-7FE1-B406-D888-A36B8A5A16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4793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>
          <a:extLst>
            <a:ext uri="{FF2B5EF4-FFF2-40B4-BE49-F238E27FC236}">
              <a16:creationId xmlns:a16="http://schemas.microsoft.com/office/drawing/2014/main" id="{9FC65F5E-7174-954D-1AFF-0F439FF97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7:notes">
            <a:extLst>
              <a:ext uri="{FF2B5EF4-FFF2-40B4-BE49-F238E27FC236}">
                <a16:creationId xmlns:a16="http://schemas.microsoft.com/office/drawing/2014/main" id="{77C2BEFD-C97B-E4DB-59AA-0407D8EBCA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2024, the estimated total population in the ten HDSS in Ethiopia was approximately 897,540, with an expected steady increase each year, projected to reach 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924,266 </a:t>
            </a:r>
            <a:r>
              <a:rPr lang="en-US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by 2037.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projected increase may vary by age (Figure 3). 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5" name="Google Shape;505;p47:notes">
            <a:extLst>
              <a:ext uri="{FF2B5EF4-FFF2-40B4-BE49-F238E27FC236}">
                <a16:creationId xmlns:a16="http://schemas.microsoft.com/office/drawing/2014/main" id="{C41A4D52-23F8-07DD-84DD-CA7DE5C5D8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7029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>
          <a:extLst>
            <a:ext uri="{FF2B5EF4-FFF2-40B4-BE49-F238E27FC236}">
              <a16:creationId xmlns:a16="http://schemas.microsoft.com/office/drawing/2014/main" id="{FC449C29-3954-0CCD-9074-959D17650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7:notes">
            <a:extLst>
              <a:ext uri="{FF2B5EF4-FFF2-40B4-BE49-F238E27FC236}">
                <a16:creationId xmlns:a16="http://schemas.microsoft.com/office/drawing/2014/main" id="{13E8748F-7FE1-4604-CB17-AA6FF5D416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47:notes">
            <a:extLst>
              <a:ext uri="{FF2B5EF4-FFF2-40B4-BE49-F238E27FC236}">
                <a16:creationId xmlns:a16="http://schemas.microsoft.com/office/drawing/2014/main" id="{4ED2AF5E-A0FE-D4E2-25A6-E5A2A06F16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7262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>
          <a:extLst>
            <a:ext uri="{FF2B5EF4-FFF2-40B4-BE49-F238E27FC236}">
              <a16:creationId xmlns:a16="http://schemas.microsoft.com/office/drawing/2014/main" id="{09058AF6-96E5-8B98-39F4-67BA4DDBE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7:notes">
            <a:extLst>
              <a:ext uri="{FF2B5EF4-FFF2-40B4-BE49-F238E27FC236}">
                <a16:creationId xmlns:a16="http://schemas.microsoft.com/office/drawing/2014/main" id="{3295CED6-AA39-D818-A4F3-E4E606954D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47:notes">
            <a:extLst>
              <a:ext uri="{FF2B5EF4-FFF2-40B4-BE49-F238E27FC236}">
                <a16:creationId xmlns:a16="http://schemas.microsoft.com/office/drawing/2014/main" id="{B44DBBBA-9B46-7ADA-D072-FD2F0B99CA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9758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>
          <a:extLst>
            <a:ext uri="{FF2B5EF4-FFF2-40B4-BE49-F238E27FC236}">
              <a16:creationId xmlns:a16="http://schemas.microsoft.com/office/drawing/2014/main" id="{0F092B16-C8DD-73EA-8A10-18C9E34F1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7:notes">
            <a:extLst>
              <a:ext uri="{FF2B5EF4-FFF2-40B4-BE49-F238E27FC236}">
                <a16:creationId xmlns:a16="http://schemas.microsoft.com/office/drawing/2014/main" id="{C6350290-DDDA-F118-3751-B637D353A0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conducted a scoping review and  PubMed, Web of Science, Scopus, Embase, and Google Scholar were used to identify relevant publications, and by using a variation of different search terms (e.g., HDSS, epidemiological field survey OR field research survey AND Ethiopia).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Name of regions were also used as search term </a:t>
            </a:r>
            <a:endParaRPr dirty="0"/>
          </a:p>
        </p:txBody>
      </p:sp>
      <p:sp>
        <p:nvSpPr>
          <p:cNvPr id="505" name="Google Shape;505;p47:notes">
            <a:extLst>
              <a:ext uri="{FF2B5EF4-FFF2-40B4-BE49-F238E27FC236}">
                <a16:creationId xmlns:a16="http://schemas.microsoft.com/office/drawing/2014/main" id="{62B4B8CE-A3A5-0E79-C76E-8434BB7722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9837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>
          <a:extLst>
            <a:ext uri="{FF2B5EF4-FFF2-40B4-BE49-F238E27FC236}">
              <a16:creationId xmlns:a16="http://schemas.microsoft.com/office/drawing/2014/main" id="{C926A131-EE9B-5DC9-046D-BFDFEDCAE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7:notes">
            <a:extLst>
              <a:ext uri="{FF2B5EF4-FFF2-40B4-BE49-F238E27FC236}">
                <a16:creationId xmlns:a16="http://schemas.microsoft.com/office/drawing/2014/main" id="{28A09686-7626-5EAD-B3D9-DC4D8C4EAC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 indent="-457200" algn="just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there are </a:t>
            </a:r>
            <a:r>
              <a:rPr lang="en-US" sz="12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 active 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HDSS (Figure 2).</a:t>
            </a:r>
          </a:p>
          <a:p>
            <a:pPr lvl="1" indent="-45720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</a:rPr>
              <a:t>Amhara and Oromia regions have </a:t>
            </a:r>
            <a:r>
              <a:rPr lang="en-US" sz="1200" b="1" u="sng" dirty="0">
                <a:latin typeface="Arial" panose="020B0604020202020204" pitchFamily="34" charset="0"/>
              </a:rPr>
              <a:t>three</a:t>
            </a:r>
            <a:r>
              <a:rPr lang="en-US" sz="1200" dirty="0">
                <a:latin typeface="Arial" panose="020B0604020202020204" pitchFamily="34" charset="0"/>
              </a:rPr>
              <a:t> HDSS each. </a:t>
            </a:r>
          </a:p>
          <a:p>
            <a:pPr lvl="1" indent="-457200" algn="just">
              <a:buFont typeface="Arial" panose="020B0604020202020204" pitchFamily="34" charset="0"/>
              <a:buChar char="•"/>
            </a:pP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1" indent="-45720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All HDSS have ongoing open cohort studies. </a:t>
            </a:r>
          </a:p>
          <a:p>
            <a:pPr lvl="1" indent="-457200" algn="just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number of HDSS in Ethiopia is increasing.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5" name="Google Shape;505;p47:notes">
            <a:extLst>
              <a:ext uri="{FF2B5EF4-FFF2-40B4-BE49-F238E27FC236}">
                <a16:creationId xmlns:a16="http://schemas.microsoft.com/office/drawing/2014/main" id="{524EE7D8-D756-D41B-0363-FDC2D2F199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0008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7626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2024, the estimated total population in the ten HDSS in Ethiopia was approximately 897,540, with an expected steady increase each year, projected to reach 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924,266 </a:t>
            </a:r>
            <a:r>
              <a:rPr lang="en-US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by 2037.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projected increase may vary by age (Figure 3). 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5" name="Google Shape;505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605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>
          <a:extLst>
            <a:ext uri="{FF2B5EF4-FFF2-40B4-BE49-F238E27FC236}">
              <a16:creationId xmlns:a16="http://schemas.microsoft.com/office/drawing/2014/main" id="{3B8341A7-9A71-5658-AED2-5FB59A66E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7:notes">
            <a:extLst>
              <a:ext uri="{FF2B5EF4-FFF2-40B4-BE49-F238E27FC236}">
                <a16:creationId xmlns:a16="http://schemas.microsoft.com/office/drawing/2014/main" id="{7A5D6929-FFF8-D971-7575-27D48F88E8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2024, the estimated total population in the ten HDSS in Ethiopia was approximately 897,540, with an expected steady increase each year, projected to reach 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924,266 </a:t>
            </a:r>
            <a:r>
              <a:rPr lang="en-US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by 2037.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projected increase may vary by age (Figure 3). 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5" name="Google Shape;505;p47:notes">
            <a:extLst>
              <a:ext uri="{FF2B5EF4-FFF2-40B4-BE49-F238E27FC236}">
                <a16:creationId xmlns:a16="http://schemas.microsoft.com/office/drawing/2014/main" id="{E3EF84E0-3769-4ADE-4F19-AE371162F6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4232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>
          <a:extLst>
            <a:ext uri="{FF2B5EF4-FFF2-40B4-BE49-F238E27FC236}">
              <a16:creationId xmlns:a16="http://schemas.microsoft.com/office/drawing/2014/main" id="{D9CCDA92-DD3D-8011-9F65-E561EBBC3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7:notes">
            <a:extLst>
              <a:ext uri="{FF2B5EF4-FFF2-40B4-BE49-F238E27FC236}">
                <a16:creationId xmlns:a16="http://schemas.microsoft.com/office/drawing/2014/main" id="{67FE5FE6-48F4-32DE-244F-EDDD9FAA36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indent="-457200" algn="just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200" b="1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Major cities and regions </a:t>
            </a:r>
            <a:r>
              <a:rPr lang="en-US" sz="1200" kern="0" dirty="0">
                <a:solidFill>
                  <a:srgbClr val="1F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lacking HDSS require this infrastructure to generate nationally representative data. </a:t>
            </a:r>
          </a:p>
          <a:p>
            <a:pPr marL="457200" marR="0" indent="-457200" algn="just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1F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Over time, </a:t>
            </a:r>
            <a:r>
              <a:rPr lang="en-US" sz="1200" b="1" u="sng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HDSS</a:t>
            </a:r>
            <a:r>
              <a:rPr lang="en-US" sz="1200" kern="0" dirty="0">
                <a:solidFill>
                  <a:srgbClr val="1F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are expected to witness an increase in the number of older adults.</a:t>
            </a:r>
          </a:p>
          <a:p>
            <a:pPr marL="457200" marR="0" indent="-457200" algn="just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1F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Thus, HDSS can serve as an </a:t>
            </a:r>
            <a:r>
              <a:rPr lang="en-US" sz="1200" b="1" u="sng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important infrastructure for designing and conducting studies</a:t>
            </a:r>
            <a:r>
              <a:rPr lang="en-US" sz="1200" kern="0" dirty="0">
                <a:solidFill>
                  <a:srgbClr val="1F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on ADRD in the future.</a:t>
            </a:r>
          </a:p>
          <a:p>
            <a:pPr marL="457200" marR="0" indent="-457200" algn="just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1F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Furthermore, these platforms may also provide a sampling frame for </a:t>
            </a:r>
            <a:r>
              <a:rPr lang="en-US" sz="1200" b="1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any other national population-based studies examining various health-related outcomes</a:t>
            </a:r>
            <a:r>
              <a:rPr lang="en-US" sz="1200" kern="0" dirty="0">
                <a:solidFill>
                  <a:srgbClr val="1F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including but not limited to ADRD. </a:t>
            </a:r>
          </a:p>
          <a:p>
            <a:pPr marL="457200" marR="0" indent="-457200" algn="just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1F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</a:t>
            </a:r>
            <a:r>
              <a:rPr lang="en-US" sz="12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identified gaps </a:t>
            </a:r>
            <a:r>
              <a:rPr lang="en-US" sz="1200" kern="0" dirty="0">
                <a:solidFill>
                  <a:srgbClr val="1F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are the areas that require </a:t>
            </a:r>
            <a:r>
              <a:rPr lang="en-US" sz="1200" b="1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intervention</a:t>
            </a:r>
            <a:r>
              <a:rPr lang="en-US" sz="1200" kern="0" dirty="0">
                <a:solidFill>
                  <a:srgbClr val="1F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to enhance the efficacy of HDSS.</a:t>
            </a:r>
            <a:endParaRPr lang="en-US" sz="800" dirty="0">
              <a:solidFill>
                <a:srgbClr val="1F212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05" name="Google Shape;505;p47:notes">
            <a:extLst>
              <a:ext uri="{FF2B5EF4-FFF2-40B4-BE49-F238E27FC236}">
                <a16:creationId xmlns:a16="http://schemas.microsoft.com/office/drawing/2014/main" id="{DA8185D1-8536-BA0C-E4C5-B21CD028AD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7368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4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emf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B1901D2-7E30-F74C-9C84-01CE4DE4FB45}"/>
              </a:ext>
            </a:extLst>
          </p:cNvPr>
          <p:cNvSpPr/>
          <p:nvPr userDrawn="1"/>
        </p:nvSpPr>
        <p:spPr>
          <a:xfrm>
            <a:off x="1" y="2259106"/>
            <a:ext cx="5943600" cy="23756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615124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3300" y="2372874"/>
            <a:ext cx="5031029" cy="2118443"/>
          </a:xfrm>
        </p:spPr>
        <p:txBody>
          <a:bodyPr anchor="ctr" anchorCtr="0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headline. </a:t>
            </a:r>
            <a:br>
              <a:rPr lang="en-US"/>
            </a:br>
            <a:r>
              <a:rPr lang="en-US"/>
              <a:t>May extend to three lines Arial 30pt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73300" y="6270625"/>
            <a:ext cx="2003200" cy="180975"/>
          </a:xfrm>
        </p:spPr>
        <p:txBody>
          <a:bodyPr anchor="b" anchorCtr="0"/>
          <a:lstStyle>
            <a:lvl1pPr marL="0" indent="0">
              <a:buFontTx/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OPTIONAL EYEBROW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CCEE0B-4815-E54B-935C-A8C7667CCDB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73300" y="555171"/>
            <a:ext cx="2527284" cy="663870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1012C3B-68C2-FD4E-AF40-B83CCEE6A21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43600" y="2259013"/>
            <a:ext cx="1290638" cy="23764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3CDFDD96-4249-8B4F-8F31-463647382DB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34238" y="2259013"/>
            <a:ext cx="1909762" cy="23764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custDataLst>
      <p:tags r:id="rId1"/>
    </p:custData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4CF9862-190E-FB45-938C-DA0792AC0224}"/>
              </a:ext>
            </a:extLst>
          </p:cNvPr>
          <p:cNvSpPr/>
          <p:nvPr userDrawn="1"/>
        </p:nvSpPr>
        <p:spPr>
          <a:xfrm>
            <a:off x="0" y="1687625"/>
            <a:ext cx="6254750" cy="346017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E229D418-37ED-8F42-A21E-39390228FE7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54751" y="1687626"/>
            <a:ext cx="2889250" cy="346017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326908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574675" y="2133092"/>
            <a:ext cx="5464881" cy="1990673"/>
          </a:xfrm>
        </p:spPr>
        <p:txBody>
          <a:bodyPr anchor="ctr" anchorCtr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 sz="2000">
                <a:solidFill>
                  <a:schemeClr val="bg1"/>
                </a:solidFill>
              </a:defRPr>
            </a:lvl4pPr>
            <a:lvl5pPr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divider headline. May extend to three lines Arial 24pt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570849-1FE1-CF49-9365-B8906409AE6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z="800">
                <a:solidFill>
                  <a:srgbClr val="606970"/>
                </a:solidFill>
              </a:rPr>
              <a:t>© GBHI 2018 </a:t>
            </a:r>
            <a:endParaRPr lang="en-US" sz="800" dirty="0">
              <a:solidFill>
                <a:srgbClr val="60697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B102B-2E59-994F-8941-E9C39AA0DC5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852DA80-3F29-8444-8E7A-E27608D41C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8118CF-35D9-164D-8D2B-2BACF15E1C9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9802" y="607683"/>
            <a:ext cx="1896997" cy="49830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5F7369-5098-4C48-839D-2F2EF58195D1}"/>
              </a:ext>
            </a:extLst>
          </p:cNvPr>
          <p:cNvCxnSpPr>
            <a:cxnSpLocks/>
          </p:cNvCxnSpPr>
          <p:nvPr userDrawn="1"/>
        </p:nvCxnSpPr>
        <p:spPr>
          <a:xfrm>
            <a:off x="457200" y="6473526"/>
            <a:ext cx="8229599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4CF9862-190E-FB45-938C-DA0792AC0224}"/>
              </a:ext>
            </a:extLst>
          </p:cNvPr>
          <p:cNvSpPr/>
          <p:nvPr userDrawn="1"/>
        </p:nvSpPr>
        <p:spPr>
          <a:xfrm>
            <a:off x="-1" y="1698915"/>
            <a:ext cx="9144001" cy="346017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4CDC9C-24BE-8745-993A-51507A326BE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z="800">
                <a:solidFill>
                  <a:srgbClr val="606970"/>
                </a:solidFill>
              </a:rPr>
              <a:t>© GBHI 2018 </a:t>
            </a:r>
            <a:endParaRPr lang="en-US" sz="800" dirty="0">
              <a:solidFill>
                <a:srgbClr val="60697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2980E-220A-7F4F-B98E-62640FE8EF2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852DA80-3F29-8444-8E7A-E27608D41C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A320B224-3118-A548-86F5-A3AC821F0B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675" y="2133092"/>
            <a:ext cx="5464881" cy="1990673"/>
          </a:xfrm>
        </p:spPr>
        <p:txBody>
          <a:bodyPr anchor="ctr" anchorCtr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 sz="2000">
                <a:solidFill>
                  <a:schemeClr val="bg1"/>
                </a:solidFill>
              </a:defRPr>
            </a:lvl4pPr>
            <a:lvl5pPr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divider headline. May extend to three lines Arial 24pt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3495A1C-AF82-B349-B5CF-422ABE1214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29" t="13686" r="39470" b="46788"/>
          <a:stretch/>
        </p:blipFill>
        <p:spPr>
          <a:xfrm>
            <a:off x="4886885" y="2026059"/>
            <a:ext cx="4257115" cy="31330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AA337D-806F-C443-8917-0AEFB789342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9802" y="607683"/>
            <a:ext cx="1896997" cy="49830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790B2F-7FB2-2D49-8BE6-F9753616E19C}"/>
              </a:ext>
            </a:extLst>
          </p:cNvPr>
          <p:cNvCxnSpPr>
            <a:cxnSpLocks/>
          </p:cNvCxnSpPr>
          <p:nvPr userDrawn="1"/>
        </p:nvCxnSpPr>
        <p:spPr>
          <a:xfrm>
            <a:off x="457200" y="6473526"/>
            <a:ext cx="8229599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2348920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AD747A-7193-2C44-933A-854EA15D6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65697-E075-7740-A28F-81DEA07EC4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800">
                <a:solidFill>
                  <a:srgbClr val="606970"/>
                </a:solidFill>
              </a:rPr>
              <a:t>© GBHI 2018 </a:t>
            </a:r>
            <a:endParaRPr lang="en-US" sz="800" dirty="0">
              <a:solidFill>
                <a:srgbClr val="60697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F43F0D-8817-7C45-9ED2-9658A05963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52DA80-3F29-8444-8E7A-E27608D41C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30092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581025" cy="8434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A1D41C-2F87-C44F-98CA-B1D68937DB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800">
                <a:solidFill>
                  <a:srgbClr val="606970"/>
                </a:solidFill>
              </a:rPr>
              <a:t>© GBHI 2018 </a:t>
            </a:r>
            <a:endParaRPr lang="en-US" sz="800" dirty="0">
              <a:solidFill>
                <a:srgbClr val="60697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1F69AC-1BCA-CE4E-87B2-B2DE5A6D3E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52DA80-3F29-8444-8E7A-E27608D41C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081457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412589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1ACF9D2D-DEEB-3F4B-AD23-DDA874F434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1327150"/>
            <a:ext cx="6878781" cy="861284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dirty="0"/>
              <a:t>Click to add thank you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2D6C76-54DB-AF42-BF04-117B700F01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800">
                <a:solidFill>
                  <a:srgbClr val="606970"/>
                </a:solidFill>
              </a:rPr>
              <a:t>© GBHI 2018 </a:t>
            </a:r>
            <a:endParaRPr lang="en-US" sz="800" dirty="0">
              <a:solidFill>
                <a:srgbClr val="60697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66DA1-7229-2446-80AA-C5DFA601D4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52DA80-3F29-8444-8E7A-E27608D41C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AB8A2F-41FA-464C-8322-62576547292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2591881"/>
            <a:ext cx="4000500" cy="1985963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 marL="9525" indent="0">
              <a:buNone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343951F9-2954-6C40-8637-5B0DF29BB17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7200" y="4948728"/>
            <a:ext cx="4000500" cy="334472"/>
          </a:xfr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  <a:lvl2pPr marL="9525" indent="0">
              <a:buNone/>
              <a:tabLst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gbhi.org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349885-7E4F-8F4E-8779-3B933C143B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86" t="9441" r="40128" b="47965"/>
          <a:stretch/>
        </p:blipFill>
        <p:spPr>
          <a:xfrm>
            <a:off x="3652751" y="1930685"/>
            <a:ext cx="5491249" cy="45428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B16580-1EC1-2240-BD48-5BA6B0428DE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901" y="565433"/>
            <a:ext cx="1363898" cy="35827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D32201-B7CD-3440-AC8D-70CCE04EBE01}"/>
              </a:ext>
            </a:extLst>
          </p:cNvPr>
          <p:cNvCxnSpPr>
            <a:cxnSpLocks/>
          </p:cNvCxnSpPr>
          <p:nvPr userDrawn="1"/>
        </p:nvCxnSpPr>
        <p:spPr>
          <a:xfrm>
            <a:off x="457200" y="6473526"/>
            <a:ext cx="8229599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68311678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1_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692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7967C0-D1FE-FE45-A8E8-722C015E76F6}"/>
              </a:ext>
            </a:extLst>
          </p:cNvPr>
          <p:cNvSpPr/>
          <p:nvPr userDrawn="1"/>
        </p:nvSpPr>
        <p:spPr>
          <a:xfrm>
            <a:off x="0" y="1766047"/>
            <a:ext cx="9144000" cy="50919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3300" y="2372874"/>
            <a:ext cx="5031029" cy="2118443"/>
          </a:xfrm>
        </p:spPr>
        <p:txBody>
          <a:bodyPr anchor="t" anchorCtr="0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headline. </a:t>
            </a:r>
            <a:br>
              <a:rPr lang="en-US"/>
            </a:br>
            <a:r>
              <a:rPr lang="en-US"/>
              <a:t>May extend to three lines Arial 30pt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73300" y="6270625"/>
            <a:ext cx="2003200" cy="180975"/>
          </a:xfrm>
        </p:spPr>
        <p:txBody>
          <a:bodyPr anchor="b" anchorCtr="0"/>
          <a:lstStyle>
            <a:lvl1pPr marL="0" indent="0">
              <a:buFontTx/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OPTIONAL EYEBROW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CCEE0B-4815-E54B-935C-A8C7667CCDB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73300" y="555171"/>
            <a:ext cx="2527284" cy="6638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E93C83-FD0F-0A4F-BF59-79876A1735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30" t="17758" r="33475" b="16494"/>
          <a:stretch/>
        </p:blipFill>
        <p:spPr>
          <a:xfrm>
            <a:off x="4383741" y="1766047"/>
            <a:ext cx="4760259" cy="50919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437011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84638E-830F-804D-ACDA-F7A9F11991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143000"/>
            <a:ext cx="8229600" cy="51276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8171E98-8A67-0A43-97A6-243AE6BF9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10EEEC-1CF6-074F-986C-CD509A497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>
                <a:solidFill>
                  <a:srgbClr val="606970"/>
                </a:solidFill>
              </a:rPr>
              <a:t>© GBHI 2018 </a:t>
            </a:r>
            <a:endParaRPr lang="en-US" sz="800" dirty="0">
              <a:solidFill>
                <a:srgbClr val="606970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AF8A2C2-6BBD-B248-B607-97BFEB5C4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DA80-3F29-8444-8E7A-E27608D41C1C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7425366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082641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457200" y="1143000"/>
            <a:ext cx="8229600" cy="5127625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1300" b="1">
                <a:solidFill>
                  <a:schemeClr val="accent1"/>
                </a:solidFill>
              </a:defRPr>
            </a:lvl1pPr>
            <a:lvl2pPr marL="9525" indent="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1300"/>
            </a:lvl2pPr>
            <a:lvl3pPr marL="515938" indent="-1651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300"/>
            </a:lvl3pPr>
            <a:lvl4pPr marL="917575" indent="-174625">
              <a:spcAft>
                <a:spcPts val="600"/>
              </a:spcAft>
              <a:buClr>
                <a:schemeClr val="accent1"/>
              </a:buClr>
              <a:buFont typeface=".AppleSystemUIFont"/>
              <a:buChar char="–"/>
              <a:tabLst/>
              <a:defRPr sz="1300"/>
            </a:lvl4pPr>
          </a:lstStyle>
          <a:p>
            <a:pPr lvl="0"/>
            <a:r>
              <a:rPr lang="en-US" dirty="0"/>
              <a:t>Click to add text – Subhead style (first level)</a:t>
            </a:r>
          </a:p>
          <a:p>
            <a:pPr lvl="1"/>
            <a:r>
              <a:rPr lang="en-US" dirty="0"/>
              <a:t>Body copy (second level)</a:t>
            </a:r>
          </a:p>
          <a:p>
            <a:pPr lvl="2"/>
            <a:r>
              <a:rPr lang="en-US" dirty="0"/>
              <a:t>Bullet (third level)</a:t>
            </a:r>
          </a:p>
          <a:p>
            <a:pPr lvl="3"/>
            <a:r>
              <a:rPr lang="en-US" dirty="0"/>
              <a:t>Bullet (fourth level)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8C8EE7-ABE1-2B49-9E06-E291B0077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E5682-DB5C-4A48-809C-A02894F26B6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z="800">
                <a:solidFill>
                  <a:srgbClr val="606970"/>
                </a:solidFill>
              </a:rPr>
              <a:t>© GBHI 2018 </a:t>
            </a:r>
            <a:endParaRPr lang="en-US" sz="800" dirty="0">
              <a:solidFill>
                <a:srgbClr val="60697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B493C-B972-C74E-B2CF-F0F9AC60D3A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852DA80-3F29-8444-8E7A-E27608D41C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188989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0" y="1143000"/>
            <a:ext cx="4000500" cy="5127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686300" y="1143000"/>
            <a:ext cx="4000500" cy="5127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044A37-AC51-544D-A6BF-8733FC350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4F174-F09A-EC40-AF63-5496B5583D3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800">
                <a:solidFill>
                  <a:srgbClr val="606970"/>
                </a:solidFill>
              </a:rPr>
              <a:t>© GBHI 2018 </a:t>
            </a:r>
            <a:endParaRPr lang="en-US" sz="800" dirty="0">
              <a:solidFill>
                <a:srgbClr val="60697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3A64EC-D11D-1B46-8482-D1A7D67A78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852DA80-3F29-8444-8E7A-E27608D41C1C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6402964"/>
      </p:ext>
    </p:extLst>
  </p:cSld>
  <p:clrMapOvr>
    <a:masterClrMapping/>
  </p:clrMapOvr>
  <p:transition spd="med">
    <p:wipe dir="r"/>
  </p:transition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93429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A4330C2C-2246-B441-94F3-0581C60112B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7200" y="1143000"/>
            <a:ext cx="4000500" cy="5127625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1300" b="1">
                <a:solidFill>
                  <a:schemeClr val="accent1"/>
                </a:solidFill>
              </a:defRPr>
            </a:lvl1pPr>
            <a:lvl2pPr marL="9525" indent="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1300"/>
            </a:lvl2pPr>
            <a:lvl3pPr marL="515938" indent="-1651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300"/>
            </a:lvl3pPr>
            <a:lvl4pPr marL="917575" indent="-174625">
              <a:spcAft>
                <a:spcPts val="600"/>
              </a:spcAft>
              <a:buClr>
                <a:schemeClr val="accent1"/>
              </a:buClr>
              <a:buFont typeface=".AppleSystemUIFont"/>
              <a:buChar char="–"/>
              <a:tabLst/>
              <a:defRPr sz="1300"/>
            </a:lvl4pPr>
          </a:lstStyle>
          <a:p>
            <a:pPr lvl="0"/>
            <a:r>
              <a:rPr lang="en-US" dirty="0"/>
              <a:t>Click to add text – Subhead style (first level)</a:t>
            </a:r>
          </a:p>
          <a:p>
            <a:pPr lvl="1"/>
            <a:r>
              <a:rPr lang="en-US" dirty="0"/>
              <a:t>Body copy (second level)</a:t>
            </a:r>
          </a:p>
          <a:p>
            <a:pPr lvl="2"/>
            <a:r>
              <a:rPr lang="en-US" dirty="0"/>
              <a:t>Bullet (third level)</a:t>
            </a:r>
          </a:p>
          <a:p>
            <a:pPr lvl="3"/>
            <a:r>
              <a:rPr lang="en-US" dirty="0"/>
              <a:t>Bullet (fourth level)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D3162F-2621-5340-B993-B888C4F4D3B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86300" y="1143000"/>
            <a:ext cx="4000500" cy="5127625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1300" b="1">
                <a:solidFill>
                  <a:schemeClr val="accent1"/>
                </a:solidFill>
              </a:defRPr>
            </a:lvl1pPr>
            <a:lvl2pPr marL="9525" indent="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1300"/>
            </a:lvl2pPr>
            <a:lvl3pPr marL="515938" indent="-1651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300"/>
            </a:lvl3pPr>
            <a:lvl4pPr marL="917575" indent="-174625">
              <a:spcAft>
                <a:spcPts val="600"/>
              </a:spcAft>
              <a:buClr>
                <a:schemeClr val="accent1"/>
              </a:buClr>
              <a:buFont typeface=".AppleSystemUIFont"/>
              <a:buChar char="–"/>
              <a:tabLst/>
              <a:defRPr sz="1300"/>
            </a:lvl4pPr>
          </a:lstStyle>
          <a:p>
            <a:pPr lvl="0"/>
            <a:r>
              <a:rPr lang="en-US" dirty="0"/>
              <a:t>Click to add text – Subhead style (first level)</a:t>
            </a:r>
          </a:p>
          <a:p>
            <a:pPr lvl="1"/>
            <a:r>
              <a:rPr lang="en-US" dirty="0"/>
              <a:t>Body copy (second level)</a:t>
            </a:r>
          </a:p>
          <a:p>
            <a:pPr lvl="2"/>
            <a:r>
              <a:rPr lang="en-US" dirty="0"/>
              <a:t>Bullet (third level)</a:t>
            </a:r>
          </a:p>
          <a:p>
            <a:pPr lvl="3"/>
            <a:r>
              <a:rPr lang="en-US" dirty="0"/>
              <a:t>Bullet (fourth level)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22BD0C-8B99-6741-A879-4B11E917EC0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z="800">
                <a:solidFill>
                  <a:srgbClr val="606970"/>
                </a:solidFill>
              </a:rPr>
              <a:t>© GBHI 2018 </a:t>
            </a:r>
            <a:endParaRPr lang="en-US" sz="800" dirty="0">
              <a:solidFill>
                <a:srgbClr val="60697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77A9-04B2-1D4B-80E3-16A42256812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52DA80-3F29-8444-8E7A-E27608D41C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E1E3924-B010-CB4F-B66F-BAB0ECFA0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5916600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 hasCustomPrompt="1"/>
          </p:nvPr>
        </p:nvSpPr>
        <p:spPr>
          <a:xfrm>
            <a:off x="6126480" y="1143000"/>
            <a:ext cx="2560320" cy="5127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3292634" y="1143000"/>
            <a:ext cx="2560320" cy="51276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CEF53EF3-2F1A-A943-8623-393DC8BB891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7200" y="1143000"/>
            <a:ext cx="2560320" cy="5127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CAE1FC-99CE-C14E-BFA2-F9074C889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E4D7C2-1516-4D49-AFFC-C0489BEEAF9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z="800">
                <a:solidFill>
                  <a:srgbClr val="606970"/>
                </a:solidFill>
              </a:rPr>
              <a:t>© GBHI 2018 </a:t>
            </a:r>
            <a:endParaRPr lang="en-US" sz="800" dirty="0">
              <a:solidFill>
                <a:srgbClr val="60697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F62B0-840A-FB4D-987D-09F2A3D584C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852DA80-3F29-8444-8E7A-E27608D41C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43185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CAE1FC-99CE-C14E-BFA2-F9074C889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E4D7C2-1516-4D49-AFFC-C0489BEEAF9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z="800">
                <a:solidFill>
                  <a:srgbClr val="606970"/>
                </a:solidFill>
              </a:rPr>
              <a:t>© GBHI 2018 </a:t>
            </a:r>
            <a:endParaRPr lang="en-US" sz="800" dirty="0">
              <a:solidFill>
                <a:srgbClr val="60697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F62B0-840A-FB4D-987D-09F2A3D584C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852DA80-3F29-8444-8E7A-E27608D41C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27B855E-9041-824C-B67B-F5106070D21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7200" y="1143000"/>
            <a:ext cx="2560320" cy="513330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1300" b="1">
                <a:solidFill>
                  <a:schemeClr val="accent1"/>
                </a:solidFill>
              </a:defRPr>
            </a:lvl1pPr>
            <a:lvl2pPr marL="9525" indent="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1300"/>
            </a:lvl2pPr>
            <a:lvl3pPr marL="515938" indent="-1651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300"/>
            </a:lvl3pPr>
            <a:lvl4pPr marL="917575" indent="-174625">
              <a:spcAft>
                <a:spcPts val="600"/>
              </a:spcAft>
              <a:buClr>
                <a:schemeClr val="accent1"/>
              </a:buClr>
              <a:buFont typeface=".AppleSystemUIFont"/>
              <a:buChar char="–"/>
              <a:tabLst/>
              <a:defRPr sz="1300"/>
            </a:lvl4pPr>
          </a:lstStyle>
          <a:p>
            <a:pPr lvl="0"/>
            <a:r>
              <a:rPr lang="en-US" dirty="0"/>
              <a:t>Click to add text – Subhead style (first level)</a:t>
            </a:r>
          </a:p>
          <a:p>
            <a:pPr lvl="1"/>
            <a:r>
              <a:rPr lang="en-US" dirty="0"/>
              <a:t>Body copy (second level)</a:t>
            </a:r>
          </a:p>
          <a:p>
            <a:pPr lvl="2"/>
            <a:r>
              <a:rPr lang="en-US" dirty="0"/>
              <a:t>Bullet (third level)</a:t>
            </a:r>
          </a:p>
          <a:p>
            <a:pPr lvl="3"/>
            <a:r>
              <a:rPr lang="en-US" dirty="0"/>
              <a:t>Bullet (fourth level)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A2BA724-B5BD-5548-9596-80B489A9127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84566" y="1143000"/>
            <a:ext cx="2560320" cy="513330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1300" b="1">
                <a:solidFill>
                  <a:schemeClr val="accent1"/>
                </a:solidFill>
              </a:defRPr>
            </a:lvl1pPr>
            <a:lvl2pPr marL="9525" indent="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1300"/>
            </a:lvl2pPr>
            <a:lvl3pPr marL="515938" indent="-1651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300"/>
            </a:lvl3pPr>
            <a:lvl4pPr marL="917575" indent="-174625">
              <a:spcAft>
                <a:spcPts val="600"/>
              </a:spcAft>
              <a:buClr>
                <a:schemeClr val="accent1"/>
              </a:buClr>
              <a:buFont typeface=".AppleSystemUIFont"/>
              <a:buChar char="–"/>
              <a:tabLst/>
              <a:defRPr sz="1300"/>
            </a:lvl4pPr>
          </a:lstStyle>
          <a:p>
            <a:pPr lvl="0"/>
            <a:r>
              <a:rPr lang="en-US" dirty="0"/>
              <a:t>Click to add text – Subhead style (first level)</a:t>
            </a:r>
          </a:p>
          <a:p>
            <a:pPr lvl="1"/>
            <a:r>
              <a:rPr lang="en-US" dirty="0"/>
              <a:t>Body copy (second level)</a:t>
            </a:r>
          </a:p>
          <a:p>
            <a:pPr lvl="2"/>
            <a:r>
              <a:rPr lang="en-US" dirty="0"/>
              <a:t>Bullet (third level)</a:t>
            </a:r>
          </a:p>
          <a:p>
            <a:pPr lvl="3"/>
            <a:r>
              <a:rPr lang="en-US" dirty="0"/>
              <a:t>Bullet (fourth level)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8B5FB5D-0720-D24F-8DF5-0CEFE861CB0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11932" y="1143000"/>
            <a:ext cx="2560320" cy="513330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1300" b="1">
                <a:solidFill>
                  <a:schemeClr val="accent1"/>
                </a:solidFill>
              </a:defRPr>
            </a:lvl1pPr>
            <a:lvl2pPr marL="9525" indent="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1300"/>
            </a:lvl2pPr>
            <a:lvl3pPr marL="515938" indent="-1651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300"/>
            </a:lvl3pPr>
            <a:lvl4pPr marL="917575" indent="-174625">
              <a:spcAft>
                <a:spcPts val="600"/>
              </a:spcAft>
              <a:buClr>
                <a:schemeClr val="accent1"/>
              </a:buClr>
              <a:buFont typeface=".AppleSystemUIFont"/>
              <a:buChar char="–"/>
              <a:tabLst/>
              <a:defRPr sz="1300"/>
            </a:lvl4pPr>
          </a:lstStyle>
          <a:p>
            <a:pPr lvl="0"/>
            <a:r>
              <a:rPr lang="en-US" dirty="0"/>
              <a:t>Click to add text – Subhead style (first level)</a:t>
            </a:r>
          </a:p>
          <a:p>
            <a:pPr lvl="1"/>
            <a:r>
              <a:rPr lang="en-US" dirty="0"/>
              <a:t>Body copy (second level)</a:t>
            </a:r>
          </a:p>
          <a:p>
            <a:pPr lvl="2"/>
            <a:r>
              <a:rPr lang="en-US" dirty="0"/>
              <a:t>Bullet (third level)</a:t>
            </a:r>
          </a:p>
          <a:p>
            <a:pPr lvl="3"/>
            <a:r>
              <a:rPr lang="en-US" dirty="0"/>
              <a:t>Bullet (fourth level)</a:t>
            </a:r>
          </a:p>
        </p:txBody>
      </p:sp>
    </p:spTree>
    <p:extLst>
      <p:ext uri="{BB962C8B-B14F-4D97-AF65-F5344CB8AC3E}">
        <p14:creationId xmlns:p14="http://schemas.microsoft.com/office/powerpoint/2010/main" val="1593450968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AD747A-7193-2C44-933A-854EA15D6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65697-E075-7740-A28F-81DEA07EC4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800">
                <a:solidFill>
                  <a:srgbClr val="606970"/>
                </a:solidFill>
              </a:rPr>
              <a:t>© GBHI 2018 </a:t>
            </a:r>
            <a:endParaRPr lang="en-US" sz="800" dirty="0">
              <a:solidFill>
                <a:srgbClr val="60697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F43F0D-8817-7C45-9ED2-9658A05963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52DA80-3F29-8444-8E7A-E27608D41C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838980-EC55-DC4F-8D8F-4B497B9D39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559859"/>
            <a:ext cx="8229600" cy="3947179"/>
          </a:xfrm>
        </p:spPr>
        <p:txBody>
          <a:bodyPr/>
          <a:lstStyle>
            <a:lvl1pPr marL="0" indent="0" algn="ctr">
              <a:buNone/>
              <a:defRPr sz="3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2916046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7565186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18" name="Object 17" hidden="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122936"/>
            <a:ext cx="6624917" cy="7107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43000"/>
            <a:ext cx="8229598" cy="51203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457200" y="6473526"/>
            <a:ext cx="8229599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EA89F9-235D-7844-AF80-DD09F9A25E96}"/>
              </a:ext>
            </a:extLst>
          </p:cNvPr>
          <p:cNvCxnSpPr>
            <a:cxnSpLocks/>
          </p:cNvCxnSpPr>
          <p:nvPr userDrawn="1"/>
        </p:nvCxnSpPr>
        <p:spPr>
          <a:xfrm>
            <a:off x="457270" y="984145"/>
            <a:ext cx="822953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5C19C424-C031-F345-8CB8-F16E514C5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534208"/>
            <a:ext cx="3086100" cy="1968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800">
                <a:solidFill>
                  <a:srgbClr val="606970"/>
                </a:solidFill>
              </a:rPr>
              <a:t>© GBHI 2018 </a:t>
            </a:r>
            <a:endParaRPr lang="en-US" sz="800" dirty="0">
              <a:solidFill>
                <a:srgbClr val="606970"/>
              </a:solidFill>
            </a:endParaRP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4AACA9D3-04D7-F348-ACDA-528125984E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6473" y="6534208"/>
            <a:ext cx="540326" cy="1968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852DA80-3F29-8444-8E7A-E27608D41C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3C1E23-5EF3-B345-85B0-BAD980F45E34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901" y="308157"/>
            <a:ext cx="1363898" cy="358270"/>
          </a:xfrm>
          <a:prstGeom prst="rect">
            <a:avLst/>
          </a:prstGeom>
        </p:spPr>
      </p:pic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12" r:id="rId2"/>
    <p:sldLayoutId id="2147483700" r:id="rId3"/>
    <p:sldLayoutId id="2147483701" r:id="rId4"/>
    <p:sldLayoutId id="2147483702" r:id="rId5"/>
    <p:sldLayoutId id="2147483703" r:id="rId6"/>
    <p:sldLayoutId id="2147483694" r:id="rId7"/>
    <p:sldLayoutId id="2147483709" r:id="rId8"/>
    <p:sldLayoutId id="2147483710" r:id="rId9"/>
    <p:sldLayoutId id="2147483666" r:id="rId10"/>
    <p:sldLayoutId id="2147483708" r:id="rId11"/>
    <p:sldLayoutId id="2147483704" r:id="rId12"/>
    <p:sldLayoutId id="2147483699" r:id="rId13"/>
    <p:sldLayoutId id="2147483706" r:id="rId14"/>
    <p:sldLayoutId id="2147483713" r:id="rId15"/>
  </p:sldLayoutIdLst>
  <p:transition spd="med">
    <p:wipe dir="r"/>
  </p:transition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457200" rtl="0" eaLnBrk="1" latinLnBrk="0" hangingPunct="1">
        <a:lnSpc>
          <a:spcPct val="100000"/>
        </a:lnSpc>
        <a:spcBef>
          <a:spcPts val="900"/>
        </a:spcBef>
        <a:spcAft>
          <a:spcPts val="600"/>
        </a:spcAft>
        <a:buClr>
          <a:schemeClr val="accent1"/>
        </a:buClr>
        <a:buFont typeface="Arial"/>
        <a:buChar char="•"/>
        <a:defRPr sz="13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marR="0" indent="-166688" algn="l" defTabSz="457200" rtl="0" eaLnBrk="1" fontAlgn="auto" latinLnBrk="0" hangingPunct="1">
        <a:lnSpc>
          <a:spcPct val="100000"/>
        </a:lnSpc>
        <a:spcBef>
          <a:spcPts val="400"/>
        </a:spcBef>
        <a:spcAft>
          <a:spcPts val="600"/>
        </a:spcAft>
        <a:buClr>
          <a:schemeClr val="accent2"/>
        </a:buClr>
        <a:buSzPct val="100000"/>
        <a:buFont typeface="Calibri" panose="020F0502020204030204" pitchFamily="34" charset="0"/>
        <a:buChar char="–"/>
        <a:tabLst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marR="0" indent="-137160" algn="l" defTabSz="457200" rtl="0" eaLnBrk="1" fontAlgn="auto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1"/>
        </a:buClr>
        <a:buSzPct val="100000"/>
        <a:buFont typeface="Arial" panose="020B0604020202020204" pitchFamily="34" charset="0"/>
        <a:buChar char="•"/>
        <a:tabLst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37160" algn="l" defTabSz="457200" rtl="0" eaLnBrk="1" latinLnBrk="0" hangingPunct="1">
        <a:lnSpc>
          <a:spcPts val="1300"/>
        </a:lnSpc>
        <a:spcBef>
          <a:spcPts val="400"/>
        </a:spcBef>
        <a:spcAft>
          <a:spcPts val="0"/>
        </a:spcAft>
        <a:buClr>
          <a:schemeClr val="accent5"/>
        </a:buClr>
        <a:buFont typeface="Arial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137160" algn="l" defTabSz="457200" rtl="0" eaLnBrk="1" latinLnBrk="0" hangingPunct="1">
        <a:lnSpc>
          <a:spcPts val="1300"/>
        </a:lnSpc>
        <a:spcBef>
          <a:spcPts val="400"/>
        </a:spcBef>
        <a:spcAft>
          <a:spcPts val="0"/>
        </a:spcAft>
        <a:buClr>
          <a:schemeClr val="accent5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472">
          <p15:clr>
            <a:srgbClr val="F26B43"/>
          </p15:clr>
        </p15:guide>
        <p15:guide id="2" orient="horz" pos="4200">
          <p15:clr>
            <a:srgbClr val="F26B43"/>
          </p15:clr>
        </p15:guide>
        <p15:guide id="3" pos="288">
          <p15:clr>
            <a:srgbClr val="F26B43"/>
          </p15:clr>
        </p15:guide>
        <p15:guide id="4" orient="horz" pos="720">
          <p15:clr>
            <a:srgbClr val="F26B43"/>
          </p15:clr>
        </p15:guide>
        <p15:guide id="5" orient="horz" pos="624">
          <p15:clr>
            <a:srgbClr val="F26B43"/>
          </p15:clr>
        </p15:guide>
        <p15:guide id="6" orient="horz" pos="3950">
          <p15:clr>
            <a:srgbClr val="F26B43"/>
          </p15:clr>
        </p15:guide>
        <p15:guide id="7" pos="2808">
          <p15:clr>
            <a:srgbClr val="F26B43"/>
          </p15:clr>
        </p15:guide>
        <p15:guide id="8" pos="2952">
          <p15:clr>
            <a:srgbClr val="F26B43"/>
          </p15:clr>
        </p15:guide>
        <p15:guide id="9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customXml" Target="../ink/ink25.xml"/><Relationship Id="rId7" Type="http://schemas.openxmlformats.org/officeDocument/2006/relationships/image" Target="../media/image29.pn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jpeg"/><Relationship Id="rId11" Type="http://schemas.openxmlformats.org/officeDocument/2006/relationships/image" Target="../media/image33.jpeg"/><Relationship Id="rId5" Type="http://schemas.openxmlformats.org/officeDocument/2006/relationships/image" Target="../media/image24.jpeg"/><Relationship Id="rId10" Type="http://schemas.openxmlformats.org/officeDocument/2006/relationships/image" Target="../media/image32.jpeg"/><Relationship Id="rId4" Type="http://schemas.openxmlformats.org/officeDocument/2006/relationships/image" Target="../../clipboard/media/image5.png"/><Relationship Id="rId9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customXml" Target="../ink/ink1.xml"/><Relationship Id="rId4" Type="http://schemas.openxmlformats.org/officeDocument/2006/relationships/image" Target="../media/image7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customXml" Target="../ink/ink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customXml" Target="../ink/ink9.xml"/><Relationship Id="rId3" Type="http://schemas.openxmlformats.org/officeDocument/2006/relationships/image" Target="../media/image18.png"/><Relationship Id="rId7" Type="http://schemas.openxmlformats.org/officeDocument/2006/relationships/customXml" Target="../ink/ink6.xm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0.png"/><Relationship Id="rId11" Type="http://schemas.openxmlformats.org/officeDocument/2006/relationships/customXml" Target="../ink/ink8.xml"/><Relationship Id="rId15" Type="http://schemas.openxmlformats.org/officeDocument/2006/relationships/customXml" Target="../ink/ink10.xml"/><Relationship Id="rId10" Type="http://schemas.openxmlformats.org/officeDocument/2006/relationships/image" Target="../media/image20.png"/><Relationship Id="rId4" Type="http://schemas.openxmlformats.org/officeDocument/2006/relationships/customXml" Target="../ink/ink5.xml"/><Relationship Id="rId9" Type="http://schemas.openxmlformats.org/officeDocument/2006/relationships/customXml" Target="../ink/ink7.xml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0.png"/><Relationship Id="rId4" Type="http://schemas.openxmlformats.org/officeDocument/2006/relationships/customXml" Target="../ink/ink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13" Type="http://schemas.openxmlformats.org/officeDocument/2006/relationships/image" Target="../media/image27.png"/><Relationship Id="rId18" Type="http://schemas.openxmlformats.org/officeDocument/2006/relationships/customXml" Target="../ink/ink20.xml"/><Relationship Id="rId3" Type="http://schemas.openxmlformats.org/officeDocument/2006/relationships/customXml" Target="../ink/ink12.xml"/><Relationship Id="rId7" Type="http://schemas.openxmlformats.org/officeDocument/2006/relationships/image" Target="../media/image24.png"/><Relationship Id="rId12" Type="http://schemas.openxmlformats.org/officeDocument/2006/relationships/customXml" Target="../ink/ink16.xml"/><Relationship Id="rId17" Type="http://schemas.openxmlformats.org/officeDocument/2006/relationships/customXml" Target="../ink/ink19.xml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18.xml"/><Relationship Id="rId20" Type="http://schemas.openxmlformats.org/officeDocument/2006/relationships/customXml" Target="../ink/ink22.xml"/><Relationship Id="rId1" Type="http://schemas.openxmlformats.org/officeDocument/2006/relationships/slideLayout" Target="../slideLayouts/slideLayout15.xml"/><Relationship Id="rId6" Type="http://schemas.openxmlformats.org/officeDocument/2006/relationships/customXml" Target="../ink/ink13.xml"/><Relationship Id="rId11" Type="http://schemas.openxmlformats.org/officeDocument/2006/relationships/image" Target="../media/image26.png"/><Relationship Id="rId5" Type="http://schemas.openxmlformats.org/officeDocument/2006/relationships/image" Target="../media/image14.png"/><Relationship Id="rId15" Type="http://schemas.openxmlformats.org/officeDocument/2006/relationships/image" Target="../media/image28.png"/><Relationship Id="rId10" Type="http://schemas.openxmlformats.org/officeDocument/2006/relationships/customXml" Target="../ink/ink15.xml"/><Relationship Id="rId19" Type="http://schemas.openxmlformats.org/officeDocument/2006/relationships/customXml" Target="../ink/ink21.xml"/><Relationship Id="rId4" Type="http://schemas.openxmlformats.org/officeDocument/2006/relationships/image" Target="../media/image230.png"/><Relationship Id="rId9" Type="http://schemas.openxmlformats.org/officeDocument/2006/relationships/image" Target="../media/image25.png"/><Relationship Id="rId14" Type="http://schemas.openxmlformats.org/officeDocument/2006/relationships/customXml" Target="../ink/ink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4672" y="1984687"/>
            <a:ext cx="8394655" cy="1534892"/>
          </a:xfrm>
        </p:spPr>
        <p:txBody>
          <a:bodyPr/>
          <a:lstStyle/>
          <a:p>
            <a:pPr algn="just"/>
            <a:r>
              <a:rPr lang="en-US" sz="28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Health and Demographic Surveillance Sites (HDSS) in Ethiopia: A Scoping Review of Infrastructure and Gaps for Longitudinal Studies on Health and Aging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sz="2400" dirty="0"/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147A16B9-2B1F-3A95-61F9-7AF107F7DA0C}"/>
              </a:ext>
            </a:extLst>
          </p:cNvPr>
          <p:cNvSpPr txBox="1">
            <a:spLocks/>
          </p:cNvSpPr>
          <p:nvPr/>
        </p:nvSpPr>
        <p:spPr>
          <a:xfrm>
            <a:off x="308465" y="4052830"/>
            <a:ext cx="8394655" cy="5888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Muluken Azage </a:t>
            </a:r>
            <a:r>
              <a:rPr lang="en-US" sz="28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Yenesew</a:t>
            </a:r>
            <a:r>
              <a:rPr lang="en-US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178BD6BB-11DC-B618-82DA-3C0B3EE13E2A}"/>
              </a:ext>
            </a:extLst>
          </p:cNvPr>
          <p:cNvSpPr txBox="1">
            <a:spLocks/>
          </p:cNvSpPr>
          <p:nvPr/>
        </p:nvSpPr>
        <p:spPr>
          <a:xfrm>
            <a:off x="141905" y="4876857"/>
            <a:ext cx="8727773" cy="18201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solidFill>
                  <a:srgbClr val="E8E8E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Muluken Azage Yenesew</a:t>
            </a:r>
            <a:r>
              <a:rPr lang="en-US" sz="1800" kern="100" baseline="30000" dirty="0">
                <a:solidFill>
                  <a:srgbClr val="E8E8E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1,2</a:t>
            </a:r>
            <a:r>
              <a:rPr lang="en-US" sz="1800" kern="100" dirty="0">
                <a:solidFill>
                  <a:srgbClr val="E8E8E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,Janina Krell-Roesch</a:t>
            </a:r>
            <a:r>
              <a:rPr lang="en-US" sz="1800" kern="100" baseline="30000" dirty="0">
                <a:solidFill>
                  <a:srgbClr val="E8E8E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</a:t>
            </a:r>
            <a:r>
              <a:rPr lang="en-US" sz="1800" kern="100" dirty="0">
                <a:solidFill>
                  <a:srgbClr val="E8E8E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rgbClr val="E8E8E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Aklilu</a:t>
            </a:r>
            <a:r>
              <a:rPr lang="en-US" sz="1800" kern="100" dirty="0">
                <a:solidFill>
                  <a:srgbClr val="E8E8E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Endalamaw</a:t>
            </a:r>
            <a:r>
              <a:rPr lang="en-US" sz="1800" kern="100" baseline="30000" dirty="0">
                <a:solidFill>
                  <a:srgbClr val="E8E8E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</a:t>
            </a:r>
            <a:r>
              <a:rPr lang="en-US" sz="1800" kern="100" dirty="0">
                <a:solidFill>
                  <a:srgbClr val="E8E8E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rgbClr val="E8E8E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Mintesnot</a:t>
            </a:r>
            <a:r>
              <a:rPr lang="en-US" sz="1800" kern="100" dirty="0">
                <a:solidFill>
                  <a:srgbClr val="E8E8E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Tenkir</a:t>
            </a:r>
            <a:r>
              <a:rPr lang="en-US" sz="1800" kern="100" baseline="30000" dirty="0">
                <a:solidFill>
                  <a:srgbClr val="E8E8E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</a:t>
            </a:r>
            <a:r>
              <a:rPr lang="en-US" sz="1800" kern="100" dirty="0">
                <a:solidFill>
                  <a:srgbClr val="E8E8E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rgbClr val="E8E8E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Dabere</a:t>
            </a:r>
            <a:r>
              <a:rPr lang="en-US" sz="1800" kern="100" dirty="0">
                <a:solidFill>
                  <a:srgbClr val="E8E8E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Nigatu</a:t>
            </a:r>
            <a:r>
              <a:rPr lang="en-US" sz="1800" kern="100" baseline="30000" dirty="0">
                <a:solidFill>
                  <a:srgbClr val="E8E8E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1800" kern="100" dirty="0">
                <a:solidFill>
                  <a:srgbClr val="E8E8E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rgbClr val="E8E8E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Alemtsehay</a:t>
            </a:r>
            <a:r>
              <a:rPr lang="en-US" sz="1800" kern="100" dirty="0">
                <a:solidFill>
                  <a:srgbClr val="E8E8E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Mekonnen</a:t>
            </a:r>
            <a:r>
              <a:rPr lang="en-US" sz="1800" kern="100" baseline="30000" dirty="0">
                <a:solidFill>
                  <a:srgbClr val="E8E8E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1800" kern="100" dirty="0">
                <a:solidFill>
                  <a:srgbClr val="E8E8E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Mulugeta Biyadgie</a:t>
            </a:r>
            <a:r>
              <a:rPr lang="en-US" sz="1800" kern="100" baseline="30000" dirty="0">
                <a:solidFill>
                  <a:srgbClr val="E8E8E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</a:t>
            </a:r>
            <a:r>
              <a:rPr lang="en-US" sz="1800" kern="100" dirty="0">
                <a:solidFill>
                  <a:srgbClr val="E8E8E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rgbClr val="E8E8E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Eyaya</a:t>
            </a:r>
            <a:r>
              <a:rPr lang="en-US" sz="1800" kern="100" dirty="0">
                <a:solidFill>
                  <a:srgbClr val="E8E8E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Misgan</a:t>
            </a:r>
            <a:r>
              <a:rPr lang="en-US" sz="1800" kern="100" baseline="30000" dirty="0">
                <a:solidFill>
                  <a:srgbClr val="E8E8E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</a:t>
            </a:r>
            <a:r>
              <a:rPr lang="en-US" sz="1800" kern="100" dirty="0">
                <a:solidFill>
                  <a:srgbClr val="E8E8E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Awoke Derbie</a:t>
            </a:r>
            <a:r>
              <a:rPr lang="en-US" sz="1800" kern="100" baseline="30000" dirty="0">
                <a:solidFill>
                  <a:srgbClr val="E8E8E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</a:t>
            </a:r>
            <a:r>
              <a:rPr lang="en-US" sz="1800" kern="100" dirty="0">
                <a:solidFill>
                  <a:srgbClr val="E8E8E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Tsion </a:t>
            </a:r>
            <a:r>
              <a:rPr lang="en-US" sz="1800" kern="100" dirty="0" err="1">
                <a:solidFill>
                  <a:srgbClr val="E8E8E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Zewdu</a:t>
            </a:r>
            <a:r>
              <a:rPr lang="en-US" sz="1800" kern="100" dirty="0">
                <a:solidFill>
                  <a:srgbClr val="E8E8E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Minas</a:t>
            </a:r>
            <a:r>
              <a:rPr lang="en-US" sz="1800" kern="100" baseline="30000" dirty="0">
                <a:solidFill>
                  <a:srgbClr val="E8E8E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</a:t>
            </a:r>
            <a:r>
              <a:rPr lang="en-US" sz="1800" kern="100" dirty="0">
                <a:solidFill>
                  <a:srgbClr val="E8E8E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Getahun Abate</a:t>
            </a:r>
            <a:r>
              <a:rPr lang="en-US" sz="1800" kern="100" baseline="30000" dirty="0">
                <a:solidFill>
                  <a:srgbClr val="E8E8E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9</a:t>
            </a:r>
            <a:r>
              <a:rPr lang="en-US" sz="1800" kern="100" dirty="0">
                <a:solidFill>
                  <a:srgbClr val="E8E8E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Daniel A Enquobahrie</a:t>
            </a:r>
            <a:r>
              <a:rPr lang="en-US" sz="1800" kern="100" baseline="30000" dirty="0">
                <a:solidFill>
                  <a:srgbClr val="E8E8E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</a:t>
            </a:r>
            <a:r>
              <a:rPr lang="en-US" sz="1800" kern="100" dirty="0">
                <a:solidFill>
                  <a:srgbClr val="E8E8E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Tesfaye B Mersha</a:t>
            </a:r>
            <a:r>
              <a:rPr lang="en-US" sz="1800" kern="100" baseline="30000" dirty="0">
                <a:solidFill>
                  <a:srgbClr val="E8E8E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11</a:t>
            </a:r>
            <a:r>
              <a:rPr lang="en-US" sz="1800" kern="100" dirty="0">
                <a:solidFill>
                  <a:srgbClr val="E8E8E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Yonas E. Geda</a:t>
            </a:r>
            <a:r>
              <a:rPr lang="en-US" sz="1800" kern="100" baseline="30000" dirty="0">
                <a:solidFill>
                  <a:srgbClr val="E8E8E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12</a:t>
            </a:r>
            <a:r>
              <a:rPr lang="en-US" sz="1800" kern="100" dirty="0">
                <a:solidFill>
                  <a:srgbClr val="E8E8E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baseline="30000" dirty="0">
                <a:solidFill>
                  <a:srgbClr val="E8E8E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en-US" sz="1800" kern="100" dirty="0">
                <a:solidFill>
                  <a:srgbClr val="E8E8E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Global Brain Health Institute, UCSF, San Francisco, CA, USA, </a:t>
            </a:r>
            <a:r>
              <a:rPr lang="en-US" sz="1800" kern="100" baseline="30000" dirty="0">
                <a:solidFill>
                  <a:srgbClr val="E8E8E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1800" kern="100" dirty="0">
                <a:solidFill>
                  <a:srgbClr val="E8E8E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School of Public Health, CMHS, Bahir Dar University, Bahir Dar, Ethiopia,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AABB9E-528F-8E25-D2CE-7F47872CC17E}"/>
              </a:ext>
            </a:extLst>
          </p:cNvPr>
          <p:cNvSpPr/>
          <p:nvPr/>
        </p:nvSpPr>
        <p:spPr bwMode="auto">
          <a:xfrm>
            <a:off x="3602736" y="235207"/>
            <a:ext cx="2185416" cy="121622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algn="ctr" fontAlgn="base">
              <a:lnSpc>
                <a:spcPct val="150000"/>
              </a:lnSpc>
              <a:spcAft>
                <a:spcPts val="800"/>
              </a:spcAft>
            </a:pPr>
            <a:r>
              <a:rPr lang="en-US" sz="1200" b="1" kern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36 </a:t>
            </a:r>
            <a:r>
              <a:rPr lang="en-US" sz="1200" b="1" kern="1200" baseline="30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GRAL CONFERENCE</a:t>
            </a:r>
            <a:endParaRPr lang="en-US" sz="1200" b="1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 fontAlgn="base">
              <a:lnSpc>
                <a:spcPct val="150000"/>
              </a:lnSpc>
              <a:spcAft>
                <a:spcPts val="800"/>
              </a:spcAft>
            </a:pPr>
            <a:r>
              <a:rPr lang="en-US" sz="1200" b="1" kern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PHOENIX, ARIZONA , USA </a:t>
            </a:r>
            <a:endParaRPr lang="en-US" sz="1200" b="1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 fontAlgn="base">
              <a:lnSpc>
                <a:spcPct val="150000"/>
              </a:lnSpc>
              <a:spcAft>
                <a:spcPts val="800"/>
              </a:spcAft>
            </a:pPr>
            <a:r>
              <a:rPr lang="en-US" sz="1200" b="1" kern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JANUARY 29 to 31, 2025</a:t>
            </a:r>
            <a:endParaRPr lang="en-US" sz="1200" b="1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462F134-5FC4-47CB-939A-024C3A6AC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24" y="235207"/>
            <a:ext cx="1271016" cy="127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051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>
          <a:extLst>
            <a:ext uri="{FF2B5EF4-FFF2-40B4-BE49-F238E27FC236}">
              <a16:creationId xmlns:a16="http://schemas.microsoft.com/office/drawing/2014/main" id="{FF2DF3AF-B410-4D89-EAEE-DA5122D1C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71">
            <a:extLst>
              <a:ext uri="{FF2B5EF4-FFF2-40B4-BE49-F238E27FC236}">
                <a16:creationId xmlns:a16="http://schemas.microsoft.com/office/drawing/2014/main" id="{FB9AE641-E71F-602C-3977-F7A948476B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53698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2400" b="1" dirty="0"/>
              <a:t>Conclusion </a:t>
            </a:r>
            <a:endParaRPr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A4E5F-02B1-D0CD-9077-845EFE374027}"/>
              </a:ext>
            </a:extLst>
          </p:cNvPr>
          <p:cNvSpPr txBox="1"/>
          <p:nvPr/>
        </p:nvSpPr>
        <p:spPr>
          <a:xfrm>
            <a:off x="457200" y="1258180"/>
            <a:ext cx="8229600" cy="4551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Major cities and some </a:t>
            </a:r>
            <a:r>
              <a:rPr lang="en-US" sz="2400" b="1" ker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regions are </a:t>
            </a:r>
            <a:r>
              <a:rPr lang="en-US" sz="2400" kern="0">
                <a:solidFill>
                  <a:srgbClr val="1F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lacking </a:t>
            </a:r>
            <a:r>
              <a:rPr lang="en-US" sz="2400" kern="0" dirty="0">
                <a:solidFill>
                  <a:srgbClr val="1F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HDSS </a:t>
            </a: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u="sng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HDSS</a:t>
            </a:r>
            <a:r>
              <a:rPr lang="en-US" sz="2400" kern="0" dirty="0">
                <a:solidFill>
                  <a:srgbClr val="1F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are expected to rise in the coming year.</a:t>
            </a:r>
            <a:endParaRPr lang="en-US" sz="2400" kern="0" dirty="0">
              <a:solidFill>
                <a:srgbClr val="1F2124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1F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HDSS can serve as an </a:t>
            </a:r>
            <a:r>
              <a:rPr lang="en-US" sz="2400" b="1" u="sng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important infrastructure for</a:t>
            </a:r>
          </a:p>
          <a:p>
            <a:pPr marL="914400" lvl="1" indent="-4572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u="sng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designing and conducting studies</a:t>
            </a:r>
            <a:r>
              <a:rPr lang="en-US" sz="2400" kern="0" dirty="0">
                <a:solidFill>
                  <a:srgbClr val="1F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on ADRD</a:t>
            </a:r>
            <a:endParaRPr lang="en-US" sz="2400" kern="0" dirty="0">
              <a:solidFill>
                <a:srgbClr val="1F2124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any other national population-based studies</a:t>
            </a:r>
            <a:endParaRPr lang="en-US" sz="2400" kern="0" dirty="0">
              <a:solidFill>
                <a:srgbClr val="1F212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1F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</a:t>
            </a:r>
            <a:r>
              <a:rPr lang="en-US" sz="24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identified gaps </a:t>
            </a:r>
            <a:r>
              <a:rPr lang="en-US" sz="2400" kern="0" dirty="0">
                <a:solidFill>
                  <a:srgbClr val="1F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are the areas that require </a:t>
            </a:r>
            <a:r>
              <a:rPr lang="en-US" sz="2400" b="1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intervention</a:t>
            </a:r>
            <a:r>
              <a:rPr lang="en-US" sz="2400" kern="0" dirty="0">
                <a:solidFill>
                  <a:srgbClr val="1F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to enhance the efficacy of HDSS.</a:t>
            </a:r>
            <a:endParaRPr lang="en-US" sz="1200" dirty="0">
              <a:solidFill>
                <a:srgbClr val="1F212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44BD4A3-18C6-6791-CBA5-F6809347BACC}"/>
                  </a:ext>
                </a:extLst>
              </p14:cNvPr>
              <p14:cNvContentPartPr/>
              <p14:nvPr/>
            </p14:nvContentPartPr>
            <p14:xfrm>
              <a:off x="1261872" y="1608984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44BD4A3-18C6-6791-CBA5-F6809347BA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5752" y="1602864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744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>
          <a:extLst>
            <a:ext uri="{FF2B5EF4-FFF2-40B4-BE49-F238E27FC236}">
              <a16:creationId xmlns:a16="http://schemas.microsoft.com/office/drawing/2014/main" id="{D9FB56E7-51DC-5591-F946-815C41B36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71">
            <a:extLst>
              <a:ext uri="{FF2B5EF4-FFF2-40B4-BE49-F238E27FC236}">
                <a16:creationId xmlns:a16="http://schemas.microsoft.com/office/drawing/2014/main" id="{71927749-27BC-9F21-E164-27E5B2CDF9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53698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2400" b="1" dirty="0"/>
              <a:t>References </a:t>
            </a:r>
            <a:endParaRPr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D2C68F-69E8-BE3C-439C-BB10E4117D4A}"/>
              </a:ext>
            </a:extLst>
          </p:cNvPr>
          <p:cNvSpPr txBox="1"/>
          <p:nvPr/>
        </p:nvSpPr>
        <p:spPr>
          <a:xfrm>
            <a:off x="457200" y="1038724"/>
            <a:ext cx="7900416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Teutsch SM, Thacker SB. Planning a public health surveillance system. </a:t>
            </a:r>
            <a:r>
              <a:rPr lang="en-U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Epidemiol Bull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1995 Mar;</a:t>
            </a:r>
            <a:r>
              <a:rPr lang="en-U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(1):1–6. </a:t>
            </a:r>
          </a:p>
          <a:p>
            <a:pPr marL="0" marR="0"/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	German RR, Horan JM, Lee LM, Milstein B,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Pertowski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CA. Updated guidelines for evaluating public health surveillance systems; recommendations from the Guidelines Working Group. 2001; </a:t>
            </a:r>
          </a:p>
          <a:p>
            <a:pPr marL="0" marR="0"/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	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Adnyana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IMDM, Utomo B,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Eljatin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DS,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Setyawan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MF. Developing and Establishing Attribute-based Surveillance System: A Review. </a:t>
            </a:r>
            <a:r>
              <a:rPr lang="en-U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Preventive Medicine: Research &amp; Reviews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[Internet]. 2024;</a:t>
            </a:r>
            <a:r>
              <a:rPr lang="en-U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(2). Available from: https://journals.lww.com/pmrr/fulltext/2024/01020/developing_and_establishing_attribute_based.5.aspx</a:t>
            </a:r>
          </a:p>
          <a:p>
            <a:pPr marL="0" marR="0"/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	Wilkins K, Nsubuga P,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Mendlein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J, Mercer D,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Pappaioanou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M. The Data for Decision Making project: assessment of surveillance systems in developing countries to improve access to public health information. </a:t>
            </a:r>
            <a:r>
              <a:rPr lang="en-U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Public Health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2008 Sep;</a:t>
            </a:r>
            <a:r>
              <a:rPr lang="en-U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122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(9):914–922. </a:t>
            </a:r>
          </a:p>
          <a:p>
            <a:pPr marL="0" marR="0"/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	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Nilashi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M, Keng Boon O, Tan G, Lin B,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Abumalloh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R. Critical Data Challenges in Measuring the Performance of Sustainable Development Goals: Solutions and the Role of Big-Data Analytics. </a:t>
            </a:r>
            <a:r>
              <a:rPr lang="en-U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Harvard Data Science Review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[Internet]. 2023 Jul 27 [cited 2024 Sep 20];</a:t>
            </a:r>
            <a:r>
              <a:rPr lang="en-U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(3). Available from: https://hdsr.mitpress.mit.edu/pub/9n4uzkg3</a:t>
            </a:r>
          </a:p>
          <a:p>
            <a:pPr marL="0" marR="0"/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	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Hellenthal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G, Bird N, Morris S. Structure and ancestry patterns of Ethiopians in genome-wide autosomal DNA. </a:t>
            </a:r>
            <a:r>
              <a:rPr lang="en-U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Hum Mol Genet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2021 Apr 26;</a:t>
            </a:r>
            <a:r>
              <a:rPr lang="en-U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30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(R1):R42–R48. </a:t>
            </a:r>
          </a:p>
          <a:p>
            <a:pPr marL="0" marR="0"/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7. 	López S,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Tarekegn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A, Band G, et al. Evidence of the interplay of genetics and culture in Ethiopia. </a:t>
            </a:r>
            <a:r>
              <a:rPr lang="en-U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Nat Commun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2021 Jun 11;</a:t>
            </a:r>
            <a:r>
              <a:rPr lang="en-U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(1):3581. </a:t>
            </a:r>
          </a:p>
          <a:p>
            <a:pPr marL="0" marR="0"/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8. 	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Geldsetzer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P, Manne-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Goehler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J, Marcus M-E, et al. The state of hypertension care in 44 low-income and middle-income countries: a cross-sectional study of nationally representative individual-level data from 1·1 million adults. </a:t>
            </a:r>
            <a:r>
              <a:rPr lang="en-U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Lancet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2019 Aug;</a:t>
            </a:r>
            <a:r>
              <a:rPr lang="en-U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394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(10199):652–662. </a:t>
            </a:r>
          </a:p>
          <a:p>
            <a:pPr marL="0" marR="0"/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9. 	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Boerma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JT,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Sommerfelt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AE. Demographic and health surveys (DHS): contributions and limitations. </a:t>
            </a:r>
            <a:r>
              <a:rPr lang="en-U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World Health Stat Q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1993;</a:t>
            </a:r>
            <a:r>
              <a:rPr lang="en-U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46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(4):222–226. </a:t>
            </a:r>
          </a:p>
          <a:p>
            <a:pPr marL="0" marR="0"/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10. 	Riley L,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Guthold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R, Cowan M, et al. The World Health Organization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STEPwise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Approach to Noncommunicable Disease Risk-Factor Surveillance: Methods, Challenges, and Opportunities. </a:t>
            </a:r>
            <a:r>
              <a:rPr lang="en-U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 J Public Health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2016 Jan;</a:t>
            </a:r>
            <a:r>
              <a:rPr lang="en-U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106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(1):74–78. </a:t>
            </a:r>
          </a:p>
          <a:p>
            <a:pPr marL="0" marR="0"/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11. 	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Asefa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M. Assessment of Universities Field Research Sites for Establishing National Surveillance Database. </a:t>
            </a:r>
            <a:r>
              <a:rPr lang="en-U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Ethiopian Journal of Health Sciences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2008;</a:t>
            </a:r>
            <a:r>
              <a:rPr lang="en-U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18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(1). </a:t>
            </a:r>
          </a:p>
          <a:p>
            <a:pPr marL="0" marR="0"/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12. 	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Prina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AM,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Mayston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R, Wu Y-T, Prince M. A review of the 10/66 dementia research group. </a:t>
            </a:r>
            <a:r>
              <a:rPr lang="en-U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Soc Psychiatry </a:t>
            </a:r>
            <a:r>
              <a:rPr lang="en-US" sz="1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Psychiatr</a:t>
            </a:r>
            <a:r>
              <a:rPr lang="en-U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Epidemiol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2019 Jan;</a:t>
            </a:r>
            <a:r>
              <a:rPr lang="en-U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54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(1):1–10. </a:t>
            </a:r>
          </a:p>
          <a:p>
            <a:pPr marL="0" marR="0"/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13. 	Akinyemi RO,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Yaria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J,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Ojagbemi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A, et al. Dementia in Africa: Current evidence, knowledge gaps, and future directions. </a:t>
            </a:r>
            <a:r>
              <a:rPr lang="en-US" sz="1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Alzheimers</a:t>
            </a:r>
            <a:r>
              <a:rPr lang="en-U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Dement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United States; 2022 Apr;</a:t>
            </a:r>
            <a:r>
              <a:rPr lang="en-U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18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(4):790–809. </a:t>
            </a:r>
          </a:p>
          <a:p>
            <a:pPr marL="0" marR="0"/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14. 	Livingston G, Huntley J, Liu KY, et al. Dementia prevention, intervention, and care: 2024 report of the Lancet standing Commission. </a:t>
            </a:r>
            <a:r>
              <a:rPr lang="en-U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Lancet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Elsevier; 2024 Aug 10;</a:t>
            </a:r>
            <a:r>
              <a:rPr lang="en-U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404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(10452):572–628. </a:t>
            </a:r>
          </a:p>
          <a:p>
            <a:pPr marL="0" marR="0"/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15. 	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Yenesew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MA, Krell-Roesch J, Fekadu B, et al. Prevalence of Dementia and Cognitive Impairment in East Africa Region: A Scoping Review of Population-Based Studies and Call for Further Research. </a:t>
            </a:r>
            <a:r>
              <a:rPr lang="en-U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 </a:t>
            </a:r>
            <a:r>
              <a:rPr lang="en-US" sz="1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Alzheimers</a:t>
            </a:r>
            <a:r>
              <a:rPr lang="en-U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Dis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Netherlands; 2024;</a:t>
            </a:r>
            <a:r>
              <a:rPr lang="en-U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100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(4):1121–1131. </a:t>
            </a:r>
          </a:p>
          <a:p>
            <a:pPr marL="0" marR="0"/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16. 	NIH. HRS International Family of Studies and the Harmonized Cognitive Assessment Protocol [Internet]. [cited 2024 Sep 20]. Available from: https://www.nia.nih.gov/research/dbsr/global-aging/hrs-international-family-studies-and-harmonized-cognitive-assessment-protocol</a:t>
            </a:r>
          </a:p>
          <a:p>
            <a:pPr marL="0" marR="0"/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17. 	CSA. Population projections for Ethiopia 2007–2037. </a:t>
            </a:r>
            <a:r>
              <a:rPr lang="en-U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Federal Democratic Republic of Ethiopia, Population Census Commission Addis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2013; </a:t>
            </a:r>
          </a:p>
          <a:p>
            <a:pPr marL="0" marR="0"/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18. </a:t>
            </a:r>
            <a:endParaRPr lang="en-US" sz="1000" dirty="0">
              <a:solidFill>
                <a:srgbClr val="1F212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867CEF8-78EE-DCD7-CCD5-F4FF0BFF23A2}"/>
                  </a:ext>
                </a:extLst>
              </p14:cNvPr>
              <p14:cNvContentPartPr/>
              <p14:nvPr/>
            </p14:nvContentPartPr>
            <p14:xfrm>
              <a:off x="1261872" y="1608984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867CEF8-78EE-DCD7-CCD5-F4FF0BFF23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5752" y="1602864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982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>
          <a:extLst>
            <a:ext uri="{FF2B5EF4-FFF2-40B4-BE49-F238E27FC236}">
              <a16:creationId xmlns:a16="http://schemas.microsoft.com/office/drawing/2014/main" id="{440C8C18-4324-27AE-206A-4B4E318C2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EDFEEC-746B-7BFD-349E-137D246410E4}"/>
              </a:ext>
            </a:extLst>
          </p:cNvPr>
          <p:cNvSpPr txBox="1"/>
          <p:nvPr/>
        </p:nvSpPr>
        <p:spPr>
          <a:xfrm>
            <a:off x="3086032" y="2096393"/>
            <a:ext cx="2866711" cy="2168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50000"/>
              </a:lnSpc>
            </a:pPr>
            <a:r>
              <a:rPr lang="en-US" sz="3600" dirty="0">
                <a:solidFill>
                  <a:srgbClr val="1F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Thank you</a:t>
            </a:r>
            <a:r>
              <a:rPr lang="en-US" sz="3600" dirty="0">
                <a:solidFill>
                  <a:srgbClr val="1F1F1F"/>
                </a:solidFill>
                <a:latin typeface="inherit"/>
                <a:ea typeface="Times New Roman" panose="02020603050405020304" pitchFamily="18" charset="0"/>
              </a:rPr>
              <a:t>/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አመሰግናለሁ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!</a:t>
            </a:r>
            <a:endParaRPr lang="en-US" sz="3600" dirty="0">
              <a:solidFill>
                <a:srgbClr val="1F2124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lnSpc>
                <a:spcPct val="150000"/>
              </a:lnSpc>
            </a:pPr>
            <a:endParaRPr lang="en-US" sz="2000" dirty="0">
              <a:solidFill>
                <a:srgbClr val="1F212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52CF53A-8F50-265E-6E1B-3D407A12D4F3}"/>
                  </a:ext>
                </a:extLst>
              </p14:cNvPr>
              <p14:cNvContentPartPr/>
              <p14:nvPr/>
            </p14:nvContentPartPr>
            <p14:xfrm>
              <a:off x="1261872" y="1608984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52CF53A-8F50-265E-6E1B-3D407A12D4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5752" y="1602864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73CFB8B-5B47-E093-8A51-B6B595901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2149"/>
            <a:ext cx="20840" cy="6989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1109" rIns="0" bIns="-1110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50539EC-C948-612F-3887-F140419A3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554" y="4074748"/>
            <a:ext cx="3717124" cy="240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thiopia - Wild Life Photo Tour">
            <a:extLst>
              <a:ext uri="{FF2B5EF4-FFF2-40B4-BE49-F238E27FC236}">
                <a16:creationId xmlns:a16="http://schemas.microsoft.com/office/drawing/2014/main" id="{DB255C79-A62F-CABC-5F4B-3753C936A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" y="4086145"/>
            <a:ext cx="3619508" cy="240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rom Addis Ababa: 3-Day Tour to Lalibela with Flights">
            <a:extLst>
              <a:ext uri="{FF2B5EF4-FFF2-40B4-BE49-F238E27FC236}">
                <a16:creationId xmlns:a16="http://schemas.microsoft.com/office/drawing/2014/main" id="{A923451E-B84B-3CAA-0D6C-6813189AB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641" y="-16358"/>
            <a:ext cx="2938095" cy="200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as Dejen Ethiopia Trekking (RDET) | Tailor Made Tours of Ethiopia - Simien Mountains, Ras ...">
            <a:extLst>
              <a:ext uri="{FF2B5EF4-FFF2-40B4-BE49-F238E27FC236}">
                <a16:creationId xmlns:a16="http://schemas.microsoft.com/office/drawing/2014/main" id="{2E3DDE36-21A5-6742-5C59-568BD83AC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736" y="0"/>
            <a:ext cx="3169885" cy="19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Axum Ethiopia | Ancient cities, Ancient, Ancient kingdom">
            <a:extLst>
              <a:ext uri="{FF2B5EF4-FFF2-40B4-BE49-F238E27FC236}">
                <a16:creationId xmlns:a16="http://schemas.microsoft.com/office/drawing/2014/main" id="{11EB63AF-907C-1BD2-3CE9-8E81A0E41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348" y="4102600"/>
            <a:ext cx="1751206" cy="238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sland in Lake Tana containing monestary, Ethiopia | Lake tana, Cool places to visit, Ethiopia">
            <a:extLst>
              <a:ext uri="{FF2B5EF4-FFF2-40B4-BE49-F238E27FC236}">
                <a16:creationId xmlns:a16="http://schemas.microsoft.com/office/drawing/2014/main" id="{ACFF42CF-2618-050B-998F-3C1A51FF2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744" y="1967663"/>
            <a:ext cx="3105877" cy="21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Awash National Park Wildlife">
            <a:extLst>
              <a:ext uri="{FF2B5EF4-FFF2-40B4-BE49-F238E27FC236}">
                <a16:creationId xmlns:a16="http://schemas.microsoft.com/office/drawing/2014/main" id="{0EB835FF-0C4D-9281-088E-05AC368F0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" y="1967663"/>
            <a:ext cx="3065192" cy="222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Arba Minch Lake Chamo Ethiopia Africa hippopotamus, in Crocodile Market in water dangerous with ...">
            <a:extLst>
              <a:ext uri="{FF2B5EF4-FFF2-40B4-BE49-F238E27FC236}">
                <a16:creationId xmlns:a16="http://schemas.microsoft.com/office/drawing/2014/main" id="{60237CC6-19BD-B9B8-EC0D-4DE2DB6F1C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0"/>
          <a:stretch/>
        </p:blipFill>
        <p:spPr bwMode="auto">
          <a:xfrm>
            <a:off x="-17928" y="52885"/>
            <a:ext cx="2941723" cy="191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03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>
          <a:extLst>
            <a:ext uri="{FF2B5EF4-FFF2-40B4-BE49-F238E27FC236}">
              <a16:creationId xmlns:a16="http://schemas.microsoft.com/office/drawing/2014/main" id="{46B755AE-3824-CB23-C4FC-2EE0AB60E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71">
            <a:extLst>
              <a:ext uri="{FF2B5EF4-FFF2-40B4-BE49-F238E27FC236}">
                <a16:creationId xmlns:a16="http://schemas.microsoft.com/office/drawing/2014/main" id="{6D2D522A-3BF8-D590-7670-99422E9767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53698"/>
            <a:ext cx="8229600" cy="761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F7902-8145-B077-9C19-6CD0E3383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169" y="799410"/>
            <a:ext cx="6818364" cy="1325880"/>
          </a:xfrm>
        </p:spPr>
        <p:txBody>
          <a:bodyPr/>
          <a:lstStyle/>
          <a:p>
            <a:pPr marL="457200" indent="-457200" algn="just" defTabSz="3709346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HDSS in LMIC generates valuable data for </a:t>
            </a:r>
          </a:p>
        </p:txBody>
      </p:sp>
      <p:pic>
        <p:nvPicPr>
          <p:cNvPr id="34818" name="Picture 2" descr="Map of HDSS site locations in Africa | Download Scientific Diagram">
            <a:extLst>
              <a:ext uri="{FF2B5EF4-FFF2-40B4-BE49-F238E27FC236}">
                <a16:creationId xmlns:a16="http://schemas.microsoft.com/office/drawing/2014/main" id="{07061F44-4CE4-C85C-74A7-FFC0951CD4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" r="16857"/>
          <a:stretch/>
        </p:blipFill>
        <p:spPr bwMode="auto">
          <a:xfrm>
            <a:off x="122820" y="1399032"/>
            <a:ext cx="5946619" cy="522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CFDA43-EE3E-D0F4-3234-87AA8AE7DD9A}"/>
              </a:ext>
            </a:extLst>
          </p:cNvPr>
          <p:cNvSpPr txBox="1"/>
          <p:nvPr/>
        </p:nvSpPr>
        <p:spPr>
          <a:xfrm>
            <a:off x="6181344" y="4732710"/>
            <a:ext cx="2962656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Global and super-regional DALY counts and age-</a:t>
            </a:r>
            <a:r>
              <a:rPr lang="en-US" sz="1400" dirty="0" err="1"/>
              <a:t>standardised</a:t>
            </a:r>
            <a:r>
              <a:rPr lang="en-US" sz="1400" dirty="0"/>
              <a:t> DALY rates by Level 1 (A) and Level 2 causes (B), 1990–2050</a:t>
            </a:r>
          </a:p>
          <a:p>
            <a:endParaRPr lang="en-US" sz="1400" dirty="0"/>
          </a:p>
          <a:p>
            <a:r>
              <a:rPr lang="en-US" b="1" cap="all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GBD collaborators . Lancet. 2024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980D0C-7FA6-D8A1-4E40-DB87997EC847}"/>
              </a:ext>
            </a:extLst>
          </p:cNvPr>
          <p:cNvGrpSpPr/>
          <p:nvPr/>
        </p:nvGrpSpPr>
        <p:grpSpPr>
          <a:xfrm>
            <a:off x="6069439" y="2079456"/>
            <a:ext cx="2968392" cy="968961"/>
            <a:chOff x="5838695" y="1857611"/>
            <a:chExt cx="2968392" cy="968961"/>
          </a:xfrm>
        </p:grpSpPr>
        <p:pic>
          <p:nvPicPr>
            <p:cNvPr id="34820" name="Picture 4" descr="《Global Health Research and Policy》-武汉大学人文社会科学研究院">
              <a:extLst>
                <a:ext uri="{FF2B5EF4-FFF2-40B4-BE49-F238E27FC236}">
                  <a16:creationId xmlns:a16="http://schemas.microsoft.com/office/drawing/2014/main" id="{58E23672-F91A-8E5F-817B-F051E7E584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00" b="50000"/>
            <a:stretch/>
          </p:blipFill>
          <p:spPr bwMode="auto">
            <a:xfrm>
              <a:off x="6623619" y="1857611"/>
              <a:ext cx="2183468" cy="968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B90F3B5-FA98-57DF-F4D3-D7FCFABD3C66}"/>
                </a:ext>
              </a:extLst>
            </p:cNvPr>
            <p:cNvSpPr/>
            <p:nvPr/>
          </p:nvSpPr>
          <p:spPr>
            <a:xfrm>
              <a:off x="5838695" y="1883664"/>
              <a:ext cx="443233" cy="4572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4CE3978-81D4-E42F-086A-5656EF72E584}"/>
              </a:ext>
            </a:extLst>
          </p:cNvPr>
          <p:cNvSpPr txBox="1"/>
          <p:nvPr/>
        </p:nvSpPr>
        <p:spPr>
          <a:xfrm>
            <a:off x="6475715" y="1105707"/>
            <a:ext cx="2101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cap="all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b="1" cap="all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Asefa</a:t>
            </a:r>
            <a:r>
              <a:rPr lang="en-US" b="1" cap="all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2008).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FBADFE-0C50-742E-7F55-BEC3BF8A675B}"/>
              </a:ext>
            </a:extLst>
          </p:cNvPr>
          <p:cNvSpPr/>
          <p:nvPr/>
        </p:nvSpPr>
        <p:spPr>
          <a:xfrm>
            <a:off x="6812281" y="3424250"/>
            <a:ext cx="2331719" cy="10503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GBD and identify risk factors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D4B6370-023C-C02B-00B4-D277FC30AE40}"/>
              </a:ext>
            </a:extLst>
          </p:cNvPr>
          <p:cNvSpPr/>
          <p:nvPr/>
        </p:nvSpPr>
        <p:spPr>
          <a:xfrm>
            <a:off x="6153157" y="3626214"/>
            <a:ext cx="443233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FAB57E9-3ACE-69DF-EC71-F14DF78DAD2A}"/>
                  </a:ext>
                </a:extLst>
              </p14:cNvPr>
              <p14:cNvContentPartPr/>
              <p14:nvPr/>
            </p14:nvContentPartPr>
            <p14:xfrm>
              <a:off x="3956112" y="5192424"/>
              <a:ext cx="1000080" cy="493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FAB57E9-3ACE-69DF-EC71-F14DF78DAD2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49992" y="5186304"/>
                <a:ext cx="101232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6074BB8-EAA8-CF01-1B83-F3FCF43F729C}"/>
                  </a:ext>
                </a:extLst>
              </p14:cNvPr>
              <p14:cNvContentPartPr/>
              <p14:nvPr/>
            </p14:nvContentPartPr>
            <p14:xfrm>
              <a:off x="-1947888" y="4745664"/>
              <a:ext cx="9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6074BB8-EAA8-CF01-1B83-F3FCF43F729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954008" y="4739544"/>
                <a:ext cx="21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28DD90C-8100-AD95-B7F3-30D9D7C8C8E5}"/>
              </a:ext>
            </a:extLst>
          </p:cNvPr>
          <p:cNvSpPr txBox="1"/>
          <p:nvPr/>
        </p:nvSpPr>
        <p:spPr>
          <a:xfrm>
            <a:off x="3122448" y="6024356"/>
            <a:ext cx="16673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Source Sans Pro Web"/>
              </a:rPr>
              <a:t>HAALSI</a:t>
            </a:r>
            <a:endParaRPr lang="en-US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8388789-7C58-DC55-2BC2-32D988517976}"/>
              </a:ext>
            </a:extLst>
          </p:cNvPr>
          <p:cNvCxnSpPr/>
          <p:nvPr/>
        </p:nvCxnSpPr>
        <p:spPr>
          <a:xfrm flipV="1">
            <a:off x="4279392" y="5594484"/>
            <a:ext cx="176760" cy="464106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3EE6705B-1C34-5BA2-98B0-F7E7507FDE3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4809" t="1629" r="5084" b="4333"/>
          <a:stretch/>
        </p:blipFill>
        <p:spPr>
          <a:xfrm>
            <a:off x="5862339" y="4374256"/>
            <a:ext cx="3175492" cy="226368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18CA8DC-F693-903A-AC5D-E3C207935083}"/>
              </a:ext>
            </a:extLst>
          </p:cNvPr>
          <p:cNvSpPr txBox="1"/>
          <p:nvPr/>
        </p:nvSpPr>
        <p:spPr>
          <a:xfrm>
            <a:off x="6975586" y="6304484"/>
            <a:ext cx="1435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Source Sans Pro Web"/>
              </a:rPr>
              <a:t>HCAP </a:t>
            </a: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92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>
          <a:extLst>
            <a:ext uri="{FF2B5EF4-FFF2-40B4-BE49-F238E27FC236}">
              <a16:creationId xmlns:a16="http://schemas.microsoft.com/office/drawing/2014/main" id="{A55A25E4-BDB6-93A3-7601-006C398E6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71">
            <a:extLst>
              <a:ext uri="{FF2B5EF4-FFF2-40B4-BE49-F238E27FC236}">
                <a16:creationId xmlns:a16="http://schemas.microsoft.com/office/drawing/2014/main" id="{552320B1-A0A9-623B-976A-D65A351AC0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53698"/>
            <a:ext cx="8229600" cy="761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9185C-550A-EA39-F286-CD625E54D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4320" y="1014984"/>
            <a:ext cx="5605272" cy="5522975"/>
          </a:xfrm>
        </p:spPr>
        <p:txBody>
          <a:bodyPr/>
          <a:lstStyle/>
          <a:p>
            <a:pPr marL="457200" indent="-457200" algn="just" defTabSz="3709346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HDSS may serve as 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infrastructure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generate </a:t>
            </a:r>
            <a:r>
              <a:rPr lang="en-US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sampling frame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 algn="just" defTabSz="3709346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defTabSz="3709346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</a:t>
            </a:r>
            <a:r>
              <a:rPr lang="en-US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compressive information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about HDSS in Ethiopia </a:t>
            </a:r>
          </a:p>
          <a:p>
            <a:pPr marL="457200" indent="-457200" algn="just" defTabSz="3709346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defTabSz="3709346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Characterizing this </a:t>
            </a:r>
            <a:r>
              <a:rPr lang="en-US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 and acknowledging research gaps in Ethiopia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also provide information for researcher to conduct heath and aging studies</a:t>
            </a:r>
            <a:endParaRPr lang="en-US" sz="1800" dirty="0"/>
          </a:p>
        </p:txBody>
      </p:sp>
      <p:pic>
        <p:nvPicPr>
          <p:cNvPr id="35842" name="Picture 2" descr="Depiction of relations between population, sampling frame and sample | Download Scientific Diagram">
            <a:extLst>
              <a:ext uri="{FF2B5EF4-FFF2-40B4-BE49-F238E27FC236}">
                <a16:creationId xmlns:a16="http://schemas.microsoft.com/office/drawing/2014/main" id="{400DF206-4F2F-D678-9DF8-F0E8B5C22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628" y="822959"/>
            <a:ext cx="2953512" cy="295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Aging, word cloud concept on white background Stock Photo - Alamy">
            <a:extLst>
              <a:ext uri="{FF2B5EF4-FFF2-40B4-BE49-F238E27FC236}">
                <a16:creationId xmlns:a16="http://schemas.microsoft.com/office/drawing/2014/main" id="{0C2DBC49-0C6E-C17E-4736-B43727319D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7" b="20266"/>
          <a:stretch/>
        </p:blipFill>
        <p:spPr bwMode="auto">
          <a:xfrm>
            <a:off x="5947180" y="3977639"/>
            <a:ext cx="3041372" cy="169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>
          <a:extLst>
            <a:ext uri="{FF2B5EF4-FFF2-40B4-BE49-F238E27FC236}">
              <a16:creationId xmlns:a16="http://schemas.microsoft.com/office/drawing/2014/main" id="{54EA61C4-26AE-0273-C970-AB62CD92A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71">
            <a:extLst>
              <a:ext uri="{FF2B5EF4-FFF2-40B4-BE49-F238E27FC236}">
                <a16:creationId xmlns:a16="http://schemas.microsoft.com/office/drawing/2014/main" id="{F3054B15-86FF-F148-1CDF-33DE360BE6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53698"/>
            <a:ext cx="8229600" cy="761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  <a:endParaRPr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00BAA-5FEE-C013-31A7-79C0DA67A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925" y="1139645"/>
            <a:ext cx="8763000" cy="4429052"/>
          </a:xfrm>
        </p:spPr>
        <p:txBody>
          <a:bodyPr/>
          <a:lstStyle/>
          <a:p>
            <a:pPr marL="457200" indent="-457200" algn="just" defTabSz="3709346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review has the following three specific objectives: </a:t>
            </a:r>
          </a:p>
          <a:p>
            <a:pPr marL="914321" lvl="1" indent="-457200" algn="just" defTabSz="3709346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characterize the HDSS in Ethiopia</a:t>
            </a:r>
          </a:p>
          <a:p>
            <a:pPr marL="914321" lvl="1" indent="-457200" algn="just" defTabSz="3709346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identify gaps in research and infrastructure and </a:t>
            </a:r>
          </a:p>
          <a:p>
            <a:pPr marL="914321" lvl="1" indent="-457200" algn="just" defTabSz="3709346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estimate the sampling frame of the older adult population (≥ 40 years, ≥ 60 years, and ≥ 65 years) of HDSS for conducting ADRD study in Ethiopia.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4052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>
          <a:extLst>
            <a:ext uri="{FF2B5EF4-FFF2-40B4-BE49-F238E27FC236}">
              <a16:creationId xmlns:a16="http://schemas.microsoft.com/office/drawing/2014/main" id="{FAE77C5B-78DD-B5F5-58E5-408AB3ED5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71">
            <a:extLst>
              <a:ext uri="{FF2B5EF4-FFF2-40B4-BE49-F238E27FC236}">
                <a16:creationId xmlns:a16="http://schemas.microsoft.com/office/drawing/2014/main" id="{6503627E-E3E0-6D52-72D9-86EAC41426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53698"/>
            <a:ext cx="8229600" cy="761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Methods</a:t>
            </a:r>
            <a:endParaRPr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CFF83-8776-9A34-6EF1-6E54F4C05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181" y="1242769"/>
            <a:ext cx="3351898" cy="5238878"/>
          </a:xfrm>
        </p:spPr>
        <p:txBody>
          <a:bodyPr/>
          <a:lstStyle/>
          <a:p>
            <a:r>
              <a:rPr lang="en-US" sz="1800" b="1" cap="all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Scoping review</a:t>
            </a:r>
          </a:p>
          <a:p>
            <a:pPr lvl="1" indent="-45720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PubMed, </a:t>
            </a:r>
          </a:p>
          <a:p>
            <a:pPr lvl="1" indent="-45720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 of Science,</a:t>
            </a:r>
          </a:p>
          <a:p>
            <a:pPr lvl="1" indent="-45720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Scopus, Embase, and</a:t>
            </a:r>
          </a:p>
          <a:p>
            <a:pPr lvl="1" indent="-45720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Google Scholar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HDSS, regions and Ethiopia</a:t>
            </a:r>
          </a:p>
          <a:p>
            <a:pPr marL="0" marR="0" algn="just"/>
            <a:endParaRPr lang="en-US" sz="1200" b="1" cap="all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/>
            <a:r>
              <a:rPr lang="en-US" sz="1800" b="1" cap="all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synthesis</a:t>
            </a:r>
          </a:p>
          <a:p>
            <a:pPr marL="914321" lvl="1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(1) HDSS, affiliated institutions,</a:t>
            </a:r>
          </a:p>
          <a:p>
            <a:pPr marL="914321" lvl="1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(2) included kebeles, number of households and population size of HDSS at specified times; </a:t>
            </a:r>
          </a:p>
          <a:p>
            <a:pPr marL="914321" lvl="1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(3) demographic characteristics of HDSS; </a:t>
            </a:r>
          </a:p>
          <a:p>
            <a:pPr marL="914321" lvl="1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projection of adult population (aged ≥ 40 years) for the respective HDSS</a:t>
            </a:r>
            <a:endParaRPr lang="en-US" sz="1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48993F-11F4-56F5-3048-0CE9D10C7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105" y="1242769"/>
            <a:ext cx="5370297" cy="43724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1AAC3B-188D-985A-12F2-425B1B81FF97}"/>
              </a:ext>
            </a:extLst>
          </p:cNvPr>
          <p:cNvSpPr txBox="1"/>
          <p:nvPr/>
        </p:nvSpPr>
        <p:spPr>
          <a:xfrm>
            <a:off x="3821044" y="5758559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1200"/>
              </a:spcBef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Figure 1: Flow chart of the selection process for the studies included in the scoping review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11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>
          <a:extLst>
            <a:ext uri="{FF2B5EF4-FFF2-40B4-BE49-F238E27FC236}">
              <a16:creationId xmlns:a16="http://schemas.microsoft.com/office/drawing/2014/main" id="{80377658-A485-C981-5367-4D2EB1DC9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71">
            <a:extLst>
              <a:ext uri="{FF2B5EF4-FFF2-40B4-BE49-F238E27FC236}">
                <a16:creationId xmlns:a16="http://schemas.microsoft.com/office/drawing/2014/main" id="{8642D158-0962-F484-0485-087040A8A6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53698"/>
            <a:ext cx="8229600" cy="761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E3264-1EC3-93AF-982F-A638AD028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040" y="1028994"/>
            <a:ext cx="7946136" cy="719207"/>
          </a:xfrm>
        </p:spPr>
        <p:txBody>
          <a:bodyPr/>
          <a:lstStyle/>
          <a:p>
            <a:pPr marL="0" marR="0" algn="just"/>
            <a:r>
              <a:rPr lang="en-US" b="1" cap="all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Characteristics of HDSS in Ethiopia</a:t>
            </a:r>
          </a:p>
          <a:p>
            <a:endParaRPr lang="en-US" sz="1600" dirty="0"/>
          </a:p>
        </p:txBody>
      </p:sp>
      <p:pic>
        <p:nvPicPr>
          <p:cNvPr id="2" name="Picture 1" descr="A map of the middle east&#10;&#10;Description automatically generated">
            <a:extLst>
              <a:ext uri="{FF2B5EF4-FFF2-40B4-BE49-F238E27FC236}">
                <a16:creationId xmlns:a16="http://schemas.microsoft.com/office/drawing/2014/main" id="{D6196E8E-C3AF-4917-6406-2BDE0BC52A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53" t="11095" r="15159" b="19604"/>
          <a:stretch/>
        </p:blipFill>
        <p:spPr bwMode="auto">
          <a:xfrm>
            <a:off x="77994" y="1748201"/>
            <a:ext cx="6295034" cy="45985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C4037A-8864-0968-65EF-DE960E4B927F}"/>
              </a:ext>
            </a:extLst>
          </p:cNvPr>
          <p:cNvSpPr txBox="1"/>
          <p:nvPr/>
        </p:nvSpPr>
        <p:spPr>
          <a:xfrm>
            <a:off x="457200" y="6450413"/>
            <a:ext cx="55638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Figure 2: Locations of HDSS in regions of Ethiopia</a:t>
            </a: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C4ADC8-B8B8-FEE6-2685-E41455578C68}"/>
              </a:ext>
            </a:extLst>
          </p:cNvPr>
          <p:cNvSpPr txBox="1"/>
          <p:nvPr/>
        </p:nvSpPr>
        <p:spPr>
          <a:xfrm>
            <a:off x="6514150" y="1982462"/>
            <a:ext cx="25289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 </a:t>
            </a:r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</a:rPr>
              <a:t>HDSS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0DF0DC-7254-C47D-65AF-991350D69BBB}"/>
              </a:ext>
            </a:extLst>
          </p:cNvPr>
          <p:cNvSpPr txBox="1"/>
          <p:nvPr/>
        </p:nvSpPr>
        <p:spPr>
          <a:xfrm>
            <a:off x="6514150" y="3047720"/>
            <a:ext cx="24280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Open cohort 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053D4C-0736-BCA0-F466-7649594B38EF}"/>
              </a:ext>
            </a:extLst>
          </p:cNvPr>
          <p:cNvSpPr txBox="1"/>
          <p:nvPr/>
        </p:nvSpPr>
        <p:spPr>
          <a:xfrm>
            <a:off x="6514150" y="3909471"/>
            <a:ext cx="25289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Unique Characteristics  </a:t>
            </a: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06CE31-DA4F-E135-E449-10DD319A09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4672" y="1262103"/>
            <a:ext cx="5496712" cy="534219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D56ADF8-5420-9E7D-965F-F5EE80F62E8F}"/>
                  </a:ext>
                </a:extLst>
              </p14:cNvPr>
              <p14:cNvContentPartPr/>
              <p14:nvPr/>
            </p14:nvContentPartPr>
            <p14:xfrm>
              <a:off x="3822192" y="6235704"/>
              <a:ext cx="1532520" cy="166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D56ADF8-5420-9E7D-965F-F5EE80F62E8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16072" y="6229584"/>
                <a:ext cx="154476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B421360-21F5-8AF9-8DB7-007DC997362F}"/>
                  </a:ext>
                </a:extLst>
              </p14:cNvPr>
              <p14:cNvContentPartPr/>
              <p14:nvPr/>
            </p14:nvContentPartPr>
            <p14:xfrm>
              <a:off x="5077512" y="1807704"/>
              <a:ext cx="726480" cy="117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B421360-21F5-8AF9-8DB7-007DC997362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71392" y="1801584"/>
                <a:ext cx="738720" cy="12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024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71"/>
          <p:cNvSpPr txBox="1">
            <a:spLocks noGrp="1"/>
          </p:cNvSpPr>
          <p:nvPr>
            <p:ph type="title"/>
          </p:nvPr>
        </p:nvSpPr>
        <p:spPr>
          <a:xfrm>
            <a:off x="457200" y="253698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BF873F-2AD3-AE9B-2ACF-B7B4D7EACF13}"/>
              </a:ext>
            </a:extLst>
          </p:cNvPr>
          <p:cNvSpPr txBox="1"/>
          <p:nvPr/>
        </p:nvSpPr>
        <p:spPr>
          <a:xfrm>
            <a:off x="301325" y="955576"/>
            <a:ext cx="8112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Table: Number of HHs and 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Population</a:t>
            </a:r>
            <a:r>
              <a:rPr lang="en-US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Different Time in HDSS Ethiopia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6D4DF3-7BA4-E968-47AB-D2F897C58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41" y="1244298"/>
            <a:ext cx="5496711" cy="541082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2C9327C-B153-0766-DEBD-D71E687A8668}"/>
                  </a:ext>
                </a:extLst>
              </p14:cNvPr>
              <p14:cNvContentPartPr/>
              <p14:nvPr/>
            </p14:nvContentPartPr>
            <p14:xfrm>
              <a:off x="1334952" y="5303304"/>
              <a:ext cx="81324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2C9327C-B153-0766-DEBD-D71E687A866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28832" y="5297184"/>
                <a:ext cx="82548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ADAF11C-5827-7090-DED1-DE33FEF00930}"/>
                  </a:ext>
                </a:extLst>
              </p14:cNvPr>
              <p14:cNvContentPartPr/>
              <p14:nvPr/>
            </p14:nvContentPartPr>
            <p14:xfrm>
              <a:off x="1334952" y="3895344"/>
              <a:ext cx="731880" cy="54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ADAF11C-5827-7090-DED1-DE33FEF009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28832" y="3889224"/>
                <a:ext cx="7441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4669F8A-D357-5194-8F7B-83FA58BB4635}"/>
                  </a:ext>
                </a:extLst>
              </p14:cNvPr>
              <p14:cNvContentPartPr/>
              <p14:nvPr/>
            </p14:nvContentPartPr>
            <p14:xfrm>
              <a:off x="5266872" y="4169664"/>
              <a:ext cx="960480" cy="9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4669F8A-D357-5194-8F7B-83FA58BB463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60752" y="4163544"/>
                <a:ext cx="97272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182A0E7-DB14-7928-1FF9-B30FA82B580E}"/>
                  </a:ext>
                </a:extLst>
              </p14:cNvPr>
              <p14:cNvContentPartPr/>
              <p14:nvPr/>
            </p14:nvContentPartPr>
            <p14:xfrm>
              <a:off x="5231232" y="3044664"/>
              <a:ext cx="873000" cy="27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182A0E7-DB14-7928-1FF9-B30FA82B580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25112" y="3038544"/>
                <a:ext cx="8852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AD18BD6-07CF-EADE-F496-7D0806FEDAA2}"/>
                  </a:ext>
                </a:extLst>
              </p14:cNvPr>
              <p14:cNvContentPartPr/>
              <p14:nvPr/>
            </p14:nvContentPartPr>
            <p14:xfrm>
              <a:off x="-813888" y="4043664"/>
              <a:ext cx="9720" cy="75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AD18BD6-07CF-EADE-F496-7D0806FEDAA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820008" y="4037544"/>
                <a:ext cx="21960" cy="198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3E94136-E463-54C7-2C53-95036F34D74B}"/>
              </a:ext>
            </a:extLst>
          </p:cNvPr>
          <p:cNvSpPr txBox="1"/>
          <p:nvPr/>
        </p:nvSpPr>
        <p:spPr>
          <a:xfrm>
            <a:off x="6227352" y="1640629"/>
            <a:ext cx="26240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 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kebeles</a:t>
            </a:r>
          </a:p>
          <a:p>
            <a:pPr marL="285750" marR="0" indent="-285750" algn="just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&gt;13,500 HHs</a:t>
            </a:r>
          </a:p>
          <a:p>
            <a:pPr marL="285750" marR="0" indent="-285750" algn="just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 algn="just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4E7CDF-9276-5347-899C-CD3813B5FEE6}"/>
              </a:ext>
            </a:extLst>
          </p:cNvPr>
          <p:cNvSpPr txBox="1"/>
          <p:nvPr/>
        </p:nvSpPr>
        <p:spPr>
          <a:xfrm>
            <a:off x="6350472" y="3429000"/>
            <a:ext cx="26240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&gt;70,000 population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AB71E2F-C499-00B1-8948-EC813A81C5E2}"/>
                  </a:ext>
                </a:extLst>
              </p14:cNvPr>
              <p14:cNvContentPartPr/>
              <p14:nvPr/>
            </p14:nvContentPartPr>
            <p14:xfrm>
              <a:off x="8668152" y="1846944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AB71E2F-C499-00B1-8948-EC813A81C5E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662032" y="1840824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867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71"/>
          <p:cNvSpPr txBox="1">
            <a:spLocks noGrp="1"/>
          </p:cNvSpPr>
          <p:nvPr>
            <p:ph type="title"/>
          </p:nvPr>
        </p:nvSpPr>
        <p:spPr>
          <a:xfrm>
            <a:off x="457200" y="253698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 sz="24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4F74171-E332-7828-E616-81278FB662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8732944"/>
              </p:ext>
            </p:extLst>
          </p:nvPr>
        </p:nvGraphicFramePr>
        <p:xfrm>
          <a:off x="301752" y="2511854"/>
          <a:ext cx="8540496" cy="3767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6C828EA-F158-08BB-961C-6A35FEA03DBB}"/>
              </a:ext>
            </a:extLst>
          </p:cNvPr>
          <p:cNvSpPr txBox="1"/>
          <p:nvPr/>
        </p:nvSpPr>
        <p:spPr>
          <a:xfrm>
            <a:off x="521208" y="966706"/>
            <a:ext cx="86685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/>
            <a:r>
              <a:rPr lang="en-US" sz="2000" b="1" cap="all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Population characteristics of HDSS by 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projected increase may vary by age (Figure 3). </a:t>
            </a:r>
            <a:endParaRPr lang="en-US" sz="2000" dirty="0">
              <a:solidFill>
                <a:srgbClr val="1F2124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499A29D-6898-76A3-BC78-DADF94D39704}"/>
                  </a:ext>
                </a:extLst>
              </p14:cNvPr>
              <p14:cNvContentPartPr/>
              <p14:nvPr/>
            </p14:nvContentPartPr>
            <p14:xfrm>
              <a:off x="1261872" y="1608984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499A29D-6898-76A3-BC78-DADF94D3970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55752" y="1602864"/>
                <a:ext cx="12600" cy="126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7FCEFE6-51AD-08D9-D823-09771960B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925312"/>
              </p:ext>
            </p:extLst>
          </p:nvPr>
        </p:nvGraphicFramePr>
        <p:xfrm>
          <a:off x="1524000" y="13970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98895989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31128778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2344841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97639718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077303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 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&gt;=40 yrs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&gt;60yrs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&gt;=65yrs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873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897,540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176,287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45,482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28,948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838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924,266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251,299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67,392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43,157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70922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578BEF0-6568-7A11-1A65-37B764BEFD02}"/>
              </a:ext>
            </a:extLst>
          </p:cNvPr>
          <p:cNvSpPr txBox="1"/>
          <p:nvPr/>
        </p:nvSpPr>
        <p:spPr>
          <a:xfrm>
            <a:off x="618744" y="6079127"/>
            <a:ext cx="70012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000" kern="0" dirty="0">
                <a:solidFill>
                  <a:srgbClr val="1F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projected population varies by age (Figure 3). </a:t>
            </a:r>
            <a:endParaRPr lang="en-US" sz="2000" dirty="0">
              <a:solidFill>
                <a:srgbClr val="1F21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41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>
          <a:extLst>
            <a:ext uri="{FF2B5EF4-FFF2-40B4-BE49-F238E27FC236}">
              <a16:creationId xmlns:a16="http://schemas.microsoft.com/office/drawing/2014/main" id="{5B2BCA73-0B8D-7494-A52F-7DDF9C0D8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71">
            <a:extLst>
              <a:ext uri="{FF2B5EF4-FFF2-40B4-BE49-F238E27FC236}">
                <a16:creationId xmlns:a16="http://schemas.microsoft.com/office/drawing/2014/main" id="{687C2787-3E4C-4866-163E-7960389F7B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53698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10D588-FE06-2F07-CEFC-D9058924B6F8}"/>
              </a:ext>
            </a:extLst>
          </p:cNvPr>
          <p:cNvSpPr txBox="1"/>
          <p:nvPr/>
        </p:nvSpPr>
        <p:spPr>
          <a:xfrm>
            <a:off x="356616" y="1085336"/>
            <a:ext cx="4837176" cy="3728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cap="all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the identified Gaps </a:t>
            </a:r>
          </a:p>
          <a:p>
            <a:pPr marL="342900" marR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Limited geographic coverage across regions</a:t>
            </a:r>
          </a:p>
          <a:p>
            <a:pPr marL="342900" marR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212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</a:t>
            </a:r>
            <a:r>
              <a:rPr lang="en-US" sz="2000" kern="0" dirty="0">
                <a:solidFill>
                  <a:srgbClr val="1F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imited scope on the surveillance data, </a:t>
            </a:r>
          </a:p>
          <a:p>
            <a:pPr marL="342900" marR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2124"/>
                </a:solidFill>
                <a:latin typeface="Arial" panose="020B0604020202020204" pitchFamily="34" charset="0"/>
              </a:rPr>
              <a:t>lack of technological infrastructure, </a:t>
            </a:r>
          </a:p>
          <a:p>
            <a:pPr marL="342900" marR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2124"/>
                </a:solidFill>
                <a:latin typeface="Arial" panose="020B0604020202020204" pitchFamily="34" charset="0"/>
              </a:rPr>
              <a:t>lack of clear national guidelines </a:t>
            </a:r>
            <a:r>
              <a:rPr lang="en-US" sz="2000" kern="0" dirty="0">
                <a:solidFill>
                  <a:srgbClr val="1F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 </a:t>
            </a:r>
          </a:p>
          <a:p>
            <a:pPr marL="342900" marR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F212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lang="en-US" sz="2000" kern="0" dirty="0">
                <a:solidFill>
                  <a:srgbClr val="1F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esource constraints</a:t>
            </a:r>
            <a:endParaRPr lang="en-US" sz="2000" dirty="0">
              <a:solidFill>
                <a:srgbClr val="1F2124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52EC7B6-C70C-BAD3-1F35-7DA1473ED259}"/>
                  </a:ext>
                </a:extLst>
              </p14:cNvPr>
              <p14:cNvContentPartPr/>
              <p14:nvPr/>
            </p14:nvContentPartPr>
            <p14:xfrm>
              <a:off x="1261872" y="1608984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52EC7B6-C70C-BAD3-1F35-7DA1473ED2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5752" y="1602864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 descr="A map of the middle east&#10;&#10;Description automatically generated">
            <a:extLst>
              <a:ext uri="{FF2B5EF4-FFF2-40B4-BE49-F238E27FC236}">
                <a16:creationId xmlns:a16="http://schemas.microsoft.com/office/drawing/2014/main" id="{B01DB28F-4310-29D9-6AAE-30F8EE0332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553" t="11095" r="15159" b="19604"/>
          <a:stretch/>
        </p:blipFill>
        <p:spPr bwMode="auto">
          <a:xfrm>
            <a:off x="5252628" y="1674144"/>
            <a:ext cx="3755207" cy="274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03127EB-6114-4003-8C4B-1E6BF61C5A1E}"/>
                  </a:ext>
                </a:extLst>
              </p14:cNvPr>
              <p14:cNvContentPartPr/>
              <p14:nvPr/>
            </p14:nvContentPartPr>
            <p14:xfrm>
              <a:off x="7187616" y="3318624"/>
              <a:ext cx="769680" cy="455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03127EB-6114-4003-8C4B-1E6BF61C5A1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81496" y="3312504"/>
                <a:ext cx="78192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2AFB2EA-0922-9DE2-22E7-B8A2CAE1E473}"/>
                  </a:ext>
                </a:extLst>
              </p14:cNvPr>
              <p14:cNvContentPartPr/>
              <p14:nvPr/>
            </p14:nvContentPartPr>
            <p14:xfrm>
              <a:off x="6792552" y="2343744"/>
              <a:ext cx="528840" cy="372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2AFB2EA-0922-9DE2-22E7-B8A2CAE1E47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86432" y="2337624"/>
                <a:ext cx="54108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601873C-C2AD-88BC-B0F8-DAB886C9E73B}"/>
                  </a:ext>
                </a:extLst>
              </p14:cNvPr>
              <p14:cNvContentPartPr/>
              <p14:nvPr/>
            </p14:nvContentPartPr>
            <p14:xfrm>
              <a:off x="6134832" y="2769264"/>
              <a:ext cx="303480" cy="276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601873C-C2AD-88BC-B0F8-DAB886C9E73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28712" y="2763144"/>
                <a:ext cx="31572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6888F03-6B3F-CDFC-9DD9-6622DF5890F9}"/>
                  </a:ext>
                </a:extLst>
              </p14:cNvPr>
              <p14:cNvContentPartPr/>
              <p14:nvPr/>
            </p14:nvContentPartPr>
            <p14:xfrm>
              <a:off x="5978592" y="3182544"/>
              <a:ext cx="230760" cy="301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6888F03-6B3F-CDFC-9DD9-6622DF5890F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72472" y="3176424"/>
                <a:ext cx="24300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D8E43A3-A0A6-6C29-7891-AA2636F6AE92}"/>
                  </a:ext>
                </a:extLst>
              </p14:cNvPr>
              <p14:cNvContentPartPr/>
              <p14:nvPr/>
            </p14:nvContentPartPr>
            <p14:xfrm>
              <a:off x="6809112" y="3746304"/>
              <a:ext cx="321120" cy="217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D8E43A3-A0A6-6C29-7891-AA2636F6AE9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02992" y="3740184"/>
                <a:ext cx="33336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65524A6-75B7-F072-AA7B-F7F50E0A21C3}"/>
                  </a:ext>
                </a:extLst>
              </p14:cNvPr>
              <p14:cNvContentPartPr/>
              <p14:nvPr/>
            </p14:nvContentPartPr>
            <p14:xfrm>
              <a:off x="-1307448" y="4096584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65524A6-75B7-F072-AA7B-F7F50E0A21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313568" y="409046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59743A9-CF1A-CF7C-BE04-A6A72CB91D8A}"/>
                  </a:ext>
                </a:extLst>
              </p14:cNvPr>
              <p14:cNvContentPartPr/>
              <p14:nvPr/>
            </p14:nvContentPartPr>
            <p14:xfrm>
              <a:off x="-2377368" y="1408104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59743A9-CF1A-CF7C-BE04-A6A72CB91D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383488" y="140198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379E2F5-CF78-C1CF-39EE-511C2AE3ED63}"/>
                  </a:ext>
                </a:extLst>
              </p14:cNvPr>
              <p14:cNvContentPartPr/>
              <p14:nvPr/>
            </p14:nvContentPartPr>
            <p14:xfrm>
              <a:off x="-1335168" y="3876624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379E2F5-CF78-C1CF-39EE-511C2AE3ED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341288" y="387050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D227AA2-3E10-2E09-EFBA-FAD76B3EC74C}"/>
                  </a:ext>
                </a:extLst>
              </p14:cNvPr>
              <p14:cNvContentPartPr/>
              <p14:nvPr/>
            </p14:nvContentPartPr>
            <p14:xfrm>
              <a:off x="-1655208" y="667224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D227AA2-3E10-2E09-EFBA-FAD76B3EC7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661328" y="66110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BF0C51F-89E7-81ED-BE63-E7FE26FA9300}"/>
                  </a:ext>
                </a:extLst>
              </p14:cNvPr>
              <p14:cNvContentPartPr/>
              <p14:nvPr/>
            </p14:nvContentPartPr>
            <p14:xfrm>
              <a:off x="-1655208" y="667224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BF0C51F-89E7-81ED-BE63-E7FE26FA93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661328" y="661104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158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ARTICULATE_SLIDE_COUNT" val="37"/>
  <p:tag name="ISPRING_RESOURCE_PATHS_HASH_PRESENTER" val="16ba3f14cfd5235db987293953d7c4afe4c22a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R_PPT_4x3_Feb 2017">
  <a:themeElements>
    <a:clrScheme name="GBHI Palette">
      <a:dk1>
        <a:srgbClr val="53565A"/>
      </a:dk1>
      <a:lt1>
        <a:srgbClr val="FFFFFF"/>
      </a:lt1>
      <a:dk2>
        <a:srgbClr val="003A5D"/>
      </a:dk2>
      <a:lt2>
        <a:srgbClr val="BBC3CA"/>
      </a:lt2>
      <a:accent1>
        <a:srgbClr val="0093CA"/>
      </a:accent1>
      <a:accent2>
        <a:srgbClr val="003A5D"/>
      </a:accent2>
      <a:accent3>
        <a:srgbClr val="70C4E8"/>
      </a:accent3>
      <a:accent4>
        <a:srgbClr val="53565A"/>
      </a:accent4>
      <a:accent5>
        <a:srgbClr val="76BD22"/>
      </a:accent5>
      <a:accent6>
        <a:srgbClr val="FFD300"/>
      </a:accent6>
      <a:hlink>
        <a:srgbClr val="0094C9"/>
      </a:hlink>
      <a:folHlink>
        <a:srgbClr val="0094C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BHI_standard_v1" id="{475C48D9-E1F1-8246-828D-A4E94B2D385B}" vid="{A80FCB34-A124-8446-AB44-A231E24630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1389</TotalTime>
  <Words>1713</Words>
  <Application>Microsoft Office PowerPoint</Application>
  <PresentationFormat>Letter Paper (8.5x11 in)</PresentationFormat>
  <Paragraphs>142</Paragraphs>
  <Slides>12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.AppleSystemUIFont</vt:lpstr>
      <vt:lpstr>Aptos</vt:lpstr>
      <vt:lpstr>Arial</vt:lpstr>
      <vt:lpstr>Calibri</vt:lpstr>
      <vt:lpstr>inherit</vt:lpstr>
      <vt:lpstr>Source Sans Pro Web</vt:lpstr>
      <vt:lpstr>Times New Roman</vt:lpstr>
      <vt:lpstr>BR_PPT_4x3_Feb 2017</vt:lpstr>
      <vt:lpstr>think-cell Slide</vt:lpstr>
      <vt:lpstr>Health and Demographic Surveillance Sites (HDSS) in Ethiopia: A Scoping Review of Infrastructure and Gaps for Longitudinal Studies on Health and Aging   </vt:lpstr>
      <vt:lpstr>Introduction </vt:lpstr>
      <vt:lpstr>Introduction </vt:lpstr>
      <vt:lpstr>Objectives</vt:lpstr>
      <vt:lpstr>Methods</vt:lpstr>
      <vt:lpstr>Results</vt:lpstr>
      <vt:lpstr>Results</vt:lpstr>
      <vt:lpstr>Results</vt:lpstr>
      <vt:lpstr>Results</vt:lpstr>
      <vt:lpstr>Conclusion </vt:lpstr>
      <vt:lpstr>References 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goes here and  may extend to three lines. Arial 30pt</dc:title>
  <dc:creator>kathleen cunningham</dc:creator>
  <cp:lastModifiedBy>Muluken Azage</cp:lastModifiedBy>
  <cp:revision>54</cp:revision>
  <cp:lastPrinted>2014-06-16T21:17:54Z</cp:lastPrinted>
  <dcterms:created xsi:type="dcterms:W3CDTF">2018-08-16T17:50:40Z</dcterms:created>
  <dcterms:modified xsi:type="dcterms:W3CDTF">2025-01-31T05:17:04Z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473ECE23-C4D8-4C92-8036-B979BD5F4B97</vt:lpwstr>
  </property>
  <property fmtid="{D5CDD505-2E9C-101B-9397-08002B2CF9AE}" pid="3" name="ArticulatePath">
    <vt:lpwstr>Broadridge PPT Template 2014</vt:lpwstr>
  </property>
</Properties>
</file>