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Average"/>
      <p:regular r:id="rId33"/>
    </p:embeddedFont>
    <p:embeddedFont>
      <p:font typeface="Oswald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Average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Oswald-bold.fntdata"/><Relationship Id="rId12" Type="http://schemas.openxmlformats.org/officeDocument/2006/relationships/slide" Target="slides/slide7.xml"/><Relationship Id="rId34" Type="http://schemas.openxmlformats.org/officeDocument/2006/relationships/font" Target="fonts/Oswald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297f99a47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297f99a47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297f99a47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297f99a47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297f99a47f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297f99a47f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297f99a47f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297f99a47f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2a39d0d63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2a39d0d63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2e9933548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2e9933548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2e99335485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2e99335485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2e9933548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2e9933548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2e99335485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2e99335485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2a39d0d63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2a39d0d63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297f99a47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297f99a4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294a9ecc6f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294a9ecc6f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2e9933548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2e9933548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2e9933548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2e9933548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294a9ecc6f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294a9ecc6f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294a9ecc6f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294a9ecc6f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2a39d0d63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2a39d0d63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2a39d0d63a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2a39d0d63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294a9ecc6f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294a9ecc6f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294a9ecc6f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294a9ecc6f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297f99a47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297f99a47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294a9ecc6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294a9ecc6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294a9ecc6f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294a9ecc6f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294a9ecc6f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294a9ecc6f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297f99a47f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297f99a47f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294a9ecc6f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294a9ecc6f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ruleShadow.png" id="56" name="Google Shape;5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80694"/>
            <a:ext cx="9144000" cy="93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verlay-FullBackground.jpg" id="57" name="Google Shape;57;p13"/>
          <p:cNvPicPr preferRelativeResize="0"/>
          <p:nvPr/>
        </p:nvPicPr>
        <p:blipFill rotWithShape="1">
          <a:blip r:embed="rId3">
            <a:alphaModFix/>
          </a:blip>
          <a:srcRect b="0" l="0" r="0" t="23330"/>
          <a:stretch/>
        </p:blipFill>
        <p:spPr>
          <a:xfrm>
            <a:off x="0" y="1069041"/>
            <a:ext cx="9144000" cy="407445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>
            <p:ph type="title"/>
          </p:nvPr>
        </p:nvSpPr>
        <p:spPr>
          <a:xfrm>
            <a:off x="779463" y="47065"/>
            <a:ext cx="7583400" cy="9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779463" y="1371601"/>
            <a:ext cx="7583400" cy="3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1pPr>
            <a:lvl2pPr indent="-342900" lvl="1" marL="914400" algn="l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0" type="dt"/>
          </p:nvPr>
        </p:nvSpPr>
        <p:spPr>
          <a:xfrm>
            <a:off x="6732494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1" type="ftr"/>
          </p:nvPr>
        </p:nvSpPr>
        <p:spPr>
          <a:xfrm>
            <a:off x="242047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4267200" y="4767263"/>
            <a:ext cx="609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20"/>
              <a:t>Aging with Epilepsy:</a:t>
            </a:r>
            <a:endParaRPr sz="352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20"/>
              <a:t>Chronic Effects of Seizures, Medications,</a:t>
            </a:r>
            <a:endParaRPr sz="352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20"/>
              <a:t>and Neurosurgeries on Cognition</a:t>
            </a:r>
            <a:endParaRPr sz="3520"/>
          </a:p>
        </p:txBody>
      </p:sp>
      <p:sp>
        <p:nvSpPr>
          <p:cNvPr id="68" name="Google Shape;68;p14"/>
          <p:cNvSpPr txBox="1"/>
          <p:nvPr>
            <p:ph idx="1" type="subTitle"/>
          </p:nvPr>
        </p:nvSpPr>
        <p:spPr>
          <a:xfrm>
            <a:off x="4820825" y="3953900"/>
            <a:ext cx="3820800" cy="7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 Schultz, PhD, ABPP-CN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January 30, 2025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9600"/>
              <a:buFont typeface="Arial"/>
              <a:buNone/>
            </a:pPr>
            <a:r>
              <a:rPr lang="en" sz="2500"/>
              <a:t>A 5-Decade Prospective Cohort Study of People with Childhood Epilepsy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375" y="1222800"/>
            <a:ext cx="8470924" cy="331787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3"/>
          <p:cNvSpPr/>
          <p:nvPr/>
        </p:nvSpPr>
        <p:spPr>
          <a:xfrm>
            <a:off x="2314725" y="3225850"/>
            <a:ext cx="402300" cy="270900"/>
          </a:xfrm>
          <a:prstGeom prst="ellipse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37" name="Google Shape;137;p23"/>
          <p:cNvSpPr/>
          <p:nvPr/>
        </p:nvSpPr>
        <p:spPr>
          <a:xfrm>
            <a:off x="3476725" y="3225850"/>
            <a:ext cx="402300" cy="270900"/>
          </a:xfrm>
          <a:prstGeom prst="ellipse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38" name="Google Shape;138;p23"/>
          <p:cNvSpPr/>
          <p:nvPr/>
        </p:nvSpPr>
        <p:spPr>
          <a:xfrm>
            <a:off x="4629500" y="4307275"/>
            <a:ext cx="730500" cy="270900"/>
          </a:xfrm>
          <a:prstGeom prst="ellipse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39" name="Google Shape;139;p23"/>
          <p:cNvSpPr/>
          <p:nvPr/>
        </p:nvSpPr>
        <p:spPr>
          <a:xfrm>
            <a:off x="5799700" y="4307275"/>
            <a:ext cx="730500" cy="270900"/>
          </a:xfrm>
          <a:prstGeom prst="ellipse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7026275" y="4604825"/>
            <a:ext cx="18060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Karrasch et al. 2017</a:t>
            </a:r>
            <a:endParaRPr sz="15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41" name="Google Shape;141;p23"/>
          <p:cNvSpPr/>
          <p:nvPr/>
        </p:nvSpPr>
        <p:spPr>
          <a:xfrm>
            <a:off x="2314725" y="2655925"/>
            <a:ext cx="402300" cy="270900"/>
          </a:xfrm>
          <a:prstGeom prst="ellipse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42" name="Google Shape;142;p23"/>
          <p:cNvSpPr/>
          <p:nvPr/>
        </p:nvSpPr>
        <p:spPr>
          <a:xfrm>
            <a:off x="3476725" y="2655925"/>
            <a:ext cx="402300" cy="270900"/>
          </a:xfrm>
          <a:prstGeom prst="ellipse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43" name="Google Shape;143;p23"/>
          <p:cNvSpPr/>
          <p:nvPr/>
        </p:nvSpPr>
        <p:spPr>
          <a:xfrm>
            <a:off x="4536700" y="2655925"/>
            <a:ext cx="402300" cy="270900"/>
          </a:xfrm>
          <a:prstGeom prst="ellipse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44" name="Google Shape;144;p23"/>
          <p:cNvSpPr/>
          <p:nvPr/>
        </p:nvSpPr>
        <p:spPr>
          <a:xfrm>
            <a:off x="5734025" y="2655925"/>
            <a:ext cx="402300" cy="270900"/>
          </a:xfrm>
          <a:prstGeom prst="ellipse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45" name="Google Shape;145;p23"/>
          <p:cNvSpPr/>
          <p:nvPr/>
        </p:nvSpPr>
        <p:spPr>
          <a:xfrm>
            <a:off x="4629500" y="3917925"/>
            <a:ext cx="730500" cy="270900"/>
          </a:xfrm>
          <a:prstGeom prst="ellipse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46" name="Google Shape;146;p23"/>
          <p:cNvSpPr/>
          <p:nvPr/>
        </p:nvSpPr>
        <p:spPr>
          <a:xfrm>
            <a:off x="5799700" y="3917925"/>
            <a:ext cx="730500" cy="270900"/>
          </a:xfrm>
          <a:prstGeom prst="ellipse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47" name="Google Shape;147;p23"/>
          <p:cNvSpPr txBox="1"/>
          <p:nvPr/>
        </p:nvSpPr>
        <p:spPr>
          <a:xfrm>
            <a:off x="1247650" y="3917925"/>
            <a:ext cx="155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A86E8"/>
                </a:solidFill>
                <a:latin typeface="Average"/>
                <a:ea typeface="Average"/>
                <a:cs typeface="Average"/>
                <a:sym typeface="Average"/>
              </a:rPr>
              <a:t>Primary</a:t>
            </a:r>
            <a:r>
              <a:rPr lang="en" sz="1000">
                <a:solidFill>
                  <a:srgbClr val="4A86E8"/>
                </a:solidFill>
                <a:latin typeface="Average"/>
                <a:ea typeface="Average"/>
                <a:cs typeface="Average"/>
                <a:sym typeface="Average"/>
              </a:rPr>
              <a:t> school</a:t>
            </a:r>
            <a:endParaRPr sz="1000">
              <a:solidFill>
                <a:srgbClr val="4A86E8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A86E8"/>
                </a:solidFill>
                <a:latin typeface="Average"/>
                <a:ea typeface="Average"/>
                <a:cs typeface="Average"/>
                <a:sym typeface="Average"/>
              </a:rPr>
              <a:t>Middle/comp. school</a:t>
            </a:r>
            <a:endParaRPr sz="1000">
              <a:solidFill>
                <a:srgbClr val="4A86E8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A86E8"/>
                </a:solidFill>
                <a:latin typeface="Average"/>
                <a:ea typeface="Average"/>
                <a:cs typeface="Average"/>
                <a:sym typeface="Average"/>
              </a:rPr>
              <a:t>HS, college, univ</a:t>
            </a:r>
            <a:endParaRPr sz="1000">
              <a:solidFill>
                <a:srgbClr val="4A86E8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>
            <a:off x="311700" y="172375"/>
            <a:ext cx="8520600" cy="5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A 5-Decade Prospective Cohort Study of People with Childhood Epilepsy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050" y="767900"/>
            <a:ext cx="6878499" cy="4159165"/>
          </a:xfrm>
          <a:prstGeom prst="rect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4" name="Google Shape;154;p24"/>
          <p:cNvSpPr txBox="1"/>
          <p:nvPr/>
        </p:nvSpPr>
        <p:spPr>
          <a:xfrm>
            <a:off x="7797900" y="4161575"/>
            <a:ext cx="1034400" cy="7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Karrasch et al. 2017</a:t>
            </a:r>
            <a:endParaRPr sz="15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55" name="Google Shape;155;p24"/>
          <p:cNvSpPr txBox="1"/>
          <p:nvPr/>
        </p:nvSpPr>
        <p:spPr>
          <a:xfrm>
            <a:off x="927550" y="1961775"/>
            <a:ext cx="1140900" cy="2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A86E8"/>
                </a:solidFill>
                <a:latin typeface="Average"/>
                <a:ea typeface="Average"/>
                <a:cs typeface="Average"/>
                <a:sym typeface="Average"/>
              </a:rPr>
              <a:t>Boston Naming</a:t>
            </a:r>
            <a:endParaRPr sz="1000">
              <a:solidFill>
                <a:srgbClr val="4A86E8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56" name="Google Shape;156;p24"/>
          <p:cNvSpPr txBox="1"/>
          <p:nvPr/>
        </p:nvSpPr>
        <p:spPr>
          <a:xfrm>
            <a:off x="927550" y="2232675"/>
            <a:ext cx="1140900" cy="2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A86E8"/>
                </a:solidFill>
                <a:latin typeface="Average"/>
                <a:ea typeface="Average"/>
                <a:cs typeface="Average"/>
                <a:sym typeface="Average"/>
              </a:rPr>
              <a:t>Animals</a:t>
            </a:r>
            <a:endParaRPr sz="1000">
              <a:solidFill>
                <a:srgbClr val="4A86E8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57" name="Google Shape;157;p24"/>
          <p:cNvSpPr txBox="1"/>
          <p:nvPr/>
        </p:nvSpPr>
        <p:spPr>
          <a:xfrm>
            <a:off x="927550" y="2571750"/>
            <a:ext cx="1305000" cy="2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A86E8"/>
                </a:solidFill>
                <a:latin typeface="Average"/>
                <a:ea typeface="Average"/>
                <a:cs typeface="Average"/>
                <a:sym typeface="Average"/>
              </a:rPr>
              <a:t>WAIS-R Similarities</a:t>
            </a:r>
            <a:endParaRPr sz="1000">
              <a:solidFill>
                <a:srgbClr val="4A86E8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58" name="Google Shape;158;p24"/>
          <p:cNvSpPr txBox="1"/>
          <p:nvPr/>
        </p:nvSpPr>
        <p:spPr>
          <a:xfrm>
            <a:off x="1516050" y="2753100"/>
            <a:ext cx="2752200" cy="2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A86E8"/>
                </a:solidFill>
                <a:latin typeface="Average"/>
                <a:ea typeface="Average"/>
                <a:cs typeface="Average"/>
                <a:sym typeface="Average"/>
              </a:rPr>
              <a:t>WMS-R Logical Memory - Immediate, Delay</a:t>
            </a:r>
            <a:endParaRPr sz="1000">
              <a:solidFill>
                <a:srgbClr val="4A86E8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59" name="Google Shape;159;p24"/>
          <p:cNvSpPr txBox="1"/>
          <p:nvPr/>
        </p:nvSpPr>
        <p:spPr>
          <a:xfrm>
            <a:off x="927550" y="3482475"/>
            <a:ext cx="1685100" cy="2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A86E8"/>
                </a:solidFill>
                <a:latin typeface="Average"/>
                <a:ea typeface="Average"/>
                <a:cs typeface="Average"/>
                <a:sym typeface="Average"/>
              </a:rPr>
              <a:t>WAIS-R Digit Symbol</a:t>
            </a:r>
            <a:endParaRPr sz="1000">
              <a:solidFill>
                <a:srgbClr val="4A86E8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60" name="Google Shape;160;p24"/>
          <p:cNvSpPr txBox="1"/>
          <p:nvPr/>
        </p:nvSpPr>
        <p:spPr>
          <a:xfrm>
            <a:off x="927550" y="3790850"/>
            <a:ext cx="1140900" cy="2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A86E8"/>
                </a:solidFill>
                <a:latin typeface="Average"/>
                <a:ea typeface="Average"/>
                <a:cs typeface="Average"/>
                <a:sym typeface="Average"/>
              </a:rPr>
              <a:t>Trail Making A</a:t>
            </a:r>
            <a:endParaRPr sz="1000">
              <a:solidFill>
                <a:srgbClr val="4A86E8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61" name="Google Shape;161;p24"/>
          <p:cNvSpPr txBox="1"/>
          <p:nvPr/>
        </p:nvSpPr>
        <p:spPr>
          <a:xfrm>
            <a:off x="927550" y="4211850"/>
            <a:ext cx="1140900" cy="2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A86E8"/>
                </a:solidFill>
                <a:latin typeface="Average"/>
                <a:ea typeface="Average"/>
                <a:cs typeface="Average"/>
                <a:sym typeface="Average"/>
              </a:rPr>
              <a:t>Trail Making B</a:t>
            </a:r>
            <a:endParaRPr sz="1000">
              <a:solidFill>
                <a:srgbClr val="4A86E8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62" name="Google Shape;162;p24"/>
          <p:cNvSpPr txBox="1"/>
          <p:nvPr/>
        </p:nvSpPr>
        <p:spPr>
          <a:xfrm>
            <a:off x="1231000" y="4393200"/>
            <a:ext cx="1576200" cy="2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A86E8"/>
                </a:solidFill>
                <a:latin typeface="Average"/>
                <a:ea typeface="Average"/>
                <a:cs typeface="Average"/>
                <a:sym typeface="Average"/>
              </a:rPr>
              <a:t>WAIS-R Digit Span</a:t>
            </a:r>
            <a:endParaRPr sz="1000">
              <a:solidFill>
                <a:srgbClr val="4A86E8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/>
          <p:nvPr>
            <p:ph type="title"/>
          </p:nvPr>
        </p:nvSpPr>
        <p:spPr>
          <a:xfrm>
            <a:off x="311700" y="172375"/>
            <a:ext cx="8520600" cy="5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A 5-Decade Prospective Cohort Study of People with Childhood Epilepsy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5"/>
          <p:cNvSpPr txBox="1"/>
          <p:nvPr/>
        </p:nvSpPr>
        <p:spPr>
          <a:xfrm>
            <a:off x="6813000" y="4530950"/>
            <a:ext cx="20193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Karrasch et al. 2017</a:t>
            </a:r>
            <a:endParaRPr sz="15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69" name="Google Shape;169;p25"/>
          <p:cNvPicPr preferRelativeResize="0"/>
          <p:nvPr/>
        </p:nvPicPr>
        <p:blipFill rotWithShape="1">
          <a:blip r:embed="rId3">
            <a:alphaModFix/>
          </a:blip>
          <a:srcRect b="36860" l="0" r="0" t="0"/>
          <a:stretch/>
        </p:blipFill>
        <p:spPr>
          <a:xfrm>
            <a:off x="152400" y="825475"/>
            <a:ext cx="4530200" cy="3368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5"/>
          <p:cNvPicPr preferRelativeResize="0"/>
          <p:nvPr/>
        </p:nvPicPr>
        <p:blipFill rotWithShape="1">
          <a:blip r:embed="rId3">
            <a:alphaModFix/>
          </a:blip>
          <a:srcRect b="0" l="0" r="0" t="61563"/>
          <a:stretch/>
        </p:blipFill>
        <p:spPr>
          <a:xfrm>
            <a:off x="4884000" y="1570100"/>
            <a:ext cx="4152224" cy="1879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/>
          <p:nvPr>
            <p:ph type="title"/>
          </p:nvPr>
        </p:nvSpPr>
        <p:spPr>
          <a:xfrm>
            <a:off x="311700" y="172375"/>
            <a:ext cx="8520600" cy="5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A 5-Decade Prospective Cohort Study of People with Childhood Epilepsy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6"/>
          <p:cNvSpPr txBox="1"/>
          <p:nvPr/>
        </p:nvSpPr>
        <p:spPr>
          <a:xfrm>
            <a:off x="738525" y="4588400"/>
            <a:ext cx="20193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Karrasch et al. 2017</a:t>
            </a:r>
            <a:endParaRPr sz="15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77" name="Google Shape;177;p26"/>
          <p:cNvPicPr preferRelativeResize="0"/>
          <p:nvPr/>
        </p:nvPicPr>
        <p:blipFill rotWithShape="1">
          <a:blip r:embed="rId3">
            <a:alphaModFix/>
          </a:blip>
          <a:srcRect b="55185" l="0" r="0" t="0"/>
          <a:stretch/>
        </p:blipFill>
        <p:spPr>
          <a:xfrm>
            <a:off x="311700" y="1014275"/>
            <a:ext cx="4318726" cy="3401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6"/>
          <p:cNvPicPr preferRelativeResize="0"/>
          <p:nvPr/>
        </p:nvPicPr>
        <p:blipFill rotWithShape="1">
          <a:blip r:embed="rId3">
            <a:alphaModFix/>
          </a:blip>
          <a:srcRect b="0" l="0" r="-2564" t="44815"/>
          <a:stretch/>
        </p:blipFill>
        <p:spPr>
          <a:xfrm>
            <a:off x="4916999" y="1014275"/>
            <a:ext cx="4030225" cy="381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A 5-Decade Prospective Cohort Study of People with Childhood Epilepsy</a:t>
            </a:r>
            <a:endParaRPr/>
          </a:p>
        </p:txBody>
      </p:sp>
      <p:sp>
        <p:nvSpPr>
          <p:cNvPr id="184" name="Google Shape;184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authors concluded that for people with childhood epilepsy, now in late middle age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Those in remission had near-normal cognitive function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seizures remit early on, risk for cognitive impairment is low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However, risk for cognitive impairment was greater than for healthy controls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Those who continued to have seizures and/or need anti-seizure drugs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Show significantly increased risk for cognitive impairment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Enter old age at a distinct cognitive disadvantage, less cognitive reserve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aspects of cognitive impairment in those with active epilepsy are likely developmental in nature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Lower educational attainment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Low memory performance may be partly mediated by low attention</a:t>
            </a:r>
            <a:endParaRPr/>
          </a:p>
        </p:txBody>
      </p:sp>
      <p:sp>
        <p:nvSpPr>
          <p:cNvPr id="185" name="Google Shape;185;p27"/>
          <p:cNvSpPr txBox="1"/>
          <p:nvPr/>
        </p:nvSpPr>
        <p:spPr>
          <a:xfrm>
            <a:off x="6813000" y="4530950"/>
            <a:ext cx="20193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Karrasch et al. 2017</a:t>
            </a:r>
            <a:endParaRPr sz="15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Late Cognitive Changes After Temporal Lobectomy</a:t>
            </a:r>
            <a:endParaRPr/>
          </a:p>
        </p:txBody>
      </p:sp>
      <p:sp>
        <p:nvSpPr>
          <p:cNvPr id="191" name="Google Shape;191;p28"/>
          <p:cNvSpPr txBox="1"/>
          <p:nvPr>
            <p:ph idx="1" type="body"/>
          </p:nvPr>
        </p:nvSpPr>
        <p:spPr>
          <a:xfrm>
            <a:off x="311700" y="1017725"/>
            <a:ext cx="8520600" cy="13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52 patients at UCLA with intractable focal unaware seizures arising from the temporal lobe</a:t>
            </a:r>
            <a:endParaRPr sz="1600"/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At least 16 years old at initial evaluation, WAIS IQ &gt;70, left language dominant</a:t>
            </a:r>
            <a:endParaRPr sz="1600"/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Underwent standard en bloc temporal lobe resection</a:t>
            </a:r>
            <a:endParaRPr sz="1600"/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Neuropsychological evaluation at initial surgical evaluation, 1 year post surgery, and &gt;9 years post surgery (mean 12.8 years)</a:t>
            </a:r>
            <a:endParaRPr sz="1600"/>
          </a:p>
        </p:txBody>
      </p:sp>
      <p:pic>
        <p:nvPicPr>
          <p:cNvPr id="192" name="Google Shape;19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938" y="2314725"/>
            <a:ext cx="8832124" cy="257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8"/>
          <p:cNvSpPr txBox="1"/>
          <p:nvPr/>
        </p:nvSpPr>
        <p:spPr>
          <a:xfrm>
            <a:off x="7568025" y="4823100"/>
            <a:ext cx="14199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Rausch </a:t>
            </a:r>
            <a:r>
              <a:rPr lang="en" sz="1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et</a:t>
            </a:r>
            <a:r>
              <a:rPr lang="en" sz="1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 al. 2003</a:t>
            </a:r>
            <a:endParaRPr sz="12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94" name="Google Shape;194;p28"/>
          <p:cNvSpPr/>
          <p:nvPr/>
        </p:nvSpPr>
        <p:spPr>
          <a:xfrm>
            <a:off x="4387300" y="3714388"/>
            <a:ext cx="451500" cy="238200"/>
          </a:xfrm>
          <a:prstGeom prst="ellipse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95" name="Google Shape;195;p28"/>
          <p:cNvSpPr/>
          <p:nvPr/>
        </p:nvSpPr>
        <p:spPr>
          <a:xfrm>
            <a:off x="6123875" y="3714388"/>
            <a:ext cx="451500" cy="238200"/>
          </a:xfrm>
          <a:prstGeom prst="ellipse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96" name="Google Shape;196;p28"/>
          <p:cNvSpPr/>
          <p:nvPr/>
        </p:nvSpPr>
        <p:spPr>
          <a:xfrm>
            <a:off x="7819450" y="3714388"/>
            <a:ext cx="451500" cy="238200"/>
          </a:xfrm>
          <a:prstGeom prst="ellipse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97" name="Google Shape;197;p28"/>
          <p:cNvSpPr/>
          <p:nvPr/>
        </p:nvSpPr>
        <p:spPr>
          <a:xfrm>
            <a:off x="8452725" y="2668306"/>
            <a:ext cx="535200" cy="320400"/>
          </a:xfrm>
          <a:prstGeom prst="ellipse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/>
          <p:nvPr>
            <p:ph type="title"/>
          </p:nvPr>
        </p:nvSpPr>
        <p:spPr>
          <a:xfrm>
            <a:off x="311700" y="149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Late Cognitive Changes After Temporal Lobectomy</a:t>
            </a:r>
            <a:endParaRPr/>
          </a:p>
        </p:txBody>
      </p:sp>
      <p:sp>
        <p:nvSpPr>
          <p:cNvPr id="203" name="Google Shape;203;p29"/>
          <p:cNvSpPr txBox="1"/>
          <p:nvPr/>
        </p:nvSpPr>
        <p:spPr>
          <a:xfrm>
            <a:off x="7568025" y="4823100"/>
            <a:ext cx="14199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Rausch et al. 2003</a:t>
            </a:r>
            <a:endParaRPr sz="12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204" name="Google Shape;204;p29"/>
          <p:cNvPicPr preferRelativeResize="0"/>
          <p:nvPr/>
        </p:nvPicPr>
        <p:blipFill rotWithShape="1">
          <a:blip r:embed="rId3">
            <a:alphaModFix/>
          </a:blip>
          <a:srcRect b="41204" l="0" r="0" t="0"/>
          <a:stretch/>
        </p:blipFill>
        <p:spPr>
          <a:xfrm>
            <a:off x="199587" y="782313"/>
            <a:ext cx="8744826" cy="357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9"/>
          <p:cNvPicPr preferRelativeResize="0"/>
          <p:nvPr/>
        </p:nvPicPr>
        <p:blipFill rotWithShape="1">
          <a:blip r:embed="rId3">
            <a:alphaModFix/>
          </a:blip>
          <a:srcRect b="0" l="0" r="0" t="91574"/>
          <a:stretch/>
        </p:blipFill>
        <p:spPr>
          <a:xfrm>
            <a:off x="199663" y="4361169"/>
            <a:ext cx="8744677" cy="51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/>
          <p:nvPr>
            <p:ph type="title"/>
          </p:nvPr>
        </p:nvSpPr>
        <p:spPr>
          <a:xfrm>
            <a:off x="311700" y="149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Late Cognitive Changes After Temporal Lobectomy</a:t>
            </a:r>
            <a:endParaRPr/>
          </a:p>
        </p:txBody>
      </p:sp>
      <p:sp>
        <p:nvSpPr>
          <p:cNvPr id="211" name="Google Shape;211;p30"/>
          <p:cNvSpPr txBox="1"/>
          <p:nvPr/>
        </p:nvSpPr>
        <p:spPr>
          <a:xfrm>
            <a:off x="7568025" y="4823100"/>
            <a:ext cx="14199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Rausch et al. 2003</a:t>
            </a:r>
            <a:endParaRPr sz="12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212" name="Google Shape;212;p30"/>
          <p:cNvPicPr preferRelativeResize="0"/>
          <p:nvPr/>
        </p:nvPicPr>
        <p:blipFill rotWithShape="1">
          <a:blip r:embed="rId3">
            <a:alphaModFix/>
          </a:blip>
          <a:srcRect b="0" l="0" r="0" t="57452"/>
          <a:stretch/>
        </p:blipFill>
        <p:spPr>
          <a:xfrm>
            <a:off x="199575" y="1961775"/>
            <a:ext cx="8744677" cy="2589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0"/>
          <p:cNvPicPr preferRelativeResize="0"/>
          <p:nvPr/>
        </p:nvPicPr>
        <p:blipFill rotWithShape="1">
          <a:blip r:embed="rId3">
            <a:alphaModFix/>
          </a:blip>
          <a:srcRect b="79637" l="0" r="0" t="0"/>
          <a:stretch/>
        </p:blipFill>
        <p:spPr>
          <a:xfrm>
            <a:off x="199575" y="722250"/>
            <a:ext cx="8744677" cy="123952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0"/>
          <p:cNvSpPr/>
          <p:nvPr/>
        </p:nvSpPr>
        <p:spPr>
          <a:xfrm>
            <a:off x="3800425" y="2150550"/>
            <a:ext cx="730500" cy="1173900"/>
          </a:xfrm>
          <a:prstGeom prst="ellipse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15" name="Google Shape;215;p30"/>
          <p:cNvSpPr/>
          <p:nvPr/>
        </p:nvSpPr>
        <p:spPr>
          <a:xfrm>
            <a:off x="5976700" y="2150550"/>
            <a:ext cx="730500" cy="1173900"/>
          </a:xfrm>
          <a:prstGeom prst="ellipse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16" name="Google Shape;216;p30"/>
          <p:cNvSpPr/>
          <p:nvPr/>
        </p:nvSpPr>
        <p:spPr>
          <a:xfrm>
            <a:off x="8152975" y="2150550"/>
            <a:ext cx="730500" cy="1173900"/>
          </a:xfrm>
          <a:prstGeom prst="ellipse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Late Cognitive Changes After Temporal Lobectomy</a:t>
            </a:r>
            <a:endParaRPr/>
          </a:p>
        </p:txBody>
      </p:sp>
      <p:sp>
        <p:nvSpPr>
          <p:cNvPr id="222" name="Google Shape;222;p31"/>
          <p:cNvSpPr txBox="1"/>
          <p:nvPr/>
        </p:nvSpPr>
        <p:spPr>
          <a:xfrm>
            <a:off x="7568025" y="4823100"/>
            <a:ext cx="14199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Rausch et al. 2003</a:t>
            </a:r>
            <a:endParaRPr sz="12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223" name="Google Shape;22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44000"/>
            <a:ext cx="8839197" cy="301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Late Cognitive Changes After Temporal Lobectomy</a:t>
            </a:r>
            <a:endParaRPr/>
          </a:p>
        </p:txBody>
      </p:sp>
      <p:sp>
        <p:nvSpPr>
          <p:cNvPr id="229" name="Google Shape;229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authors concluded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One year after surgery, left temporal lobe, but not right temporal lobe resection show decrease in verbal memory scores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Long-term declines in most memory scores was not limited to left temporal lobe resection patients, but also in right temporal lobe and no surgery patients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Left temporal lobe surgery was an independent predictor of late decline in recalling word pairs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Different rates of late cognitive decline in left vs. right temporal lobe surgery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non-memory scores remained stable long-term in all groups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 a Quality of Life Measure, at long-term follow-up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Seizure frequency accounted for 27% of the QOL score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Verbal memory score accounted for only 15% of variance</a:t>
            </a:r>
            <a:endParaRPr/>
          </a:p>
        </p:txBody>
      </p:sp>
      <p:sp>
        <p:nvSpPr>
          <p:cNvPr id="230" name="Google Shape;230;p32"/>
          <p:cNvSpPr txBox="1"/>
          <p:nvPr/>
        </p:nvSpPr>
        <p:spPr>
          <a:xfrm>
            <a:off x="7568025" y="4823100"/>
            <a:ext cx="14199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Rausch et al. 2003</a:t>
            </a:r>
            <a:endParaRPr sz="12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289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Epilepsy is a Broad Diagnosis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152475"/>
            <a:ext cx="2643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International Leagu</a:t>
            </a:r>
            <a:r>
              <a:rPr lang="en" sz="1800"/>
              <a:t>e </a:t>
            </a:r>
            <a:r>
              <a:rPr lang="en" sz="1800"/>
              <a:t>Against</a:t>
            </a:r>
            <a:r>
              <a:rPr lang="en" sz="1800"/>
              <a:t> </a:t>
            </a:r>
            <a:r>
              <a:rPr lang="en" sz="1800"/>
              <a:t>Epilepsy Classifications (2017)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Aging with Epilepsy will depend on:</a:t>
            </a:r>
            <a:endParaRPr sz="1800"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Type of seizures</a:t>
            </a:r>
            <a:endParaRPr sz="1800"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Type of epilepsy</a:t>
            </a:r>
            <a:endParaRPr sz="1800"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Epilepsy syndrome</a:t>
            </a:r>
            <a:endParaRPr sz="1800"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Age of onset</a:t>
            </a:r>
            <a:endParaRPr sz="1800"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Etiology</a:t>
            </a:r>
            <a:endParaRPr sz="1800"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Duration</a:t>
            </a:r>
            <a:endParaRPr sz="1800"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Comorbidities</a:t>
            </a:r>
            <a:endParaRPr sz="1800"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0749" y="950201"/>
            <a:ext cx="5911650" cy="40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591000" y="4568875"/>
            <a:ext cx="2282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Scheffer et al. 2017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Epilepsy in Middle Age and Older Age</a:t>
            </a:r>
            <a:endParaRPr/>
          </a:p>
        </p:txBody>
      </p:sp>
      <p:sp>
        <p:nvSpPr>
          <p:cNvPr id="236" name="Google Shape;236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People with epilepsy still experience normal aging processes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Those who have had epilepsy for years have additional risks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Head injury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Status epilepticus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Frequent tonic-</a:t>
            </a:r>
            <a:r>
              <a:rPr lang="en"/>
              <a:t>clonic</a:t>
            </a:r>
            <a:r>
              <a:rPr lang="en"/>
              <a:t> seizures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Sequelae of epilepsy surgery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Adverse effects of anti-seizure medications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Psychiatric comorbidities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common causes of epilepsy in older age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Vascular disease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Degenerative disease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Neuropsychological evaluation at time of diagnosis, ideally before start of anti-seizure drugs, can inform adverse effects of medications as well as provide a baseline to assess future cognitive decline</a:t>
            </a:r>
            <a:endParaRPr/>
          </a:p>
        </p:txBody>
      </p:sp>
      <p:sp>
        <p:nvSpPr>
          <p:cNvPr id="237" name="Google Shape;237;p33"/>
          <p:cNvSpPr txBox="1"/>
          <p:nvPr/>
        </p:nvSpPr>
        <p:spPr>
          <a:xfrm>
            <a:off x="6755400" y="4568875"/>
            <a:ext cx="20769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Heerwig et al. 2022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Epilepsy in Middle Age and Older Age</a:t>
            </a:r>
            <a:endParaRPr/>
          </a:p>
        </p:txBody>
      </p:sp>
      <p:sp>
        <p:nvSpPr>
          <p:cNvPr id="243" name="Google Shape;243;p34"/>
          <p:cNvSpPr txBox="1"/>
          <p:nvPr>
            <p:ph idx="1" type="body"/>
          </p:nvPr>
        </p:nvSpPr>
        <p:spPr>
          <a:xfrm>
            <a:off x="311700" y="1152475"/>
            <a:ext cx="8274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Bidirectional relationship between epilepsy in older age and accelerated cognitive aging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People between ages 50-75 are at increased risk for dementia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People with Alzheimer’s disease and vascular dementia have increased risk of seizures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People with chronic epilepsy are more likely to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Be overweight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Less physically active, reduced muscle strength/endurance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Fewer social contacts and networks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Reduced mental acuity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Treatment with phenytoin, phenobarbital, carbamazepine, or valproate may increase vascular risk factors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Hypertension, diabetes, high cholesterol, inflammation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4"/>
          <p:cNvSpPr txBox="1"/>
          <p:nvPr/>
        </p:nvSpPr>
        <p:spPr>
          <a:xfrm>
            <a:off x="6755400" y="4568875"/>
            <a:ext cx="20769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Heerwig et al. 2022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Epilepsy in Middle Age and Older Age</a:t>
            </a:r>
            <a:endParaRPr/>
          </a:p>
        </p:txBody>
      </p:sp>
      <p:sp>
        <p:nvSpPr>
          <p:cNvPr id="250" name="Google Shape;250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Increased risk of drug interactions in older age, especially in polytherapy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Older people are more vulnerable to adverse drug effects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Cognitive - carbamazepine, clobazam, eslicarbazepine, oxcarbazepine, phenytoin, topiramate, zonisamide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Mental well-being - clobazam, levetiracetam, lacosamide, perampanel, phenytoin, topiramate, zonisamide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Possible stabilizing effect on mood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Carbamazepine, lamotrigine, gabapentin, pregabalin, valproate</a:t>
            </a:r>
            <a:endParaRPr/>
          </a:p>
        </p:txBody>
      </p:sp>
      <p:sp>
        <p:nvSpPr>
          <p:cNvPr id="251" name="Google Shape;251;p35"/>
          <p:cNvSpPr txBox="1"/>
          <p:nvPr/>
        </p:nvSpPr>
        <p:spPr>
          <a:xfrm>
            <a:off x="6755400" y="4568875"/>
            <a:ext cx="20769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Heerwig et al. 2022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Contributors to New-Onset Seizures in Older Adults</a:t>
            </a:r>
            <a:endParaRPr/>
          </a:p>
        </p:txBody>
      </p:sp>
      <p:sp>
        <p:nvSpPr>
          <p:cNvPr id="257" name="Google Shape;257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stroke and dementia, epilepsy is the third most common neurological disorder in people over 65 years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Causes of new onset seizures can be similar to younger people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Hyponatremia from medications, excessive alcohol use, TBI, meningitis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Cerebrovascular disease is the most common cause in older people (&gt;1/3)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Factors associated with late-onset epilepsy include hypertension, diabetes, APOE e4, and stroke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Risk is lower with higher amounts of physical activity and moderate alcohol consumption (1-7 drinks weekly)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Seizures are more likely to be extra-temporal in onset, diverse semiology, rarely convulsive compared to younger people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 onset genetic generalized epilepsy is rare in older people</a:t>
            </a:r>
            <a:endParaRPr/>
          </a:p>
        </p:txBody>
      </p:sp>
      <p:sp>
        <p:nvSpPr>
          <p:cNvPr id="258" name="Google Shape;258;p36"/>
          <p:cNvSpPr txBox="1"/>
          <p:nvPr/>
        </p:nvSpPr>
        <p:spPr>
          <a:xfrm>
            <a:off x="7313550" y="4678700"/>
            <a:ext cx="15843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Sen et al. 2020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Seizures Cause Dementia? Does Dementia Cause Seizures?</a:t>
            </a:r>
            <a:endParaRPr/>
          </a:p>
        </p:txBody>
      </p:sp>
      <p:sp>
        <p:nvSpPr>
          <p:cNvPr id="264" name="Google Shape;264;p37"/>
          <p:cNvSpPr txBox="1"/>
          <p:nvPr>
            <p:ph idx="1" type="body"/>
          </p:nvPr>
        </p:nvSpPr>
        <p:spPr>
          <a:xfrm>
            <a:off x="311700" y="1152475"/>
            <a:ext cx="8520600" cy="36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Older adults with epilepsy have increased risk of dementia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Score lower on a range of cognitive domains compared to healthy controls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Especially verbal and visual memory, executive functioning, processing speed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Regardless of whether seizures started at a younger age or late in life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patients with epilepsy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Accelerated long-term forgetting in those with temporal lobe epilepsy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Duration of epilepsy is important in progression of cognitive impairment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Increased cerebrovascular disease compared to healthy controls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Possible effects on cognition of vascular pathology, continued seizures, interictal discharges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patients with dementia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Alzheimer’s disease associated with significantly increased risk for seizures, especially in familial autosomal dominant early-onset compared to typical late-onset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Epilepsy in late-onset AD may be associated with faster progression of cognitive decline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Vascular dementia also shows increased risk for seizures</a:t>
            </a:r>
            <a:endParaRPr/>
          </a:p>
        </p:txBody>
      </p:sp>
      <p:sp>
        <p:nvSpPr>
          <p:cNvPr id="265" name="Google Shape;265;p37"/>
          <p:cNvSpPr txBox="1"/>
          <p:nvPr/>
        </p:nvSpPr>
        <p:spPr>
          <a:xfrm>
            <a:off x="7108350" y="4670500"/>
            <a:ext cx="17241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Sen et al. 2018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Seizures Cause Dementia? Does Dementia Cause Seizures?</a:t>
            </a:r>
            <a:endParaRPr/>
          </a:p>
        </p:txBody>
      </p:sp>
      <p:sp>
        <p:nvSpPr>
          <p:cNvPr id="271" name="Google Shape;271;p38"/>
          <p:cNvSpPr txBox="1"/>
          <p:nvPr>
            <p:ph idx="1" type="body"/>
          </p:nvPr>
        </p:nvSpPr>
        <p:spPr>
          <a:xfrm>
            <a:off x="311700" y="1152475"/>
            <a:ext cx="8520600" cy="36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Should epilepsy be considered a symptom rather than a distinct disease?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Seizures may be one possible manifestation of underlying neuropathology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 epilepsy and dementia just share common risk factors, or is there a bidirectional relationship?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 seizures make the brain more vulnerable to developing dementia?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Could modifying cerebrovascular risk factors earlier in life prevent later dementia in patients with epilepsy?</a:t>
            </a:r>
            <a:endParaRPr/>
          </a:p>
        </p:txBody>
      </p:sp>
      <p:sp>
        <p:nvSpPr>
          <p:cNvPr id="272" name="Google Shape;272;p38"/>
          <p:cNvSpPr txBox="1"/>
          <p:nvPr/>
        </p:nvSpPr>
        <p:spPr>
          <a:xfrm>
            <a:off x="7108350" y="4670500"/>
            <a:ext cx="17241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Sen et al. 2018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278" name="Google Shape;278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Epilepsy is a broad diagnosis, with no “one size fits all” template for aging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With some epilepsy syndromes, neurodegenerative change can be present in childhood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 uncomplicated epilepsy, cognitive change depends on seizure control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Continued seizures, use of medications increase risk of cognitive decline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People with resolved epilepsy still score a </a:t>
            </a:r>
            <a:r>
              <a:rPr lang="en"/>
              <a:t>little</a:t>
            </a:r>
            <a:r>
              <a:rPr lang="en"/>
              <a:t> lower than healthy controls on cognitive tests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Demographic considerations such as less formal education may play a role in lower cognitive scores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Temporal lobe epilepsy presents unique challenges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Left resection more likely to result in memory change following surgery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Right resection and no resection patients also show change over long time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There is shared pathology between epilepsy and dementia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People </a:t>
            </a:r>
            <a:r>
              <a:rPr lang="en"/>
              <a:t>with</a:t>
            </a:r>
            <a:r>
              <a:rPr lang="en"/>
              <a:t> epilepsy have increased risk of cerebrovascular disease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Cerebrovascular disease is most common cause of new-onset seizures in old age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Possibly reflects a bidirectional relationship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Might improved management of cerebrovascular risk factors decrease risk of dementia in middle-aged epilepsy patients, decrease risk of seizures in older patients?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0"/>
          <p:cNvSpPr txBox="1"/>
          <p:nvPr>
            <p:ph type="title"/>
          </p:nvPr>
        </p:nvSpPr>
        <p:spPr>
          <a:xfrm>
            <a:off x="311700" y="213425"/>
            <a:ext cx="8520600" cy="5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84" name="Google Shape;284;p40"/>
          <p:cNvSpPr txBox="1"/>
          <p:nvPr>
            <p:ph idx="1" type="body"/>
          </p:nvPr>
        </p:nvSpPr>
        <p:spPr>
          <a:xfrm>
            <a:off x="311700" y="853650"/>
            <a:ext cx="8520600" cy="40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Fisher, R.S., Acevedo, C., Arzimanoglou, A., Bogacz, A., Cross, H., et al. (2014). A practical clinical definition of epilepsy. </a:t>
            </a:r>
            <a:r>
              <a:rPr i="1" lang="en"/>
              <a:t>Epilepsia</a:t>
            </a:r>
            <a:r>
              <a:rPr lang="en"/>
              <a:t> 55(4), 475-482.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Heerwig, C., Moller, H., &amp; Bruckner, K. (2022). Neuropsychology of epilepsy in old age. </a:t>
            </a:r>
            <a:r>
              <a:rPr i="1" lang="en"/>
              <a:t>Epileptologie </a:t>
            </a:r>
            <a:r>
              <a:rPr lang="en"/>
              <a:t>35, S73-S77.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Hermann, B., Seidenberg, M., Sager, M., Carisson, C., Gidal, B., et al. (2008). Growing old with </a:t>
            </a:r>
            <a:r>
              <a:rPr lang="en"/>
              <a:t>epilepsy</a:t>
            </a:r>
            <a:r>
              <a:rPr lang="en"/>
              <a:t>: The neglected issue of cognitive and brain health in aging and elder persons with chronic epilepsy. </a:t>
            </a:r>
            <a:r>
              <a:rPr i="1" lang="en"/>
              <a:t>Epilepsia</a:t>
            </a:r>
            <a:r>
              <a:rPr lang="en"/>
              <a:t> 49(5), 731-740.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Karrasch, M., Tiitta, P., Hermann, B., Joutsa, J., Shinnar, S., et al. (2017). Cognitive outcome in childhood-onset epilepsy: A </a:t>
            </a:r>
            <a:r>
              <a:rPr lang="en"/>
              <a:t>five</a:t>
            </a:r>
            <a:r>
              <a:rPr lang="en"/>
              <a:t>-decade prospective cohort study. </a:t>
            </a:r>
            <a:r>
              <a:rPr i="1" lang="en"/>
              <a:t>Journal of the International Neuropsychological Society</a:t>
            </a:r>
            <a:r>
              <a:rPr lang="en"/>
              <a:t> 23, 332-340.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Lezaic, N., Roussy, J., Masson, H., Jette, N., &amp; Keezer, M.R. (2020). Epilepsy in the elderly: Unique challenges in an increasingly prevalent population. </a:t>
            </a:r>
            <a:r>
              <a:rPr i="1" lang="en"/>
              <a:t>Epilepsy &amp; </a:t>
            </a:r>
            <a:r>
              <a:rPr i="1" lang="en"/>
              <a:t>Behavior</a:t>
            </a:r>
            <a:r>
              <a:rPr lang="en"/>
              <a:t> 102, 106724.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Rausch, R., Kraemer, S., Pietras, C.J., Le, M., Vickrey, B.G., et al. (2003). Early and late cognitive changes following temporal lobe </a:t>
            </a:r>
            <a:r>
              <a:rPr lang="en"/>
              <a:t>surgery for epilepsy. </a:t>
            </a:r>
            <a:r>
              <a:rPr i="1" lang="en"/>
              <a:t>Neurology</a:t>
            </a:r>
            <a:r>
              <a:rPr lang="en"/>
              <a:t> 60, 951-959.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Scheffer, I.E., Berkovic, S., Capovilla, G., Connolly, M.B., French, J., et al. (2017). ILAE classification of the epilepsies: Position paper of the ILAE commission for classification and terminology. </a:t>
            </a:r>
            <a:r>
              <a:rPr i="1" lang="en"/>
              <a:t>Epilepsia</a:t>
            </a:r>
            <a:r>
              <a:rPr lang="en"/>
              <a:t> 58(4), 512-541.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Sen, A., Capelli, V., &amp; Hussain, M. (2018). Cognition and dementia in older patients with epilepsy. </a:t>
            </a:r>
            <a:r>
              <a:rPr i="1" lang="en"/>
              <a:t>Brain</a:t>
            </a:r>
            <a:r>
              <a:rPr lang="en"/>
              <a:t> 141, 1592-1608.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Sen, A., Jette, N., Husain, M., &amp; Sander, J.W. (2020). Epilepsy in older people. </a:t>
            </a:r>
            <a:r>
              <a:rPr i="1" lang="en"/>
              <a:t>The Lancet</a:t>
            </a:r>
            <a:r>
              <a:rPr lang="en"/>
              <a:t> 395, 735-748.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Wirrell, E.C., Nabbout, R., Scheffer, I.E., Alsaadi, T., Bogacz, A., et al. (2022). Methodology for classification of epilepsy syndromes with lost of syndromes: Report of the ILAE task force on nosology and definitions. </a:t>
            </a:r>
            <a:r>
              <a:rPr i="1" lang="en"/>
              <a:t>Epilepsia </a:t>
            </a:r>
            <a:r>
              <a:rPr lang="en"/>
              <a:t>63, 1333-1348.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Seizures are Intractable, Some Resolve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152475"/>
            <a:ext cx="8520600" cy="37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69875" lvl="0" marL="282575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20"/>
              <a:buChar char="●"/>
            </a:pPr>
            <a:r>
              <a:rPr lang="en" sz="2020">
                <a:solidFill>
                  <a:schemeClr val="dk1"/>
                </a:solidFill>
              </a:rPr>
              <a:t>International League Against Epilepsy (2014)</a:t>
            </a:r>
            <a:endParaRPr sz="2020">
              <a:solidFill>
                <a:schemeClr val="dk1"/>
              </a:solidFill>
            </a:endParaRPr>
          </a:p>
          <a:p>
            <a:pPr indent="-269875" lvl="0" marL="282575" rtl="0" algn="l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20"/>
              <a:buChar char="●"/>
            </a:pPr>
            <a:r>
              <a:rPr lang="en" sz="2020">
                <a:solidFill>
                  <a:schemeClr val="dk1"/>
                </a:solidFill>
              </a:rPr>
              <a:t>Operational (practical) clinical definition of epilepsy</a:t>
            </a:r>
            <a:endParaRPr sz="2020">
              <a:solidFill>
                <a:schemeClr val="dk1"/>
              </a:solidFill>
            </a:endParaRPr>
          </a:p>
          <a:p>
            <a:pPr indent="-282575" lvl="1" marL="5778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35"/>
              <a:buChar char="○"/>
            </a:pPr>
            <a:r>
              <a:rPr lang="en" sz="1835">
                <a:solidFill>
                  <a:schemeClr val="dk1"/>
                </a:solidFill>
              </a:rPr>
              <a:t>“Epilepsy is a disease of the brain defined by any of the following conditions</a:t>
            </a:r>
            <a:endParaRPr sz="1835">
              <a:solidFill>
                <a:schemeClr val="dk1"/>
              </a:solidFill>
            </a:endParaRPr>
          </a:p>
          <a:p>
            <a:pPr indent="-269875" lvl="2" marL="860425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50"/>
              <a:buChar char="■"/>
            </a:pPr>
            <a:r>
              <a:rPr lang="en" sz="1650">
                <a:solidFill>
                  <a:schemeClr val="dk1"/>
                </a:solidFill>
              </a:rPr>
              <a:t>1. At least two unprovoked (or reflex) seizures occurring &gt;24 hours apart</a:t>
            </a:r>
            <a:endParaRPr sz="1650">
              <a:solidFill>
                <a:schemeClr val="dk1"/>
              </a:solidFill>
            </a:endParaRPr>
          </a:p>
          <a:p>
            <a:pPr indent="-269875" lvl="2" marL="8604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50"/>
              <a:buChar char="■"/>
            </a:pPr>
            <a:r>
              <a:rPr lang="en" sz="1650">
                <a:solidFill>
                  <a:schemeClr val="dk1"/>
                </a:solidFill>
              </a:rPr>
              <a:t>2. One unprovoked (or reflex) seizure and a probability of further seizures similar to the general recurrence risk (at least 60%) after two unprovoked seizures, occurring over the next 10 years</a:t>
            </a:r>
            <a:endParaRPr sz="1650">
              <a:solidFill>
                <a:schemeClr val="dk1"/>
              </a:solidFill>
            </a:endParaRPr>
          </a:p>
          <a:p>
            <a:pPr indent="-269875" lvl="2" marL="860425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50"/>
              <a:buChar char="■"/>
            </a:pPr>
            <a:r>
              <a:rPr lang="en" sz="1650">
                <a:solidFill>
                  <a:schemeClr val="dk1"/>
                </a:solidFill>
              </a:rPr>
              <a:t>3. Diagnosis of an epilepsy syndrome”</a:t>
            </a:r>
            <a:endParaRPr sz="1650">
              <a:solidFill>
                <a:schemeClr val="dk1"/>
              </a:solidFill>
            </a:endParaRPr>
          </a:p>
          <a:p>
            <a:pPr indent="-282575" lvl="1" marL="57785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35"/>
              <a:buChar char="○"/>
            </a:pPr>
            <a:r>
              <a:rPr lang="en" sz="1835">
                <a:solidFill>
                  <a:schemeClr val="dk1"/>
                </a:solidFill>
              </a:rPr>
              <a:t>“Epilepsy is considered to be resolved for individuals who had an an age-dependent epilepsy syndrome but are now past the applicable age or those who have remained seizure-free for the last 10 years, with no seizure medicines for the last 5 years.”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6697950" y="4604825"/>
            <a:ext cx="19536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Fisher et al. 2014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231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Epilepsy Syndromes Typically Begin In Childhood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b="0" l="-4060" r="4060" t="0"/>
          <a:stretch/>
        </p:blipFill>
        <p:spPr>
          <a:xfrm>
            <a:off x="39229" y="956725"/>
            <a:ext cx="2940220" cy="3565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 rotWithShape="1">
          <a:blip r:embed="rId4">
            <a:alphaModFix/>
          </a:blip>
          <a:srcRect b="0" l="-3190" r="3190" t="0"/>
          <a:stretch/>
        </p:blipFill>
        <p:spPr>
          <a:xfrm>
            <a:off x="3044437" y="959887"/>
            <a:ext cx="2940226" cy="3558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4550" y="959776"/>
            <a:ext cx="2827051" cy="356513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6697950" y="4670500"/>
            <a:ext cx="21345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Wirrell et al. 2022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165950"/>
            <a:ext cx="8520600" cy="8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Epilepsy Across the Lifespan: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What Age Do Seizures Begin?</a:t>
            </a:r>
            <a:endParaRPr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11700" y="1436450"/>
            <a:ext cx="3999900" cy="31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The “U-shaped” curve for new-onset of seizures across the lifespan is well-known.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While seizure syndromes typically begin in childhood, people in old age are at a greater risk for a new onset of seizures.</a:t>
            </a:r>
            <a:endParaRPr sz="2000"/>
          </a:p>
        </p:txBody>
      </p:sp>
      <p:pic>
        <p:nvPicPr>
          <p:cNvPr id="99" name="Google Shape;99;p18"/>
          <p:cNvPicPr preferRelativeResize="0"/>
          <p:nvPr/>
        </p:nvPicPr>
        <p:blipFill rotWithShape="1">
          <a:blip r:embed="rId3">
            <a:alphaModFix/>
          </a:blip>
          <a:srcRect b="47011" l="0" r="1642" t="0"/>
          <a:stretch/>
        </p:blipFill>
        <p:spPr>
          <a:xfrm>
            <a:off x="4210825" y="1237925"/>
            <a:ext cx="4739749" cy="356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656650" y="4629450"/>
            <a:ext cx="24624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Lesaic et al. 2020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Seizures Become More Common Past Middle Age</a:t>
            </a:r>
            <a:endParaRPr/>
          </a:p>
        </p:txBody>
      </p:sp>
      <p:sp>
        <p:nvSpPr>
          <p:cNvPr id="106" name="Google Shape;106;p19"/>
          <p:cNvSpPr txBox="1"/>
          <p:nvPr>
            <p:ph idx="2" type="body"/>
          </p:nvPr>
        </p:nvSpPr>
        <p:spPr>
          <a:xfrm>
            <a:off x="4832400" y="2052075"/>
            <a:ext cx="3999900" cy="25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The number of people who have seizures increases substantially starting in the 50s and increases with age.</a:t>
            </a:r>
            <a:endParaRPr sz="2000"/>
          </a:p>
        </p:txBody>
      </p:sp>
      <p:pic>
        <p:nvPicPr>
          <p:cNvPr id="107" name="Google Shape;107;p19"/>
          <p:cNvPicPr preferRelativeResize="0"/>
          <p:nvPr/>
        </p:nvPicPr>
        <p:blipFill rotWithShape="1">
          <a:blip r:embed="rId3">
            <a:alphaModFix/>
          </a:blip>
          <a:srcRect b="-1404" l="-910" r="909" t="54103"/>
          <a:stretch/>
        </p:blipFill>
        <p:spPr>
          <a:xfrm>
            <a:off x="221750" y="1325725"/>
            <a:ext cx="4477876" cy="295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648450" y="4670500"/>
            <a:ext cx="2840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Lezaic et al. 2020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Patients to Consider in Epilepsy Across the Lifespan</a:t>
            </a:r>
            <a:endParaRPr/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311700" y="1119625"/>
            <a:ext cx="8520600" cy="3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Childhood onset seizures, resolve with age (no longer need medications)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Childhood onset seizures, well-controlled with medications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Childhood onset seizures, related to obvious neuropathology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Childhood onset seizures, with associated developmental or seizure syndrome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Adult with genetic generalized epilepsy, continuing seizures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Adult with focal epilepsy, neurosurgical resection or laser ablation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Adult with multifocal epilepsy, neuromodulation surgery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Adult with seizures secondary to TBI, stroke, or brain tumor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Senior with childhood epilepsy whose seizures returned in old 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Senior with new onset seizures secondary to alcohol or medication withdrawal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Senior with new onset seizures with concurrent dementia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Senior with new onset seizures after TBI, stroke, or brain tumor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264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Competing Thoughts on Cognitive Aging with Epilepsy</a:t>
            </a:r>
            <a:endParaRPr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5780225" y="1152475"/>
            <a:ext cx="3051900" cy="35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argue that epilepsy causes accelerated </a:t>
            </a:r>
            <a:r>
              <a:rPr lang="en"/>
              <a:t>cognitive</a:t>
            </a:r>
            <a:r>
              <a:rPr lang="en"/>
              <a:t> aging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Others maintain that after an initial “hit” to the brain (e.g., TBI, stroke), cognitive decline </a:t>
            </a:r>
            <a:r>
              <a:rPr lang="en"/>
              <a:t>parallels</a:t>
            </a:r>
            <a:r>
              <a:rPr lang="en"/>
              <a:t> normal aging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30"/>
              </a:spcAft>
              <a:buSzPts val="1800"/>
              <a:buChar char="●"/>
            </a:pPr>
            <a:r>
              <a:rPr lang="en"/>
              <a:t>Still others suggest that later development of epilepsy reflects a “second hit” to cognitive function</a:t>
            </a: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88025"/>
            <a:ext cx="5627827" cy="363170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6968800" y="4719725"/>
            <a:ext cx="17565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Sen et al. 2020</a:t>
            </a:r>
            <a:endParaRPr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311700" y="23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00"/>
              <a:t>A 5-Decade Prospective Cohort Study of People with Childhood Epilepsy</a:t>
            </a:r>
            <a:endParaRPr sz="2500"/>
          </a:p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311700" y="919325"/>
            <a:ext cx="8520600" cy="40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Baseline study in 1964 of children living near Turku University Hospital in Finland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1964, 199 participants &lt;16 years of age, met criteria for epilepsy (2+ unprovoked seizures), comprehensive medical evaluation at 5-year intervals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1992, 176 survived and had sufficient data for evaluation, divided into 2 groups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Uncomplicated epilepsy - no neurological impairment at onset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Those who had any major neurological impairment at baseline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99 uncomplicated participants were matched to controls (from nationwide population registry)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2012, uncomplicated epilepsy participants and controls were invited to take </a:t>
            </a:r>
            <a:r>
              <a:rPr lang="en"/>
              <a:t>Finnish versions of well-established and validated neuropsychological tests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51 of </a:t>
            </a:r>
            <a:r>
              <a:rPr lang="en"/>
              <a:t>remaining 73 uncomplicated participants, 52 of 78 controls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Compared 48 epilepsy to 48 controls after excluding stroke and schizophrenia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Epilepsy group further divided into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Continuing seizure activity (within past 5 years and/or anti-seizure drug use)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seizure activity within the past 5 years and no anti-seizure drug use</a:t>
            </a:r>
            <a:endParaRPr/>
          </a:p>
        </p:txBody>
      </p:sp>
      <p:sp>
        <p:nvSpPr>
          <p:cNvPr id="129" name="Google Shape;129;p22"/>
          <p:cNvSpPr txBox="1"/>
          <p:nvPr/>
        </p:nvSpPr>
        <p:spPr>
          <a:xfrm>
            <a:off x="7026275" y="4604825"/>
            <a:ext cx="18060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Karrasch et al. 2017</a:t>
            </a:r>
            <a:endParaRPr sz="15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