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9"/>
  </p:notesMasterIdLst>
  <p:sldIdLst>
    <p:sldId id="2147481493" r:id="rId2"/>
    <p:sldId id="2147481494" r:id="rId3"/>
    <p:sldId id="339" r:id="rId4"/>
    <p:sldId id="2147481406" r:id="rId5"/>
    <p:sldId id="2147481487" r:id="rId6"/>
    <p:sldId id="2147481450" r:id="rId7"/>
    <p:sldId id="2147481451" r:id="rId8"/>
    <p:sldId id="2147481484" r:id="rId9"/>
    <p:sldId id="508" r:id="rId10"/>
    <p:sldId id="337" r:id="rId11"/>
    <p:sldId id="2147481453" r:id="rId12"/>
    <p:sldId id="2147481505" r:id="rId13"/>
    <p:sldId id="5779" r:id="rId14"/>
    <p:sldId id="4559" r:id="rId15"/>
    <p:sldId id="2147481495" r:id="rId16"/>
    <p:sldId id="2147481492" r:id="rId17"/>
    <p:sldId id="2147481501" r:id="rId18"/>
    <p:sldId id="2147481502" r:id="rId19"/>
    <p:sldId id="2147481503" r:id="rId20"/>
    <p:sldId id="2147481504" r:id="rId21"/>
    <p:sldId id="2147481507" r:id="rId22"/>
    <p:sldId id="2147481497" r:id="rId23"/>
    <p:sldId id="1987" r:id="rId24"/>
    <p:sldId id="1979" r:id="rId25"/>
    <p:sldId id="1930" r:id="rId26"/>
    <p:sldId id="1932" r:id="rId27"/>
    <p:sldId id="2147481498" r:id="rId28"/>
    <p:sldId id="2147480452" r:id="rId29"/>
    <p:sldId id="2147480453" r:id="rId30"/>
    <p:sldId id="2147480454" r:id="rId31"/>
    <p:sldId id="2147481499" r:id="rId32"/>
    <p:sldId id="2147481212" r:id="rId33"/>
    <p:sldId id="2147481215" r:id="rId34"/>
    <p:sldId id="2147481208" r:id="rId35"/>
    <p:sldId id="2147481500" r:id="rId36"/>
    <p:sldId id="2147481506" r:id="rId37"/>
    <p:sldId id="2147481496"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Source Sans Pro" panose="020B0604020202020204" charset="0"/>
      <p:regular r:id="rId44"/>
      <p:bold r:id="rId45"/>
      <p:italic r:id="rId46"/>
      <p:boldItalic r:id="rId47"/>
    </p:embeddedFont>
    <p:embeddedFont>
      <p:font typeface="MS PGothic" panose="020B0600070205080204" pitchFamily="34" charset="-128"/>
      <p:regular r:id="rId48"/>
    </p:embeddedFont>
    <p:embeddedFont>
      <p:font typeface="Roboto" panose="020B0604020202020204" charset="0"/>
      <p:regular r:id="rId49"/>
      <p:bold r:id="rId50"/>
      <p:italic r:id="rId51"/>
      <p:boldItalic r:id="rId52"/>
    </p:embeddedFont>
    <p:embeddedFont>
      <p:font typeface="Arial Narrow" panose="020B0606020202030204" pitchFamily="34" charset="0"/>
      <p:regular r:id="rId53"/>
      <p:bold r:id="rId54"/>
      <p:italic r:id="rId55"/>
      <p:boldItalic r:id="rId56"/>
    </p:embeddedFont>
    <p:embeddedFont>
      <p:font typeface="Calibri Light" panose="020F0302020204030204" pitchFamily="34" charset="0"/>
      <p:regular r:id="rId57"/>
      <p:italic r:id="rId58"/>
    </p:embeddedFont>
    <p:embeddedFont>
      <p:font typeface="MS PGothic" panose="020B0600070205080204" pitchFamily="34" charset="-128"/>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4C5FBF-C611-413C-90F9-180BABE3EC29}">
  <a:tblStyle styleId="{CC4C5FBF-C611-413C-90F9-180BABE3EC2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98" y="114"/>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illiamChezem\Documents\AD-004\2024-07-09%20JPAD\2024-07-09_MMRM_Outputs-LSMea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illiamChezem\Documents\AD-004\2024-07-09%20JPAD\2024-07-09_MMRM_Outputs-LSMea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illiamChezem\Documents\AD-004\2024-07-09%20JPAD\2024-07-09_MMRM_Outputs-LSMea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illiamChezem\Documents\AD-004\2024-07-09%20JPAD\2024-07-09_MMRM_Outputs-LSMean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'ADAS-Cog13'!$N$2</c:f>
              <c:strCache>
                <c:ptCount val="1"/>
                <c:pt idx="0">
                  <c:v>Blarcamesine 50 mg</c:v>
                </c:pt>
              </c:strCache>
              <c:extLst xmlns:c15="http://schemas.microsoft.com/office/drawing/2012/chart"/>
            </c:strRef>
          </c:tx>
          <c:spPr>
            <a:ln w="19050" cap="rnd">
              <a:solidFill>
                <a:srgbClr val="0070C0"/>
              </a:solidFill>
              <a:round/>
            </a:ln>
            <a:effectLst/>
          </c:spPr>
          <c:marker>
            <c:symbol val="circle"/>
            <c:size val="5"/>
            <c:spPr>
              <a:solidFill>
                <a:srgbClr val="0070C0"/>
              </a:solidFill>
              <a:ln w="9525">
                <a:solidFill>
                  <a:schemeClr val="tx2">
                    <a:lumMod val="75000"/>
                    <a:lumOff val="25000"/>
                  </a:schemeClr>
                </a:solidFill>
              </a:ln>
              <a:effectLst/>
            </c:spPr>
          </c:marker>
          <c:errBars>
            <c:errDir val="y"/>
            <c:errBarType val="both"/>
            <c:errValType val="cust"/>
            <c:noEndCap val="0"/>
            <c:plus>
              <c:numRef>
                <c:f>'ADAS-Cog13'!$N$8:$N$12</c:f>
                <c:numCache>
                  <c:formatCode>General</c:formatCode>
                  <c:ptCount val="5"/>
                  <c:pt idx="1">
                    <c:v>0.90539999999999998</c:v>
                  </c:pt>
                  <c:pt idx="2">
                    <c:v>0.93789999999999996</c:v>
                  </c:pt>
                  <c:pt idx="3">
                    <c:v>0.96640000000000004</c:v>
                  </c:pt>
                  <c:pt idx="4">
                    <c:v>0.97560000000000002</c:v>
                  </c:pt>
                </c:numCache>
                <c:extLst xmlns:c15="http://schemas.microsoft.com/office/drawing/2012/chart"/>
              </c:numRef>
            </c:plus>
            <c:minus>
              <c:numRef>
                <c:f>'ADAS-Cog13'!$N$8:$N$12</c:f>
                <c:numCache>
                  <c:formatCode>General</c:formatCode>
                  <c:ptCount val="5"/>
                  <c:pt idx="1">
                    <c:v>0.90539999999999998</c:v>
                  </c:pt>
                  <c:pt idx="2">
                    <c:v>0.93789999999999996</c:v>
                  </c:pt>
                  <c:pt idx="3">
                    <c:v>0.96640000000000004</c:v>
                  </c:pt>
                  <c:pt idx="4">
                    <c:v>0.97560000000000002</c:v>
                  </c:pt>
                </c:numCache>
                <c:extLst xmlns:c15="http://schemas.microsoft.com/office/drawing/2012/chart"/>
              </c:numRef>
            </c:minus>
            <c:spPr>
              <a:noFill/>
              <a:ln w="9525" cap="flat" cmpd="sng" algn="ctr">
                <a:solidFill>
                  <a:schemeClr val="tx1">
                    <a:lumMod val="65000"/>
                    <a:lumOff val="35000"/>
                  </a:schemeClr>
                </a:solidFill>
                <a:round/>
              </a:ln>
              <a:effectLst/>
            </c:spPr>
          </c:errBars>
          <c:cat>
            <c:numRef>
              <c:f>'ADAS-Cog13'!$L$3:$L$7</c:f>
              <c:numCache>
                <c:formatCode>General</c:formatCode>
                <c:ptCount val="5"/>
                <c:pt idx="0">
                  <c:v>0</c:v>
                </c:pt>
                <c:pt idx="1">
                  <c:v>12</c:v>
                </c:pt>
                <c:pt idx="2">
                  <c:v>24</c:v>
                </c:pt>
                <c:pt idx="3">
                  <c:v>36</c:v>
                </c:pt>
                <c:pt idx="4">
                  <c:v>48</c:v>
                </c:pt>
              </c:numCache>
              <c:extLst xmlns:c15="http://schemas.microsoft.com/office/drawing/2012/chart"/>
            </c:numRef>
          </c:cat>
          <c:val>
            <c:numRef>
              <c:f>'ADAS-Cog13'!$N$3:$N$7</c:f>
              <c:numCache>
                <c:formatCode>General</c:formatCode>
                <c:ptCount val="5"/>
                <c:pt idx="0">
                  <c:v>0</c:v>
                </c:pt>
                <c:pt idx="1">
                  <c:v>1.8943000000000001</c:v>
                </c:pt>
                <c:pt idx="2">
                  <c:v>2.4413</c:v>
                </c:pt>
                <c:pt idx="3">
                  <c:v>2.6684999999999999</c:v>
                </c:pt>
                <c:pt idx="4">
                  <c:v>3.4356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2C5D-4AED-9C36-14A8B479A6AF}"/>
            </c:ext>
          </c:extLst>
        </c:ser>
        <c:ser>
          <c:idx val="2"/>
          <c:order val="2"/>
          <c:tx>
            <c:strRef>
              <c:f>'ADAS-Cog13'!$O$2</c:f>
              <c:strCache>
                <c:ptCount val="1"/>
                <c:pt idx="0">
                  <c:v>Placebo</c:v>
                </c:pt>
              </c:strCache>
            </c:strRef>
          </c:tx>
          <c:spPr>
            <a:ln w="19050" cap="rnd">
              <a:solidFill>
                <a:schemeClr val="bg1">
                  <a:lumMod val="75000"/>
                </a:schemeClr>
              </a:solidFill>
              <a:round/>
            </a:ln>
            <a:effectLst/>
          </c:spPr>
          <c:marker>
            <c:symbol val="circle"/>
            <c:size val="5"/>
            <c:spPr>
              <a:solidFill>
                <a:schemeClr val="bg1">
                  <a:lumMod val="75000"/>
                </a:schemeClr>
              </a:solidFill>
              <a:ln w="9525">
                <a:solidFill>
                  <a:schemeClr val="bg1">
                    <a:lumMod val="50000"/>
                  </a:schemeClr>
                </a:solidFill>
              </a:ln>
              <a:effectLst/>
            </c:spPr>
          </c:marker>
          <c:errBars>
            <c:errDir val="y"/>
            <c:errBarType val="both"/>
            <c:errValType val="cust"/>
            <c:noEndCap val="0"/>
            <c:plus>
              <c:numRef>
                <c:f>'ADAS-Cog13'!$O$8:$O$12</c:f>
                <c:numCache>
                  <c:formatCode>General</c:formatCode>
                  <c:ptCount val="5"/>
                  <c:pt idx="1">
                    <c:v>0.82140000000000002</c:v>
                  </c:pt>
                  <c:pt idx="2">
                    <c:v>0.83850000000000002</c:v>
                  </c:pt>
                  <c:pt idx="3">
                    <c:v>0.84870000000000001</c:v>
                  </c:pt>
                  <c:pt idx="4">
                    <c:v>0.85470000000000002</c:v>
                  </c:pt>
                </c:numCache>
              </c:numRef>
            </c:plus>
            <c:minus>
              <c:numRef>
                <c:f>'ADAS-Cog13'!$O$8:$O$12</c:f>
                <c:numCache>
                  <c:formatCode>General</c:formatCode>
                  <c:ptCount val="5"/>
                  <c:pt idx="1">
                    <c:v>0.82140000000000002</c:v>
                  </c:pt>
                  <c:pt idx="2">
                    <c:v>0.83850000000000002</c:v>
                  </c:pt>
                  <c:pt idx="3">
                    <c:v>0.84870000000000001</c:v>
                  </c:pt>
                  <c:pt idx="4">
                    <c:v>0.85470000000000002</c:v>
                  </c:pt>
                </c:numCache>
              </c:numRef>
            </c:minus>
            <c:spPr>
              <a:noFill/>
              <a:ln w="9525" cap="flat" cmpd="sng" algn="ctr">
                <a:solidFill>
                  <a:schemeClr val="tx1">
                    <a:lumMod val="65000"/>
                    <a:lumOff val="35000"/>
                  </a:schemeClr>
                </a:solidFill>
                <a:round/>
              </a:ln>
              <a:effectLst/>
            </c:spPr>
          </c:errBars>
          <c:cat>
            <c:numRef>
              <c:f>'ADAS-Cog13'!$L$3:$L$7</c:f>
              <c:numCache>
                <c:formatCode>General</c:formatCode>
                <c:ptCount val="5"/>
                <c:pt idx="0">
                  <c:v>0</c:v>
                </c:pt>
                <c:pt idx="1">
                  <c:v>12</c:v>
                </c:pt>
                <c:pt idx="2">
                  <c:v>24</c:v>
                </c:pt>
                <c:pt idx="3">
                  <c:v>36</c:v>
                </c:pt>
                <c:pt idx="4">
                  <c:v>48</c:v>
                </c:pt>
              </c:numCache>
            </c:numRef>
          </c:cat>
          <c:val>
            <c:numRef>
              <c:f>'ADAS-Cog13'!$O$3:$O$7</c:f>
              <c:numCache>
                <c:formatCode>General</c:formatCode>
                <c:ptCount val="5"/>
                <c:pt idx="0">
                  <c:v>0</c:v>
                </c:pt>
                <c:pt idx="1">
                  <c:v>1.4603999999999999</c:v>
                </c:pt>
                <c:pt idx="2">
                  <c:v>2.2926000000000002</c:v>
                </c:pt>
                <c:pt idx="3">
                  <c:v>3.3527999999999998</c:v>
                </c:pt>
                <c:pt idx="4">
                  <c:v>5.5842999999999998</c:v>
                </c:pt>
              </c:numCache>
            </c:numRef>
          </c:val>
          <c:smooth val="0"/>
          <c:extLst>
            <c:ext xmlns:c16="http://schemas.microsoft.com/office/drawing/2014/chart" uri="{C3380CC4-5D6E-409C-BE32-E72D297353CC}">
              <c16:uniqueId val="{00000001-2C5D-4AED-9C36-14A8B479A6AF}"/>
            </c:ext>
          </c:extLst>
        </c:ser>
        <c:dLbls>
          <c:showLegendKey val="0"/>
          <c:showVal val="0"/>
          <c:showCatName val="0"/>
          <c:showSerName val="0"/>
          <c:showPercent val="0"/>
          <c:showBubbleSize val="0"/>
        </c:dLbls>
        <c:marker val="1"/>
        <c:smooth val="0"/>
        <c:axId val="307866608"/>
        <c:axId val="307857488"/>
        <c:extLst>
          <c:ext xmlns:c15="http://schemas.microsoft.com/office/drawing/2012/chart" uri="{02D57815-91ED-43cb-92C2-25804820EDAC}">
            <c15:filteredLineSeries>
              <c15:ser>
                <c:idx val="0"/>
                <c:order val="0"/>
                <c:tx>
                  <c:strRef>
                    <c:extLst>
                      <c:ext uri="{02D57815-91ED-43cb-92C2-25804820EDAC}">
                        <c15:formulaRef>
                          <c15:sqref>'ADAS-Cog13'!$M$2</c15:sqref>
                        </c15:formulaRef>
                      </c:ext>
                    </c:extLst>
                    <c:strCache>
                      <c:ptCount val="1"/>
                      <c:pt idx="0">
                        <c:v>Blarcamesine 30 mg</c:v>
                      </c:pt>
                    </c:strCache>
                  </c:strRef>
                </c:tx>
                <c:spPr>
                  <a:ln w="19050" cap="rnd">
                    <a:solidFill>
                      <a:srgbClr val="00B0F0"/>
                    </a:solidFill>
                    <a:round/>
                  </a:ln>
                  <a:effectLst/>
                </c:spPr>
                <c:marker>
                  <c:symbol val="circle"/>
                  <c:size val="5"/>
                  <c:spPr>
                    <a:solidFill>
                      <a:srgbClr val="00B0F0"/>
                    </a:solidFill>
                    <a:ln w="9525">
                      <a:solidFill>
                        <a:srgbClr val="0070C0"/>
                      </a:solidFill>
                    </a:ln>
                    <a:effectLst/>
                  </c:spPr>
                </c:marker>
                <c:errBars>
                  <c:errDir val="y"/>
                  <c:errBarType val="both"/>
                  <c:errValType val="cust"/>
                  <c:noEndCap val="0"/>
                  <c:plus>
                    <c:numRef>
                      <c:extLst>
                        <c:ext uri="{02D57815-91ED-43cb-92C2-25804820EDAC}">
                          <c15:formulaRef>
                            <c15:sqref>'ADAS-Cog13'!$M$8:$M$12</c15:sqref>
                          </c15:formulaRef>
                        </c:ext>
                      </c:extLst>
                      <c:numCache>
                        <c:formatCode>General</c:formatCode>
                        <c:ptCount val="5"/>
                        <c:pt idx="1">
                          <c:v>0.84340000000000004</c:v>
                        </c:pt>
                        <c:pt idx="2">
                          <c:v>0.85670000000000002</c:v>
                        </c:pt>
                        <c:pt idx="3">
                          <c:v>0.87190000000000001</c:v>
                        </c:pt>
                        <c:pt idx="4">
                          <c:v>0.88290000000000002</c:v>
                        </c:pt>
                      </c:numCache>
                    </c:numRef>
                  </c:plus>
                  <c:minus>
                    <c:numRef>
                      <c:extLst>
                        <c:ext uri="{02D57815-91ED-43cb-92C2-25804820EDAC}">
                          <c15:formulaRef>
                            <c15:sqref>'ADAS-Cog13'!$M$8:$M$12</c15:sqref>
                          </c15:formulaRef>
                        </c:ext>
                      </c:extLst>
                      <c:numCache>
                        <c:formatCode>General</c:formatCode>
                        <c:ptCount val="5"/>
                        <c:pt idx="1">
                          <c:v>0.84340000000000004</c:v>
                        </c:pt>
                        <c:pt idx="2">
                          <c:v>0.85670000000000002</c:v>
                        </c:pt>
                        <c:pt idx="3">
                          <c:v>0.87190000000000001</c:v>
                        </c:pt>
                        <c:pt idx="4">
                          <c:v>0.88290000000000002</c:v>
                        </c:pt>
                      </c:numCache>
                    </c:numRef>
                  </c:minus>
                  <c:spPr>
                    <a:noFill/>
                    <a:ln w="9525" cap="flat" cmpd="sng" algn="ctr">
                      <a:solidFill>
                        <a:schemeClr val="tx1">
                          <a:lumMod val="65000"/>
                          <a:lumOff val="35000"/>
                        </a:schemeClr>
                      </a:solidFill>
                      <a:round/>
                    </a:ln>
                    <a:effectLst/>
                  </c:spPr>
                </c:errBars>
                <c:cat>
                  <c:numRef>
                    <c:extLst>
                      <c:ext uri="{02D57815-91ED-43cb-92C2-25804820EDAC}">
                        <c15:formulaRef>
                          <c15:sqref>'ADAS-Cog13'!$L$3:$L$7</c15:sqref>
                        </c15:formulaRef>
                      </c:ext>
                    </c:extLst>
                    <c:numCache>
                      <c:formatCode>General</c:formatCode>
                      <c:ptCount val="5"/>
                      <c:pt idx="0">
                        <c:v>0</c:v>
                      </c:pt>
                      <c:pt idx="1">
                        <c:v>12</c:v>
                      </c:pt>
                      <c:pt idx="2">
                        <c:v>24</c:v>
                      </c:pt>
                      <c:pt idx="3">
                        <c:v>36</c:v>
                      </c:pt>
                      <c:pt idx="4">
                        <c:v>48</c:v>
                      </c:pt>
                    </c:numCache>
                  </c:numRef>
                </c:cat>
                <c:val>
                  <c:numRef>
                    <c:extLst>
                      <c:ext uri="{02D57815-91ED-43cb-92C2-25804820EDAC}">
                        <c15:formulaRef>
                          <c15:sqref>'ADAS-Cog13'!$M$3:$M$7</c15:sqref>
                        </c15:formulaRef>
                      </c:ext>
                    </c:extLst>
                    <c:numCache>
                      <c:formatCode>General</c:formatCode>
                      <c:ptCount val="5"/>
                      <c:pt idx="0">
                        <c:v>0</c:v>
                      </c:pt>
                      <c:pt idx="1">
                        <c:v>2.4106999999999998</c:v>
                      </c:pt>
                      <c:pt idx="2">
                        <c:v>1.1734</c:v>
                      </c:pt>
                      <c:pt idx="3">
                        <c:v>2.9504999999999999</c:v>
                      </c:pt>
                      <c:pt idx="4">
                        <c:v>3.6503999999999999</c:v>
                      </c:pt>
                    </c:numCache>
                  </c:numRef>
                </c:val>
                <c:smooth val="0"/>
                <c:extLst>
                  <c:ext xmlns:c16="http://schemas.microsoft.com/office/drawing/2014/chart" uri="{C3380CC4-5D6E-409C-BE32-E72D297353CC}">
                    <c16:uniqueId val="{00000002-2C5D-4AED-9C36-14A8B479A6AF}"/>
                  </c:ext>
                </c:extLst>
              </c15:ser>
            </c15:filteredLineSeries>
          </c:ext>
        </c:extLst>
      </c:lineChart>
      <c:catAx>
        <c:axId val="3078666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en-US"/>
                  <a:t>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07857488"/>
        <c:crosses val="max"/>
        <c:auto val="1"/>
        <c:lblAlgn val="ctr"/>
        <c:lblOffset val="100"/>
        <c:noMultiLvlLbl val="0"/>
      </c:catAx>
      <c:valAx>
        <c:axId val="307857488"/>
        <c:scaling>
          <c:orientation val="maxMin"/>
          <c:max val="7"/>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en-US"/>
                  <a:t>Estimated Mean Change (SE)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07866608"/>
        <c:crosses val="autoZero"/>
        <c:crossBetween val="midCat"/>
      </c:valAx>
      <c:spPr>
        <a:noFill/>
        <a:ln>
          <a:noFill/>
        </a:ln>
        <a:effectLst/>
      </c:spPr>
    </c:plotArea>
    <c:legend>
      <c:legendPos val="b"/>
      <c:layout>
        <c:manualLayout>
          <c:xMode val="edge"/>
          <c:yMode val="edge"/>
          <c:x val="0.10555568169787687"/>
          <c:y val="0.70034813356663761"/>
          <c:w val="0.47638888888888886"/>
          <c:h val="0.11049837520309963"/>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'ADAS-Cog13'!$M$2</c:f>
              <c:strCache>
                <c:ptCount val="1"/>
                <c:pt idx="0">
                  <c:v>Blarcamesine 30 mg</c:v>
                </c:pt>
              </c:strCache>
            </c:strRef>
          </c:tx>
          <c:spPr>
            <a:ln w="19050" cap="rnd">
              <a:solidFill>
                <a:srgbClr val="00B0F0"/>
              </a:solidFill>
              <a:round/>
            </a:ln>
            <a:effectLst/>
          </c:spPr>
          <c:marker>
            <c:symbol val="circle"/>
            <c:size val="5"/>
            <c:spPr>
              <a:solidFill>
                <a:srgbClr val="00B0F0"/>
              </a:solidFill>
              <a:ln w="9525">
                <a:solidFill>
                  <a:srgbClr val="0070C0"/>
                </a:solidFill>
              </a:ln>
              <a:effectLst/>
            </c:spPr>
          </c:marker>
          <c:errBars>
            <c:errDir val="y"/>
            <c:errBarType val="both"/>
            <c:errValType val="cust"/>
            <c:noEndCap val="0"/>
            <c:plus>
              <c:numRef>
                <c:f>'ADAS-Cog13'!$M$8:$M$12</c:f>
                <c:numCache>
                  <c:formatCode>General</c:formatCode>
                  <c:ptCount val="5"/>
                  <c:pt idx="1">
                    <c:v>0.84340000000000004</c:v>
                  </c:pt>
                  <c:pt idx="2">
                    <c:v>0.85670000000000002</c:v>
                  </c:pt>
                  <c:pt idx="3">
                    <c:v>0.87190000000000001</c:v>
                  </c:pt>
                  <c:pt idx="4">
                    <c:v>0.88290000000000002</c:v>
                  </c:pt>
                </c:numCache>
              </c:numRef>
            </c:plus>
            <c:minus>
              <c:numRef>
                <c:f>'ADAS-Cog13'!$M$8:$M$12</c:f>
                <c:numCache>
                  <c:formatCode>General</c:formatCode>
                  <c:ptCount val="5"/>
                  <c:pt idx="1">
                    <c:v>0.84340000000000004</c:v>
                  </c:pt>
                  <c:pt idx="2">
                    <c:v>0.85670000000000002</c:v>
                  </c:pt>
                  <c:pt idx="3">
                    <c:v>0.87190000000000001</c:v>
                  </c:pt>
                  <c:pt idx="4">
                    <c:v>0.88290000000000002</c:v>
                  </c:pt>
                </c:numCache>
              </c:numRef>
            </c:minus>
            <c:spPr>
              <a:noFill/>
              <a:ln w="9525" cap="flat" cmpd="sng" algn="ctr">
                <a:solidFill>
                  <a:schemeClr val="tx1">
                    <a:lumMod val="65000"/>
                    <a:lumOff val="35000"/>
                  </a:schemeClr>
                </a:solidFill>
                <a:round/>
              </a:ln>
              <a:effectLst/>
            </c:spPr>
          </c:errBars>
          <c:cat>
            <c:numRef>
              <c:f>'ADAS-Cog13'!$L$3:$L$7</c:f>
              <c:numCache>
                <c:formatCode>General</c:formatCode>
                <c:ptCount val="5"/>
                <c:pt idx="0">
                  <c:v>0</c:v>
                </c:pt>
                <c:pt idx="1">
                  <c:v>12</c:v>
                </c:pt>
                <c:pt idx="2">
                  <c:v>24</c:v>
                </c:pt>
                <c:pt idx="3">
                  <c:v>36</c:v>
                </c:pt>
                <c:pt idx="4">
                  <c:v>48</c:v>
                </c:pt>
              </c:numCache>
            </c:numRef>
          </c:cat>
          <c:val>
            <c:numRef>
              <c:f>'ADAS-Cog13'!$M$3:$M$7</c:f>
              <c:numCache>
                <c:formatCode>General</c:formatCode>
                <c:ptCount val="5"/>
                <c:pt idx="0">
                  <c:v>0</c:v>
                </c:pt>
                <c:pt idx="1">
                  <c:v>2.4106999999999998</c:v>
                </c:pt>
                <c:pt idx="2">
                  <c:v>1.1734</c:v>
                </c:pt>
                <c:pt idx="3">
                  <c:v>2.9504999999999999</c:v>
                </c:pt>
                <c:pt idx="4">
                  <c:v>3.6503999999999999</c:v>
                </c:pt>
              </c:numCache>
            </c:numRef>
          </c:val>
          <c:smooth val="0"/>
          <c:extLst>
            <c:ext xmlns:c16="http://schemas.microsoft.com/office/drawing/2014/chart" uri="{C3380CC4-5D6E-409C-BE32-E72D297353CC}">
              <c16:uniqueId val="{00000000-C5D4-4C02-A29B-C2FF02F8E7A5}"/>
            </c:ext>
          </c:extLst>
        </c:ser>
        <c:ser>
          <c:idx val="2"/>
          <c:order val="2"/>
          <c:tx>
            <c:strRef>
              <c:f>'ADAS-Cog13'!$O$2</c:f>
              <c:strCache>
                <c:ptCount val="1"/>
                <c:pt idx="0">
                  <c:v>Placebo</c:v>
                </c:pt>
              </c:strCache>
            </c:strRef>
          </c:tx>
          <c:spPr>
            <a:ln w="19050" cap="rnd">
              <a:solidFill>
                <a:schemeClr val="bg1">
                  <a:lumMod val="75000"/>
                </a:schemeClr>
              </a:solidFill>
              <a:round/>
            </a:ln>
            <a:effectLst/>
          </c:spPr>
          <c:marker>
            <c:symbol val="circle"/>
            <c:size val="5"/>
            <c:spPr>
              <a:solidFill>
                <a:schemeClr val="bg1">
                  <a:lumMod val="75000"/>
                </a:schemeClr>
              </a:solidFill>
              <a:ln w="9525">
                <a:solidFill>
                  <a:schemeClr val="bg1">
                    <a:lumMod val="50000"/>
                  </a:schemeClr>
                </a:solidFill>
              </a:ln>
              <a:effectLst/>
            </c:spPr>
          </c:marker>
          <c:errBars>
            <c:errDir val="y"/>
            <c:errBarType val="both"/>
            <c:errValType val="cust"/>
            <c:noEndCap val="0"/>
            <c:plus>
              <c:numRef>
                <c:f>'ADAS-Cog13'!$O$8:$O$12</c:f>
                <c:numCache>
                  <c:formatCode>General</c:formatCode>
                  <c:ptCount val="5"/>
                  <c:pt idx="1">
                    <c:v>0.82140000000000002</c:v>
                  </c:pt>
                  <c:pt idx="2">
                    <c:v>0.83850000000000002</c:v>
                  </c:pt>
                  <c:pt idx="3">
                    <c:v>0.84870000000000001</c:v>
                  </c:pt>
                  <c:pt idx="4">
                    <c:v>0.85470000000000002</c:v>
                  </c:pt>
                </c:numCache>
              </c:numRef>
            </c:plus>
            <c:minus>
              <c:numRef>
                <c:f>'ADAS-Cog13'!$O$8:$O$12</c:f>
                <c:numCache>
                  <c:formatCode>General</c:formatCode>
                  <c:ptCount val="5"/>
                  <c:pt idx="1">
                    <c:v>0.82140000000000002</c:v>
                  </c:pt>
                  <c:pt idx="2">
                    <c:v>0.83850000000000002</c:v>
                  </c:pt>
                  <c:pt idx="3">
                    <c:v>0.84870000000000001</c:v>
                  </c:pt>
                  <c:pt idx="4">
                    <c:v>0.85470000000000002</c:v>
                  </c:pt>
                </c:numCache>
              </c:numRef>
            </c:minus>
            <c:spPr>
              <a:noFill/>
              <a:ln w="9525" cap="flat" cmpd="sng" algn="ctr">
                <a:solidFill>
                  <a:schemeClr val="tx1">
                    <a:lumMod val="65000"/>
                    <a:lumOff val="35000"/>
                  </a:schemeClr>
                </a:solidFill>
                <a:round/>
              </a:ln>
              <a:effectLst/>
            </c:spPr>
          </c:errBars>
          <c:cat>
            <c:numRef>
              <c:f>'ADAS-Cog13'!$L$3:$L$7</c:f>
              <c:numCache>
                <c:formatCode>General</c:formatCode>
                <c:ptCount val="5"/>
                <c:pt idx="0">
                  <c:v>0</c:v>
                </c:pt>
                <c:pt idx="1">
                  <c:v>12</c:v>
                </c:pt>
                <c:pt idx="2">
                  <c:v>24</c:v>
                </c:pt>
                <c:pt idx="3">
                  <c:v>36</c:v>
                </c:pt>
                <c:pt idx="4">
                  <c:v>48</c:v>
                </c:pt>
              </c:numCache>
            </c:numRef>
          </c:cat>
          <c:val>
            <c:numRef>
              <c:f>'ADAS-Cog13'!$O$3:$O$7</c:f>
              <c:numCache>
                <c:formatCode>General</c:formatCode>
                <c:ptCount val="5"/>
                <c:pt idx="0">
                  <c:v>0</c:v>
                </c:pt>
                <c:pt idx="1">
                  <c:v>1.4603999999999999</c:v>
                </c:pt>
                <c:pt idx="2">
                  <c:v>2.2926000000000002</c:v>
                </c:pt>
                <c:pt idx="3">
                  <c:v>3.3527999999999998</c:v>
                </c:pt>
                <c:pt idx="4">
                  <c:v>5.5842999999999998</c:v>
                </c:pt>
              </c:numCache>
            </c:numRef>
          </c:val>
          <c:smooth val="0"/>
          <c:extLst>
            <c:ext xmlns:c16="http://schemas.microsoft.com/office/drawing/2014/chart" uri="{C3380CC4-5D6E-409C-BE32-E72D297353CC}">
              <c16:uniqueId val="{00000001-C5D4-4C02-A29B-C2FF02F8E7A5}"/>
            </c:ext>
          </c:extLst>
        </c:ser>
        <c:dLbls>
          <c:showLegendKey val="0"/>
          <c:showVal val="0"/>
          <c:showCatName val="0"/>
          <c:showSerName val="0"/>
          <c:showPercent val="0"/>
          <c:showBubbleSize val="0"/>
        </c:dLbls>
        <c:marker val="1"/>
        <c:smooth val="0"/>
        <c:axId val="307866608"/>
        <c:axId val="307857488"/>
        <c:extLst>
          <c:ext xmlns:c15="http://schemas.microsoft.com/office/drawing/2012/chart" uri="{02D57815-91ED-43cb-92C2-25804820EDAC}">
            <c15:filteredLineSeries>
              <c15:ser>
                <c:idx val="1"/>
                <c:order val="1"/>
                <c:tx>
                  <c:strRef>
                    <c:extLst>
                      <c:ext uri="{02D57815-91ED-43cb-92C2-25804820EDAC}">
                        <c15:formulaRef>
                          <c15:sqref>'ADAS-Cog13'!$N$2</c15:sqref>
                        </c15:formulaRef>
                      </c:ext>
                    </c:extLst>
                    <c:strCache>
                      <c:ptCount val="1"/>
                      <c:pt idx="0">
                        <c:v>Blarcamesine 50 mg</c:v>
                      </c:pt>
                    </c:strCache>
                  </c:strRef>
                </c:tx>
                <c:spPr>
                  <a:ln w="19050" cap="rnd">
                    <a:solidFill>
                      <a:srgbClr val="0070C0"/>
                    </a:solidFill>
                    <a:round/>
                  </a:ln>
                  <a:effectLst/>
                </c:spPr>
                <c:marker>
                  <c:symbol val="circle"/>
                  <c:size val="5"/>
                  <c:spPr>
                    <a:solidFill>
                      <a:srgbClr val="0070C0"/>
                    </a:solidFill>
                    <a:ln w="9525">
                      <a:solidFill>
                        <a:schemeClr val="tx2">
                          <a:lumMod val="75000"/>
                          <a:lumOff val="25000"/>
                        </a:schemeClr>
                      </a:solidFill>
                    </a:ln>
                    <a:effectLst/>
                  </c:spPr>
                </c:marker>
                <c:errBars>
                  <c:errDir val="y"/>
                  <c:errBarType val="both"/>
                  <c:errValType val="cust"/>
                  <c:noEndCap val="0"/>
                  <c:plus>
                    <c:numRef>
                      <c:extLst>
                        <c:ext uri="{02D57815-91ED-43cb-92C2-25804820EDAC}">
                          <c15:formulaRef>
                            <c15:sqref>'ADAS-Cog13'!$N$8:$N$12</c15:sqref>
                          </c15:formulaRef>
                        </c:ext>
                      </c:extLst>
                      <c:numCache>
                        <c:formatCode>General</c:formatCode>
                        <c:ptCount val="5"/>
                        <c:pt idx="1">
                          <c:v>0.90539999999999998</c:v>
                        </c:pt>
                        <c:pt idx="2">
                          <c:v>0.93789999999999996</c:v>
                        </c:pt>
                        <c:pt idx="3">
                          <c:v>0.96640000000000004</c:v>
                        </c:pt>
                        <c:pt idx="4">
                          <c:v>0.97560000000000002</c:v>
                        </c:pt>
                      </c:numCache>
                    </c:numRef>
                  </c:plus>
                  <c:minus>
                    <c:numRef>
                      <c:extLst>
                        <c:ext uri="{02D57815-91ED-43cb-92C2-25804820EDAC}">
                          <c15:formulaRef>
                            <c15:sqref>'ADAS-Cog13'!$N$8:$N$12</c15:sqref>
                          </c15:formulaRef>
                        </c:ext>
                      </c:extLst>
                      <c:numCache>
                        <c:formatCode>General</c:formatCode>
                        <c:ptCount val="5"/>
                        <c:pt idx="1">
                          <c:v>0.90539999999999998</c:v>
                        </c:pt>
                        <c:pt idx="2">
                          <c:v>0.93789999999999996</c:v>
                        </c:pt>
                        <c:pt idx="3">
                          <c:v>0.96640000000000004</c:v>
                        </c:pt>
                        <c:pt idx="4">
                          <c:v>0.97560000000000002</c:v>
                        </c:pt>
                      </c:numCache>
                    </c:numRef>
                  </c:minus>
                  <c:spPr>
                    <a:noFill/>
                    <a:ln w="9525" cap="flat" cmpd="sng" algn="ctr">
                      <a:solidFill>
                        <a:schemeClr val="tx1">
                          <a:lumMod val="65000"/>
                          <a:lumOff val="35000"/>
                        </a:schemeClr>
                      </a:solidFill>
                      <a:round/>
                    </a:ln>
                    <a:effectLst/>
                  </c:spPr>
                </c:errBars>
                <c:cat>
                  <c:numRef>
                    <c:extLst>
                      <c:ext uri="{02D57815-91ED-43cb-92C2-25804820EDAC}">
                        <c15:formulaRef>
                          <c15:sqref>'ADAS-Cog13'!$L$3:$L$7</c15:sqref>
                        </c15:formulaRef>
                      </c:ext>
                    </c:extLst>
                    <c:numCache>
                      <c:formatCode>General</c:formatCode>
                      <c:ptCount val="5"/>
                      <c:pt idx="0">
                        <c:v>0</c:v>
                      </c:pt>
                      <c:pt idx="1">
                        <c:v>12</c:v>
                      </c:pt>
                      <c:pt idx="2">
                        <c:v>24</c:v>
                      </c:pt>
                      <c:pt idx="3">
                        <c:v>36</c:v>
                      </c:pt>
                      <c:pt idx="4">
                        <c:v>48</c:v>
                      </c:pt>
                    </c:numCache>
                  </c:numRef>
                </c:cat>
                <c:val>
                  <c:numRef>
                    <c:extLst>
                      <c:ext uri="{02D57815-91ED-43cb-92C2-25804820EDAC}">
                        <c15:formulaRef>
                          <c15:sqref>'ADAS-Cog13'!$N$3:$N$7</c15:sqref>
                        </c15:formulaRef>
                      </c:ext>
                    </c:extLst>
                    <c:numCache>
                      <c:formatCode>General</c:formatCode>
                      <c:ptCount val="5"/>
                      <c:pt idx="0">
                        <c:v>0</c:v>
                      </c:pt>
                      <c:pt idx="1">
                        <c:v>1.8943000000000001</c:v>
                      </c:pt>
                      <c:pt idx="2">
                        <c:v>2.4413</c:v>
                      </c:pt>
                      <c:pt idx="3">
                        <c:v>2.6684999999999999</c:v>
                      </c:pt>
                      <c:pt idx="4">
                        <c:v>3.4356</c:v>
                      </c:pt>
                    </c:numCache>
                  </c:numRef>
                </c:val>
                <c:smooth val="0"/>
                <c:extLst>
                  <c:ext xmlns:c16="http://schemas.microsoft.com/office/drawing/2014/chart" uri="{C3380CC4-5D6E-409C-BE32-E72D297353CC}">
                    <c16:uniqueId val="{00000002-C5D4-4C02-A29B-C2FF02F8E7A5}"/>
                  </c:ext>
                </c:extLst>
              </c15:ser>
            </c15:filteredLineSeries>
          </c:ext>
        </c:extLst>
      </c:lineChart>
      <c:catAx>
        <c:axId val="3078666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r>
                  <a:rPr lang="en-US"/>
                  <a:t>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307857488"/>
        <c:crosses val="max"/>
        <c:auto val="1"/>
        <c:lblAlgn val="ctr"/>
        <c:lblOffset val="100"/>
        <c:noMultiLvlLbl val="0"/>
      </c:catAx>
      <c:valAx>
        <c:axId val="307857488"/>
        <c:scaling>
          <c:orientation val="maxMin"/>
          <c:max val="7"/>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r>
                  <a:rPr lang="en-US" dirty="0">
                    <a:solidFill>
                      <a:schemeClr val="bg1"/>
                    </a:solidFill>
                  </a:rPr>
                  <a:t>Estimated Mean Change (SE</a:t>
                </a:r>
                <a:r>
                  <a:rPr lang="en-US"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307866608"/>
        <c:crosses val="autoZero"/>
        <c:crossBetween val="midCat"/>
      </c:valAx>
      <c:spPr>
        <a:noFill/>
        <a:ln>
          <a:noFill/>
        </a:ln>
        <a:effectLst/>
      </c:spPr>
    </c:plotArea>
    <c:legend>
      <c:legendPos val="b"/>
      <c:layout>
        <c:manualLayout>
          <c:xMode val="edge"/>
          <c:yMode val="edge"/>
          <c:x val="0.10555568169787687"/>
          <c:y val="0.68182961504811901"/>
          <c:w val="0.47638888888888886"/>
          <c:h val="0.11049837520309963"/>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'CDR-SB'!$N$2</c:f>
              <c:strCache>
                <c:ptCount val="1"/>
                <c:pt idx="0">
                  <c:v>Blarcamesine 50 mg</c:v>
                </c:pt>
              </c:strCache>
            </c:strRef>
          </c:tx>
          <c:spPr>
            <a:ln w="19050" cap="rnd">
              <a:solidFill>
                <a:srgbClr val="0070C0"/>
              </a:solidFill>
              <a:round/>
            </a:ln>
            <a:effectLst/>
          </c:spPr>
          <c:marker>
            <c:symbol val="circle"/>
            <c:size val="5"/>
            <c:spPr>
              <a:solidFill>
                <a:srgbClr val="0070C0"/>
              </a:solidFill>
              <a:ln w="9525">
                <a:solidFill>
                  <a:schemeClr val="tx2">
                    <a:lumMod val="75000"/>
                    <a:lumOff val="25000"/>
                  </a:schemeClr>
                </a:solidFill>
              </a:ln>
              <a:effectLst/>
            </c:spPr>
          </c:marker>
          <c:errBars>
            <c:errDir val="y"/>
            <c:errBarType val="both"/>
            <c:errValType val="cust"/>
            <c:noEndCap val="0"/>
            <c:plus>
              <c:numRef>
                <c:f>'CDR-SB'!$N$8:$N$12</c:f>
                <c:numCache>
                  <c:formatCode>General</c:formatCode>
                  <c:ptCount val="5"/>
                  <c:pt idx="1">
                    <c:v>0.2215</c:v>
                  </c:pt>
                  <c:pt idx="2">
                    <c:v>0.2293</c:v>
                  </c:pt>
                  <c:pt idx="3">
                    <c:v>0.23669999999999999</c:v>
                  </c:pt>
                  <c:pt idx="4">
                    <c:v>0.23860000000000001</c:v>
                  </c:pt>
                </c:numCache>
              </c:numRef>
            </c:plus>
            <c:minus>
              <c:numRef>
                <c:f>'CDR-SB'!$N$8:$N$12</c:f>
                <c:numCache>
                  <c:formatCode>General</c:formatCode>
                  <c:ptCount val="5"/>
                  <c:pt idx="1">
                    <c:v>0.2215</c:v>
                  </c:pt>
                  <c:pt idx="2">
                    <c:v>0.2293</c:v>
                  </c:pt>
                  <c:pt idx="3">
                    <c:v>0.23669999999999999</c:v>
                  </c:pt>
                  <c:pt idx="4">
                    <c:v>0.23860000000000001</c:v>
                  </c:pt>
                </c:numCache>
              </c:numRef>
            </c:minus>
            <c:spPr>
              <a:noFill/>
              <a:ln w="9525" cap="flat" cmpd="sng" algn="ctr">
                <a:solidFill>
                  <a:schemeClr val="tx1">
                    <a:lumMod val="65000"/>
                    <a:lumOff val="35000"/>
                  </a:schemeClr>
                </a:solidFill>
                <a:round/>
              </a:ln>
              <a:effectLst/>
            </c:spPr>
          </c:errBars>
          <c:cat>
            <c:numRef>
              <c:f>'CDR-SB'!$L$3:$L$7</c:f>
              <c:numCache>
                <c:formatCode>General</c:formatCode>
                <c:ptCount val="5"/>
                <c:pt idx="0">
                  <c:v>0</c:v>
                </c:pt>
                <c:pt idx="1">
                  <c:v>12</c:v>
                </c:pt>
                <c:pt idx="2">
                  <c:v>24</c:v>
                </c:pt>
                <c:pt idx="3">
                  <c:v>36</c:v>
                </c:pt>
                <c:pt idx="4">
                  <c:v>48</c:v>
                </c:pt>
              </c:numCache>
            </c:numRef>
          </c:cat>
          <c:val>
            <c:numRef>
              <c:f>'CDR-SB'!$N$3:$N$7</c:f>
              <c:numCache>
                <c:formatCode>General</c:formatCode>
                <c:ptCount val="5"/>
                <c:pt idx="0">
                  <c:v>0</c:v>
                </c:pt>
                <c:pt idx="1">
                  <c:v>0.76949999999999996</c:v>
                </c:pt>
                <c:pt idx="2">
                  <c:v>0.87190000000000001</c:v>
                </c:pt>
                <c:pt idx="3">
                  <c:v>0.98609999999999998</c:v>
                </c:pt>
                <c:pt idx="4">
                  <c:v>1.2899</c:v>
                </c:pt>
              </c:numCache>
            </c:numRef>
          </c:val>
          <c:smooth val="0"/>
          <c:extLst>
            <c:ext xmlns:c16="http://schemas.microsoft.com/office/drawing/2014/chart" uri="{C3380CC4-5D6E-409C-BE32-E72D297353CC}">
              <c16:uniqueId val="{00000000-6110-4AD8-994F-0E766208A7DB}"/>
            </c:ext>
          </c:extLst>
        </c:ser>
        <c:ser>
          <c:idx val="2"/>
          <c:order val="2"/>
          <c:tx>
            <c:strRef>
              <c:f>'CDR-SB'!$O$2</c:f>
              <c:strCache>
                <c:ptCount val="1"/>
                <c:pt idx="0">
                  <c:v>Placebo</c:v>
                </c:pt>
              </c:strCache>
            </c:strRef>
          </c:tx>
          <c:spPr>
            <a:ln w="19050" cap="rnd">
              <a:solidFill>
                <a:schemeClr val="bg1">
                  <a:lumMod val="75000"/>
                </a:schemeClr>
              </a:solidFill>
              <a:round/>
            </a:ln>
            <a:effectLst/>
          </c:spPr>
          <c:marker>
            <c:symbol val="circle"/>
            <c:size val="5"/>
            <c:spPr>
              <a:solidFill>
                <a:schemeClr val="bg1">
                  <a:lumMod val="75000"/>
                </a:schemeClr>
              </a:solidFill>
              <a:ln w="9525">
                <a:solidFill>
                  <a:schemeClr val="bg1">
                    <a:lumMod val="50000"/>
                  </a:schemeClr>
                </a:solidFill>
              </a:ln>
              <a:effectLst/>
            </c:spPr>
          </c:marker>
          <c:errBars>
            <c:errDir val="y"/>
            <c:errBarType val="both"/>
            <c:errValType val="cust"/>
            <c:noEndCap val="0"/>
            <c:plus>
              <c:numRef>
                <c:f>'CDR-SB'!$O$8:$O$12</c:f>
                <c:numCache>
                  <c:formatCode>General</c:formatCode>
                  <c:ptCount val="5"/>
                  <c:pt idx="1">
                    <c:v>0.19869999999999999</c:v>
                  </c:pt>
                  <c:pt idx="2">
                    <c:v>0.2034</c:v>
                  </c:pt>
                  <c:pt idx="3">
                    <c:v>0.20669999999999999</c:v>
                  </c:pt>
                  <c:pt idx="4">
                    <c:v>0.20680000000000001</c:v>
                  </c:pt>
                </c:numCache>
              </c:numRef>
            </c:plus>
            <c:minus>
              <c:numRef>
                <c:f>'CDR-SB'!$O$8:$O$12</c:f>
                <c:numCache>
                  <c:formatCode>General</c:formatCode>
                  <c:ptCount val="5"/>
                  <c:pt idx="1">
                    <c:v>0.19869999999999999</c:v>
                  </c:pt>
                  <c:pt idx="2">
                    <c:v>0.2034</c:v>
                  </c:pt>
                  <c:pt idx="3">
                    <c:v>0.20669999999999999</c:v>
                  </c:pt>
                  <c:pt idx="4">
                    <c:v>0.20680000000000001</c:v>
                  </c:pt>
                </c:numCache>
              </c:numRef>
            </c:minus>
            <c:spPr>
              <a:noFill/>
              <a:ln w="9525" cap="flat" cmpd="sng" algn="ctr">
                <a:solidFill>
                  <a:schemeClr val="tx1">
                    <a:lumMod val="65000"/>
                    <a:lumOff val="35000"/>
                  </a:schemeClr>
                </a:solidFill>
                <a:round/>
              </a:ln>
              <a:effectLst/>
            </c:spPr>
          </c:errBars>
          <c:cat>
            <c:numRef>
              <c:f>'CDR-SB'!$L$3:$L$7</c:f>
              <c:numCache>
                <c:formatCode>General</c:formatCode>
                <c:ptCount val="5"/>
                <c:pt idx="0">
                  <c:v>0</c:v>
                </c:pt>
                <c:pt idx="1">
                  <c:v>12</c:v>
                </c:pt>
                <c:pt idx="2">
                  <c:v>24</c:v>
                </c:pt>
                <c:pt idx="3">
                  <c:v>36</c:v>
                </c:pt>
                <c:pt idx="4">
                  <c:v>48</c:v>
                </c:pt>
              </c:numCache>
            </c:numRef>
          </c:cat>
          <c:val>
            <c:numRef>
              <c:f>'CDR-SB'!$O$3:$O$7</c:f>
              <c:numCache>
                <c:formatCode>General</c:formatCode>
                <c:ptCount val="5"/>
                <c:pt idx="0">
                  <c:v>0</c:v>
                </c:pt>
                <c:pt idx="1">
                  <c:v>0.46100000000000002</c:v>
                </c:pt>
                <c:pt idx="2">
                  <c:v>0.74829999999999997</c:v>
                </c:pt>
                <c:pt idx="3">
                  <c:v>1.2101999999999999</c:v>
                </c:pt>
                <c:pt idx="4">
                  <c:v>1.7546999999999999</c:v>
                </c:pt>
              </c:numCache>
            </c:numRef>
          </c:val>
          <c:smooth val="0"/>
          <c:extLst>
            <c:ext xmlns:c16="http://schemas.microsoft.com/office/drawing/2014/chart" uri="{C3380CC4-5D6E-409C-BE32-E72D297353CC}">
              <c16:uniqueId val="{00000001-6110-4AD8-994F-0E766208A7DB}"/>
            </c:ext>
          </c:extLst>
        </c:ser>
        <c:dLbls>
          <c:showLegendKey val="0"/>
          <c:showVal val="0"/>
          <c:showCatName val="0"/>
          <c:showSerName val="0"/>
          <c:showPercent val="0"/>
          <c:showBubbleSize val="0"/>
        </c:dLbls>
        <c:marker val="1"/>
        <c:smooth val="0"/>
        <c:axId val="307866608"/>
        <c:axId val="307857488"/>
        <c:extLst>
          <c:ext xmlns:c15="http://schemas.microsoft.com/office/drawing/2012/chart" uri="{02D57815-91ED-43cb-92C2-25804820EDAC}">
            <c15:filteredLineSeries>
              <c15:ser>
                <c:idx val="0"/>
                <c:order val="0"/>
                <c:tx>
                  <c:strRef>
                    <c:extLst>
                      <c:ext uri="{02D57815-91ED-43cb-92C2-25804820EDAC}">
                        <c15:formulaRef>
                          <c15:sqref>'CDR-SB'!$M$2</c15:sqref>
                        </c15:formulaRef>
                      </c:ext>
                    </c:extLst>
                    <c:strCache>
                      <c:ptCount val="1"/>
                      <c:pt idx="0">
                        <c:v>Blarcamesine 30 mg</c:v>
                      </c:pt>
                    </c:strCache>
                  </c:strRef>
                </c:tx>
                <c:spPr>
                  <a:ln w="19050" cap="rnd">
                    <a:solidFill>
                      <a:srgbClr val="00B0F0"/>
                    </a:solidFill>
                    <a:round/>
                  </a:ln>
                  <a:effectLst/>
                </c:spPr>
                <c:marker>
                  <c:symbol val="circle"/>
                  <c:size val="5"/>
                  <c:spPr>
                    <a:solidFill>
                      <a:srgbClr val="00B0F0"/>
                    </a:solidFill>
                    <a:ln w="9525">
                      <a:solidFill>
                        <a:srgbClr val="0070C0"/>
                      </a:solidFill>
                    </a:ln>
                    <a:effectLst/>
                  </c:spPr>
                </c:marker>
                <c:errBars>
                  <c:errDir val="y"/>
                  <c:errBarType val="both"/>
                  <c:errValType val="cust"/>
                  <c:noEndCap val="0"/>
                  <c:plus>
                    <c:numRef>
                      <c:extLst>
                        <c:ext uri="{02D57815-91ED-43cb-92C2-25804820EDAC}">
                          <c15:formulaRef>
                            <c15:sqref>'CDR-SB'!$M$8:$M$12</c15:sqref>
                          </c15:formulaRef>
                        </c:ext>
                      </c:extLst>
                      <c:numCache>
                        <c:formatCode>General</c:formatCode>
                        <c:ptCount val="5"/>
                        <c:pt idx="1">
                          <c:v>0.20580000000000001</c:v>
                        </c:pt>
                        <c:pt idx="2">
                          <c:v>0.20910000000000001</c:v>
                        </c:pt>
                        <c:pt idx="3">
                          <c:v>0.2135</c:v>
                        </c:pt>
                        <c:pt idx="4">
                          <c:v>0.2165</c:v>
                        </c:pt>
                      </c:numCache>
                    </c:numRef>
                  </c:plus>
                  <c:minus>
                    <c:numRef>
                      <c:extLst>
                        <c:ext uri="{02D57815-91ED-43cb-92C2-25804820EDAC}">
                          <c15:formulaRef>
                            <c15:sqref>'CDR-SB'!$M$8:$M$12</c15:sqref>
                          </c15:formulaRef>
                        </c:ext>
                      </c:extLst>
                      <c:numCache>
                        <c:formatCode>General</c:formatCode>
                        <c:ptCount val="5"/>
                        <c:pt idx="1">
                          <c:v>0.20580000000000001</c:v>
                        </c:pt>
                        <c:pt idx="2">
                          <c:v>0.20910000000000001</c:v>
                        </c:pt>
                        <c:pt idx="3">
                          <c:v>0.2135</c:v>
                        </c:pt>
                        <c:pt idx="4">
                          <c:v>0.2165</c:v>
                        </c:pt>
                      </c:numCache>
                    </c:numRef>
                  </c:minus>
                  <c:spPr>
                    <a:noFill/>
                    <a:ln w="9525" cap="flat" cmpd="sng" algn="ctr">
                      <a:solidFill>
                        <a:schemeClr val="tx1">
                          <a:lumMod val="65000"/>
                          <a:lumOff val="35000"/>
                        </a:schemeClr>
                      </a:solidFill>
                      <a:round/>
                    </a:ln>
                    <a:effectLst/>
                  </c:spPr>
                </c:errBars>
                <c:cat>
                  <c:numRef>
                    <c:extLst>
                      <c:ext uri="{02D57815-91ED-43cb-92C2-25804820EDAC}">
                        <c15:formulaRef>
                          <c15:sqref>'CDR-SB'!$L$3:$L$7</c15:sqref>
                        </c15:formulaRef>
                      </c:ext>
                    </c:extLst>
                    <c:numCache>
                      <c:formatCode>General</c:formatCode>
                      <c:ptCount val="5"/>
                      <c:pt idx="0">
                        <c:v>0</c:v>
                      </c:pt>
                      <c:pt idx="1">
                        <c:v>12</c:v>
                      </c:pt>
                      <c:pt idx="2">
                        <c:v>24</c:v>
                      </c:pt>
                      <c:pt idx="3">
                        <c:v>36</c:v>
                      </c:pt>
                      <c:pt idx="4">
                        <c:v>48</c:v>
                      </c:pt>
                    </c:numCache>
                  </c:numRef>
                </c:cat>
                <c:val>
                  <c:numRef>
                    <c:extLst>
                      <c:ext uri="{02D57815-91ED-43cb-92C2-25804820EDAC}">
                        <c15:formulaRef>
                          <c15:sqref>'CDR-SB'!$M$3:$M$7</c15:sqref>
                        </c15:formulaRef>
                      </c:ext>
                    </c:extLst>
                    <c:numCache>
                      <c:formatCode>General</c:formatCode>
                      <c:ptCount val="5"/>
                      <c:pt idx="0">
                        <c:v>0</c:v>
                      </c:pt>
                      <c:pt idx="1">
                        <c:v>0.4587</c:v>
                      </c:pt>
                      <c:pt idx="2">
                        <c:v>0.68130000000000002</c:v>
                      </c:pt>
                      <c:pt idx="3">
                        <c:v>1.1055999999999999</c:v>
                      </c:pt>
                      <c:pt idx="4">
                        <c:v>1.2531000000000001</c:v>
                      </c:pt>
                    </c:numCache>
                  </c:numRef>
                </c:val>
                <c:smooth val="0"/>
                <c:extLst>
                  <c:ext xmlns:c16="http://schemas.microsoft.com/office/drawing/2014/chart" uri="{C3380CC4-5D6E-409C-BE32-E72D297353CC}">
                    <c16:uniqueId val="{00000002-6110-4AD8-994F-0E766208A7DB}"/>
                  </c:ext>
                </c:extLst>
              </c15:ser>
            </c15:filteredLineSeries>
          </c:ext>
        </c:extLst>
      </c:lineChart>
      <c:catAx>
        <c:axId val="3078666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r>
                  <a:rPr lang="en-US"/>
                  <a:t>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307857488"/>
        <c:crosses val="max"/>
        <c:auto val="1"/>
        <c:lblAlgn val="ctr"/>
        <c:lblOffset val="100"/>
        <c:noMultiLvlLbl val="0"/>
      </c:catAx>
      <c:valAx>
        <c:axId val="307857488"/>
        <c:scaling>
          <c:orientation val="maxMin"/>
          <c:max val="2"/>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r>
                  <a:rPr lang="en-US"/>
                  <a:t>Estimated Mean Change (SE)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307866608"/>
        <c:crosses val="autoZero"/>
        <c:crossBetween val="midCat"/>
        <c:majorUnit val="0.4"/>
      </c:valAx>
      <c:spPr>
        <a:noFill/>
        <a:ln>
          <a:noFill/>
        </a:ln>
        <a:effectLst/>
      </c:spPr>
    </c:plotArea>
    <c:legend>
      <c:legendPos val="b"/>
      <c:layout>
        <c:manualLayout>
          <c:xMode val="edge"/>
          <c:yMode val="edge"/>
          <c:x val="0.16666666666666666"/>
          <c:y val="0.67301962254718162"/>
          <c:w val="0.37868383639545056"/>
          <c:h val="0.12063117110361204"/>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'CDR-SB'!$M$2</c:f>
              <c:strCache>
                <c:ptCount val="1"/>
                <c:pt idx="0">
                  <c:v>Blarcamesine 30 mg</c:v>
                </c:pt>
              </c:strCache>
            </c:strRef>
          </c:tx>
          <c:spPr>
            <a:ln w="19050" cap="rnd">
              <a:solidFill>
                <a:srgbClr val="00B0F0"/>
              </a:solidFill>
              <a:round/>
            </a:ln>
            <a:effectLst/>
          </c:spPr>
          <c:marker>
            <c:symbol val="circle"/>
            <c:size val="5"/>
            <c:spPr>
              <a:solidFill>
                <a:srgbClr val="00B0F0"/>
              </a:solidFill>
              <a:ln w="9525">
                <a:solidFill>
                  <a:srgbClr val="0070C0"/>
                </a:solidFill>
              </a:ln>
              <a:effectLst/>
            </c:spPr>
          </c:marker>
          <c:errBars>
            <c:errDir val="y"/>
            <c:errBarType val="both"/>
            <c:errValType val="cust"/>
            <c:noEndCap val="0"/>
            <c:plus>
              <c:numRef>
                <c:f>'CDR-SB'!$M$8:$M$12</c:f>
                <c:numCache>
                  <c:formatCode>General</c:formatCode>
                  <c:ptCount val="5"/>
                  <c:pt idx="1">
                    <c:v>0.20580000000000001</c:v>
                  </c:pt>
                  <c:pt idx="2">
                    <c:v>0.20910000000000001</c:v>
                  </c:pt>
                  <c:pt idx="3">
                    <c:v>0.2135</c:v>
                  </c:pt>
                  <c:pt idx="4">
                    <c:v>0.2165</c:v>
                  </c:pt>
                </c:numCache>
              </c:numRef>
            </c:plus>
            <c:minus>
              <c:numRef>
                <c:f>'CDR-SB'!$M$8:$M$12</c:f>
                <c:numCache>
                  <c:formatCode>General</c:formatCode>
                  <c:ptCount val="5"/>
                  <c:pt idx="1">
                    <c:v>0.20580000000000001</c:v>
                  </c:pt>
                  <c:pt idx="2">
                    <c:v>0.20910000000000001</c:v>
                  </c:pt>
                  <c:pt idx="3">
                    <c:v>0.2135</c:v>
                  </c:pt>
                  <c:pt idx="4">
                    <c:v>0.2165</c:v>
                  </c:pt>
                </c:numCache>
              </c:numRef>
            </c:minus>
            <c:spPr>
              <a:noFill/>
              <a:ln w="9525" cap="flat" cmpd="sng" algn="ctr">
                <a:solidFill>
                  <a:schemeClr val="tx1">
                    <a:lumMod val="65000"/>
                    <a:lumOff val="35000"/>
                  </a:schemeClr>
                </a:solidFill>
                <a:round/>
              </a:ln>
              <a:effectLst/>
            </c:spPr>
          </c:errBars>
          <c:cat>
            <c:numRef>
              <c:f>'CDR-SB'!$L$3:$L$7</c:f>
              <c:numCache>
                <c:formatCode>General</c:formatCode>
                <c:ptCount val="5"/>
                <c:pt idx="0">
                  <c:v>0</c:v>
                </c:pt>
                <c:pt idx="1">
                  <c:v>12</c:v>
                </c:pt>
                <c:pt idx="2">
                  <c:v>24</c:v>
                </c:pt>
                <c:pt idx="3">
                  <c:v>36</c:v>
                </c:pt>
                <c:pt idx="4">
                  <c:v>48</c:v>
                </c:pt>
              </c:numCache>
            </c:numRef>
          </c:cat>
          <c:val>
            <c:numRef>
              <c:f>'CDR-SB'!$M$3:$M$7</c:f>
              <c:numCache>
                <c:formatCode>General</c:formatCode>
                <c:ptCount val="5"/>
                <c:pt idx="0">
                  <c:v>0</c:v>
                </c:pt>
                <c:pt idx="1">
                  <c:v>0.4587</c:v>
                </c:pt>
                <c:pt idx="2">
                  <c:v>0.68130000000000002</c:v>
                </c:pt>
                <c:pt idx="3">
                  <c:v>1.1055999999999999</c:v>
                </c:pt>
                <c:pt idx="4">
                  <c:v>1.2531000000000001</c:v>
                </c:pt>
              </c:numCache>
            </c:numRef>
          </c:val>
          <c:smooth val="0"/>
          <c:extLst>
            <c:ext xmlns:c16="http://schemas.microsoft.com/office/drawing/2014/chart" uri="{C3380CC4-5D6E-409C-BE32-E72D297353CC}">
              <c16:uniqueId val="{00000000-2575-47EE-9708-CE8EA9D87E5F}"/>
            </c:ext>
          </c:extLst>
        </c:ser>
        <c:ser>
          <c:idx val="2"/>
          <c:order val="2"/>
          <c:tx>
            <c:strRef>
              <c:f>'CDR-SB'!$O$2</c:f>
              <c:strCache>
                <c:ptCount val="1"/>
                <c:pt idx="0">
                  <c:v>Placebo</c:v>
                </c:pt>
              </c:strCache>
            </c:strRef>
          </c:tx>
          <c:spPr>
            <a:ln w="19050" cap="rnd">
              <a:solidFill>
                <a:schemeClr val="bg1">
                  <a:lumMod val="75000"/>
                </a:schemeClr>
              </a:solidFill>
              <a:round/>
            </a:ln>
            <a:effectLst/>
          </c:spPr>
          <c:marker>
            <c:symbol val="circle"/>
            <c:size val="5"/>
            <c:spPr>
              <a:solidFill>
                <a:schemeClr val="bg1">
                  <a:lumMod val="75000"/>
                </a:schemeClr>
              </a:solidFill>
              <a:ln w="9525">
                <a:solidFill>
                  <a:schemeClr val="bg1">
                    <a:lumMod val="50000"/>
                  </a:schemeClr>
                </a:solidFill>
              </a:ln>
              <a:effectLst/>
            </c:spPr>
          </c:marker>
          <c:errBars>
            <c:errDir val="y"/>
            <c:errBarType val="both"/>
            <c:errValType val="cust"/>
            <c:noEndCap val="0"/>
            <c:plus>
              <c:numRef>
                <c:f>'CDR-SB'!$O$8:$O$12</c:f>
                <c:numCache>
                  <c:formatCode>General</c:formatCode>
                  <c:ptCount val="5"/>
                  <c:pt idx="1">
                    <c:v>0.19869999999999999</c:v>
                  </c:pt>
                  <c:pt idx="2">
                    <c:v>0.2034</c:v>
                  </c:pt>
                  <c:pt idx="3">
                    <c:v>0.20669999999999999</c:v>
                  </c:pt>
                  <c:pt idx="4">
                    <c:v>0.20680000000000001</c:v>
                  </c:pt>
                </c:numCache>
              </c:numRef>
            </c:plus>
            <c:minus>
              <c:numRef>
                <c:f>'CDR-SB'!$O$8:$O$12</c:f>
                <c:numCache>
                  <c:formatCode>General</c:formatCode>
                  <c:ptCount val="5"/>
                  <c:pt idx="1">
                    <c:v>0.19869999999999999</c:v>
                  </c:pt>
                  <c:pt idx="2">
                    <c:v>0.2034</c:v>
                  </c:pt>
                  <c:pt idx="3">
                    <c:v>0.20669999999999999</c:v>
                  </c:pt>
                  <c:pt idx="4">
                    <c:v>0.20680000000000001</c:v>
                  </c:pt>
                </c:numCache>
              </c:numRef>
            </c:minus>
            <c:spPr>
              <a:noFill/>
              <a:ln w="9525" cap="flat" cmpd="sng" algn="ctr">
                <a:solidFill>
                  <a:schemeClr val="tx1">
                    <a:lumMod val="65000"/>
                    <a:lumOff val="35000"/>
                  </a:schemeClr>
                </a:solidFill>
                <a:round/>
              </a:ln>
              <a:effectLst/>
            </c:spPr>
          </c:errBars>
          <c:cat>
            <c:numRef>
              <c:f>'CDR-SB'!$L$3:$L$7</c:f>
              <c:numCache>
                <c:formatCode>General</c:formatCode>
                <c:ptCount val="5"/>
                <c:pt idx="0">
                  <c:v>0</c:v>
                </c:pt>
                <c:pt idx="1">
                  <c:v>12</c:v>
                </c:pt>
                <c:pt idx="2">
                  <c:v>24</c:v>
                </c:pt>
                <c:pt idx="3">
                  <c:v>36</c:v>
                </c:pt>
                <c:pt idx="4">
                  <c:v>48</c:v>
                </c:pt>
              </c:numCache>
            </c:numRef>
          </c:cat>
          <c:val>
            <c:numRef>
              <c:f>'CDR-SB'!$O$3:$O$7</c:f>
              <c:numCache>
                <c:formatCode>General</c:formatCode>
                <c:ptCount val="5"/>
                <c:pt idx="0">
                  <c:v>0</c:v>
                </c:pt>
                <c:pt idx="1">
                  <c:v>0.46100000000000002</c:v>
                </c:pt>
                <c:pt idx="2">
                  <c:v>0.74829999999999997</c:v>
                </c:pt>
                <c:pt idx="3">
                  <c:v>1.2101999999999999</c:v>
                </c:pt>
                <c:pt idx="4">
                  <c:v>1.7546999999999999</c:v>
                </c:pt>
              </c:numCache>
            </c:numRef>
          </c:val>
          <c:smooth val="0"/>
          <c:extLst>
            <c:ext xmlns:c16="http://schemas.microsoft.com/office/drawing/2014/chart" uri="{C3380CC4-5D6E-409C-BE32-E72D297353CC}">
              <c16:uniqueId val="{00000001-2575-47EE-9708-CE8EA9D87E5F}"/>
            </c:ext>
          </c:extLst>
        </c:ser>
        <c:dLbls>
          <c:showLegendKey val="0"/>
          <c:showVal val="0"/>
          <c:showCatName val="0"/>
          <c:showSerName val="0"/>
          <c:showPercent val="0"/>
          <c:showBubbleSize val="0"/>
        </c:dLbls>
        <c:marker val="1"/>
        <c:smooth val="0"/>
        <c:axId val="307866608"/>
        <c:axId val="307857488"/>
        <c:extLst>
          <c:ext xmlns:c15="http://schemas.microsoft.com/office/drawing/2012/chart" uri="{02D57815-91ED-43cb-92C2-25804820EDAC}">
            <c15:filteredLineSeries>
              <c15:ser>
                <c:idx val="1"/>
                <c:order val="1"/>
                <c:tx>
                  <c:strRef>
                    <c:extLst>
                      <c:ext uri="{02D57815-91ED-43cb-92C2-25804820EDAC}">
                        <c15:formulaRef>
                          <c15:sqref>'CDR-SB'!$N$2</c15:sqref>
                        </c15:formulaRef>
                      </c:ext>
                    </c:extLst>
                    <c:strCache>
                      <c:ptCount val="1"/>
                      <c:pt idx="0">
                        <c:v>Blarcamesine 50 mg</c:v>
                      </c:pt>
                    </c:strCache>
                  </c:strRef>
                </c:tx>
                <c:spPr>
                  <a:ln w="19050" cap="rnd">
                    <a:solidFill>
                      <a:srgbClr val="0070C0"/>
                    </a:solidFill>
                    <a:round/>
                  </a:ln>
                  <a:effectLst/>
                </c:spPr>
                <c:marker>
                  <c:symbol val="circle"/>
                  <c:size val="5"/>
                  <c:spPr>
                    <a:solidFill>
                      <a:srgbClr val="0070C0"/>
                    </a:solidFill>
                    <a:ln w="9525">
                      <a:solidFill>
                        <a:schemeClr val="tx2">
                          <a:lumMod val="75000"/>
                          <a:lumOff val="25000"/>
                        </a:schemeClr>
                      </a:solidFill>
                    </a:ln>
                    <a:effectLst/>
                  </c:spPr>
                </c:marker>
                <c:errBars>
                  <c:errDir val="y"/>
                  <c:errBarType val="both"/>
                  <c:errValType val="cust"/>
                  <c:noEndCap val="0"/>
                  <c:plus>
                    <c:numRef>
                      <c:extLst>
                        <c:ext uri="{02D57815-91ED-43cb-92C2-25804820EDAC}">
                          <c15:formulaRef>
                            <c15:sqref>'CDR-SB'!$N$8:$N$12</c15:sqref>
                          </c15:formulaRef>
                        </c:ext>
                      </c:extLst>
                      <c:numCache>
                        <c:formatCode>General</c:formatCode>
                        <c:ptCount val="5"/>
                        <c:pt idx="1">
                          <c:v>0.2215</c:v>
                        </c:pt>
                        <c:pt idx="2">
                          <c:v>0.2293</c:v>
                        </c:pt>
                        <c:pt idx="3">
                          <c:v>0.23669999999999999</c:v>
                        </c:pt>
                        <c:pt idx="4">
                          <c:v>0.23860000000000001</c:v>
                        </c:pt>
                      </c:numCache>
                    </c:numRef>
                  </c:plus>
                  <c:minus>
                    <c:numRef>
                      <c:extLst>
                        <c:ext uri="{02D57815-91ED-43cb-92C2-25804820EDAC}">
                          <c15:formulaRef>
                            <c15:sqref>'CDR-SB'!$N$8:$N$12</c15:sqref>
                          </c15:formulaRef>
                        </c:ext>
                      </c:extLst>
                      <c:numCache>
                        <c:formatCode>General</c:formatCode>
                        <c:ptCount val="5"/>
                        <c:pt idx="1">
                          <c:v>0.2215</c:v>
                        </c:pt>
                        <c:pt idx="2">
                          <c:v>0.2293</c:v>
                        </c:pt>
                        <c:pt idx="3">
                          <c:v>0.23669999999999999</c:v>
                        </c:pt>
                        <c:pt idx="4">
                          <c:v>0.23860000000000001</c:v>
                        </c:pt>
                      </c:numCache>
                    </c:numRef>
                  </c:minus>
                  <c:spPr>
                    <a:noFill/>
                    <a:ln w="9525" cap="flat" cmpd="sng" algn="ctr">
                      <a:solidFill>
                        <a:schemeClr val="tx1">
                          <a:lumMod val="65000"/>
                          <a:lumOff val="35000"/>
                        </a:schemeClr>
                      </a:solidFill>
                      <a:round/>
                    </a:ln>
                    <a:effectLst/>
                  </c:spPr>
                </c:errBars>
                <c:cat>
                  <c:numRef>
                    <c:extLst>
                      <c:ext uri="{02D57815-91ED-43cb-92C2-25804820EDAC}">
                        <c15:formulaRef>
                          <c15:sqref>'CDR-SB'!$L$3:$L$7</c15:sqref>
                        </c15:formulaRef>
                      </c:ext>
                    </c:extLst>
                    <c:numCache>
                      <c:formatCode>General</c:formatCode>
                      <c:ptCount val="5"/>
                      <c:pt idx="0">
                        <c:v>0</c:v>
                      </c:pt>
                      <c:pt idx="1">
                        <c:v>12</c:v>
                      </c:pt>
                      <c:pt idx="2">
                        <c:v>24</c:v>
                      </c:pt>
                      <c:pt idx="3">
                        <c:v>36</c:v>
                      </c:pt>
                      <c:pt idx="4">
                        <c:v>48</c:v>
                      </c:pt>
                    </c:numCache>
                  </c:numRef>
                </c:cat>
                <c:val>
                  <c:numRef>
                    <c:extLst>
                      <c:ext uri="{02D57815-91ED-43cb-92C2-25804820EDAC}">
                        <c15:formulaRef>
                          <c15:sqref>'CDR-SB'!$N$3:$N$7</c15:sqref>
                        </c15:formulaRef>
                      </c:ext>
                    </c:extLst>
                    <c:numCache>
                      <c:formatCode>General</c:formatCode>
                      <c:ptCount val="5"/>
                      <c:pt idx="0">
                        <c:v>0</c:v>
                      </c:pt>
                      <c:pt idx="1">
                        <c:v>0.76949999999999996</c:v>
                      </c:pt>
                      <c:pt idx="2">
                        <c:v>0.87190000000000001</c:v>
                      </c:pt>
                      <c:pt idx="3">
                        <c:v>0.98609999999999998</c:v>
                      </c:pt>
                      <c:pt idx="4">
                        <c:v>1.2899</c:v>
                      </c:pt>
                    </c:numCache>
                  </c:numRef>
                </c:val>
                <c:smooth val="0"/>
                <c:extLst>
                  <c:ext xmlns:c16="http://schemas.microsoft.com/office/drawing/2014/chart" uri="{C3380CC4-5D6E-409C-BE32-E72D297353CC}">
                    <c16:uniqueId val="{00000002-2575-47EE-9708-CE8EA9D87E5F}"/>
                  </c:ext>
                </c:extLst>
              </c15:ser>
            </c15:filteredLineSeries>
          </c:ext>
        </c:extLst>
      </c:lineChart>
      <c:catAx>
        <c:axId val="3078666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r>
                  <a:rPr lang="en-US"/>
                  <a:t>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307857488"/>
        <c:crosses val="max"/>
        <c:auto val="1"/>
        <c:lblAlgn val="ctr"/>
        <c:lblOffset val="100"/>
        <c:noMultiLvlLbl val="0"/>
      </c:catAx>
      <c:valAx>
        <c:axId val="307857488"/>
        <c:scaling>
          <c:orientation val="maxMin"/>
          <c:max val="2"/>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r>
                  <a:rPr lang="en-US" dirty="0">
                    <a:solidFill>
                      <a:schemeClr val="bg1"/>
                    </a:solidFill>
                  </a:rPr>
                  <a:t>Estimated Mean Change (SE</a:t>
                </a:r>
                <a:r>
                  <a:rPr lang="en-US"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307866608"/>
        <c:crosses val="autoZero"/>
        <c:crossBetween val="midCat"/>
        <c:majorUnit val="0.4"/>
      </c:valAx>
      <c:spPr>
        <a:noFill/>
        <a:ln>
          <a:noFill/>
        </a:ln>
        <a:effectLst/>
      </c:spPr>
    </c:plotArea>
    <c:legend>
      <c:legendPos val="b"/>
      <c:layout>
        <c:manualLayout>
          <c:xMode val="edge"/>
          <c:yMode val="edge"/>
          <c:x val="0.16666666666666666"/>
          <c:y val="0.67301962254718162"/>
          <c:w val="0.37868383639545056"/>
          <c:h val="0.12063117110361204"/>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776823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2503ec12f8c_0_3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b="0" i="0" dirty="0">
                <a:solidFill>
                  <a:srgbClr val="212529"/>
                </a:solidFill>
                <a:effectLst/>
                <a:highlight>
                  <a:srgbClr val="FFFFFF"/>
                </a:highlight>
                <a:latin typeface="Source Sans Pro" panose="020B0503030403020204" pitchFamily="34" charset="0"/>
              </a:rPr>
              <a:t>In the core study, the mean change from baseline between the lecanemab treated group and the placebo group was -0.45 (P=0.00005) on the primary endpoint of the Clinical Dementia Rating-Sum of Boxes (CDR-SB) global cognitive and functional scale. </a:t>
            </a:r>
          </a:p>
          <a:p>
            <a:pPr marL="171450" lvl="0" indent="-171450" algn="l" rtl="0">
              <a:spcBef>
                <a:spcPts val="0"/>
              </a:spcBef>
              <a:spcAft>
                <a:spcPts val="0"/>
              </a:spcAft>
              <a:buFont typeface="Arial" panose="020B0604020202020204" pitchFamily="34" charset="0"/>
              <a:buChar char="•"/>
            </a:pPr>
            <a:r>
              <a:rPr lang="en-US" b="0" i="0" dirty="0">
                <a:solidFill>
                  <a:srgbClr val="212529"/>
                </a:solidFill>
                <a:effectLst/>
                <a:highlight>
                  <a:srgbClr val="FFFFFF"/>
                </a:highlight>
                <a:latin typeface="Source Sans Pro" panose="020B0503030403020204" pitchFamily="34" charset="0"/>
              </a:rPr>
              <a:t>Over three years of treatment across the core study and continue in the open-label extension study , lecanemab reduced cognitive decline on the CDR-SB by -0.95 compared to the expected decline based on the Alzheimer’s Disease Neuroimaging Initiative (ADNI)** group</a:t>
            </a:r>
          </a:p>
          <a:p>
            <a:pPr marL="171450" lvl="0" indent="-171450" algn="l" rtl="0">
              <a:spcBef>
                <a:spcPts val="0"/>
              </a:spcBef>
              <a:spcAft>
                <a:spcPts val="0"/>
              </a:spcAft>
              <a:buFont typeface="Arial" panose="020B0604020202020204" pitchFamily="34" charset="0"/>
              <a:buChar char="•"/>
            </a:pPr>
            <a:endParaRPr lang="en-US" b="0" i="0" dirty="0">
              <a:solidFill>
                <a:srgbClr val="212529"/>
              </a:solidFill>
              <a:effectLst/>
              <a:highlight>
                <a:srgbClr val="FFFFFF"/>
              </a:highlight>
              <a:latin typeface="Source Sans Pro" panose="020B0503030403020204" pitchFamily="34" charset="0"/>
            </a:endParaRPr>
          </a:p>
          <a:p>
            <a:pPr>
              <a:spcAft>
                <a:spcPts val="600"/>
              </a:spcAft>
            </a:pPr>
            <a:r>
              <a:rPr lang="en-US" sz="2000" b="0" i="0" dirty="0">
                <a:solidFill>
                  <a:schemeClr val="tx2">
                    <a:lumMod val="75000"/>
                    <a:lumOff val="25000"/>
                  </a:schemeClr>
                </a:solidFill>
                <a:effectLst/>
                <a:highlight>
                  <a:srgbClr val="FFFFFF"/>
                </a:highlight>
              </a:rPr>
              <a:t>The Clarity AD study included an optional tau PET substudy and used the tau PET probe MK6240 to identify patients with no tau or a low accumulation of tau in the brain</a:t>
            </a:r>
          </a:p>
          <a:p>
            <a:pPr lvl="1">
              <a:spcAft>
                <a:spcPts val="600"/>
              </a:spcAft>
            </a:pPr>
            <a:r>
              <a:rPr lang="en-US" sz="1800" dirty="0">
                <a:highlight>
                  <a:srgbClr val="FFFFFF"/>
                </a:highlight>
              </a:rPr>
              <a:t>A</a:t>
            </a:r>
            <a:r>
              <a:rPr lang="en-US" sz="1800" b="0" i="0" dirty="0">
                <a:solidFill>
                  <a:schemeClr val="tx2">
                    <a:lumMod val="75000"/>
                    <a:lumOff val="25000"/>
                  </a:schemeClr>
                </a:solidFill>
                <a:effectLst/>
                <a:highlight>
                  <a:srgbClr val="FFFFFF"/>
                </a:highlight>
              </a:rPr>
              <a:t>fter 3 years of lecanemab treatment</a:t>
            </a:r>
            <a:r>
              <a:rPr lang="en-US" sz="1800" dirty="0">
                <a:solidFill>
                  <a:schemeClr val="tx2">
                    <a:lumMod val="75000"/>
                    <a:lumOff val="25000"/>
                  </a:schemeClr>
                </a:solidFill>
                <a:highlight>
                  <a:srgbClr val="FFFFFF"/>
                </a:highlight>
              </a:rPr>
              <a:t>:</a:t>
            </a:r>
          </a:p>
          <a:p>
            <a:pPr marL="1409673" lvl="2" indent="-342900">
              <a:spcBef>
                <a:spcPts val="300"/>
              </a:spcBef>
              <a:spcAft>
                <a:spcPts val="600"/>
              </a:spcAft>
              <a:buFont typeface="Wingdings" panose="05000000000000000000" pitchFamily="2" charset="2"/>
              <a:buChar char="§"/>
            </a:pPr>
            <a:r>
              <a:rPr lang="en-US" sz="1600" dirty="0">
                <a:solidFill>
                  <a:schemeClr val="tx2">
                    <a:lumMod val="75000"/>
                    <a:lumOff val="25000"/>
                  </a:schemeClr>
                </a:solidFill>
                <a:highlight>
                  <a:srgbClr val="FFFFFF"/>
                </a:highlight>
              </a:rPr>
              <a:t>O</a:t>
            </a:r>
            <a:r>
              <a:rPr lang="en-US" sz="1600" b="0" i="0" dirty="0">
                <a:solidFill>
                  <a:schemeClr val="tx2">
                    <a:lumMod val="75000"/>
                    <a:lumOff val="25000"/>
                  </a:schemeClr>
                </a:solidFill>
                <a:effectLst/>
                <a:highlight>
                  <a:srgbClr val="FFFFFF"/>
                </a:highlight>
              </a:rPr>
              <a:t>n the CDR-SB, 59% of these patients (24/41) showed improvement or no decline, and 51% (21/41) showed improvement from baseline</a:t>
            </a:r>
          </a:p>
          <a:p>
            <a:pPr marL="1409673" lvl="2" indent="-342900">
              <a:spcBef>
                <a:spcPts val="300"/>
              </a:spcBef>
              <a:spcAft>
                <a:spcPts val="600"/>
              </a:spcAft>
              <a:buFont typeface="Wingdings" panose="05000000000000000000" pitchFamily="2" charset="2"/>
              <a:buChar char="§"/>
            </a:pPr>
            <a:r>
              <a:rPr lang="en-US" sz="1600" b="0" i="0" dirty="0">
                <a:solidFill>
                  <a:schemeClr val="tx2">
                    <a:lumMod val="75000"/>
                    <a:lumOff val="25000"/>
                  </a:schemeClr>
                </a:solidFill>
                <a:effectLst/>
                <a:highlight>
                  <a:srgbClr val="FFFFFF"/>
                </a:highlight>
              </a:rPr>
              <a:t>On the ADAS-Cog14 measurement scale, 63% of patients showed improvement or no decline and 61% showed improvement</a:t>
            </a:r>
            <a:endParaRPr lang="en-US" sz="1600" dirty="0">
              <a:solidFill>
                <a:schemeClr val="tx2">
                  <a:lumMod val="75000"/>
                  <a:lumOff val="25000"/>
                </a:schemeClr>
              </a:solidFill>
              <a:highlight>
                <a:srgbClr val="FFFFFF"/>
              </a:highlight>
            </a:endParaRPr>
          </a:p>
          <a:p>
            <a:pPr marL="1409673" lvl="2" indent="-342900">
              <a:spcBef>
                <a:spcPts val="300"/>
              </a:spcBef>
              <a:spcAft>
                <a:spcPts val="600"/>
              </a:spcAft>
              <a:buFont typeface="Wingdings" panose="05000000000000000000" pitchFamily="2" charset="2"/>
              <a:buChar char="§"/>
            </a:pPr>
            <a:r>
              <a:rPr lang="en-US" sz="1600" b="0" i="0" dirty="0">
                <a:solidFill>
                  <a:schemeClr val="tx2">
                    <a:lumMod val="75000"/>
                    <a:lumOff val="25000"/>
                  </a:schemeClr>
                </a:solidFill>
                <a:effectLst/>
                <a:highlight>
                  <a:srgbClr val="FFFFFF"/>
                </a:highlight>
              </a:rPr>
              <a:t>On the ADCS MCI-ADL, 63% of patients showed improvement or no decline and 59% showed improvement</a:t>
            </a:r>
            <a:endParaRPr lang="en-US" sz="1600" dirty="0">
              <a:solidFill>
                <a:schemeClr val="tx2">
                  <a:lumMod val="75000"/>
                  <a:lumOff val="25000"/>
                </a:schemeClr>
              </a:solidFill>
              <a:highlight>
                <a:srgbClr val="FFFFFF"/>
              </a:highlight>
            </a:endParaRPr>
          </a:p>
          <a:p>
            <a:pPr marL="171450" lvl="0" indent="-171450" algn="l" rtl="0">
              <a:spcBef>
                <a:spcPts val="0"/>
              </a:spcBef>
              <a:spcAft>
                <a:spcPts val="0"/>
              </a:spcAft>
              <a:buFont typeface="Arial" panose="020B0604020202020204" pitchFamily="34" charset="0"/>
              <a:buChar char="•"/>
            </a:pPr>
            <a:endParaRPr lang="en-US" b="0" i="0" dirty="0">
              <a:solidFill>
                <a:srgbClr val="212529"/>
              </a:solidFill>
              <a:effectLst/>
              <a:highlight>
                <a:srgbClr val="FFFFFF"/>
              </a:highlight>
              <a:latin typeface="Source Sans Pro" panose="020B0503030403020204" pitchFamily="34" charset="0"/>
            </a:endParaRPr>
          </a:p>
          <a:p>
            <a:pPr marL="171450" lvl="0" indent="-171450" algn="l" rtl="0">
              <a:spcBef>
                <a:spcPts val="0"/>
              </a:spcBef>
              <a:spcAft>
                <a:spcPts val="0"/>
              </a:spcAft>
              <a:buFont typeface="Arial" panose="020B0604020202020204" pitchFamily="34" charset="0"/>
              <a:buChar char="•"/>
            </a:pPr>
            <a:endParaRPr lang="en-US" b="0" i="0" dirty="0">
              <a:solidFill>
                <a:srgbClr val="212529"/>
              </a:solidFill>
              <a:effectLst/>
              <a:highlight>
                <a:srgbClr val="FFFFFF"/>
              </a:highlight>
              <a:latin typeface="Source Sans Pro" panose="020B0503030403020204" pitchFamily="34" charset="0"/>
            </a:endParaRPr>
          </a:p>
          <a:p>
            <a:pPr marL="171450" lvl="0" indent="-171450" algn="l" rtl="0">
              <a:spcBef>
                <a:spcPts val="0"/>
              </a:spcBef>
              <a:spcAft>
                <a:spcPts val="0"/>
              </a:spcAft>
              <a:buFont typeface="Arial" panose="020B0604020202020204" pitchFamily="34" charset="0"/>
              <a:buChar char="•"/>
            </a:pPr>
            <a:endParaRPr lang="en-US" b="0" i="0" dirty="0">
              <a:solidFill>
                <a:srgbClr val="212529"/>
              </a:solidFill>
              <a:effectLst/>
              <a:highlight>
                <a:srgbClr val="FFFFFF"/>
              </a:highlight>
              <a:latin typeface="Source Sans Pro" panose="020B0503030403020204" pitchFamily="34" charset="0"/>
            </a:endParaRPr>
          </a:p>
        </p:txBody>
      </p:sp>
      <p:sp>
        <p:nvSpPr>
          <p:cNvPr id="832" name="Google Shape;832;g2503ec12f8c_0_3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6611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7D78B-CA5C-2549-BAF8-92DA569CFDAB}" type="slidenum">
              <a:rPr lang="en-US" smtClean="0"/>
              <a:t>32</a:t>
            </a:fld>
            <a:endParaRPr lang="en-US"/>
          </a:p>
        </p:txBody>
      </p:sp>
    </p:spTree>
    <p:extLst>
      <p:ext uri="{BB962C8B-B14F-4D97-AF65-F5344CB8AC3E}">
        <p14:creationId xmlns:p14="http://schemas.microsoft.com/office/powerpoint/2010/main" val="373387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2503ec12f8c_0_3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g2503ec12f8c_0_3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5" name="Google Shape;845;g2503ec12f8c_0_3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1330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25051dcf8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61" name="Google Shape;861;g25051dcf8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3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36690" rtl="0" eaLnBrk="1" fontAlgn="auto" latinLnBrk="0" hangingPunct="1">
              <a:lnSpc>
                <a:spcPct val="100000"/>
              </a:lnSpc>
              <a:spcBef>
                <a:spcPts val="0"/>
              </a:spcBef>
              <a:spcAft>
                <a:spcPts val="0"/>
              </a:spcAft>
              <a:buClrTx/>
              <a:buSzTx/>
              <a:buFontTx/>
              <a:buNone/>
              <a:tabLst/>
              <a:defRPr/>
            </a:pPr>
            <a:fld id="{DCAF9C3B-1335-AB49-9154-0E3C879F13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3669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480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Article here (Figure 2):  https://www.ncbi.nlm.nih.gov/pmc/articles/PMC10352931/</a:t>
            </a:r>
          </a:p>
          <a:p>
            <a:endParaRPr lang="en-US" dirty="0"/>
          </a:p>
          <a:p>
            <a:r>
              <a:rPr lang="en-US" dirty="0"/>
              <a:t>Perhaps put A and B on one slide and C and D on another for fit?</a:t>
            </a:r>
          </a:p>
          <a:p>
            <a:endParaRPr lang="en-US" dirty="0"/>
          </a:p>
        </p:txBody>
      </p:sp>
      <p:sp>
        <p:nvSpPr>
          <p:cNvPr id="4" name="Slide Number Placeholder 3"/>
          <p:cNvSpPr>
            <a:spLocks noGrp="1"/>
          </p:cNvSpPr>
          <p:nvPr>
            <p:ph type="sldNum" sz="quarter" idx="5"/>
          </p:nvPr>
        </p:nvSpPr>
        <p:spPr/>
        <p:txBody>
          <a:bodyPr/>
          <a:lstStyle/>
          <a:p>
            <a:pPr marL="0" marR="0" lvl="0" indent="0" algn="r" defTabSz="636690" rtl="0" eaLnBrk="1" fontAlgn="auto" latinLnBrk="0" hangingPunct="1">
              <a:lnSpc>
                <a:spcPct val="100000"/>
              </a:lnSpc>
              <a:spcBef>
                <a:spcPts val="0"/>
              </a:spcBef>
              <a:spcAft>
                <a:spcPts val="0"/>
              </a:spcAft>
              <a:buClrTx/>
              <a:buSzTx/>
              <a:buFontTx/>
              <a:buNone/>
              <a:tabLst/>
              <a:defRPr/>
            </a:pPr>
            <a:fld id="{DCAF9C3B-1335-AB49-9154-0E3C879F13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3669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628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900C33-90AE-4963-9AD8-3B07939F57E9}" type="slidenum">
              <a:rPr lang="en-GB" smtClean="0"/>
              <a:pPr/>
              <a:t>23</a:t>
            </a:fld>
            <a:endParaRPr lang="en-GB"/>
          </a:p>
        </p:txBody>
      </p:sp>
    </p:spTree>
    <p:extLst>
      <p:ext uri="{BB962C8B-B14F-4D97-AF65-F5344CB8AC3E}">
        <p14:creationId xmlns:p14="http://schemas.microsoft.com/office/powerpoint/2010/main" val="177141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Eligibility:</a:t>
            </a:r>
          </a:p>
          <a:p>
            <a:pPr marL="628650" lvl="1" indent="-171450">
              <a:buFont typeface="Arial" panose="020B0604020202020204" pitchFamily="34" charset="0"/>
              <a:buChar char="•"/>
            </a:pPr>
            <a:r>
              <a:rPr lang="en-US"/>
              <a:t>Age 60-85 years</a:t>
            </a:r>
          </a:p>
          <a:p>
            <a:pPr marL="628650" lvl="1" indent="-171450">
              <a:buFont typeface="Arial" panose="020B0604020202020204" pitchFamily="34" charset="0"/>
              <a:buChar char="•"/>
            </a:pPr>
            <a:r>
              <a:rPr lang="en-US"/>
              <a:t>Meets NIA-AA 2011 criteria for early-stage mild dementia due to AD or MCI due to AD</a:t>
            </a:r>
          </a:p>
          <a:p>
            <a:pPr marL="628650" lvl="1" indent="-171450">
              <a:buFont typeface="Arial" panose="020B0604020202020204" pitchFamily="34" charset="0"/>
              <a:buChar char="•"/>
            </a:pPr>
            <a:r>
              <a:rPr lang="en-US"/>
              <a:t>One of the following:</a:t>
            </a:r>
          </a:p>
          <a:p>
            <a:pPr marL="1085850" lvl="2" indent="-171450">
              <a:buFont typeface="Arial" panose="020B0604020202020204" pitchFamily="34" charset="0"/>
              <a:buChar char="•"/>
            </a:pPr>
            <a:r>
              <a:rPr lang="en-US"/>
              <a:t>CSF assessment compatible with AD (A</a:t>
            </a:r>
            <a:r>
              <a:rPr lang="el-GR" b="0" i="0">
                <a:solidFill>
                  <a:srgbClr val="5F6368"/>
                </a:solidFill>
                <a:effectLst/>
                <a:highlight>
                  <a:srgbClr val="FFFFFF"/>
                </a:highlight>
                <a:latin typeface="Roboto" panose="02000000000000000000" pitchFamily="2" charset="0"/>
              </a:rPr>
              <a:t>β</a:t>
            </a:r>
            <a:r>
              <a:rPr lang="en-US"/>
              <a:t>42, t-tau, p-tau, A</a:t>
            </a:r>
            <a:r>
              <a:rPr lang="el-GR" b="0" i="0">
                <a:solidFill>
                  <a:srgbClr val="5F6368"/>
                </a:solidFill>
                <a:effectLst/>
                <a:highlight>
                  <a:srgbClr val="FFFFFF"/>
                </a:highlight>
                <a:latin typeface="Roboto" panose="02000000000000000000" pitchFamily="2" charset="0"/>
              </a:rPr>
              <a:t>β</a:t>
            </a:r>
            <a:r>
              <a:rPr lang="en-US"/>
              <a:t>42/40)</a:t>
            </a:r>
          </a:p>
          <a:p>
            <a:pPr marL="1085850" lvl="2" indent="-171450">
              <a:buFont typeface="Arial" panose="020B0604020202020204" pitchFamily="34" charset="0"/>
              <a:buChar char="•"/>
            </a:pPr>
            <a:r>
              <a:rPr lang="en-US"/>
              <a:t>Amyloid or FDG PET</a:t>
            </a:r>
          </a:p>
          <a:p>
            <a:pPr marL="1085850" lvl="2" indent="-171450">
              <a:buFont typeface="Arial" panose="020B0604020202020204" pitchFamily="34" charset="0"/>
              <a:buChar char="•"/>
            </a:pPr>
            <a:r>
              <a:rPr lang="en-US"/>
              <a:t>Historic CT or MRI scan within 18 months of screening consistent with AD</a:t>
            </a:r>
          </a:p>
          <a:p>
            <a:pPr marL="171450" indent="-171450">
              <a:buFont typeface="Arial" panose="020B0604020202020204" pitchFamily="34" charset="0"/>
              <a:buChar char="•"/>
            </a:pPr>
            <a:r>
              <a:rPr lang="en-US"/>
              <a:t>Titration:</a:t>
            </a:r>
          </a:p>
          <a:p>
            <a:pPr marL="628650" lvl="1" indent="-171450">
              <a:buFont typeface="Arial" panose="020B0604020202020204" pitchFamily="34" charset="0"/>
              <a:buChar char="•"/>
            </a:pPr>
            <a:r>
              <a:rPr lang="en-US"/>
              <a:t>Initially titration was over 2 weeks; this was later modified to 3 weeks via a protocol amendment. Titration occurred weekly to the assigned target dose.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477E6C6-A84F-A246-80A1-8924152A2EE1}"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938652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900C33-90AE-4963-9AD8-3B07939F57E9}" type="slidenum">
              <a:rPr lang="en-GB" smtClean="0"/>
              <a:pPr/>
              <a:t>25</a:t>
            </a:fld>
            <a:endParaRPr lang="en-GB"/>
          </a:p>
        </p:txBody>
      </p:sp>
      <p:sp>
        <p:nvSpPr>
          <p:cNvPr id="5" name="Notes Placeholder 2">
            <a:extLst>
              <a:ext uri="{FF2B5EF4-FFF2-40B4-BE49-F238E27FC236}">
                <a16:creationId xmlns:a16="http://schemas.microsoft.com/office/drawing/2014/main" id="{47F33003-66D9-F11E-0FAE-8EAF4C001223}"/>
              </a:ext>
            </a:extLst>
          </p:cNvPr>
          <p:cNvSpPr txBox="1">
            <a:spLocks/>
          </p:cNvSpPr>
          <p:nvPr/>
        </p:nvSpPr>
        <p:spPr>
          <a:xfrm>
            <a:off x="685800" y="4400550"/>
            <a:ext cx="5486400" cy="360045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822226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900C33-90AE-4963-9AD8-3B07939F57E9}" type="slidenum">
              <a:rPr lang="en-GB" smtClean="0"/>
              <a:pPr/>
              <a:t>26</a:t>
            </a:fld>
            <a:endParaRPr lang="en-GB"/>
          </a:p>
        </p:txBody>
      </p:sp>
    </p:spTree>
    <p:extLst>
      <p:ext uri="{BB962C8B-B14F-4D97-AF65-F5344CB8AC3E}">
        <p14:creationId xmlns:p14="http://schemas.microsoft.com/office/powerpoint/2010/main" val="243543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Google Shape;19;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 name="Google Shape;20;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voettekst 5">
            <a:extLst>
              <a:ext uri="{FF2B5EF4-FFF2-40B4-BE49-F238E27FC236}">
                <a16:creationId xmlns:a16="http://schemas.microsoft.com/office/drawing/2014/main" id="{3818AE40-1008-324E-BEE8-7122512E0FBC}"/>
              </a:ext>
            </a:extLst>
          </p:cNvPr>
          <p:cNvSpPr>
            <a:spLocks noGrp="1"/>
          </p:cNvSpPr>
          <p:nvPr>
            <p:ph type="ftr" sz="quarter" idx="11"/>
          </p:nvPr>
        </p:nvSpPr>
        <p:spPr>
          <a:xfrm>
            <a:off x="6192520" y="4808061"/>
            <a:ext cx="3086100" cy="273844"/>
          </a:xfrm>
        </p:spPr>
        <p:txBody>
          <a:bodyPr/>
          <a:lstStyle/>
          <a:p>
            <a:r>
              <a:rPr lang="nl-NL" dirty="0"/>
              <a:t>Alzheimer Center Amsterdam</a:t>
            </a:r>
          </a:p>
        </p:txBody>
      </p:sp>
    </p:spTree>
    <p:extLst>
      <p:ext uri="{BB962C8B-B14F-4D97-AF65-F5344CB8AC3E}">
        <p14:creationId xmlns:p14="http://schemas.microsoft.com/office/powerpoint/2010/main" val="2432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58C1-D8E7-C6CF-2ED4-4C61DE1D2045}"/>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F1F17BE0-DC05-6676-1241-31109089E1F2}"/>
              </a:ext>
            </a:extLst>
          </p:cNvPr>
          <p:cNvSpPr>
            <a:spLocks noGrp="1"/>
          </p:cNvSpPr>
          <p:nvPr>
            <p:ph type="sldNum" sz="quarter" idx="10"/>
          </p:nvPr>
        </p:nvSpPr>
        <p:spPr/>
        <p:txBody>
          <a:bodyPr/>
          <a:lstStyle/>
          <a:p>
            <a:fld id="{081D65DC-5E42-4244-8C6D-0DA3C782411A}" type="slidenum">
              <a:rPr lang="en-US" smtClean="0"/>
              <a:pPr/>
              <a:t>‹#›</a:t>
            </a:fld>
            <a:endParaRPr lang="en-US" dirty="0"/>
          </a:p>
        </p:txBody>
      </p:sp>
      <p:sp>
        <p:nvSpPr>
          <p:cNvPr id="5" name="Text Placeholder 4">
            <a:extLst>
              <a:ext uri="{FF2B5EF4-FFF2-40B4-BE49-F238E27FC236}">
                <a16:creationId xmlns:a16="http://schemas.microsoft.com/office/drawing/2014/main" id="{4F9C0495-6AD9-6061-496C-E4835B1C6FC7}"/>
              </a:ext>
            </a:extLst>
          </p:cNvPr>
          <p:cNvSpPr>
            <a:spLocks noGrp="1"/>
          </p:cNvSpPr>
          <p:nvPr>
            <p:ph type="body" sz="quarter" idx="13" hasCustomPrompt="1"/>
          </p:nvPr>
        </p:nvSpPr>
        <p:spPr>
          <a:xfrm>
            <a:off x="0" y="4887700"/>
            <a:ext cx="8255000" cy="163512"/>
          </a:xfrm>
        </p:spPr>
        <p:txBody>
          <a:bodyPr anchor="t">
            <a:noAutofit/>
          </a:bodyPr>
          <a:lstStyle>
            <a:lvl1pPr marL="0" indent="0">
              <a:spcBef>
                <a:spcPts val="0"/>
              </a:spcBef>
              <a:buNone/>
              <a:defRPr sz="600">
                <a:solidFill>
                  <a:schemeClr val="bg1">
                    <a:lumMod val="65000"/>
                  </a:schemeClr>
                </a:solidFill>
              </a:defRPr>
            </a:lvl1pPr>
          </a:lstStyle>
          <a:p>
            <a:pPr lvl="0"/>
            <a:r>
              <a:rPr lang="en-US" dirty="0"/>
              <a:t>References</a:t>
            </a:r>
          </a:p>
        </p:txBody>
      </p:sp>
    </p:spTree>
    <p:extLst>
      <p:ext uri="{BB962C8B-B14F-4D97-AF65-F5344CB8AC3E}">
        <p14:creationId xmlns:p14="http://schemas.microsoft.com/office/powerpoint/2010/main" val="60954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85000"/>
                    <a:lumOff val="1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spcAft>
                <a:spcPts val="600"/>
              </a:spcAft>
              <a:defRPr>
                <a:solidFill>
                  <a:schemeClr val="tx2">
                    <a:lumMod val="75000"/>
                    <a:lumOff val="25000"/>
                  </a:schemeClr>
                </a:solidFill>
              </a:defRPr>
            </a:lvl1pPr>
            <a:lvl2pPr>
              <a:spcBef>
                <a:spcPts val="0"/>
              </a:spcBef>
              <a:spcAft>
                <a:spcPts val="600"/>
              </a:spcAft>
              <a:defRPr>
                <a:solidFill>
                  <a:schemeClr val="tx2">
                    <a:lumMod val="75000"/>
                    <a:lumOff val="25000"/>
                  </a:schemeClr>
                </a:solidFill>
              </a:defRPr>
            </a:lvl2pPr>
            <a:lvl3pPr>
              <a:spcBef>
                <a:spcPts val="0"/>
              </a:spcBef>
              <a:spcAft>
                <a:spcPts val="600"/>
              </a:spcAft>
              <a:defRPr>
                <a:solidFill>
                  <a:schemeClr val="tx2">
                    <a:lumMod val="75000"/>
                    <a:lumOff val="25000"/>
                  </a:schemeClr>
                </a:solidFill>
              </a:defRPr>
            </a:lvl3pPr>
            <a:lvl4pPr>
              <a:spcBef>
                <a:spcPts val="0"/>
              </a:spcBef>
              <a:spcAft>
                <a:spcPts val="600"/>
              </a:spcAft>
              <a:defRPr>
                <a:solidFill>
                  <a:schemeClr val="tx2">
                    <a:lumMod val="75000"/>
                    <a:lumOff val="25000"/>
                  </a:schemeClr>
                </a:solidFill>
              </a:defRPr>
            </a:lvl4pPr>
            <a:lvl5pPr>
              <a:spcBef>
                <a:spcPts val="0"/>
              </a:spcBef>
              <a:spcAft>
                <a:spcPts val="600"/>
              </a:spcAft>
              <a:defRPr>
                <a:solidFill>
                  <a:schemeClr val="tx2">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558FCC"/>
                </a:solidFill>
              </a:defRPr>
            </a:lvl1pPr>
          </a:lstStyle>
          <a:p>
            <a:fld id="{081D65DC-5E42-4244-8C6D-0DA3C782411A}" type="slidenum">
              <a:rPr lang="en-US" smtClean="0"/>
              <a:pPr/>
              <a:t>‹#›</a:t>
            </a:fld>
            <a:endParaRPr lang="en-US" dirty="0"/>
          </a:p>
        </p:txBody>
      </p:sp>
      <p:sp>
        <p:nvSpPr>
          <p:cNvPr id="5" name="Text Placeholder 4">
            <a:extLst>
              <a:ext uri="{FF2B5EF4-FFF2-40B4-BE49-F238E27FC236}">
                <a16:creationId xmlns:a16="http://schemas.microsoft.com/office/drawing/2014/main" id="{29DDB2A4-D569-7BF0-15FD-18879CCC7979}"/>
              </a:ext>
            </a:extLst>
          </p:cNvPr>
          <p:cNvSpPr>
            <a:spLocks noGrp="1"/>
          </p:cNvSpPr>
          <p:nvPr>
            <p:ph type="body" sz="quarter" idx="13" hasCustomPrompt="1"/>
          </p:nvPr>
        </p:nvSpPr>
        <p:spPr>
          <a:xfrm>
            <a:off x="0" y="4887700"/>
            <a:ext cx="8255000" cy="163512"/>
          </a:xfrm>
        </p:spPr>
        <p:txBody>
          <a:bodyPr anchor="t">
            <a:noAutofit/>
          </a:bodyPr>
          <a:lstStyle>
            <a:lvl1pPr marL="0" indent="0">
              <a:spcBef>
                <a:spcPts val="0"/>
              </a:spcBef>
              <a:buNone/>
              <a:defRPr sz="600">
                <a:solidFill>
                  <a:schemeClr val="bg1">
                    <a:lumMod val="65000"/>
                  </a:schemeClr>
                </a:solidFill>
              </a:defRPr>
            </a:lvl1pPr>
          </a:lstStyle>
          <a:p>
            <a:pPr lvl="0"/>
            <a:r>
              <a:rPr lang="en-US" dirty="0"/>
              <a:t>References</a:t>
            </a:r>
          </a:p>
        </p:txBody>
      </p:sp>
    </p:spTree>
    <p:extLst>
      <p:ext uri="{BB962C8B-B14F-4D97-AF65-F5344CB8AC3E}">
        <p14:creationId xmlns:p14="http://schemas.microsoft.com/office/powerpoint/2010/main" val="684917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A66CD0-6FD9-D764-C890-38DB67EA3887}"/>
              </a:ext>
            </a:extLst>
          </p:cNvPr>
          <p:cNvSpPr/>
          <p:nvPr/>
        </p:nvSpPr>
        <p:spPr>
          <a:xfrm>
            <a:off x="0" y="664164"/>
            <a:ext cx="9144000" cy="44793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4">
            <a:extLst>
              <a:ext uri="{FF2B5EF4-FFF2-40B4-BE49-F238E27FC236}">
                <a16:creationId xmlns:a16="http://schemas.microsoft.com/office/drawing/2014/main" id="{FB20A013-E312-4F1C-8648-E9BC6C743E7A}"/>
              </a:ext>
            </a:extLst>
          </p:cNvPr>
          <p:cNvSpPr>
            <a:spLocks noGrp="1"/>
          </p:cNvSpPr>
          <p:nvPr>
            <p:ph type="ftr" sz="quarter" idx="3"/>
          </p:nvPr>
        </p:nvSpPr>
        <p:spPr>
          <a:xfrm>
            <a:off x="178906" y="4765929"/>
            <a:ext cx="8736494" cy="311476"/>
          </a:xfrm>
          <a:prstGeom prst="rect">
            <a:avLst/>
          </a:prstGeom>
        </p:spPr>
        <p:txBody>
          <a:bodyPr vert="horz" lIns="45720" tIns="45720" rIns="45720" bIns="45720" rtlCol="0" anchor="b"/>
          <a:lstStyle>
            <a:lvl1pPr algn="l">
              <a:defRPr sz="800">
                <a:solidFill>
                  <a:schemeClr val="tx1"/>
                </a:solidFill>
                <a:latin typeface="Arial" panose="020B0604020202020204" pitchFamily="34" charset="0"/>
                <a:cs typeface="Arial" panose="020B0604020202020204" pitchFamily="34" charset="0"/>
              </a:defRPr>
            </a:lvl1pPr>
          </a:lstStyle>
          <a:p>
            <a:endParaRPr lang="en-GB" dirty="0"/>
          </a:p>
        </p:txBody>
      </p:sp>
      <p:pic>
        <p:nvPicPr>
          <p:cNvPr id="8" name="Picture 7">
            <a:extLst>
              <a:ext uri="{FF2B5EF4-FFF2-40B4-BE49-F238E27FC236}">
                <a16:creationId xmlns:a16="http://schemas.microsoft.com/office/drawing/2014/main" id="{A5E772B1-D060-280D-0A6F-EC929D64F20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26000" y1="71875" x2="26000" y2="71875"/>
                        <a14:foregroundMark x1="35400" y1="69375" x2="35400" y2="69375"/>
                        <a14:foregroundMark x1="42900" y1="50625" x2="42900" y2="50625"/>
                        <a14:foregroundMark x1="48900" y1="39063" x2="48900" y2="39063"/>
                        <a14:foregroundMark x1="61400" y1="57813" x2="61400" y2="57813"/>
                        <a14:foregroundMark x1="60900" y1="35000" x2="60900" y2="35000"/>
                        <a14:foregroundMark x1="68700" y1="45625" x2="68700" y2="45625"/>
                        <a14:foregroundMark x1="76800" y1="52188" x2="76800" y2="52188"/>
                      </a14:backgroundRemoval>
                    </a14:imgEffect>
                  </a14:imgLayer>
                </a14:imgProps>
              </a:ext>
            </a:extLst>
          </a:blip>
          <a:stretch>
            <a:fillRect/>
          </a:stretch>
        </p:blipFill>
        <p:spPr>
          <a:xfrm>
            <a:off x="7782743" y="4685050"/>
            <a:ext cx="1361257" cy="435602"/>
          </a:xfrm>
          <a:prstGeom prst="rect">
            <a:avLst/>
          </a:prstGeom>
        </p:spPr>
      </p:pic>
      <p:sp>
        <p:nvSpPr>
          <p:cNvPr id="3" name="Title 6">
            <a:extLst>
              <a:ext uri="{FF2B5EF4-FFF2-40B4-BE49-F238E27FC236}">
                <a16:creationId xmlns:a16="http://schemas.microsoft.com/office/drawing/2014/main" id="{6950F5DA-E2EE-5A61-B6C7-280E2B910415}"/>
              </a:ext>
            </a:extLst>
          </p:cNvPr>
          <p:cNvSpPr>
            <a:spLocks noGrp="1"/>
          </p:cNvSpPr>
          <p:nvPr>
            <p:ph type="title"/>
          </p:nvPr>
        </p:nvSpPr>
        <p:spPr>
          <a:xfrm>
            <a:off x="130946" y="0"/>
            <a:ext cx="8784453" cy="649507"/>
          </a:xfrm>
        </p:spPr>
        <p:txBody>
          <a:bodyPr/>
          <a:lstStyle>
            <a:lvl1pPr>
              <a:defRPr sz="2200"/>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EB9E99C5-8056-1494-F3D6-886810BD991C}"/>
              </a:ext>
            </a:extLst>
          </p:cNvPr>
          <p:cNvSpPr>
            <a:spLocks noGrp="1"/>
          </p:cNvSpPr>
          <p:nvPr>
            <p:ph type="body" sz="quarter" idx="10"/>
          </p:nvPr>
        </p:nvSpPr>
        <p:spPr>
          <a:xfrm>
            <a:off x="228600" y="819150"/>
            <a:ext cx="8686800" cy="3865563"/>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83154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405051" y="4795132"/>
            <a:ext cx="6858000" cy="148344"/>
          </a:xfrm>
        </p:spPr>
        <p:txBody>
          <a:bodyPr anchor="b">
            <a:noAutofit/>
          </a:bodyPr>
          <a:lstStyle>
            <a:lvl1pPr>
              <a:spcBef>
                <a:spcPts val="450"/>
              </a:spcBef>
              <a:defRPr sz="600">
                <a:solidFill>
                  <a:schemeClr val="bg1">
                    <a:lumMod val="65000"/>
                  </a:schemeClr>
                </a:solidFill>
              </a:defRPr>
            </a:lvl1pPr>
          </a:lstStyle>
          <a:p>
            <a:pPr lvl="0"/>
            <a:r>
              <a:rPr lang="en-US"/>
              <a:t>Click to add footer text</a:t>
            </a:r>
          </a:p>
        </p:txBody>
      </p:sp>
      <p:sp>
        <p:nvSpPr>
          <p:cNvPr id="8" name="Title Placeholder 1"/>
          <p:cNvSpPr>
            <a:spLocks noGrp="1"/>
          </p:cNvSpPr>
          <p:nvPr>
            <p:ph type="title"/>
          </p:nvPr>
        </p:nvSpPr>
        <p:spPr>
          <a:xfrm>
            <a:off x="407160" y="323038"/>
            <a:ext cx="8335595" cy="303089"/>
          </a:xfrm>
          <a:prstGeom prst="rect">
            <a:avLst/>
          </a:prstGeom>
        </p:spPr>
        <p:txBody>
          <a:bodyPr vert="horz" lIns="0" tIns="0" rIns="0" bIns="0" rtlCol="0" anchor="t">
            <a:noAutofit/>
          </a:bodyPr>
          <a:lstStyle/>
          <a:p>
            <a:r>
              <a:rPr lang="en-GB"/>
              <a:t>Click to edit Master title style</a:t>
            </a:r>
          </a:p>
        </p:txBody>
      </p:sp>
      <p:sp>
        <p:nvSpPr>
          <p:cNvPr id="3" name="Text Placeholder 2"/>
          <p:cNvSpPr>
            <a:spLocks noGrp="1"/>
          </p:cNvSpPr>
          <p:nvPr>
            <p:ph type="body" sz="quarter" idx="16"/>
          </p:nvPr>
        </p:nvSpPr>
        <p:spPr>
          <a:xfrm>
            <a:off x="405052" y="682227"/>
            <a:ext cx="8343195" cy="297656"/>
          </a:xfrm>
        </p:spPr>
        <p:txBody>
          <a:bodyPr/>
          <a:lstStyle>
            <a:lvl1pPr>
              <a:defRPr sz="1350">
                <a:solidFill>
                  <a:srgbClr val="3B3B3B"/>
                </a:solidFill>
              </a:defRPr>
            </a:lvl1pPr>
          </a:lstStyle>
          <a:p>
            <a:pPr lvl="0"/>
            <a:r>
              <a:rPr lang="en-GB"/>
              <a:t>Click to edit Master text styles</a:t>
            </a:r>
          </a:p>
        </p:txBody>
      </p:sp>
      <p:sp>
        <p:nvSpPr>
          <p:cNvPr id="5" name="Content Placeholder 4"/>
          <p:cNvSpPr>
            <a:spLocks noGrp="1"/>
          </p:cNvSpPr>
          <p:nvPr>
            <p:ph sz="quarter" idx="17"/>
          </p:nvPr>
        </p:nvSpPr>
        <p:spPr>
          <a:xfrm>
            <a:off x="407383" y="1284039"/>
            <a:ext cx="8335377" cy="3010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409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405051" y="4795132"/>
            <a:ext cx="6858000" cy="148344"/>
          </a:xfrm>
        </p:spPr>
        <p:txBody>
          <a:bodyPr anchor="b">
            <a:noAutofit/>
          </a:bodyPr>
          <a:lstStyle>
            <a:lvl1pPr>
              <a:spcBef>
                <a:spcPts val="450"/>
              </a:spcBef>
              <a:defRPr sz="600">
                <a:solidFill>
                  <a:schemeClr val="bg1">
                    <a:lumMod val="65000"/>
                  </a:schemeClr>
                </a:solidFill>
              </a:defRPr>
            </a:lvl1pPr>
          </a:lstStyle>
          <a:p>
            <a:pPr lvl="0"/>
            <a:r>
              <a:rPr lang="en-US"/>
              <a:t>Click to add footer text</a:t>
            </a:r>
          </a:p>
        </p:txBody>
      </p:sp>
      <p:sp>
        <p:nvSpPr>
          <p:cNvPr id="8" name="Title Placeholder 1"/>
          <p:cNvSpPr>
            <a:spLocks noGrp="1"/>
          </p:cNvSpPr>
          <p:nvPr>
            <p:ph type="title"/>
          </p:nvPr>
        </p:nvSpPr>
        <p:spPr>
          <a:xfrm>
            <a:off x="407160" y="323038"/>
            <a:ext cx="8335595" cy="303089"/>
          </a:xfrm>
          <a:prstGeom prst="rect">
            <a:avLst/>
          </a:prstGeom>
        </p:spPr>
        <p:txBody>
          <a:bodyPr vert="horz" lIns="0" tIns="0" rIns="0" bIns="0" rtlCol="0" anchor="t">
            <a:noAutofit/>
          </a:bodyPr>
          <a:lstStyle/>
          <a:p>
            <a:r>
              <a:rPr lang="en-GB"/>
              <a:t>Click to edit Master title style</a:t>
            </a:r>
          </a:p>
        </p:txBody>
      </p:sp>
      <p:sp>
        <p:nvSpPr>
          <p:cNvPr id="3" name="Text Placeholder 2"/>
          <p:cNvSpPr>
            <a:spLocks noGrp="1"/>
          </p:cNvSpPr>
          <p:nvPr>
            <p:ph type="body" sz="quarter" idx="16"/>
          </p:nvPr>
        </p:nvSpPr>
        <p:spPr>
          <a:xfrm>
            <a:off x="405052" y="682227"/>
            <a:ext cx="8343195" cy="297656"/>
          </a:xfrm>
        </p:spPr>
        <p:txBody>
          <a:bodyPr/>
          <a:lstStyle>
            <a:lvl1pPr>
              <a:defRPr sz="1350">
                <a:solidFill>
                  <a:srgbClr val="3B3B3B"/>
                </a:solidFill>
              </a:defRPr>
            </a:lvl1pPr>
          </a:lstStyle>
          <a:p>
            <a:pPr lvl="0"/>
            <a:r>
              <a:rPr lang="en-GB"/>
              <a:t>Click to edit Master text styles</a:t>
            </a:r>
          </a:p>
        </p:txBody>
      </p:sp>
      <p:sp>
        <p:nvSpPr>
          <p:cNvPr id="5" name="Content Placeholder 4"/>
          <p:cNvSpPr>
            <a:spLocks noGrp="1"/>
          </p:cNvSpPr>
          <p:nvPr>
            <p:ph sz="quarter" idx="17"/>
          </p:nvPr>
        </p:nvSpPr>
        <p:spPr>
          <a:xfrm>
            <a:off x="407383" y="1284039"/>
            <a:ext cx="8335377" cy="3010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18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3" name="Text Placeholder 17"/>
          <p:cNvSpPr>
            <a:spLocks noGrp="1"/>
          </p:cNvSpPr>
          <p:nvPr>
            <p:ph type="body" sz="quarter" idx="15" hasCustomPrompt="1"/>
          </p:nvPr>
        </p:nvSpPr>
        <p:spPr>
          <a:xfrm>
            <a:off x="405051" y="4795132"/>
            <a:ext cx="6858000" cy="148344"/>
          </a:xfrm>
        </p:spPr>
        <p:txBody>
          <a:bodyPr anchor="b">
            <a:noAutofit/>
          </a:bodyPr>
          <a:lstStyle>
            <a:lvl1pPr>
              <a:spcBef>
                <a:spcPts val="450"/>
              </a:spcBef>
              <a:defRPr sz="600">
                <a:solidFill>
                  <a:schemeClr val="bg1">
                    <a:lumMod val="65000"/>
                  </a:schemeClr>
                </a:solidFill>
              </a:defRPr>
            </a:lvl1pPr>
          </a:lstStyle>
          <a:p>
            <a:pPr lvl="0"/>
            <a:r>
              <a:rPr lang="en-US"/>
              <a:t>Click to add footer text</a:t>
            </a:r>
          </a:p>
        </p:txBody>
      </p:sp>
      <p:sp>
        <p:nvSpPr>
          <p:cNvPr id="8" name="Title Placeholder 1"/>
          <p:cNvSpPr>
            <a:spLocks noGrp="1"/>
          </p:cNvSpPr>
          <p:nvPr>
            <p:ph type="title"/>
          </p:nvPr>
        </p:nvSpPr>
        <p:spPr>
          <a:xfrm>
            <a:off x="407160" y="323038"/>
            <a:ext cx="8335595" cy="303089"/>
          </a:xfrm>
          <a:prstGeom prst="rect">
            <a:avLst/>
          </a:prstGeom>
        </p:spPr>
        <p:txBody>
          <a:bodyPr vert="horz" lIns="0" tIns="0" rIns="0" bIns="0" rtlCol="0" anchor="t">
            <a:noAutofit/>
          </a:bodyPr>
          <a:lstStyle/>
          <a:p>
            <a:r>
              <a:rPr lang="en-GB"/>
              <a:t>Click to edit Master title style</a:t>
            </a:r>
          </a:p>
        </p:txBody>
      </p:sp>
      <p:sp>
        <p:nvSpPr>
          <p:cNvPr id="3" name="Text Placeholder 2"/>
          <p:cNvSpPr>
            <a:spLocks noGrp="1"/>
          </p:cNvSpPr>
          <p:nvPr>
            <p:ph type="body" sz="quarter" idx="16"/>
          </p:nvPr>
        </p:nvSpPr>
        <p:spPr>
          <a:xfrm>
            <a:off x="405052" y="682227"/>
            <a:ext cx="8343195" cy="297656"/>
          </a:xfrm>
        </p:spPr>
        <p:txBody>
          <a:bodyPr/>
          <a:lstStyle>
            <a:lvl1pPr>
              <a:defRPr sz="1350">
                <a:solidFill>
                  <a:srgbClr val="3B3B3B"/>
                </a:solidFill>
              </a:defRPr>
            </a:lvl1pPr>
          </a:lstStyle>
          <a:p>
            <a:pPr lvl="0"/>
            <a:r>
              <a:rPr lang="en-GB"/>
              <a:t>Click to edit Master text styles</a:t>
            </a:r>
          </a:p>
        </p:txBody>
      </p:sp>
      <p:sp>
        <p:nvSpPr>
          <p:cNvPr id="5" name="Content Placeholder 4"/>
          <p:cNvSpPr>
            <a:spLocks noGrp="1"/>
          </p:cNvSpPr>
          <p:nvPr>
            <p:ph sz="quarter" idx="17"/>
          </p:nvPr>
        </p:nvSpPr>
        <p:spPr>
          <a:xfrm>
            <a:off x="407383" y="1284039"/>
            <a:ext cx="8335377" cy="3010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87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Footn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1F219-B3CD-B385-08F0-F0349C8ECF16}"/>
              </a:ext>
            </a:extLst>
          </p:cNvPr>
          <p:cNvSpPr/>
          <p:nvPr/>
        </p:nvSpPr>
        <p:spPr>
          <a:xfrm>
            <a:off x="0" y="664164"/>
            <a:ext cx="9144000" cy="44793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F5BED77-40D4-DB6E-9689-C88C87A5C1F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6000" y1="71875" x2="26000" y2="71875"/>
                        <a14:foregroundMark x1="35400" y1="69375" x2="35400" y2="69375"/>
                        <a14:foregroundMark x1="42900" y1="50625" x2="42900" y2="50625"/>
                        <a14:foregroundMark x1="48900" y1="39063" x2="48900" y2="39063"/>
                        <a14:foregroundMark x1="61400" y1="57813" x2="61400" y2="57813"/>
                        <a14:foregroundMark x1="60900" y1="35000" x2="60900" y2="35000"/>
                        <a14:foregroundMark x1="68700" y1="45625" x2="68700" y2="45625"/>
                        <a14:foregroundMark x1="76800" y1="52188" x2="76800" y2="52188"/>
                      </a14:backgroundRemoval>
                    </a14:imgEffect>
                  </a14:imgLayer>
                </a14:imgProps>
              </a:ext>
            </a:extLst>
          </a:blip>
          <a:stretch>
            <a:fillRect/>
          </a:stretch>
        </p:blipFill>
        <p:spPr>
          <a:xfrm>
            <a:off x="7782743" y="4685050"/>
            <a:ext cx="1361257" cy="435602"/>
          </a:xfrm>
          <a:prstGeom prst="rect">
            <a:avLst/>
          </a:prstGeom>
        </p:spPr>
      </p:pic>
      <p:sp>
        <p:nvSpPr>
          <p:cNvPr id="3" name="Title 6">
            <a:extLst>
              <a:ext uri="{FF2B5EF4-FFF2-40B4-BE49-F238E27FC236}">
                <a16:creationId xmlns:a16="http://schemas.microsoft.com/office/drawing/2014/main" id="{9C77EE08-D37E-E8A6-490B-EEB3E4410E38}"/>
              </a:ext>
            </a:extLst>
          </p:cNvPr>
          <p:cNvSpPr>
            <a:spLocks noGrp="1"/>
          </p:cNvSpPr>
          <p:nvPr>
            <p:ph type="title"/>
          </p:nvPr>
        </p:nvSpPr>
        <p:spPr>
          <a:xfrm>
            <a:off x="130946" y="0"/>
            <a:ext cx="8784453" cy="649507"/>
          </a:xfrm>
        </p:spPr>
        <p:txBody>
          <a:bodyPr/>
          <a:lstStyle>
            <a:lvl1pPr>
              <a:defRPr sz="2200"/>
            </a:lvl1p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40E717AF-91BC-85DE-3AA5-10F63CD56A45}"/>
              </a:ext>
            </a:extLst>
          </p:cNvPr>
          <p:cNvSpPr>
            <a:spLocks noGrp="1"/>
          </p:cNvSpPr>
          <p:nvPr>
            <p:ph type="ftr" sz="quarter" idx="3"/>
          </p:nvPr>
        </p:nvSpPr>
        <p:spPr>
          <a:xfrm>
            <a:off x="178906" y="4765929"/>
            <a:ext cx="8736494" cy="311476"/>
          </a:xfrm>
          <a:prstGeom prst="rect">
            <a:avLst/>
          </a:prstGeom>
        </p:spPr>
        <p:txBody>
          <a:bodyPr vert="horz" lIns="45720" tIns="45720" rIns="45720" bIns="45720" rtlCol="0" anchor="b"/>
          <a:lstStyle>
            <a:lvl1pPr algn="l">
              <a:defRPr sz="800">
                <a:solidFill>
                  <a:schemeClr val="tx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2641532944"/>
      </p:ext>
    </p:extLst>
  </p:cSld>
  <p:clrMapOvr>
    <a:masterClrMapping/>
  </p:clrMapOvr>
  <p:extLst>
    <p:ext uri="{DCECCB84-F9BA-43D5-87BE-67443E8EF086}">
      <p15:sldGuideLst xmlns:p15="http://schemas.microsoft.com/office/powerpoint/2012/main">
        <p15:guide id="1" orient="horz" pos="4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Google Shape;25;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 name="Google Shape;26;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lt1"/>
              </a:buClr>
              <a:buSzPts val="1800"/>
              <a:buNone/>
              <a:defRPr sz="1800" b="1"/>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Google Shape;39;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lt1"/>
              </a:buClr>
              <a:buSzPts val="1800"/>
              <a:buNone/>
              <a:defRPr sz="1800" b="1"/>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 name="Google Shape;41;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 name="Google Shape;47;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lt1"/>
              </a:buClr>
              <a:buSzPts val="2400"/>
              <a:buChar char="•"/>
              <a:defRPr sz="2400"/>
            </a:lvl1pPr>
            <a:lvl2pPr marL="914400" lvl="1" indent="-361950" algn="l">
              <a:lnSpc>
                <a:spcPct val="90000"/>
              </a:lnSpc>
              <a:spcBef>
                <a:spcPts val="400"/>
              </a:spcBef>
              <a:spcAft>
                <a:spcPts val="0"/>
              </a:spcAft>
              <a:buClr>
                <a:schemeClr val="lt1"/>
              </a:buClr>
              <a:buSzPts val="2100"/>
              <a:buChar char="•"/>
              <a:defRPr sz="2100"/>
            </a:lvl2pPr>
            <a:lvl3pPr marL="1371600" lvl="2" indent="-342900" algn="l">
              <a:lnSpc>
                <a:spcPct val="90000"/>
              </a:lnSpc>
              <a:spcBef>
                <a:spcPts val="400"/>
              </a:spcBef>
              <a:spcAft>
                <a:spcPts val="0"/>
              </a:spcAft>
              <a:buClr>
                <a:schemeClr val="lt1"/>
              </a:buClr>
              <a:buSzPts val="1800"/>
              <a:buChar char="•"/>
              <a:defRPr sz="1800"/>
            </a:lvl3pPr>
            <a:lvl4pPr marL="1828800" lvl="3" indent="-323850" algn="l">
              <a:lnSpc>
                <a:spcPct val="90000"/>
              </a:lnSpc>
              <a:spcBef>
                <a:spcPts val="400"/>
              </a:spcBef>
              <a:spcAft>
                <a:spcPts val="0"/>
              </a:spcAft>
              <a:buClr>
                <a:schemeClr val="lt1"/>
              </a:buClr>
              <a:buSzPts val="1500"/>
              <a:buChar char="•"/>
              <a:defRPr sz="1500"/>
            </a:lvl4pPr>
            <a:lvl5pPr marL="2286000" lvl="4" indent="-323850" algn="l">
              <a:lnSpc>
                <a:spcPct val="90000"/>
              </a:lnSpc>
              <a:spcBef>
                <a:spcPts val="400"/>
              </a:spcBef>
              <a:spcAft>
                <a:spcPts val="0"/>
              </a:spcAft>
              <a:buClr>
                <a:schemeClr val="lt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7" name="Google Shape;57;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8" name="Google Shape;58;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0"/>
          <p:cNvSpPr>
            <a:spLocks noGrp="1"/>
          </p:cNvSpPr>
          <p:nvPr>
            <p:ph type="pic" idx="2"/>
          </p:nvPr>
        </p:nvSpPr>
        <p:spPr>
          <a:xfrm>
            <a:off x="3887391" y="740569"/>
            <a:ext cx="4629300" cy="3655200"/>
          </a:xfrm>
          <a:prstGeom prst="rect">
            <a:avLst/>
          </a:prstGeom>
          <a:noFill/>
          <a:ln>
            <a:noFill/>
          </a:ln>
        </p:spPr>
      </p:sp>
      <p:sp>
        <p:nvSpPr>
          <p:cNvPr id="64" name="Google Shape;64;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Google Shape;65;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300"/>
              <a:buFont typeface="Calibri"/>
              <a:buNone/>
              <a:defRPr sz="3300" b="0"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p:nvPr/>
        </p:nvSpPr>
        <p:spPr>
          <a:xfrm>
            <a:off x="0" y="4693280"/>
            <a:ext cx="9144000" cy="4503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9" name="Google Shape;9;p1"/>
          <p:cNvCxnSpPr/>
          <p:nvPr/>
        </p:nvCxnSpPr>
        <p:spPr>
          <a:xfrm>
            <a:off x="0" y="4693280"/>
            <a:ext cx="9144000" cy="0"/>
          </a:xfrm>
          <a:prstGeom prst="straightConnector1">
            <a:avLst/>
          </a:prstGeom>
          <a:noFill/>
          <a:ln w="38100" cap="flat" cmpd="sng">
            <a:solidFill>
              <a:srgbClr val="0070C0"/>
            </a:solidFill>
            <a:prstDash val="solid"/>
            <a:miter lim="800000"/>
            <a:headEnd type="none" w="sm" len="sm"/>
            <a:tailEnd type="none" w="sm" len="sm"/>
          </a:ln>
        </p:spPr>
      </p:cxnSp>
      <p:pic>
        <p:nvPicPr>
          <p:cNvPr id="10" name="Google Shape;10;p1" descr="A black and white logo&#10;&#10;Description automatically generated with low confidence"/>
          <p:cNvPicPr preferRelativeResize="0"/>
          <p:nvPr/>
        </p:nvPicPr>
        <p:blipFill rotWithShape="1">
          <a:blip r:embed="rId19">
            <a:alphaModFix/>
          </a:blip>
          <a:srcRect/>
          <a:stretch/>
        </p:blipFill>
        <p:spPr>
          <a:xfrm>
            <a:off x="628650" y="4737436"/>
            <a:ext cx="1213212" cy="3411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73" r:id="rId10"/>
    <p:sldLayoutId id="2147483678" r:id="rId11"/>
    <p:sldLayoutId id="2147483680" r:id="rId12"/>
    <p:sldLayoutId id="2147483683" r:id="rId13"/>
    <p:sldLayoutId id="2147483684" r:id="rId14"/>
    <p:sldLayoutId id="2147483687" r:id="rId15"/>
    <p:sldLayoutId id="2147483688" r:id="rId16"/>
    <p:sldLayoutId id="214748368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m/url?sa=i&amp;url=https%3A%2F%2Fwww.bioworld.com%2Farticles%2F699164-preclinical-surrogate-of-prx-012-binds-to-toxic-a-protofibrils-and-clears-n3pe-a-in-ad-brain-tissue&amp;psig=AOvVaw0pQ-iH6tRpQhuVW36p-vIn&amp;ust=1736890962098000&amp;source=images&amp;cd=vfe&amp;opi=89978449&amp;ved=0CBcQjhxqFwoTCMCD1qTV84oDFQAAAAAdAAAAABAr" TargetMode="Externa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6.xml"/><Relationship Id="rId16"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40.jp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0A5C-331D-8E88-FF5F-8728FA46973A}"/>
              </a:ext>
            </a:extLst>
          </p:cNvPr>
          <p:cNvSpPr>
            <a:spLocks noGrp="1"/>
          </p:cNvSpPr>
          <p:nvPr>
            <p:ph type="title"/>
          </p:nvPr>
        </p:nvSpPr>
        <p:spPr>
          <a:xfrm>
            <a:off x="170122" y="2074650"/>
            <a:ext cx="8747050" cy="994200"/>
          </a:xfrm>
        </p:spPr>
        <p:txBody>
          <a:bodyPr>
            <a:normAutofit fontScale="90000"/>
          </a:bodyPr>
          <a:lstStyle/>
          <a:p>
            <a:pPr algn="ctr"/>
            <a:r>
              <a:rPr lang="en-US" sz="4000" dirty="0"/>
              <a:t>Drugs in Development for Alzheimer’s Disease</a:t>
            </a:r>
            <a:r>
              <a:rPr lang="en-US" dirty="0"/>
              <a:t/>
            </a:r>
            <a:br>
              <a:rPr lang="en-US" dirty="0"/>
            </a:br>
            <a:r>
              <a:rPr lang="en-US" dirty="0"/>
              <a:t/>
            </a:r>
            <a:br>
              <a:rPr lang="en-US" dirty="0"/>
            </a:br>
            <a:r>
              <a:rPr lang="en-US" dirty="0"/>
              <a:t/>
            </a:r>
            <a:br>
              <a:rPr lang="en-US" dirty="0"/>
            </a:br>
            <a:r>
              <a:rPr lang="en-US" sz="2000" b="0" i="0" dirty="0">
                <a:solidFill>
                  <a:schemeClr val="bg1"/>
                </a:solidFill>
                <a:effectLst/>
                <a:latin typeface="Arial" panose="020B0604020202020204" pitchFamily="34" charset="0"/>
              </a:rPr>
              <a:t>Marwan Noel Sabbagh MD, FAAN,       </a:t>
            </a:r>
            <a:r>
              <a:rPr lang="en-US" sz="2000" b="0" i="0" dirty="0">
                <a:solidFill>
                  <a:srgbClr val="222222"/>
                </a:solidFill>
                <a:effectLst/>
                <a:latin typeface="Arial" panose="020B0604020202020204" pitchFamily="34" charset="0"/>
              </a:rPr>
              <a:t/>
            </a:r>
            <a:br>
              <a:rPr lang="en-US" sz="2000" b="0" i="0" dirty="0">
                <a:solidFill>
                  <a:srgbClr val="222222"/>
                </a:solidFill>
                <a:effectLst/>
                <a:latin typeface="Arial" panose="020B0604020202020204" pitchFamily="34" charset="0"/>
              </a:rPr>
            </a:br>
            <a:r>
              <a:rPr lang="en-US" sz="2000" b="0" i="0" dirty="0">
                <a:solidFill>
                  <a:schemeClr val="bg1"/>
                </a:solidFill>
                <a:effectLst/>
                <a:latin typeface="Arial" panose="020B0604020202020204" pitchFamily="34" charset="0"/>
              </a:rPr>
              <a:t>Moreno Family Chair for Alzheimer's Research</a:t>
            </a:r>
            <a:br>
              <a:rPr lang="en-US" sz="2000" b="0" i="0" dirty="0">
                <a:solidFill>
                  <a:schemeClr val="bg1"/>
                </a:solidFill>
                <a:effectLst/>
                <a:latin typeface="Arial" panose="020B0604020202020204" pitchFamily="34" charset="0"/>
              </a:rPr>
            </a:br>
            <a:r>
              <a:rPr lang="en-US" sz="2000" b="0" i="0" dirty="0">
                <a:solidFill>
                  <a:schemeClr val="bg1"/>
                </a:solidFill>
                <a:effectLst/>
                <a:latin typeface="Arial" panose="020B0604020202020204" pitchFamily="34" charset="0"/>
              </a:rPr>
              <a:t>Vice Chairman for Research and Professor</a:t>
            </a:r>
            <a:br>
              <a:rPr lang="en-US" sz="2000" b="0" i="0" dirty="0">
                <a:solidFill>
                  <a:schemeClr val="bg1"/>
                </a:solidFill>
                <a:effectLst/>
                <a:latin typeface="Arial" panose="020B0604020202020204" pitchFamily="34" charset="0"/>
              </a:rPr>
            </a:br>
            <a:r>
              <a:rPr lang="en-US" sz="2000" b="0" i="0" dirty="0">
                <a:solidFill>
                  <a:schemeClr val="bg1"/>
                </a:solidFill>
                <a:effectLst/>
                <a:latin typeface="Arial" panose="020B0604020202020204" pitchFamily="34" charset="0"/>
              </a:rPr>
              <a:t>Department of Neurology</a:t>
            </a:r>
            <a:r>
              <a:rPr lang="en-US" sz="2000" dirty="0">
                <a:solidFill>
                  <a:schemeClr val="bg1"/>
                </a:solidFill>
              </a:rPr>
              <a:t/>
            </a:r>
            <a:br>
              <a:rPr lang="en-US" sz="2000" dirty="0">
                <a:solidFill>
                  <a:schemeClr val="bg1"/>
                </a:solidFill>
              </a:rPr>
            </a:br>
            <a:r>
              <a:rPr lang="en-US" sz="2000" b="0" i="0" dirty="0">
                <a:solidFill>
                  <a:schemeClr val="bg1"/>
                </a:solidFill>
                <a:effectLst/>
                <a:latin typeface="Arial" panose="020B0604020202020204" pitchFamily="34" charset="0"/>
              </a:rPr>
              <a:t>Barrow Neurological Institute</a:t>
            </a:r>
            <a:br>
              <a:rPr lang="en-US" sz="2000" b="0" i="0" dirty="0">
                <a:solidFill>
                  <a:schemeClr val="bg1"/>
                </a:solidFill>
                <a:effectLst/>
                <a:latin typeface="Arial" panose="020B0604020202020204" pitchFamily="34" charset="0"/>
              </a:rPr>
            </a:br>
            <a:endParaRPr lang="en-US" sz="2000" dirty="0">
              <a:solidFill>
                <a:schemeClr val="bg1"/>
              </a:solidFill>
            </a:endParaRPr>
          </a:p>
        </p:txBody>
      </p:sp>
    </p:spTree>
    <p:extLst>
      <p:ext uri="{BB962C8B-B14F-4D97-AF65-F5344CB8AC3E}">
        <p14:creationId xmlns:p14="http://schemas.microsoft.com/office/powerpoint/2010/main" val="1724968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E83C-7273-935F-D7CA-F447DAFD1B6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A9C4DAB-0FAE-BF58-8121-8495FC198CDF}"/>
              </a:ext>
            </a:extLst>
          </p:cNvPr>
          <p:cNvSpPr>
            <a:spLocks noGrp="1"/>
          </p:cNvSpPr>
          <p:nvPr>
            <p:ph type="body" idx="1"/>
          </p:nvPr>
        </p:nvSpPr>
        <p:spPr/>
        <p:txBody>
          <a:bodyPr/>
          <a:lstStyle/>
          <a:p>
            <a:endParaRPr lang="en-US" dirty="0"/>
          </a:p>
        </p:txBody>
      </p:sp>
      <p:pic>
        <p:nvPicPr>
          <p:cNvPr id="2050" name="Picture 2" descr="Positive donanemab study results may be 'inflection point for the field'">
            <a:extLst>
              <a:ext uri="{FF2B5EF4-FFF2-40B4-BE49-F238E27FC236}">
                <a16:creationId xmlns:a16="http://schemas.microsoft.com/office/drawing/2014/main" id="{85D43061-4D3D-E506-5E85-F2F40B6B4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0"/>
            <a:ext cx="78263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62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2B3D7-2B86-7B82-5961-7490E9AE0ED0}"/>
              </a:ext>
            </a:extLst>
          </p:cNvPr>
          <p:cNvSpPr>
            <a:spLocks noGrp="1"/>
          </p:cNvSpPr>
          <p:nvPr>
            <p:ph type="title"/>
          </p:nvPr>
        </p:nvSpPr>
        <p:spPr>
          <a:xfrm>
            <a:off x="457200" y="53943"/>
            <a:ext cx="8229600" cy="857250"/>
          </a:xfrm>
        </p:spPr>
        <p:txBody>
          <a:bodyPr/>
          <a:lstStyle/>
          <a:p>
            <a:r>
              <a:rPr lang="en-US" dirty="0">
                <a:latin typeface="Arial Narrow" panose="020B0604020202020204" pitchFamily="34" charset="0"/>
                <a:cs typeface="Arial Narrow" panose="020B0604020202020204" pitchFamily="34" charset="0"/>
              </a:rPr>
              <a:t>Trailblazer-ALZ2: Donanemab Efficacy by CDR-SB</a:t>
            </a:r>
            <a:endParaRPr lang="en-US" b="0" dirty="0">
              <a:solidFill>
                <a:schemeClr val="tx1"/>
              </a:solidFill>
              <a:latin typeface="Arial Narrow" panose="020B0604020202020204" pitchFamily="34" charset="0"/>
              <a:cs typeface="Arial Narrow" panose="020B0604020202020204" pitchFamily="34" charset="0"/>
            </a:endParaRPr>
          </a:p>
        </p:txBody>
      </p:sp>
      <p:sp>
        <p:nvSpPr>
          <p:cNvPr id="11" name="Text Placeholder 7">
            <a:extLst>
              <a:ext uri="{FF2B5EF4-FFF2-40B4-BE49-F238E27FC236}">
                <a16:creationId xmlns:a16="http://schemas.microsoft.com/office/drawing/2014/main" id="{18C0F760-AE11-9C6E-1F1D-518FD82463BA}"/>
              </a:ext>
            </a:extLst>
          </p:cNvPr>
          <p:cNvSpPr>
            <a:spLocks noGrp="1"/>
          </p:cNvSpPr>
          <p:nvPr>
            <p:ph type="body" sz="quarter" idx="13"/>
          </p:nvPr>
        </p:nvSpPr>
        <p:spPr/>
        <p:txBody>
          <a:bodyPr/>
          <a:lstStyle/>
          <a:p>
            <a:pPr defTabSz="285710">
              <a:buClrTx/>
              <a:defRPr/>
            </a:pPr>
            <a:r>
              <a:rPr lang="en-US" kern="1200" dirty="0">
                <a:solidFill>
                  <a:prstClr val="white"/>
                </a:solidFill>
                <a:ea typeface="+mn-ea"/>
                <a:cs typeface="+mn-cs"/>
              </a:rPr>
              <a:t>Sims J, et al. </a:t>
            </a:r>
            <a:r>
              <a:rPr lang="en-US" i="1" kern="1200" dirty="0">
                <a:solidFill>
                  <a:prstClr val="white"/>
                </a:solidFill>
                <a:ea typeface="+mn-ea"/>
                <a:cs typeface="+mn-cs"/>
              </a:rPr>
              <a:t>JAMA</a:t>
            </a:r>
            <a:r>
              <a:rPr lang="en-US" kern="1200" dirty="0">
                <a:solidFill>
                  <a:prstClr val="white"/>
                </a:solidFill>
                <a:ea typeface="+mn-ea"/>
                <a:cs typeface="+mn-cs"/>
              </a:rPr>
              <a:t>. 2023;330(6):512-527.</a:t>
            </a:r>
          </a:p>
        </p:txBody>
      </p:sp>
      <p:sp>
        <p:nvSpPr>
          <p:cNvPr id="9" name="TextBox 8"/>
          <p:cNvSpPr txBox="1"/>
          <p:nvPr/>
        </p:nvSpPr>
        <p:spPr>
          <a:xfrm>
            <a:off x="1492236" y="547272"/>
            <a:ext cx="3087512" cy="276999"/>
          </a:xfrm>
          <a:prstGeom prst="rect">
            <a:avLst/>
          </a:prstGeom>
          <a:noFill/>
        </p:spPr>
        <p:txBody>
          <a:bodyPr wrap="none" rtlCol="0">
            <a:spAutoFit/>
          </a:bodyPr>
          <a:lstStyle/>
          <a:p>
            <a:pPr algn="ctr" defTabSz="318353">
              <a:buClrTx/>
              <a:defRPr/>
            </a:pPr>
            <a:r>
              <a:rPr lang="en-US" sz="1200" b="1" kern="1200" dirty="0">
                <a:solidFill>
                  <a:srgbClr val="000000">
                    <a:lumMod val="85000"/>
                    <a:lumOff val="15000"/>
                  </a:srgbClr>
                </a:solidFill>
                <a:ea typeface="+mn-ea"/>
              </a:rPr>
              <a:t>CDR-SB in </a:t>
            </a:r>
            <a:r>
              <a:rPr lang="en-US" sz="1200" b="1" kern="1200" dirty="0">
                <a:solidFill>
                  <a:schemeClr val="bg1"/>
                </a:solidFill>
                <a:ea typeface="+mn-ea"/>
              </a:rPr>
              <a:t>Low/Medium Tau Population</a:t>
            </a:r>
          </a:p>
        </p:txBody>
      </p:sp>
      <p:sp>
        <p:nvSpPr>
          <p:cNvPr id="19" name="TextBox 18"/>
          <p:cNvSpPr txBox="1"/>
          <p:nvPr/>
        </p:nvSpPr>
        <p:spPr>
          <a:xfrm rot="16200000">
            <a:off x="61296" y="1019131"/>
            <a:ext cx="1355544" cy="600164"/>
          </a:xfrm>
          <a:prstGeom prst="rect">
            <a:avLst/>
          </a:prstGeom>
          <a:noFill/>
        </p:spPr>
        <p:txBody>
          <a:bodyPr wrap="square" rtlCol="0">
            <a:spAutoFit/>
          </a:bodyPr>
          <a:lstStyle/>
          <a:p>
            <a:pPr algn="ctr" defTabSz="318353">
              <a:buClrTx/>
              <a:defRPr/>
            </a:pPr>
            <a:r>
              <a:rPr lang="en-US" sz="825" b="1" kern="1200" dirty="0">
                <a:solidFill>
                  <a:srgbClr val="000000">
                    <a:lumMod val="85000"/>
                    <a:lumOff val="15000"/>
                  </a:srgbClr>
                </a:solidFill>
                <a:ea typeface="+mn-ea"/>
              </a:rPr>
              <a:t>Worsening</a:t>
            </a:r>
          </a:p>
          <a:p>
            <a:pPr algn="ctr" defTabSz="318353">
              <a:buClrTx/>
              <a:defRPr/>
            </a:pPr>
            <a:endParaRPr lang="en-US" sz="825" b="1" kern="1200" dirty="0">
              <a:solidFill>
                <a:srgbClr val="000000">
                  <a:lumMod val="85000"/>
                  <a:lumOff val="15000"/>
                </a:srgbClr>
              </a:solidFill>
              <a:ea typeface="+mn-ea"/>
            </a:endParaRPr>
          </a:p>
          <a:p>
            <a:pPr algn="ctr" defTabSz="318353">
              <a:buClrTx/>
              <a:defRPr/>
            </a:pPr>
            <a:r>
              <a:rPr lang="en-US" sz="825" b="1" kern="1200" dirty="0">
                <a:solidFill>
                  <a:srgbClr val="000000">
                    <a:lumMod val="85000"/>
                    <a:lumOff val="15000"/>
                  </a:srgbClr>
                </a:solidFill>
                <a:ea typeface="+mn-ea"/>
              </a:rPr>
              <a:t>Adjusted mean change (95% CI) in CDR-SB</a:t>
            </a:r>
          </a:p>
        </p:txBody>
      </p:sp>
      <p:cxnSp>
        <p:nvCxnSpPr>
          <p:cNvPr id="20" name="Straight Arrow Connector 19"/>
          <p:cNvCxnSpPr/>
          <p:nvPr/>
        </p:nvCxnSpPr>
        <p:spPr>
          <a:xfrm>
            <a:off x="681129" y="731966"/>
            <a:ext cx="0" cy="1182414"/>
          </a:xfrm>
          <a:prstGeom prst="straightConnector1">
            <a:avLst/>
          </a:prstGeom>
          <a:ln w="5715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057536" y="2120120"/>
            <a:ext cx="1502334" cy="219291"/>
          </a:xfrm>
          <a:prstGeom prst="rect">
            <a:avLst/>
          </a:prstGeom>
          <a:noFill/>
        </p:spPr>
        <p:txBody>
          <a:bodyPr wrap="none" rtlCol="0">
            <a:spAutoFit/>
          </a:bodyPr>
          <a:lstStyle/>
          <a:p>
            <a:pPr algn="ctr" defTabSz="318353">
              <a:buClrTx/>
              <a:defRPr/>
            </a:pPr>
            <a:r>
              <a:rPr lang="en-US" sz="825" b="1" kern="1200" dirty="0">
                <a:solidFill>
                  <a:schemeClr val="bg1"/>
                </a:solidFill>
                <a:ea typeface="+mn-ea"/>
              </a:rPr>
              <a:t>Time after baseline (week)</a:t>
            </a:r>
          </a:p>
        </p:txBody>
      </p:sp>
      <p:sp>
        <p:nvSpPr>
          <p:cNvPr id="1144" name="Freeform 30"/>
          <p:cNvSpPr>
            <a:spLocks/>
          </p:cNvSpPr>
          <p:nvPr/>
        </p:nvSpPr>
        <p:spPr bwMode="auto">
          <a:xfrm>
            <a:off x="1243427" y="752166"/>
            <a:ext cx="3230563" cy="1282700"/>
          </a:xfrm>
          <a:custGeom>
            <a:avLst/>
            <a:gdLst>
              <a:gd name="T0" fmla="*/ 0 w 4070"/>
              <a:gd name="T1" fmla="*/ 0 h 1616"/>
              <a:gd name="T2" fmla="*/ 0 w 4070"/>
              <a:gd name="T3" fmla="*/ 1616 h 1616"/>
              <a:gd name="T4" fmla="*/ 4070 w 4070"/>
              <a:gd name="T5" fmla="*/ 1616 h 1616"/>
            </a:gdLst>
            <a:ahLst/>
            <a:cxnLst>
              <a:cxn ang="0">
                <a:pos x="T0" y="T1"/>
              </a:cxn>
              <a:cxn ang="0">
                <a:pos x="T2" y="T3"/>
              </a:cxn>
              <a:cxn ang="0">
                <a:pos x="T4" y="T5"/>
              </a:cxn>
            </a:cxnLst>
            <a:rect l="0" t="0" r="r" b="b"/>
            <a:pathLst>
              <a:path w="4070" h="1616">
                <a:moveTo>
                  <a:pt x="0" y="0"/>
                </a:moveTo>
                <a:lnTo>
                  <a:pt x="0" y="1616"/>
                </a:lnTo>
                <a:lnTo>
                  <a:pt x="4070" y="1616"/>
                </a:lnTo>
              </a:path>
            </a:pathLst>
          </a:custGeom>
          <a:noFill/>
          <a:ln w="28575"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grpSp>
        <p:nvGrpSpPr>
          <p:cNvPr id="12" name="Group 11"/>
          <p:cNvGrpSpPr/>
          <p:nvPr/>
        </p:nvGrpSpPr>
        <p:grpSpPr>
          <a:xfrm>
            <a:off x="1193080" y="706798"/>
            <a:ext cx="52323" cy="1235075"/>
            <a:chOff x="1590773" y="983036"/>
            <a:chExt cx="69764" cy="1646767"/>
          </a:xfrm>
        </p:grpSpPr>
        <p:sp>
          <p:nvSpPr>
            <p:cNvPr id="1145" name="Line 31"/>
            <p:cNvSpPr>
              <a:spLocks noChangeShapeType="1"/>
            </p:cNvSpPr>
            <p:nvPr/>
          </p:nvSpPr>
          <p:spPr bwMode="auto">
            <a:xfrm flipH="1">
              <a:off x="1590773" y="2629803"/>
              <a:ext cx="69764"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47" name="Line 33"/>
            <p:cNvSpPr>
              <a:spLocks noChangeShapeType="1"/>
            </p:cNvSpPr>
            <p:nvPr/>
          </p:nvSpPr>
          <p:spPr bwMode="auto">
            <a:xfrm flipH="1">
              <a:off x="1590773" y="1537603"/>
              <a:ext cx="69764"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49" name="Line 35"/>
            <p:cNvSpPr>
              <a:spLocks noChangeShapeType="1"/>
            </p:cNvSpPr>
            <p:nvPr/>
          </p:nvSpPr>
          <p:spPr bwMode="auto">
            <a:xfrm flipH="1">
              <a:off x="1590773" y="2065560"/>
              <a:ext cx="69764"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51" name="Line 37"/>
            <p:cNvSpPr>
              <a:spLocks noChangeShapeType="1"/>
            </p:cNvSpPr>
            <p:nvPr/>
          </p:nvSpPr>
          <p:spPr bwMode="auto">
            <a:xfrm flipH="1">
              <a:off x="1590773" y="983036"/>
              <a:ext cx="69764"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grpSp>
      <p:grpSp>
        <p:nvGrpSpPr>
          <p:cNvPr id="13" name="Group 12"/>
          <p:cNvGrpSpPr/>
          <p:nvPr/>
        </p:nvGrpSpPr>
        <p:grpSpPr>
          <a:xfrm>
            <a:off x="1086485" y="634681"/>
            <a:ext cx="59312" cy="1364300"/>
            <a:chOff x="1448653" y="886881"/>
            <a:chExt cx="79083" cy="1819067"/>
          </a:xfrm>
        </p:grpSpPr>
        <p:sp>
          <p:nvSpPr>
            <p:cNvPr id="1146" name="Rectangle 32"/>
            <p:cNvSpPr>
              <a:spLocks noChangeArrowheads="1"/>
            </p:cNvSpPr>
            <p:nvPr/>
          </p:nvSpPr>
          <p:spPr bwMode="auto">
            <a:xfrm>
              <a:off x="1448653" y="2536671"/>
              <a:ext cx="7908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3</a:t>
              </a:r>
            </a:p>
          </p:txBody>
        </p:sp>
        <p:sp>
          <p:nvSpPr>
            <p:cNvPr id="1148" name="Rectangle 34"/>
            <p:cNvSpPr>
              <a:spLocks noChangeArrowheads="1"/>
            </p:cNvSpPr>
            <p:nvPr/>
          </p:nvSpPr>
          <p:spPr bwMode="auto">
            <a:xfrm>
              <a:off x="1448653" y="1443562"/>
              <a:ext cx="7908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1</a:t>
              </a:r>
            </a:p>
          </p:txBody>
        </p:sp>
        <p:sp>
          <p:nvSpPr>
            <p:cNvPr id="1150" name="Rectangle 36"/>
            <p:cNvSpPr>
              <a:spLocks noChangeArrowheads="1"/>
            </p:cNvSpPr>
            <p:nvPr/>
          </p:nvSpPr>
          <p:spPr bwMode="auto">
            <a:xfrm>
              <a:off x="1448653" y="1976963"/>
              <a:ext cx="7908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2</a:t>
              </a:r>
            </a:p>
          </p:txBody>
        </p:sp>
        <p:sp>
          <p:nvSpPr>
            <p:cNvPr id="1152" name="Rectangle 38"/>
            <p:cNvSpPr>
              <a:spLocks noChangeArrowheads="1"/>
            </p:cNvSpPr>
            <p:nvPr/>
          </p:nvSpPr>
          <p:spPr bwMode="auto">
            <a:xfrm>
              <a:off x="1448653" y="886881"/>
              <a:ext cx="7908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0</a:t>
              </a:r>
            </a:p>
          </p:txBody>
        </p:sp>
      </p:grpSp>
      <p:grpSp>
        <p:nvGrpSpPr>
          <p:cNvPr id="8" name="Group 7"/>
          <p:cNvGrpSpPr/>
          <p:nvPr/>
        </p:nvGrpSpPr>
        <p:grpSpPr>
          <a:xfrm>
            <a:off x="1340265" y="1948222"/>
            <a:ext cx="3028950" cy="49655"/>
            <a:chOff x="1787020" y="2638269"/>
            <a:chExt cx="4038600" cy="66207"/>
          </a:xfrm>
        </p:grpSpPr>
        <p:sp>
          <p:nvSpPr>
            <p:cNvPr id="1153" name="Line 39"/>
            <p:cNvSpPr>
              <a:spLocks noChangeShapeType="1"/>
            </p:cNvSpPr>
            <p:nvPr/>
          </p:nvSpPr>
          <p:spPr bwMode="auto">
            <a:xfrm>
              <a:off x="1787020" y="2638269"/>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55" name="Line 41"/>
            <p:cNvSpPr>
              <a:spLocks noChangeShapeType="1"/>
            </p:cNvSpPr>
            <p:nvPr/>
          </p:nvSpPr>
          <p:spPr bwMode="auto">
            <a:xfrm>
              <a:off x="2428370" y="2638269"/>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57" name="Line 43"/>
            <p:cNvSpPr>
              <a:spLocks noChangeShapeType="1"/>
            </p:cNvSpPr>
            <p:nvPr/>
          </p:nvSpPr>
          <p:spPr bwMode="auto">
            <a:xfrm>
              <a:off x="3067603" y="2638269"/>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59" name="Line 45"/>
            <p:cNvSpPr>
              <a:spLocks noChangeShapeType="1"/>
            </p:cNvSpPr>
            <p:nvPr/>
          </p:nvSpPr>
          <p:spPr bwMode="auto">
            <a:xfrm>
              <a:off x="5186387" y="2638269"/>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61" name="Line 47"/>
            <p:cNvSpPr>
              <a:spLocks noChangeShapeType="1"/>
            </p:cNvSpPr>
            <p:nvPr/>
          </p:nvSpPr>
          <p:spPr bwMode="auto">
            <a:xfrm>
              <a:off x="3706837" y="2638269"/>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63" name="Line 49"/>
            <p:cNvSpPr>
              <a:spLocks noChangeShapeType="1"/>
            </p:cNvSpPr>
            <p:nvPr/>
          </p:nvSpPr>
          <p:spPr bwMode="auto">
            <a:xfrm>
              <a:off x="5825620" y="2638269"/>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65" name="Line 51"/>
            <p:cNvSpPr>
              <a:spLocks noChangeShapeType="1"/>
            </p:cNvSpPr>
            <p:nvPr/>
          </p:nvSpPr>
          <p:spPr bwMode="auto">
            <a:xfrm>
              <a:off x="4555620" y="2638269"/>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grpSp>
      <p:grpSp>
        <p:nvGrpSpPr>
          <p:cNvPr id="7" name="Group 6"/>
          <p:cNvGrpSpPr/>
          <p:nvPr/>
        </p:nvGrpSpPr>
        <p:grpSpPr>
          <a:xfrm>
            <a:off x="1313278" y="2010143"/>
            <a:ext cx="3115823" cy="126958"/>
            <a:chOff x="1751037" y="2720824"/>
            <a:chExt cx="4154430" cy="169276"/>
          </a:xfrm>
        </p:grpSpPr>
        <p:sp>
          <p:nvSpPr>
            <p:cNvPr id="1154" name="Rectangle 40"/>
            <p:cNvSpPr>
              <a:spLocks noChangeArrowheads="1"/>
            </p:cNvSpPr>
            <p:nvPr/>
          </p:nvSpPr>
          <p:spPr bwMode="auto">
            <a:xfrm>
              <a:off x="1751037" y="2720824"/>
              <a:ext cx="7908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0</a:t>
              </a:r>
            </a:p>
          </p:txBody>
        </p:sp>
        <p:sp>
          <p:nvSpPr>
            <p:cNvPr id="1156" name="Rectangle 42"/>
            <p:cNvSpPr>
              <a:spLocks noChangeArrowheads="1"/>
            </p:cNvSpPr>
            <p:nvPr/>
          </p:nvSpPr>
          <p:spPr bwMode="auto">
            <a:xfrm>
              <a:off x="2352170" y="2720824"/>
              <a:ext cx="15816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12</a:t>
              </a:r>
            </a:p>
          </p:txBody>
        </p:sp>
        <p:sp>
          <p:nvSpPr>
            <p:cNvPr id="1158" name="Rectangle 44"/>
            <p:cNvSpPr>
              <a:spLocks noChangeArrowheads="1"/>
            </p:cNvSpPr>
            <p:nvPr/>
          </p:nvSpPr>
          <p:spPr bwMode="auto">
            <a:xfrm>
              <a:off x="2989286" y="2720824"/>
              <a:ext cx="15816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24</a:t>
              </a:r>
            </a:p>
          </p:txBody>
        </p:sp>
        <p:sp>
          <p:nvSpPr>
            <p:cNvPr id="1160" name="Rectangle 46"/>
            <p:cNvSpPr>
              <a:spLocks noChangeArrowheads="1"/>
            </p:cNvSpPr>
            <p:nvPr/>
          </p:nvSpPr>
          <p:spPr bwMode="auto">
            <a:xfrm>
              <a:off x="5108071" y="2720824"/>
              <a:ext cx="15816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64</a:t>
              </a:r>
            </a:p>
          </p:txBody>
        </p:sp>
        <p:sp>
          <p:nvSpPr>
            <p:cNvPr id="1162" name="Rectangle 48"/>
            <p:cNvSpPr>
              <a:spLocks noChangeArrowheads="1"/>
            </p:cNvSpPr>
            <p:nvPr/>
          </p:nvSpPr>
          <p:spPr bwMode="auto">
            <a:xfrm>
              <a:off x="3628519" y="2720824"/>
              <a:ext cx="15816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36</a:t>
              </a:r>
            </a:p>
          </p:txBody>
        </p:sp>
        <p:sp>
          <p:nvSpPr>
            <p:cNvPr id="1164" name="Rectangle 50"/>
            <p:cNvSpPr>
              <a:spLocks noChangeArrowheads="1"/>
            </p:cNvSpPr>
            <p:nvPr/>
          </p:nvSpPr>
          <p:spPr bwMode="auto">
            <a:xfrm>
              <a:off x="5747304" y="2720824"/>
              <a:ext cx="15816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76</a:t>
              </a:r>
            </a:p>
          </p:txBody>
        </p:sp>
        <p:sp>
          <p:nvSpPr>
            <p:cNvPr id="1166" name="Rectangle 52"/>
            <p:cNvSpPr>
              <a:spLocks noChangeArrowheads="1"/>
            </p:cNvSpPr>
            <p:nvPr/>
          </p:nvSpPr>
          <p:spPr bwMode="auto">
            <a:xfrm>
              <a:off x="4477305" y="2720824"/>
              <a:ext cx="15816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52</a:t>
              </a:r>
            </a:p>
          </p:txBody>
        </p:sp>
      </p:grpSp>
      <p:sp>
        <p:nvSpPr>
          <p:cNvPr id="1216" name="Freeform 102"/>
          <p:cNvSpPr>
            <a:spLocks/>
          </p:cNvSpPr>
          <p:nvPr/>
        </p:nvSpPr>
        <p:spPr bwMode="auto">
          <a:xfrm>
            <a:off x="1338677" y="706798"/>
            <a:ext cx="3033713" cy="777875"/>
          </a:xfrm>
          <a:custGeom>
            <a:avLst/>
            <a:gdLst>
              <a:gd name="T0" fmla="*/ 0 w 3822"/>
              <a:gd name="T1" fmla="*/ 0 h 980"/>
              <a:gd name="T2" fmla="*/ 602 w 3822"/>
              <a:gd name="T3" fmla="*/ 154 h 980"/>
              <a:gd name="T4" fmla="*/ 1206 w 3822"/>
              <a:gd name="T5" fmla="*/ 340 h 980"/>
              <a:gd name="T6" fmla="*/ 1810 w 3822"/>
              <a:gd name="T7" fmla="*/ 494 h 980"/>
              <a:gd name="T8" fmla="*/ 2610 w 3822"/>
              <a:gd name="T9" fmla="*/ 704 h 980"/>
              <a:gd name="T10" fmla="*/ 3218 w 3822"/>
              <a:gd name="T11" fmla="*/ 792 h 980"/>
              <a:gd name="T12" fmla="*/ 3822 w 3822"/>
              <a:gd name="T13" fmla="*/ 980 h 980"/>
            </a:gdLst>
            <a:ahLst/>
            <a:cxnLst>
              <a:cxn ang="0">
                <a:pos x="T0" y="T1"/>
              </a:cxn>
              <a:cxn ang="0">
                <a:pos x="T2" y="T3"/>
              </a:cxn>
              <a:cxn ang="0">
                <a:pos x="T4" y="T5"/>
              </a:cxn>
              <a:cxn ang="0">
                <a:pos x="T6" y="T7"/>
              </a:cxn>
              <a:cxn ang="0">
                <a:pos x="T8" y="T9"/>
              </a:cxn>
              <a:cxn ang="0">
                <a:pos x="T10" y="T11"/>
              </a:cxn>
              <a:cxn ang="0">
                <a:pos x="T12" y="T13"/>
              </a:cxn>
            </a:cxnLst>
            <a:rect l="0" t="0" r="r" b="b"/>
            <a:pathLst>
              <a:path w="3822" h="980">
                <a:moveTo>
                  <a:pt x="0" y="0"/>
                </a:moveTo>
                <a:lnTo>
                  <a:pt x="602" y="154"/>
                </a:lnTo>
                <a:lnTo>
                  <a:pt x="1206" y="340"/>
                </a:lnTo>
                <a:lnTo>
                  <a:pt x="1810" y="494"/>
                </a:lnTo>
                <a:lnTo>
                  <a:pt x="2610" y="704"/>
                </a:lnTo>
                <a:lnTo>
                  <a:pt x="3218" y="792"/>
                </a:lnTo>
                <a:lnTo>
                  <a:pt x="3822" y="980"/>
                </a:lnTo>
              </a:path>
            </a:pathLst>
          </a:custGeom>
          <a:noFill/>
          <a:ln w="28575" cmpd="sng">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17" name="Line 103"/>
          <p:cNvSpPr>
            <a:spLocks noChangeShapeType="1"/>
          </p:cNvSpPr>
          <p:nvPr/>
        </p:nvSpPr>
        <p:spPr bwMode="auto">
          <a:xfrm>
            <a:off x="2297528" y="924285"/>
            <a:ext cx="0" cy="106363"/>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18" name="Line 104"/>
          <p:cNvSpPr>
            <a:spLocks noChangeShapeType="1"/>
          </p:cNvSpPr>
          <p:nvPr/>
        </p:nvSpPr>
        <p:spPr bwMode="auto">
          <a:xfrm>
            <a:off x="2257840" y="925872"/>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19" name="Line 105"/>
          <p:cNvSpPr>
            <a:spLocks noChangeShapeType="1"/>
          </p:cNvSpPr>
          <p:nvPr/>
        </p:nvSpPr>
        <p:spPr bwMode="auto">
          <a:xfrm>
            <a:off x="2257840" y="1029059"/>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20" name="Line 106"/>
          <p:cNvSpPr>
            <a:spLocks noChangeShapeType="1"/>
          </p:cNvSpPr>
          <p:nvPr/>
        </p:nvSpPr>
        <p:spPr bwMode="auto">
          <a:xfrm>
            <a:off x="2776953" y="1038584"/>
            <a:ext cx="0" cy="119063"/>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21" name="Line 107"/>
          <p:cNvSpPr>
            <a:spLocks noChangeShapeType="1"/>
          </p:cNvSpPr>
          <p:nvPr/>
        </p:nvSpPr>
        <p:spPr bwMode="auto">
          <a:xfrm>
            <a:off x="2738853" y="1038584"/>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22" name="Line 108"/>
          <p:cNvSpPr>
            <a:spLocks noChangeShapeType="1"/>
          </p:cNvSpPr>
          <p:nvPr/>
        </p:nvSpPr>
        <p:spPr bwMode="auto">
          <a:xfrm>
            <a:off x="2738853" y="1156060"/>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23" name="Line 109"/>
          <p:cNvSpPr>
            <a:spLocks noChangeShapeType="1"/>
          </p:cNvSpPr>
          <p:nvPr/>
        </p:nvSpPr>
        <p:spPr bwMode="auto">
          <a:xfrm>
            <a:off x="3413540" y="1192573"/>
            <a:ext cx="0" cy="13970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24" name="Line 110"/>
          <p:cNvSpPr>
            <a:spLocks noChangeShapeType="1"/>
          </p:cNvSpPr>
          <p:nvPr/>
        </p:nvSpPr>
        <p:spPr bwMode="auto">
          <a:xfrm>
            <a:off x="3373853" y="1194160"/>
            <a:ext cx="79375"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25" name="Line 111"/>
          <p:cNvSpPr>
            <a:spLocks noChangeShapeType="1"/>
          </p:cNvSpPr>
          <p:nvPr/>
        </p:nvSpPr>
        <p:spPr bwMode="auto">
          <a:xfrm>
            <a:off x="3373853" y="1332272"/>
            <a:ext cx="79375"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26" name="Line 112"/>
          <p:cNvSpPr>
            <a:spLocks noChangeShapeType="1"/>
          </p:cNvSpPr>
          <p:nvPr/>
        </p:nvSpPr>
        <p:spPr bwMode="auto">
          <a:xfrm>
            <a:off x="3892965" y="1260835"/>
            <a:ext cx="0" cy="144463"/>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27" name="Line 113"/>
          <p:cNvSpPr>
            <a:spLocks noChangeShapeType="1"/>
          </p:cNvSpPr>
          <p:nvPr/>
        </p:nvSpPr>
        <p:spPr bwMode="auto">
          <a:xfrm>
            <a:off x="3853278" y="1262422"/>
            <a:ext cx="79375"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28" name="Line 114"/>
          <p:cNvSpPr>
            <a:spLocks noChangeShapeType="1"/>
          </p:cNvSpPr>
          <p:nvPr/>
        </p:nvSpPr>
        <p:spPr bwMode="auto">
          <a:xfrm>
            <a:off x="3853278" y="1405297"/>
            <a:ext cx="79375"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29" name="Line 115"/>
          <p:cNvSpPr>
            <a:spLocks noChangeShapeType="1"/>
          </p:cNvSpPr>
          <p:nvPr/>
        </p:nvSpPr>
        <p:spPr bwMode="auto">
          <a:xfrm>
            <a:off x="4372391" y="1398947"/>
            <a:ext cx="0" cy="166688"/>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30" name="Line 116"/>
          <p:cNvSpPr>
            <a:spLocks noChangeShapeType="1"/>
          </p:cNvSpPr>
          <p:nvPr/>
        </p:nvSpPr>
        <p:spPr bwMode="auto">
          <a:xfrm>
            <a:off x="4332703" y="1400534"/>
            <a:ext cx="79375"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31" name="Line 117"/>
          <p:cNvSpPr>
            <a:spLocks noChangeShapeType="1"/>
          </p:cNvSpPr>
          <p:nvPr/>
        </p:nvSpPr>
        <p:spPr bwMode="auto">
          <a:xfrm>
            <a:off x="4332703" y="1564047"/>
            <a:ext cx="79375"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32" name="Line 118"/>
          <p:cNvSpPr>
            <a:spLocks noChangeShapeType="1"/>
          </p:cNvSpPr>
          <p:nvPr/>
        </p:nvSpPr>
        <p:spPr bwMode="auto">
          <a:xfrm>
            <a:off x="1818103" y="786172"/>
            <a:ext cx="0" cy="92075"/>
          </a:xfrm>
          <a:prstGeom prst="line">
            <a:avLst/>
          </a:prstGeom>
          <a:noFill/>
          <a:ln w="19050">
            <a:solidFill>
              <a:srgbClr val="B3A2C7"/>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33" name="Line 119"/>
          <p:cNvSpPr>
            <a:spLocks noChangeShapeType="1"/>
          </p:cNvSpPr>
          <p:nvPr/>
        </p:nvSpPr>
        <p:spPr bwMode="auto">
          <a:xfrm>
            <a:off x="1778415" y="786172"/>
            <a:ext cx="77788" cy="0"/>
          </a:xfrm>
          <a:prstGeom prst="line">
            <a:avLst/>
          </a:prstGeom>
          <a:noFill/>
          <a:ln w="19050">
            <a:solidFill>
              <a:srgbClr val="B3A2C7"/>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34" name="Line 120"/>
          <p:cNvSpPr>
            <a:spLocks noChangeShapeType="1"/>
          </p:cNvSpPr>
          <p:nvPr/>
        </p:nvSpPr>
        <p:spPr bwMode="auto">
          <a:xfrm>
            <a:off x="1778415" y="876659"/>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35" name="Freeform 121"/>
          <p:cNvSpPr>
            <a:spLocks/>
          </p:cNvSpPr>
          <p:nvPr/>
        </p:nvSpPr>
        <p:spPr bwMode="auto">
          <a:xfrm>
            <a:off x="3380203" y="1232260"/>
            <a:ext cx="66675" cy="65087"/>
          </a:xfrm>
          <a:custGeom>
            <a:avLst/>
            <a:gdLst>
              <a:gd name="T0" fmla="*/ 84 w 84"/>
              <a:gd name="T1" fmla="*/ 42 h 82"/>
              <a:gd name="T2" fmla="*/ 84 w 84"/>
              <a:gd name="T3" fmla="*/ 42 h 82"/>
              <a:gd name="T4" fmla="*/ 82 w 84"/>
              <a:gd name="T5" fmla="*/ 50 h 82"/>
              <a:gd name="T6" fmla="*/ 80 w 84"/>
              <a:gd name="T7" fmla="*/ 58 h 82"/>
              <a:gd name="T8" fmla="*/ 76 w 84"/>
              <a:gd name="T9" fmla="*/ 64 h 82"/>
              <a:gd name="T10" fmla="*/ 72 w 84"/>
              <a:gd name="T11" fmla="*/ 70 h 82"/>
              <a:gd name="T12" fmla="*/ 64 w 84"/>
              <a:gd name="T13" fmla="*/ 76 h 82"/>
              <a:gd name="T14" fmla="*/ 58 w 84"/>
              <a:gd name="T15" fmla="*/ 80 h 82"/>
              <a:gd name="T16" fmla="*/ 50 w 84"/>
              <a:gd name="T17" fmla="*/ 82 h 82"/>
              <a:gd name="T18" fmla="*/ 42 w 84"/>
              <a:gd name="T19" fmla="*/ 82 h 82"/>
              <a:gd name="T20" fmla="*/ 42 w 84"/>
              <a:gd name="T21" fmla="*/ 82 h 82"/>
              <a:gd name="T22" fmla="*/ 34 w 84"/>
              <a:gd name="T23" fmla="*/ 82 h 82"/>
              <a:gd name="T24" fmla="*/ 26 w 84"/>
              <a:gd name="T25" fmla="*/ 80 h 82"/>
              <a:gd name="T26" fmla="*/ 18 w 84"/>
              <a:gd name="T27" fmla="*/ 76 h 82"/>
              <a:gd name="T28" fmla="*/ 12 w 84"/>
              <a:gd name="T29" fmla="*/ 70 h 82"/>
              <a:gd name="T30" fmla="*/ 6 w 84"/>
              <a:gd name="T31" fmla="*/ 64 h 82"/>
              <a:gd name="T32" fmla="*/ 2 w 84"/>
              <a:gd name="T33" fmla="*/ 58 h 82"/>
              <a:gd name="T34" fmla="*/ 0 w 84"/>
              <a:gd name="T35" fmla="*/ 50 h 82"/>
              <a:gd name="T36" fmla="*/ 0 w 84"/>
              <a:gd name="T37" fmla="*/ 42 h 82"/>
              <a:gd name="T38" fmla="*/ 0 w 84"/>
              <a:gd name="T39" fmla="*/ 42 h 82"/>
              <a:gd name="T40" fmla="*/ 0 w 84"/>
              <a:gd name="T41" fmla="*/ 32 h 82"/>
              <a:gd name="T42" fmla="*/ 2 w 84"/>
              <a:gd name="T43" fmla="*/ 24 h 82"/>
              <a:gd name="T44" fmla="*/ 6 w 84"/>
              <a:gd name="T45" fmla="*/ 18 h 82"/>
              <a:gd name="T46" fmla="*/ 12 w 84"/>
              <a:gd name="T47" fmla="*/ 12 h 82"/>
              <a:gd name="T48" fmla="*/ 18 w 84"/>
              <a:gd name="T49" fmla="*/ 6 h 82"/>
              <a:gd name="T50" fmla="*/ 26 w 84"/>
              <a:gd name="T51" fmla="*/ 2 h 82"/>
              <a:gd name="T52" fmla="*/ 34 w 84"/>
              <a:gd name="T53" fmla="*/ 0 h 82"/>
              <a:gd name="T54" fmla="*/ 42 w 84"/>
              <a:gd name="T55" fmla="*/ 0 h 82"/>
              <a:gd name="T56" fmla="*/ 42 w 84"/>
              <a:gd name="T57" fmla="*/ 0 h 82"/>
              <a:gd name="T58" fmla="*/ 50 w 84"/>
              <a:gd name="T59" fmla="*/ 0 h 82"/>
              <a:gd name="T60" fmla="*/ 58 w 84"/>
              <a:gd name="T61" fmla="*/ 2 h 82"/>
              <a:gd name="T62" fmla="*/ 64 w 84"/>
              <a:gd name="T63" fmla="*/ 6 h 82"/>
              <a:gd name="T64" fmla="*/ 72 w 84"/>
              <a:gd name="T65" fmla="*/ 12 h 82"/>
              <a:gd name="T66" fmla="*/ 76 w 84"/>
              <a:gd name="T67" fmla="*/ 18 h 82"/>
              <a:gd name="T68" fmla="*/ 80 w 84"/>
              <a:gd name="T69" fmla="*/ 24 h 82"/>
              <a:gd name="T70" fmla="*/ 82 w 84"/>
              <a:gd name="T71" fmla="*/ 32 h 82"/>
              <a:gd name="T72" fmla="*/ 84 w 84"/>
              <a:gd name="T73" fmla="*/ 42 h 82"/>
              <a:gd name="T74" fmla="*/ 84 w 84"/>
              <a:gd name="T75"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2">
                <a:moveTo>
                  <a:pt x="84" y="42"/>
                </a:moveTo>
                <a:lnTo>
                  <a:pt x="84" y="42"/>
                </a:lnTo>
                <a:lnTo>
                  <a:pt x="82" y="50"/>
                </a:lnTo>
                <a:lnTo>
                  <a:pt x="80" y="58"/>
                </a:lnTo>
                <a:lnTo>
                  <a:pt x="76" y="64"/>
                </a:lnTo>
                <a:lnTo>
                  <a:pt x="72" y="70"/>
                </a:lnTo>
                <a:lnTo>
                  <a:pt x="64" y="76"/>
                </a:lnTo>
                <a:lnTo>
                  <a:pt x="58" y="80"/>
                </a:lnTo>
                <a:lnTo>
                  <a:pt x="50" y="82"/>
                </a:lnTo>
                <a:lnTo>
                  <a:pt x="42" y="82"/>
                </a:lnTo>
                <a:lnTo>
                  <a:pt x="42" y="82"/>
                </a:lnTo>
                <a:lnTo>
                  <a:pt x="34" y="82"/>
                </a:lnTo>
                <a:lnTo>
                  <a:pt x="26" y="80"/>
                </a:lnTo>
                <a:lnTo>
                  <a:pt x="18" y="76"/>
                </a:lnTo>
                <a:lnTo>
                  <a:pt x="12" y="70"/>
                </a:lnTo>
                <a:lnTo>
                  <a:pt x="6" y="64"/>
                </a:lnTo>
                <a:lnTo>
                  <a:pt x="2" y="58"/>
                </a:lnTo>
                <a:lnTo>
                  <a:pt x="0" y="50"/>
                </a:lnTo>
                <a:lnTo>
                  <a:pt x="0" y="42"/>
                </a:lnTo>
                <a:lnTo>
                  <a:pt x="0" y="42"/>
                </a:lnTo>
                <a:lnTo>
                  <a:pt x="0" y="32"/>
                </a:lnTo>
                <a:lnTo>
                  <a:pt x="2" y="24"/>
                </a:lnTo>
                <a:lnTo>
                  <a:pt x="6" y="18"/>
                </a:lnTo>
                <a:lnTo>
                  <a:pt x="12" y="12"/>
                </a:lnTo>
                <a:lnTo>
                  <a:pt x="18" y="6"/>
                </a:lnTo>
                <a:lnTo>
                  <a:pt x="26" y="2"/>
                </a:lnTo>
                <a:lnTo>
                  <a:pt x="34" y="0"/>
                </a:lnTo>
                <a:lnTo>
                  <a:pt x="42" y="0"/>
                </a:lnTo>
                <a:lnTo>
                  <a:pt x="42" y="0"/>
                </a:lnTo>
                <a:lnTo>
                  <a:pt x="50" y="0"/>
                </a:lnTo>
                <a:lnTo>
                  <a:pt x="58" y="2"/>
                </a:lnTo>
                <a:lnTo>
                  <a:pt x="64" y="6"/>
                </a:lnTo>
                <a:lnTo>
                  <a:pt x="72" y="12"/>
                </a:lnTo>
                <a:lnTo>
                  <a:pt x="76" y="18"/>
                </a:lnTo>
                <a:lnTo>
                  <a:pt x="80" y="24"/>
                </a:lnTo>
                <a:lnTo>
                  <a:pt x="82" y="32"/>
                </a:lnTo>
                <a:lnTo>
                  <a:pt x="84" y="42"/>
                </a:lnTo>
                <a:lnTo>
                  <a:pt x="84" y="4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36" name="Freeform 122"/>
          <p:cNvSpPr>
            <a:spLocks/>
          </p:cNvSpPr>
          <p:nvPr/>
        </p:nvSpPr>
        <p:spPr bwMode="auto">
          <a:xfrm>
            <a:off x="3858041" y="1303697"/>
            <a:ext cx="65087" cy="66675"/>
          </a:xfrm>
          <a:custGeom>
            <a:avLst/>
            <a:gdLst>
              <a:gd name="T0" fmla="*/ 82 w 82"/>
              <a:gd name="T1" fmla="*/ 42 h 84"/>
              <a:gd name="T2" fmla="*/ 82 w 82"/>
              <a:gd name="T3" fmla="*/ 42 h 84"/>
              <a:gd name="T4" fmla="*/ 82 w 82"/>
              <a:gd name="T5" fmla="*/ 50 h 84"/>
              <a:gd name="T6" fmla="*/ 80 w 82"/>
              <a:gd name="T7" fmla="*/ 58 h 84"/>
              <a:gd name="T8" fmla="*/ 76 w 82"/>
              <a:gd name="T9" fmla="*/ 66 h 84"/>
              <a:gd name="T10" fmla="*/ 70 w 82"/>
              <a:gd name="T11" fmla="*/ 72 h 84"/>
              <a:gd name="T12" fmla="*/ 64 w 82"/>
              <a:gd name="T13" fmla="*/ 76 h 84"/>
              <a:gd name="T14" fmla="*/ 58 w 82"/>
              <a:gd name="T15" fmla="*/ 80 h 84"/>
              <a:gd name="T16" fmla="*/ 50 w 82"/>
              <a:gd name="T17" fmla="*/ 82 h 84"/>
              <a:gd name="T18" fmla="*/ 40 w 82"/>
              <a:gd name="T19" fmla="*/ 84 h 84"/>
              <a:gd name="T20" fmla="*/ 40 w 82"/>
              <a:gd name="T21" fmla="*/ 84 h 84"/>
              <a:gd name="T22" fmla="*/ 32 w 82"/>
              <a:gd name="T23" fmla="*/ 82 h 84"/>
              <a:gd name="T24" fmla="*/ 24 w 82"/>
              <a:gd name="T25" fmla="*/ 80 h 84"/>
              <a:gd name="T26" fmla="*/ 18 w 82"/>
              <a:gd name="T27" fmla="*/ 76 h 84"/>
              <a:gd name="T28" fmla="*/ 12 w 82"/>
              <a:gd name="T29" fmla="*/ 72 h 84"/>
              <a:gd name="T30" fmla="*/ 6 w 82"/>
              <a:gd name="T31" fmla="*/ 66 h 84"/>
              <a:gd name="T32" fmla="*/ 2 w 82"/>
              <a:gd name="T33" fmla="*/ 58 h 84"/>
              <a:gd name="T34" fmla="*/ 0 w 82"/>
              <a:gd name="T35" fmla="*/ 50 h 84"/>
              <a:gd name="T36" fmla="*/ 0 w 82"/>
              <a:gd name="T37" fmla="*/ 42 h 84"/>
              <a:gd name="T38" fmla="*/ 0 w 82"/>
              <a:gd name="T39" fmla="*/ 42 h 84"/>
              <a:gd name="T40" fmla="*/ 0 w 82"/>
              <a:gd name="T41" fmla="*/ 34 h 84"/>
              <a:gd name="T42" fmla="*/ 2 w 82"/>
              <a:gd name="T43" fmla="*/ 26 h 84"/>
              <a:gd name="T44" fmla="*/ 6 w 82"/>
              <a:gd name="T45" fmla="*/ 18 h 84"/>
              <a:gd name="T46" fmla="*/ 12 w 82"/>
              <a:gd name="T47" fmla="*/ 12 h 84"/>
              <a:gd name="T48" fmla="*/ 18 w 82"/>
              <a:gd name="T49" fmla="*/ 8 h 84"/>
              <a:gd name="T50" fmla="*/ 24 w 82"/>
              <a:gd name="T51" fmla="*/ 4 h 84"/>
              <a:gd name="T52" fmla="*/ 32 w 82"/>
              <a:gd name="T53" fmla="*/ 0 h 84"/>
              <a:gd name="T54" fmla="*/ 40 w 82"/>
              <a:gd name="T55" fmla="*/ 0 h 84"/>
              <a:gd name="T56" fmla="*/ 40 w 82"/>
              <a:gd name="T57" fmla="*/ 0 h 84"/>
              <a:gd name="T58" fmla="*/ 50 w 82"/>
              <a:gd name="T59" fmla="*/ 0 h 84"/>
              <a:gd name="T60" fmla="*/ 58 w 82"/>
              <a:gd name="T61" fmla="*/ 4 h 84"/>
              <a:gd name="T62" fmla="*/ 64 w 82"/>
              <a:gd name="T63" fmla="*/ 8 h 84"/>
              <a:gd name="T64" fmla="*/ 70 w 82"/>
              <a:gd name="T65" fmla="*/ 12 h 84"/>
              <a:gd name="T66" fmla="*/ 76 w 82"/>
              <a:gd name="T67" fmla="*/ 18 h 84"/>
              <a:gd name="T68" fmla="*/ 80 w 82"/>
              <a:gd name="T69" fmla="*/ 26 h 84"/>
              <a:gd name="T70" fmla="*/ 82 w 82"/>
              <a:gd name="T71" fmla="*/ 34 h 84"/>
              <a:gd name="T72" fmla="*/ 82 w 82"/>
              <a:gd name="T73" fmla="*/ 42 h 84"/>
              <a:gd name="T74" fmla="*/ 82 w 82"/>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84">
                <a:moveTo>
                  <a:pt x="82" y="42"/>
                </a:moveTo>
                <a:lnTo>
                  <a:pt x="82" y="42"/>
                </a:lnTo>
                <a:lnTo>
                  <a:pt x="82" y="50"/>
                </a:lnTo>
                <a:lnTo>
                  <a:pt x="80" y="58"/>
                </a:lnTo>
                <a:lnTo>
                  <a:pt x="76" y="66"/>
                </a:lnTo>
                <a:lnTo>
                  <a:pt x="70" y="72"/>
                </a:lnTo>
                <a:lnTo>
                  <a:pt x="64" y="76"/>
                </a:lnTo>
                <a:lnTo>
                  <a:pt x="58" y="80"/>
                </a:lnTo>
                <a:lnTo>
                  <a:pt x="50" y="82"/>
                </a:lnTo>
                <a:lnTo>
                  <a:pt x="40" y="84"/>
                </a:lnTo>
                <a:lnTo>
                  <a:pt x="40" y="84"/>
                </a:lnTo>
                <a:lnTo>
                  <a:pt x="32" y="82"/>
                </a:lnTo>
                <a:lnTo>
                  <a:pt x="24" y="80"/>
                </a:lnTo>
                <a:lnTo>
                  <a:pt x="18" y="76"/>
                </a:lnTo>
                <a:lnTo>
                  <a:pt x="12" y="72"/>
                </a:lnTo>
                <a:lnTo>
                  <a:pt x="6" y="66"/>
                </a:lnTo>
                <a:lnTo>
                  <a:pt x="2" y="58"/>
                </a:lnTo>
                <a:lnTo>
                  <a:pt x="0" y="50"/>
                </a:lnTo>
                <a:lnTo>
                  <a:pt x="0" y="42"/>
                </a:lnTo>
                <a:lnTo>
                  <a:pt x="0" y="42"/>
                </a:lnTo>
                <a:lnTo>
                  <a:pt x="0" y="34"/>
                </a:lnTo>
                <a:lnTo>
                  <a:pt x="2" y="26"/>
                </a:lnTo>
                <a:lnTo>
                  <a:pt x="6" y="18"/>
                </a:lnTo>
                <a:lnTo>
                  <a:pt x="12" y="12"/>
                </a:lnTo>
                <a:lnTo>
                  <a:pt x="18" y="8"/>
                </a:lnTo>
                <a:lnTo>
                  <a:pt x="24" y="4"/>
                </a:lnTo>
                <a:lnTo>
                  <a:pt x="32" y="0"/>
                </a:lnTo>
                <a:lnTo>
                  <a:pt x="40" y="0"/>
                </a:lnTo>
                <a:lnTo>
                  <a:pt x="40" y="0"/>
                </a:lnTo>
                <a:lnTo>
                  <a:pt x="50" y="0"/>
                </a:lnTo>
                <a:lnTo>
                  <a:pt x="58" y="4"/>
                </a:lnTo>
                <a:lnTo>
                  <a:pt x="64" y="8"/>
                </a:lnTo>
                <a:lnTo>
                  <a:pt x="70" y="12"/>
                </a:lnTo>
                <a:lnTo>
                  <a:pt x="76" y="18"/>
                </a:lnTo>
                <a:lnTo>
                  <a:pt x="80" y="26"/>
                </a:lnTo>
                <a:lnTo>
                  <a:pt x="82" y="34"/>
                </a:lnTo>
                <a:lnTo>
                  <a:pt x="82" y="42"/>
                </a:lnTo>
                <a:lnTo>
                  <a:pt x="82" y="4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37" name="Freeform 123"/>
          <p:cNvSpPr>
            <a:spLocks/>
          </p:cNvSpPr>
          <p:nvPr/>
        </p:nvSpPr>
        <p:spPr bwMode="auto">
          <a:xfrm>
            <a:off x="4337465" y="1451335"/>
            <a:ext cx="66675" cy="65087"/>
          </a:xfrm>
          <a:custGeom>
            <a:avLst/>
            <a:gdLst>
              <a:gd name="T0" fmla="*/ 84 w 84"/>
              <a:gd name="T1" fmla="*/ 42 h 82"/>
              <a:gd name="T2" fmla="*/ 84 w 84"/>
              <a:gd name="T3" fmla="*/ 42 h 82"/>
              <a:gd name="T4" fmla="*/ 84 w 84"/>
              <a:gd name="T5" fmla="*/ 50 h 82"/>
              <a:gd name="T6" fmla="*/ 80 w 84"/>
              <a:gd name="T7" fmla="*/ 58 h 82"/>
              <a:gd name="T8" fmla="*/ 76 w 84"/>
              <a:gd name="T9" fmla="*/ 64 h 82"/>
              <a:gd name="T10" fmla="*/ 72 w 84"/>
              <a:gd name="T11" fmla="*/ 70 h 82"/>
              <a:gd name="T12" fmla="*/ 66 w 84"/>
              <a:gd name="T13" fmla="*/ 76 h 82"/>
              <a:gd name="T14" fmla="*/ 58 w 84"/>
              <a:gd name="T15" fmla="*/ 80 h 82"/>
              <a:gd name="T16" fmla="*/ 50 w 84"/>
              <a:gd name="T17" fmla="*/ 82 h 82"/>
              <a:gd name="T18" fmla="*/ 42 w 84"/>
              <a:gd name="T19" fmla="*/ 82 h 82"/>
              <a:gd name="T20" fmla="*/ 42 w 84"/>
              <a:gd name="T21" fmla="*/ 82 h 82"/>
              <a:gd name="T22" fmla="*/ 34 w 84"/>
              <a:gd name="T23" fmla="*/ 82 h 82"/>
              <a:gd name="T24" fmla="*/ 26 w 84"/>
              <a:gd name="T25" fmla="*/ 80 h 82"/>
              <a:gd name="T26" fmla="*/ 18 w 84"/>
              <a:gd name="T27" fmla="*/ 76 h 82"/>
              <a:gd name="T28" fmla="*/ 12 w 84"/>
              <a:gd name="T29" fmla="*/ 70 h 82"/>
              <a:gd name="T30" fmla="*/ 8 w 84"/>
              <a:gd name="T31" fmla="*/ 64 h 82"/>
              <a:gd name="T32" fmla="*/ 4 w 84"/>
              <a:gd name="T33" fmla="*/ 58 h 82"/>
              <a:gd name="T34" fmla="*/ 2 w 84"/>
              <a:gd name="T35" fmla="*/ 50 h 82"/>
              <a:gd name="T36" fmla="*/ 0 w 84"/>
              <a:gd name="T37" fmla="*/ 42 h 82"/>
              <a:gd name="T38" fmla="*/ 0 w 84"/>
              <a:gd name="T39" fmla="*/ 42 h 82"/>
              <a:gd name="T40" fmla="*/ 2 w 84"/>
              <a:gd name="T41" fmla="*/ 32 h 82"/>
              <a:gd name="T42" fmla="*/ 4 w 84"/>
              <a:gd name="T43" fmla="*/ 24 h 82"/>
              <a:gd name="T44" fmla="*/ 8 w 84"/>
              <a:gd name="T45" fmla="*/ 18 h 82"/>
              <a:gd name="T46" fmla="*/ 12 w 84"/>
              <a:gd name="T47" fmla="*/ 12 h 82"/>
              <a:gd name="T48" fmla="*/ 18 w 84"/>
              <a:gd name="T49" fmla="*/ 6 h 82"/>
              <a:gd name="T50" fmla="*/ 26 w 84"/>
              <a:gd name="T51" fmla="*/ 2 h 82"/>
              <a:gd name="T52" fmla="*/ 34 w 84"/>
              <a:gd name="T53" fmla="*/ 0 h 82"/>
              <a:gd name="T54" fmla="*/ 42 w 84"/>
              <a:gd name="T55" fmla="*/ 0 h 82"/>
              <a:gd name="T56" fmla="*/ 42 w 84"/>
              <a:gd name="T57" fmla="*/ 0 h 82"/>
              <a:gd name="T58" fmla="*/ 50 w 84"/>
              <a:gd name="T59" fmla="*/ 0 h 82"/>
              <a:gd name="T60" fmla="*/ 58 w 84"/>
              <a:gd name="T61" fmla="*/ 2 h 82"/>
              <a:gd name="T62" fmla="*/ 66 w 84"/>
              <a:gd name="T63" fmla="*/ 6 h 82"/>
              <a:gd name="T64" fmla="*/ 72 w 84"/>
              <a:gd name="T65" fmla="*/ 12 h 82"/>
              <a:gd name="T66" fmla="*/ 76 w 84"/>
              <a:gd name="T67" fmla="*/ 18 h 82"/>
              <a:gd name="T68" fmla="*/ 80 w 84"/>
              <a:gd name="T69" fmla="*/ 24 h 82"/>
              <a:gd name="T70" fmla="*/ 84 w 84"/>
              <a:gd name="T71" fmla="*/ 32 h 82"/>
              <a:gd name="T72" fmla="*/ 84 w 84"/>
              <a:gd name="T73" fmla="*/ 42 h 82"/>
              <a:gd name="T74" fmla="*/ 84 w 84"/>
              <a:gd name="T75"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2">
                <a:moveTo>
                  <a:pt x="84" y="42"/>
                </a:moveTo>
                <a:lnTo>
                  <a:pt x="84" y="42"/>
                </a:lnTo>
                <a:lnTo>
                  <a:pt x="84" y="50"/>
                </a:lnTo>
                <a:lnTo>
                  <a:pt x="80" y="58"/>
                </a:lnTo>
                <a:lnTo>
                  <a:pt x="76" y="64"/>
                </a:lnTo>
                <a:lnTo>
                  <a:pt x="72" y="70"/>
                </a:lnTo>
                <a:lnTo>
                  <a:pt x="66" y="76"/>
                </a:lnTo>
                <a:lnTo>
                  <a:pt x="58" y="80"/>
                </a:lnTo>
                <a:lnTo>
                  <a:pt x="50" y="82"/>
                </a:lnTo>
                <a:lnTo>
                  <a:pt x="42" y="82"/>
                </a:lnTo>
                <a:lnTo>
                  <a:pt x="42" y="82"/>
                </a:lnTo>
                <a:lnTo>
                  <a:pt x="34" y="82"/>
                </a:lnTo>
                <a:lnTo>
                  <a:pt x="26" y="80"/>
                </a:lnTo>
                <a:lnTo>
                  <a:pt x="18" y="76"/>
                </a:lnTo>
                <a:lnTo>
                  <a:pt x="12" y="70"/>
                </a:lnTo>
                <a:lnTo>
                  <a:pt x="8" y="64"/>
                </a:lnTo>
                <a:lnTo>
                  <a:pt x="4" y="58"/>
                </a:lnTo>
                <a:lnTo>
                  <a:pt x="2" y="50"/>
                </a:lnTo>
                <a:lnTo>
                  <a:pt x="0" y="42"/>
                </a:lnTo>
                <a:lnTo>
                  <a:pt x="0" y="42"/>
                </a:lnTo>
                <a:lnTo>
                  <a:pt x="2" y="32"/>
                </a:lnTo>
                <a:lnTo>
                  <a:pt x="4" y="24"/>
                </a:lnTo>
                <a:lnTo>
                  <a:pt x="8" y="18"/>
                </a:lnTo>
                <a:lnTo>
                  <a:pt x="12" y="12"/>
                </a:lnTo>
                <a:lnTo>
                  <a:pt x="18" y="6"/>
                </a:lnTo>
                <a:lnTo>
                  <a:pt x="26" y="2"/>
                </a:lnTo>
                <a:lnTo>
                  <a:pt x="34" y="0"/>
                </a:lnTo>
                <a:lnTo>
                  <a:pt x="42" y="0"/>
                </a:lnTo>
                <a:lnTo>
                  <a:pt x="42" y="0"/>
                </a:lnTo>
                <a:lnTo>
                  <a:pt x="50" y="0"/>
                </a:lnTo>
                <a:lnTo>
                  <a:pt x="58" y="2"/>
                </a:lnTo>
                <a:lnTo>
                  <a:pt x="66" y="6"/>
                </a:lnTo>
                <a:lnTo>
                  <a:pt x="72" y="12"/>
                </a:lnTo>
                <a:lnTo>
                  <a:pt x="76" y="18"/>
                </a:lnTo>
                <a:lnTo>
                  <a:pt x="80" y="24"/>
                </a:lnTo>
                <a:lnTo>
                  <a:pt x="84" y="32"/>
                </a:lnTo>
                <a:lnTo>
                  <a:pt x="84" y="42"/>
                </a:lnTo>
                <a:lnTo>
                  <a:pt x="84" y="4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39" name="Freeform 125"/>
          <p:cNvSpPr>
            <a:spLocks/>
          </p:cNvSpPr>
          <p:nvPr/>
        </p:nvSpPr>
        <p:spPr bwMode="auto">
          <a:xfrm>
            <a:off x="2742028" y="1067160"/>
            <a:ext cx="66675" cy="65087"/>
          </a:xfrm>
          <a:custGeom>
            <a:avLst/>
            <a:gdLst>
              <a:gd name="T0" fmla="*/ 84 w 84"/>
              <a:gd name="T1" fmla="*/ 42 h 82"/>
              <a:gd name="T2" fmla="*/ 84 w 84"/>
              <a:gd name="T3" fmla="*/ 42 h 82"/>
              <a:gd name="T4" fmla="*/ 82 w 84"/>
              <a:gd name="T5" fmla="*/ 50 h 82"/>
              <a:gd name="T6" fmla="*/ 80 w 84"/>
              <a:gd name="T7" fmla="*/ 58 h 82"/>
              <a:gd name="T8" fmla="*/ 76 w 84"/>
              <a:gd name="T9" fmla="*/ 64 h 82"/>
              <a:gd name="T10" fmla="*/ 72 w 84"/>
              <a:gd name="T11" fmla="*/ 70 h 82"/>
              <a:gd name="T12" fmla="*/ 64 w 84"/>
              <a:gd name="T13" fmla="*/ 76 h 82"/>
              <a:gd name="T14" fmla="*/ 58 w 84"/>
              <a:gd name="T15" fmla="*/ 80 h 82"/>
              <a:gd name="T16" fmla="*/ 50 w 84"/>
              <a:gd name="T17" fmla="*/ 82 h 82"/>
              <a:gd name="T18" fmla="*/ 42 w 84"/>
              <a:gd name="T19" fmla="*/ 82 h 82"/>
              <a:gd name="T20" fmla="*/ 42 w 84"/>
              <a:gd name="T21" fmla="*/ 82 h 82"/>
              <a:gd name="T22" fmla="*/ 34 w 84"/>
              <a:gd name="T23" fmla="*/ 82 h 82"/>
              <a:gd name="T24" fmla="*/ 26 w 84"/>
              <a:gd name="T25" fmla="*/ 80 h 82"/>
              <a:gd name="T26" fmla="*/ 18 w 84"/>
              <a:gd name="T27" fmla="*/ 76 h 82"/>
              <a:gd name="T28" fmla="*/ 12 w 84"/>
              <a:gd name="T29" fmla="*/ 70 h 82"/>
              <a:gd name="T30" fmla="*/ 6 w 84"/>
              <a:gd name="T31" fmla="*/ 64 h 82"/>
              <a:gd name="T32" fmla="*/ 2 w 84"/>
              <a:gd name="T33" fmla="*/ 58 h 82"/>
              <a:gd name="T34" fmla="*/ 0 w 84"/>
              <a:gd name="T35" fmla="*/ 50 h 82"/>
              <a:gd name="T36" fmla="*/ 0 w 84"/>
              <a:gd name="T37" fmla="*/ 42 h 82"/>
              <a:gd name="T38" fmla="*/ 0 w 84"/>
              <a:gd name="T39" fmla="*/ 42 h 82"/>
              <a:gd name="T40" fmla="*/ 0 w 84"/>
              <a:gd name="T41" fmla="*/ 32 h 82"/>
              <a:gd name="T42" fmla="*/ 2 w 84"/>
              <a:gd name="T43" fmla="*/ 24 h 82"/>
              <a:gd name="T44" fmla="*/ 6 w 84"/>
              <a:gd name="T45" fmla="*/ 18 h 82"/>
              <a:gd name="T46" fmla="*/ 12 w 84"/>
              <a:gd name="T47" fmla="*/ 12 h 82"/>
              <a:gd name="T48" fmla="*/ 18 w 84"/>
              <a:gd name="T49" fmla="*/ 6 h 82"/>
              <a:gd name="T50" fmla="*/ 26 w 84"/>
              <a:gd name="T51" fmla="*/ 2 h 82"/>
              <a:gd name="T52" fmla="*/ 34 w 84"/>
              <a:gd name="T53" fmla="*/ 0 h 82"/>
              <a:gd name="T54" fmla="*/ 42 w 84"/>
              <a:gd name="T55" fmla="*/ 0 h 82"/>
              <a:gd name="T56" fmla="*/ 42 w 84"/>
              <a:gd name="T57" fmla="*/ 0 h 82"/>
              <a:gd name="T58" fmla="*/ 50 w 84"/>
              <a:gd name="T59" fmla="*/ 0 h 82"/>
              <a:gd name="T60" fmla="*/ 58 w 84"/>
              <a:gd name="T61" fmla="*/ 2 h 82"/>
              <a:gd name="T62" fmla="*/ 64 w 84"/>
              <a:gd name="T63" fmla="*/ 6 h 82"/>
              <a:gd name="T64" fmla="*/ 72 w 84"/>
              <a:gd name="T65" fmla="*/ 12 h 82"/>
              <a:gd name="T66" fmla="*/ 76 w 84"/>
              <a:gd name="T67" fmla="*/ 18 h 82"/>
              <a:gd name="T68" fmla="*/ 80 w 84"/>
              <a:gd name="T69" fmla="*/ 24 h 82"/>
              <a:gd name="T70" fmla="*/ 82 w 84"/>
              <a:gd name="T71" fmla="*/ 32 h 82"/>
              <a:gd name="T72" fmla="*/ 84 w 84"/>
              <a:gd name="T73" fmla="*/ 42 h 82"/>
              <a:gd name="T74" fmla="*/ 84 w 84"/>
              <a:gd name="T75"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2">
                <a:moveTo>
                  <a:pt x="84" y="42"/>
                </a:moveTo>
                <a:lnTo>
                  <a:pt x="84" y="42"/>
                </a:lnTo>
                <a:lnTo>
                  <a:pt x="82" y="50"/>
                </a:lnTo>
                <a:lnTo>
                  <a:pt x="80" y="58"/>
                </a:lnTo>
                <a:lnTo>
                  <a:pt x="76" y="64"/>
                </a:lnTo>
                <a:lnTo>
                  <a:pt x="72" y="70"/>
                </a:lnTo>
                <a:lnTo>
                  <a:pt x="64" y="76"/>
                </a:lnTo>
                <a:lnTo>
                  <a:pt x="58" y="80"/>
                </a:lnTo>
                <a:lnTo>
                  <a:pt x="50" y="82"/>
                </a:lnTo>
                <a:lnTo>
                  <a:pt x="42" y="82"/>
                </a:lnTo>
                <a:lnTo>
                  <a:pt x="42" y="82"/>
                </a:lnTo>
                <a:lnTo>
                  <a:pt x="34" y="82"/>
                </a:lnTo>
                <a:lnTo>
                  <a:pt x="26" y="80"/>
                </a:lnTo>
                <a:lnTo>
                  <a:pt x="18" y="76"/>
                </a:lnTo>
                <a:lnTo>
                  <a:pt x="12" y="70"/>
                </a:lnTo>
                <a:lnTo>
                  <a:pt x="6" y="64"/>
                </a:lnTo>
                <a:lnTo>
                  <a:pt x="2" y="58"/>
                </a:lnTo>
                <a:lnTo>
                  <a:pt x="0" y="50"/>
                </a:lnTo>
                <a:lnTo>
                  <a:pt x="0" y="42"/>
                </a:lnTo>
                <a:lnTo>
                  <a:pt x="0" y="42"/>
                </a:lnTo>
                <a:lnTo>
                  <a:pt x="0" y="32"/>
                </a:lnTo>
                <a:lnTo>
                  <a:pt x="2" y="24"/>
                </a:lnTo>
                <a:lnTo>
                  <a:pt x="6" y="18"/>
                </a:lnTo>
                <a:lnTo>
                  <a:pt x="12" y="12"/>
                </a:lnTo>
                <a:lnTo>
                  <a:pt x="18" y="6"/>
                </a:lnTo>
                <a:lnTo>
                  <a:pt x="26" y="2"/>
                </a:lnTo>
                <a:lnTo>
                  <a:pt x="34" y="0"/>
                </a:lnTo>
                <a:lnTo>
                  <a:pt x="42" y="0"/>
                </a:lnTo>
                <a:lnTo>
                  <a:pt x="42" y="0"/>
                </a:lnTo>
                <a:lnTo>
                  <a:pt x="50" y="0"/>
                </a:lnTo>
                <a:lnTo>
                  <a:pt x="58" y="2"/>
                </a:lnTo>
                <a:lnTo>
                  <a:pt x="64" y="6"/>
                </a:lnTo>
                <a:lnTo>
                  <a:pt x="72" y="12"/>
                </a:lnTo>
                <a:lnTo>
                  <a:pt x="76" y="18"/>
                </a:lnTo>
                <a:lnTo>
                  <a:pt x="80" y="24"/>
                </a:lnTo>
                <a:lnTo>
                  <a:pt x="82" y="32"/>
                </a:lnTo>
                <a:lnTo>
                  <a:pt x="84" y="42"/>
                </a:lnTo>
                <a:lnTo>
                  <a:pt x="84" y="4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40" name="Freeform 126"/>
          <p:cNvSpPr>
            <a:spLocks/>
          </p:cNvSpPr>
          <p:nvPr/>
        </p:nvSpPr>
        <p:spPr bwMode="auto">
          <a:xfrm>
            <a:off x="2261015" y="943334"/>
            <a:ext cx="66675" cy="66675"/>
          </a:xfrm>
          <a:custGeom>
            <a:avLst/>
            <a:gdLst>
              <a:gd name="T0" fmla="*/ 84 w 84"/>
              <a:gd name="T1" fmla="*/ 42 h 84"/>
              <a:gd name="T2" fmla="*/ 84 w 84"/>
              <a:gd name="T3" fmla="*/ 42 h 84"/>
              <a:gd name="T4" fmla="*/ 84 w 84"/>
              <a:gd name="T5" fmla="*/ 50 h 84"/>
              <a:gd name="T6" fmla="*/ 80 w 84"/>
              <a:gd name="T7" fmla="*/ 58 h 84"/>
              <a:gd name="T8" fmla="*/ 76 w 84"/>
              <a:gd name="T9" fmla="*/ 66 h 84"/>
              <a:gd name="T10" fmla="*/ 72 w 84"/>
              <a:gd name="T11" fmla="*/ 72 h 84"/>
              <a:gd name="T12" fmla="*/ 66 w 84"/>
              <a:gd name="T13" fmla="*/ 78 h 84"/>
              <a:gd name="T14" fmla="*/ 58 w 84"/>
              <a:gd name="T15" fmla="*/ 82 h 84"/>
              <a:gd name="T16" fmla="*/ 50 w 84"/>
              <a:gd name="T17" fmla="*/ 84 h 84"/>
              <a:gd name="T18" fmla="*/ 42 w 84"/>
              <a:gd name="T19" fmla="*/ 84 h 84"/>
              <a:gd name="T20" fmla="*/ 42 w 84"/>
              <a:gd name="T21" fmla="*/ 84 h 84"/>
              <a:gd name="T22" fmla="*/ 34 w 84"/>
              <a:gd name="T23" fmla="*/ 84 h 84"/>
              <a:gd name="T24" fmla="*/ 26 w 84"/>
              <a:gd name="T25" fmla="*/ 82 h 84"/>
              <a:gd name="T26" fmla="*/ 18 w 84"/>
              <a:gd name="T27" fmla="*/ 78 h 84"/>
              <a:gd name="T28" fmla="*/ 12 w 84"/>
              <a:gd name="T29" fmla="*/ 72 h 84"/>
              <a:gd name="T30" fmla="*/ 8 w 84"/>
              <a:gd name="T31" fmla="*/ 66 h 84"/>
              <a:gd name="T32" fmla="*/ 4 w 84"/>
              <a:gd name="T33" fmla="*/ 58 h 84"/>
              <a:gd name="T34" fmla="*/ 2 w 84"/>
              <a:gd name="T35" fmla="*/ 50 h 84"/>
              <a:gd name="T36" fmla="*/ 0 w 84"/>
              <a:gd name="T37" fmla="*/ 42 h 84"/>
              <a:gd name="T38" fmla="*/ 0 w 84"/>
              <a:gd name="T39" fmla="*/ 42 h 84"/>
              <a:gd name="T40" fmla="*/ 2 w 84"/>
              <a:gd name="T41" fmla="*/ 34 h 84"/>
              <a:gd name="T42" fmla="*/ 4 w 84"/>
              <a:gd name="T43" fmla="*/ 26 h 84"/>
              <a:gd name="T44" fmla="*/ 8 w 84"/>
              <a:gd name="T45" fmla="*/ 20 h 84"/>
              <a:gd name="T46" fmla="*/ 12 w 84"/>
              <a:gd name="T47" fmla="*/ 12 h 84"/>
              <a:gd name="T48" fmla="*/ 18 w 84"/>
              <a:gd name="T49" fmla="*/ 8 h 84"/>
              <a:gd name="T50" fmla="*/ 26 w 84"/>
              <a:gd name="T51" fmla="*/ 4 h 84"/>
              <a:gd name="T52" fmla="*/ 34 w 84"/>
              <a:gd name="T53" fmla="*/ 2 h 84"/>
              <a:gd name="T54" fmla="*/ 42 w 84"/>
              <a:gd name="T55" fmla="*/ 0 h 84"/>
              <a:gd name="T56" fmla="*/ 42 w 84"/>
              <a:gd name="T57" fmla="*/ 0 h 84"/>
              <a:gd name="T58" fmla="*/ 50 w 84"/>
              <a:gd name="T59" fmla="*/ 2 h 84"/>
              <a:gd name="T60" fmla="*/ 58 w 84"/>
              <a:gd name="T61" fmla="*/ 4 h 84"/>
              <a:gd name="T62" fmla="*/ 66 w 84"/>
              <a:gd name="T63" fmla="*/ 8 h 84"/>
              <a:gd name="T64" fmla="*/ 72 w 84"/>
              <a:gd name="T65" fmla="*/ 12 h 84"/>
              <a:gd name="T66" fmla="*/ 76 w 84"/>
              <a:gd name="T67" fmla="*/ 20 h 84"/>
              <a:gd name="T68" fmla="*/ 80 w 84"/>
              <a:gd name="T69" fmla="*/ 26 h 84"/>
              <a:gd name="T70" fmla="*/ 84 w 84"/>
              <a:gd name="T71" fmla="*/ 34 h 84"/>
              <a:gd name="T72" fmla="*/ 84 w 84"/>
              <a:gd name="T73" fmla="*/ 42 h 84"/>
              <a:gd name="T74" fmla="*/ 84 w 84"/>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2"/>
                </a:moveTo>
                <a:lnTo>
                  <a:pt x="84" y="42"/>
                </a:lnTo>
                <a:lnTo>
                  <a:pt x="84" y="50"/>
                </a:lnTo>
                <a:lnTo>
                  <a:pt x="80" y="58"/>
                </a:lnTo>
                <a:lnTo>
                  <a:pt x="76" y="66"/>
                </a:lnTo>
                <a:lnTo>
                  <a:pt x="72" y="72"/>
                </a:lnTo>
                <a:lnTo>
                  <a:pt x="66" y="78"/>
                </a:lnTo>
                <a:lnTo>
                  <a:pt x="58" y="82"/>
                </a:lnTo>
                <a:lnTo>
                  <a:pt x="50" y="84"/>
                </a:lnTo>
                <a:lnTo>
                  <a:pt x="42" y="84"/>
                </a:lnTo>
                <a:lnTo>
                  <a:pt x="42" y="84"/>
                </a:lnTo>
                <a:lnTo>
                  <a:pt x="34" y="84"/>
                </a:lnTo>
                <a:lnTo>
                  <a:pt x="26" y="82"/>
                </a:lnTo>
                <a:lnTo>
                  <a:pt x="18" y="78"/>
                </a:lnTo>
                <a:lnTo>
                  <a:pt x="12" y="72"/>
                </a:lnTo>
                <a:lnTo>
                  <a:pt x="8" y="66"/>
                </a:lnTo>
                <a:lnTo>
                  <a:pt x="4" y="58"/>
                </a:lnTo>
                <a:lnTo>
                  <a:pt x="2" y="50"/>
                </a:lnTo>
                <a:lnTo>
                  <a:pt x="0" y="42"/>
                </a:lnTo>
                <a:lnTo>
                  <a:pt x="0" y="42"/>
                </a:lnTo>
                <a:lnTo>
                  <a:pt x="2" y="34"/>
                </a:lnTo>
                <a:lnTo>
                  <a:pt x="4" y="26"/>
                </a:lnTo>
                <a:lnTo>
                  <a:pt x="8" y="20"/>
                </a:lnTo>
                <a:lnTo>
                  <a:pt x="12" y="12"/>
                </a:lnTo>
                <a:lnTo>
                  <a:pt x="18" y="8"/>
                </a:lnTo>
                <a:lnTo>
                  <a:pt x="26" y="4"/>
                </a:lnTo>
                <a:lnTo>
                  <a:pt x="34" y="2"/>
                </a:lnTo>
                <a:lnTo>
                  <a:pt x="42" y="0"/>
                </a:lnTo>
                <a:lnTo>
                  <a:pt x="42" y="0"/>
                </a:lnTo>
                <a:lnTo>
                  <a:pt x="50" y="2"/>
                </a:lnTo>
                <a:lnTo>
                  <a:pt x="58" y="4"/>
                </a:lnTo>
                <a:lnTo>
                  <a:pt x="66" y="8"/>
                </a:lnTo>
                <a:lnTo>
                  <a:pt x="72" y="12"/>
                </a:lnTo>
                <a:lnTo>
                  <a:pt x="76" y="20"/>
                </a:lnTo>
                <a:lnTo>
                  <a:pt x="80" y="26"/>
                </a:lnTo>
                <a:lnTo>
                  <a:pt x="84" y="34"/>
                </a:lnTo>
                <a:lnTo>
                  <a:pt x="84" y="42"/>
                </a:lnTo>
                <a:lnTo>
                  <a:pt x="84" y="4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241" name="Freeform 127"/>
          <p:cNvSpPr>
            <a:spLocks/>
          </p:cNvSpPr>
          <p:nvPr/>
        </p:nvSpPr>
        <p:spPr bwMode="auto">
          <a:xfrm>
            <a:off x="1784765" y="797285"/>
            <a:ext cx="66675" cy="65087"/>
          </a:xfrm>
          <a:custGeom>
            <a:avLst/>
            <a:gdLst>
              <a:gd name="T0" fmla="*/ 84 w 84"/>
              <a:gd name="T1" fmla="*/ 42 h 82"/>
              <a:gd name="T2" fmla="*/ 84 w 84"/>
              <a:gd name="T3" fmla="*/ 42 h 82"/>
              <a:gd name="T4" fmla="*/ 82 w 84"/>
              <a:gd name="T5" fmla="*/ 50 h 82"/>
              <a:gd name="T6" fmla="*/ 80 w 84"/>
              <a:gd name="T7" fmla="*/ 58 h 82"/>
              <a:gd name="T8" fmla="*/ 76 w 84"/>
              <a:gd name="T9" fmla="*/ 64 h 82"/>
              <a:gd name="T10" fmla="*/ 72 w 84"/>
              <a:gd name="T11" fmla="*/ 70 h 82"/>
              <a:gd name="T12" fmla="*/ 66 w 84"/>
              <a:gd name="T13" fmla="*/ 76 h 82"/>
              <a:gd name="T14" fmla="*/ 58 w 84"/>
              <a:gd name="T15" fmla="*/ 80 h 82"/>
              <a:gd name="T16" fmla="*/ 50 w 84"/>
              <a:gd name="T17" fmla="*/ 82 h 82"/>
              <a:gd name="T18" fmla="*/ 42 w 84"/>
              <a:gd name="T19" fmla="*/ 82 h 82"/>
              <a:gd name="T20" fmla="*/ 42 w 84"/>
              <a:gd name="T21" fmla="*/ 82 h 82"/>
              <a:gd name="T22" fmla="*/ 34 w 84"/>
              <a:gd name="T23" fmla="*/ 82 h 82"/>
              <a:gd name="T24" fmla="*/ 26 w 84"/>
              <a:gd name="T25" fmla="*/ 80 h 82"/>
              <a:gd name="T26" fmla="*/ 18 w 84"/>
              <a:gd name="T27" fmla="*/ 76 h 82"/>
              <a:gd name="T28" fmla="*/ 12 w 84"/>
              <a:gd name="T29" fmla="*/ 70 h 82"/>
              <a:gd name="T30" fmla="*/ 8 w 84"/>
              <a:gd name="T31" fmla="*/ 64 h 82"/>
              <a:gd name="T32" fmla="*/ 4 w 84"/>
              <a:gd name="T33" fmla="*/ 58 h 82"/>
              <a:gd name="T34" fmla="*/ 0 w 84"/>
              <a:gd name="T35" fmla="*/ 50 h 82"/>
              <a:gd name="T36" fmla="*/ 0 w 84"/>
              <a:gd name="T37" fmla="*/ 42 h 82"/>
              <a:gd name="T38" fmla="*/ 0 w 84"/>
              <a:gd name="T39" fmla="*/ 42 h 82"/>
              <a:gd name="T40" fmla="*/ 0 w 84"/>
              <a:gd name="T41" fmla="*/ 32 h 82"/>
              <a:gd name="T42" fmla="*/ 4 w 84"/>
              <a:gd name="T43" fmla="*/ 24 h 82"/>
              <a:gd name="T44" fmla="*/ 8 w 84"/>
              <a:gd name="T45" fmla="*/ 18 h 82"/>
              <a:gd name="T46" fmla="*/ 12 w 84"/>
              <a:gd name="T47" fmla="*/ 12 h 82"/>
              <a:gd name="T48" fmla="*/ 18 w 84"/>
              <a:gd name="T49" fmla="*/ 6 h 82"/>
              <a:gd name="T50" fmla="*/ 26 w 84"/>
              <a:gd name="T51" fmla="*/ 2 h 82"/>
              <a:gd name="T52" fmla="*/ 34 w 84"/>
              <a:gd name="T53" fmla="*/ 0 h 82"/>
              <a:gd name="T54" fmla="*/ 42 w 84"/>
              <a:gd name="T55" fmla="*/ 0 h 82"/>
              <a:gd name="T56" fmla="*/ 42 w 84"/>
              <a:gd name="T57" fmla="*/ 0 h 82"/>
              <a:gd name="T58" fmla="*/ 50 w 84"/>
              <a:gd name="T59" fmla="*/ 0 h 82"/>
              <a:gd name="T60" fmla="*/ 58 w 84"/>
              <a:gd name="T61" fmla="*/ 2 h 82"/>
              <a:gd name="T62" fmla="*/ 66 w 84"/>
              <a:gd name="T63" fmla="*/ 6 h 82"/>
              <a:gd name="T64" fmla="*/ 72 w 84"/>
              <a:gd name="T65" fmla="*/ 12 h 82"/>
              <a:gd name="T66" fmla="*/ 76 w 84"/>
              <a:gd name="T67" fmla="*/ 18 h 82"/>
              <a:gd name="T68" fmla="*/ 80 w 84"/>
              <a:gd name="T69" fmla="*/ 24 h 82"/>
              <a:gd name="T70" fmla="*/ 82 w 84"/>
              <a:gd name="T71" fmla="*/ 32 h 82"/>
              <a:gd name="T72" fmla="*/ 84 w 84"/>
              <a:gd name="T73" fmla="*/ 42 h 82"/>
              <a:gd name="T74" fmla="*/ 84 w 84"/>
              <a:gd name="T75"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2">
                <a:moveTo>
                  <a:pt x="84" y="42"/>
                </a:moveTo>
                <a:lnTo>
                  <a:pt x="84" y="42"/>
                </a:lnTo>
                <a:lnTo>
                  <a:pt x="82" y="50"/>
                </a:lnTo>
                <a:lnTo>
                  <a:pt x="80" y="58"/>
                </a:lnTo>
                <a:lnTo>
                  <a:pt x="76" y="64"/>
                </a:lnTo>
                <a:lnTo>
                  <a:pt x="72" y="70"/>
                </a:lnTo>
                <a:lnTo>
                  <a:pt x="66" y="76"/>
                </a:lnTo>
                <a:lnTo>
                  <a:pt x="58" y="80"/>
                </a:lnTo>
                <a:lnTo>
                  <a:pt x="50" y="82"/>
                </a:lnTo>
                <a:lnTo>
                  <a:pt x="42" y="82"/>
                </a:lnTo>
                <a:lnTo>
                  <a:pt x="42" y="82"/>
                </a:lnTo>
                <a:lnTo>
                  <a:pt x="34" y="82"/>
                </a:lnTo>
                <a:lnTo>
                  <a:pt x="26" y="80"/>
                </a:lnTo>
                <a:lnTo>
                  <a:pt x="18" y="76"/>
                </a:lnTo>
                <a:lnTo>
                  <a:pt x="12" y="70"/>
                </a:lnTo>
                <a:lnTo>
                  <a:pt x="8" y="64"/>
                </a:lnTo>
                <a:lnTo>
                  <a:pt x="4" y="58"/>
                </a:lnTo>
                <a:lnTo>
                  <a:pt x="0" y="50"/>
                </a:lnTo>
                <a:lnTo>
                  <a:pt x="0" y="42"/>
                </a:lnTo>
                <a:lnTo>
                  <a:pt x="0" y="42"/>
                </a:lnTo>
                <a:lnTo>
                  <a:pt x="0" y="32"/>
                </a:lnTo>
                <a:lnTo>
                  <a:pt x="4" y="24"/>
                </a:lnTo>
                <a:lnTo>
                  <a:pt x="8" y="18"/>
                </a:lnTo>
                <a:lnTo>
                  <a:pt x="12" y="12"/>
                </a:lnTo>
                <a:lnTo>
                  <a:pt x="18" y="6"/>
                </a:lnTo>
                <a:lnTo>
                  <a:pt x="26" y="2"/>
                </a:lnTo>
                <a:lnTo>
                  <a:pt x="34" y="0"/>
                </a:lnTo>
                <a:lnTo>
                  <a:pt x="42" y="0"/>
                </a:lnTo>
                <a:lnTo>
                  <a:pt x="42" y="0"/>
                </a:lnTo>
                <a:lnTo>
                  <a:pt x="50" y="0"/>
                </a:lnTo>
                <a:lnTo>
                  <a:pt x="58" y="2"/>
                </a:lnTo>
                <a:lnTo>
                  <a:pt x="66" y="6"/>
                </a:lnTo>
                <a:lnTo>
                  <a:pt x="72" y="12"/>
                </a:lnTo>
                <a:lnTo>
                  <a:pt x="76" y="18"/>
                </a:lnTo>
                <a:lnTo>
                  <a:pt x="80" y="24"/>
                </a:lnTo>
                <a:lnTo>
                  <a:pt x="82" y="32"/>
                </a:lnTo>
                <a:lnTo>
                  <a:pt x="84" y="42"/>
                </a:lnTo>
                <a:lnTo>
                  <a:pt x="84" y="4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043" name="Freeform 227"/>
          <p:cNvSpPr>
            <a:spLocks/>
          </p:cNvSpPr>
          <p:nvPr/>
        </p:nvSpPr>
        <p:spPr bwMode="auto">
          <a:xfrm>
            <a:off x="1338677" y="706797"/>
            <a:ext cx="3033713" cy="500063"/>
          </a:xfrm>
          <a:custGeom>
            <a:avLst/>
            <a:gdLst>
              <a:gd name="T0" fmla="*/ 0 w 3822"/>
              <a:gd name="T1" fmla="*/ 0 h 630"/>
              <a:gd name="T2" fmla="*/ 614 w 3822"/>
              <a:gd name="T3" fmla="*/ 108 h 630"/>
              <a:gd name="T4" fmla="*/ 1214 w 3822"/>
              <a:gd name="T5" fmla="*/ 182 h 630"/>
              <a:gd name="T6" fmla="*/ 1808 w 3822"/>
              <a:gd name="T7" fmla="*/ 246 h 630"/>
              <a:gd name="T8" fmla="*/ 2614 w 3822"/>
              <a:gd name="T9" fmla="*/ 394 h 630"/>
              <a:gd name="T10" fmla="*/ 3216 w 3822"/>
              <a:gd name="T11" fmla="*/ 492 h 630"/>
              <a:gd name="T12" fmla="*/ 3822 w 3822"/>
              <a:gd name="T13" fmla="*/ 630 h 630"/>
            </a:gdLst>
            <a:ahLst/>
            <a:cxnLst>
              <a:cxn ang="0">
                <a:pos x="T0" y="T1"/>
              </a:cxn>
              <a:cxn ang="0">
                <a:pos x="T2" y="T3"/>
              </a:cxn>
              <a:cxn ang="0">
                <a:pos x="T4" y="T5"/>
              </a:cxn>
              <a:cxn ang="0">
                <a:pos x="T6" y="T7"/>
              </a:cxn>
              <a:cxn ang="0">
                <a:pos x="T8" y="T9"/>
              </a:cxn>
              <a:cxn ang="0">
                <a:pos x="T10" y="T11"/>
              </a:cxn>
              <a:cxn ang="0">
                <a:pos x="T12" y="T13"/>
              </a:cxn>
            </a:cxnLst>
            <a:rect l="0" t="0" r="r" b="b"/>
            <a:pathLst>
              <a:path w="3822" h="630">
                <a:moveTo>
                  <a:pt x="0" y="0"/>
                </a:moveTo>
                <a:lnTo>
                  <a:pt x="614" y="108"/>
                </a:lnTo>
                <a:lnTo>
                  <a:pt x="1214" y="182"/>
                </a:lnTo>
                <a:lnTo>
                  <a:pt x="1808" y="246"/>
                </a:lnTo>
                <a:lnTo>
                  <a:pt x="2614" y="394"/>
                </a:lnTo>
                <a:lnTo>
                  <a:pt x="3216" y="492"/>
                </a:lnTo>
                <a:lnTo>
                  <a:pt x="3822" y="630"/>
                </a:lnTo>
              </a:path>
            </a:pathLst>
          </a:custGeom>
          <a:noFill/>
          <a:ln w="28575" cmpd="sng">
            <a:solidFill>
              <a:srgbClr val="E46C0A"/>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096" name="Line 280"/>
          <p:cNvSpPr>
            <a:spLocks noChangeShapeType="1"/>
          </p:cNvSpPr>
          <p:nvPr/>
        </p:nvSpPr>
        <p:spPr bwMode="auto">
          <a:xfrm>
            <a:off x="3892965" y="1019535"/>
            <a:ext cx="0" cy="153988"/>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097" name="Line 281"/>
          <p:cNvSpPr>
            <a:spLocks noChangeShapeType="1"/>
          </p:cNvSpPr>
          <p:nvPr/>
        </p:nvSpPr>
        <p:spPr bwMode="auto">
          <a:xfrm>
            <a:off x="3853278" y="1021122"/>
            <a:ext cx="77788" cy="0"/>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098" name="Line 282"/>
          <p:cNvSpPr>
            <a:spLocks noChangeShapeType="1"/>
          </p:cNvSpPr>
          <p:nvPr/>
        </p:nvSpPr>
        <p:spPr bwMode="auto">
          <a:xfrm>
            <a:off x="3853278" y="1171934"/>
            <a:ext cx="77788" cy="0"/>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099" name="Freeform 283"/>
          <p:cNvSpPr>
            <a:spLocks/>
          </p:cNvSpPr>
          <p:nvPr/>
        </p:nvSpPr>
        <p:spPr bwMode="auto">
          <a:xfrm>
            <a:off x="3859628" y="1067159"/>
            <a:ext cx="66675" cy="66675"/>
          </a:xfrm>
          <a:custGeom>
            <a:avLst/>
            <a:gdLst>
              <a:gd name="T0" fmla="*/ 84 w 84"/>
              <a:gd name="T1" fmla="*/ 42 h 84"/>
              <a:gd name="T2" fmla="*/ 84 w 84"/>
              <a:gd name="T3" fmla="*/ 42 h 84"/>
              <a:gd name="T4" fmla="*/ 82 w 84"/>
              <a:gd name="T5" fmla="*/ 50 h 84"/>
              <a:gd name="T6" fmla="*/ 80 w 84"/>
              <a:gd name="T7" fmla="*/ 58 h 84"/>
              <a:gd name="T8" fmla="*/ 76 w 84"/>
              <a:gd name="T9" fmla="*/ 64 h 84"/>
              <a:gd name="T10" fmla="*/ 72 w 84"/>
              <a:gd name="T11" fmla="*/ 72 h 84"/>
              <a:gd name="T12" fmla="*/ 66 w 84"/>
              <a:gd name="T13" fmla="*/ 76 h 84"/>
              <a:gd name="T14" fmla="*/ 58 w 84"/>
              <a:gd name="T15" fmla="*/ 80 h 84"/>
              <a:gd name="T16" fmla="*/ 50 w 84"/>
              <a:gd name="T17" fmla="*/ 82 h 84"/>
              <a:gd name="T18" fmla="*/ 42 w 84"/>
              <a:gd name="T19" fmla="*/ 84 h 84"/>
              <a:gd name="T20" fmla="*/ 42 w 84"/>
              <a:gd name="T21" fmla="*/ 84 h 84"/>
              <a:gd name="T22" fmla="*/ 34 w 84"/>
              <a:gd name="T23" fmla="*/ 82 h 84"/>
              <a:gd name="T24" fmla="*/ 26 w 84"/>
              <a:gd name="T25" fmla="*/ 80 h 84"/>
              <a:gd name="T26" fmla="*/ 18 w 84"/>
              <a:gd name="T27" fmla="*/ 76 h 84"/>
              <a:gd name="T28" fmla="*/ 12 w 84"/>
              <a:gd name="T29" fmla="*/ 72 h 84"/>
              <a:gd name="T30" fmla="*/ 8 w 84"/>
              <a:gd name="T31" fmla="*/ 64 h 84"/>
              <a:gd name="T32" fmla="*/ 4 w 84"/>
              <a:gd name="T33" fmla="*/ 58 h 84"/>
              <a:gd name="T34" fmla="*/ 0 w 84"/>
              <a:gd name="T35" fmla="*/ 50 h 84"/>
              <a:gd name="T36" fmla="*/ 0 w 84"/>
              <a:gd name="T37" fmla="*/ 42 h 84"/>
              <a:gd name="T38" fmla="*/ 0 w 84"/>
              <a:gd name="T39" fmla="*/ 42 h 84"/>
              <a:gd name="T40" fmla="*/ 0 w 84"/>
              <a:gd name="T41" fmla="*/ 34 h 84"/>
              <a:gd name="T42" fmla="*/ 4 w 84"/>
              <a:gd name="T43" fmla="*/ 26 h 84"/>
              <a:gd name="T44" fmla="*/ 8 w 84"/>
              <a:gd name="T45" fmla="*/ 18 h 84"/>
              <a:gd name="T46" fmla="*/ 12 w 84"/>
              <a:gd name="T47" fmla="*/ 12 h 84"/>
              <a:gd name="T48" fmla="*/ 18 w 84"/>
              <a:gd name="T49" fmla="*/ 6 h 84"/>
              <a:gd name="T50" fmla="*/ 26 w 84"/>
              <a:gd name="T51" fmla="*/ 2 h 84"/>
              <a:gd name="T52" fmla="*/ 34 w 84"/>
              <a:gd name="T53" fmla="*/ 0 h 84"/>
              <a:gd name="T54" fmla="*/ 42 w 84"/>
              <a:gd name="T55" fmla="*/ 0 h 84"/>
              <a:gd name="T56" fmla="*/ 42 w 84"/>
              <a:gd name="T57" fmla="*/ 0 h 84"/>
              <a:gd name="T58" fmla="*/ 50 w 84"/>
              <a:gd name="T59" fmla="*/ 0 h 84"/>
              <a:gd name="T60" fmla="*/ 58 w 84"/>
              <a:gd name="T61" fmla="*/ 2 h 84"/>
              <a:gd name="T62" fmla="*/ 66 w 84"/>
              <a:gd name="T63" fmla="*/ 6 h 84"/>
              <a:gd name="T64" fmla="*/ 72 w 84"/>
              <a:gd name="T65" fmla="*/ 12 h 84"/>
              <a:gd name="T66" fmla="*/ 76 w 84"/>
              <a:gd name="T67" fmla="*/ 18 h 84"/>
              <a:gd name="T68" fmla="*/ 80 w 84"/>
              <a:gd name="T69" fmla="*/ 26 h 84"/>
              <a:gd name="T70" fmla="*/ 82 w 84"/>
              <a:gd name="T71" fmla="*/ 34 h 84"/>
              <a:gd name="T72" fmla="*/ 84 w 84"/>
              <a:gd name="T73" fmla="*/ 42 h 84"/>
              <a:gd name="T74" fmla="*/ 84 w 84"/>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2"/>
                </a:moveTo>
                <a:lnTo>
                  <a:pt x="84" y="42"/>
                </a:lnTo>
                <a:lnTo>
                  <a:pt x="82" y="50"/>
                </a:lnTo>
                <a:lnTo>
                  <a:pt x="80" y="58"/>
                </a:lnTo>
                <a:lnTo>
                  <a:pt x="76" y="64"/>
                </a:lnTo>
                <a:lnTo>
                  <a:pt x="72" y="72"/>
                </a:lnTo>
                <a:lnTo>
                  <a:pt x="66" y="76"/>
                </a:lnTo>
                <a:lnTo>
                  <a:pt x="58" y="80"/>
                </a:lnTo>
                <a:lnTo>
                  <a:pt x="50" y="82"/>
                </a:lnTo>
                <a:lnTo>
                  <a:pt x="42" y="84"/>
                </a:lnTo>
                <a:lnTo>
                  <a:pt x="42" y="84"/>
                </a:lnTo>
                <a:lnTo>
                  <a:pt x="34" y="82"/>
                </a:lnTo>
                <a:lnTo>
                  <a:pt x="26" y="80"/>
                </a:lnTo>
                <a:lnTo>
                  <a:pt x="18" y="76"/>
                </a:lnTo>
                <a:lnTo>
                  <a:pt x="12" y="72"/>
                </a:lnTo>
                <a:lnTo>
                  <a:pt x="8" y="64"/>
                </a:lnTo>
                <a:lnTo>
                  <a:pt x="4" y="58"/>
                </a:lnTo>
                <a:lnTo>
                  <a:pt x="0" y="50"/>
                </a:lnTo>
                <a:lnTo>
                  <a:pt x="0" y="42"/>
                </a:lnTo>
                <a:lnTo>
                  <a:pt x="0" y="42"/>
                </a:lnTo>
                <a:lnTo>
                  <a:pt x="0" y="34"/>
                </a:lnTo>
                <a:lnTo>
                  <a:pt x="4" y="26"/>
                </a:lnTo>
                <a:lnTo>
                  <a:pt x="8" y="18"/>
                </a:lnTo>
                <a:lnTo>
                  <a:pt x="12" y="12"/>
                </a:lnTo>
                <a:lnTo>
                  <a:pt x="18" y="6"/>
                </a:lnTo>
                <a:lnTo>
                  <a:pt x="26" y="2"/>
                </a:lnTo>
                <a:lnTo>
                  <a:pt x="34" y="0"/>
                </a:lnTo>
                <a:lnTo>
                  <a:pt x="42" y="0"/>
                </a:lnTo>
                <a:lnTo>
                  <a:pt x="42" y="0"/>
                </a:lnTo>
                <a:lnTo>
                  <a:pt x="50" y="0"/>
                </a:lnTo>
                <a:lnTo>
                  <a:pt x="58" y="2"/>
                </a:lnTo>
                <a:lnTo>
                  <a:pt x="66" y="6"/>
                </a:lnTo>
                <a:lnTo>
                  <a:pt x="72" y="12"/>
                </a:lnTo>
                <a:lnTo>
                  <a:pt x="76" y="18"/>
                </a:lnTo>
                <a:lnTo>
                  <a:pt x="80" y="26"/>
                </a:lnTo>
                <a:lnTo>
                  <a:pt x="82" y="34"/>
                </a:lnTo>
                <a:lnTo>
                  <a:pt x="84" y="42"/>
                </a:lnTo>
                <a:lnTo>
                  <a:pt x="84" y="42"/>
                </a:lnTo>
                <a:close/>
              </a:path>
            </a:pathLst>
          </a:custGeom>
          <a:solidFill>
            <a:srgbClr val="E46C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00" name="Line 284"/>
          <p:cNvSpPr>
            <a:spLocks noChangeShapeType="1"/>
          </p:cNvSpPr>
          <p:nvPr/>
        </p:nvSpPr>
        <p:spPr bwMode="auto">
          <a:xfrm>
            <a:off x="3413540" y="943335"/>
            <a:ext cx="0" cy="149225"/>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01" name="Line 285"/>
          <p:cNvSpPr>
            <a:spLocks noChangeShapeType="1"/>
          </p:cNvSpPr>
          <p:nvPr/>
        </p:nvSpPr>
        <p:spPr bwMode="auto">
          <a:xfrm>
            <a:off x="3375441" y="943334"/>
            <a:ext cx="77788" cy="0"/>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02" name="Line 286"/>
          <p:cNvSpPr>
            <a:spLocks noChangeShapeType="1"/>
          </p:cNvSpPr>
          <p:nvPr/>
        </p:nvSpPr>
        <p:spPr bwMode="auto">
          <a:xfrm>
            <a:off x="3375441" y="1090972"/>
            <a:ext cx="77788" cy="0"/>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03" name="Freeform 287"/>
          <p:cNvSpPr>
            <a:spLocks/>
          </p:cNvSpPr>
          <p:nvPr/>
        </p:nvSpPr>
        <p:spPr bwMode="auto">
          <a:xfrm>
            <a:off x="3380203" y="989372"/>
            <a:ext cx="66675" cy="66675"/>
          </a:xfrm>
          <a:custGeom>
            <a:avLst/>
            <a:gdLst>
              <a:gd name="T0" fmla="*/ 84 w 84"/>
              <a:gd name="T1" fmla="*/ 42 h 84"/>
              <a:gd name="T2" fmla="*/ 84 w 84"/>
              <a:gd name="T3" fmla="*/ 42 h 84"/>
              <a:gd name="T4" fmla="*/ 84 w 84"/>
              <a:gd name="T5" fmla="*/ 50 h 84"/>
              <a:gd name="T6" fmla="*/ 80 w 84"/>
              <a:gd name="T7" fmla="*/ 58 h 84"/>
              <a:gd name="T8" fmla="*/ 76 w 84"/>
              <a:gd name="T9" fmla="*/ 66 h 84"/>
              <a:gd name="T10" fmla="*/ 72 w 84"/>
              <a:gd name="T11" fmla="*/ 72 h 84"/>
              <a:gd name="T12" fmla="*/ 66 w 84"/>
              <a:gd name="T13" fmla="*/ 76 h 84"/>
              <a:gd name="T14" fmla="*/ 58 w 84"/>
              <a:gd name="T15" fmla="*/ 80 h 84"/>
              <a:gd name="T16" fmla="*/ 50 w 84"/>
              <a:gd name="T17" fmla="*/ 84 h 84"/>
              <a:gd name="T18" fmla="*/ 42 w 84"/>
              <a:gd name="T19" fmla="*/ 84 h 84"/>
              <a:gd name="T20" fmla="*/ 42 w 84"/>
              <a:gd name="T21" fmla="*/ 84 h 84"/>
              <a:gd name="T22" fmla="*/ 34 w 84"/>
              <a:gd name="T23" fmla="*/ 84 h 84"/>
              <a:gd name="T24" fmla="*/ 26 w 84"/>
              <a:gd name="T25" fmla="*/ 80 h 84"/>
              <a:gd name="T26" fmla="*/ 18 w 84"/>
              <a:gd name="T27" fmla="*/ 76 h 84"/>
              <a:gd name="T28" fmla="*/ 12 w 84"/>
              <a:gd name="T29" fmla="*/ 72 h 84"/>
              <a:gd name="T30" fmla="*/ 8 w 84"/>
              <a:gd name="T31" fmla="*/ 66 h 84"/>
              <a:gd name="T32" fmla="*/ 4 w 84"/>
              <a:gd name="T33" fmla="*/ 58 h 84"/>
              <a:gd name="T34" fmla="*/ 2 w 84"/>
              <a:gd name="T35" fmla="*/ 50 h 84"/>
              <a:gd name="T36" fmla="*/ 0 w 84"/>
              <a:gd name="T37" fmla="*/ 42 h 84"/>
              <a:gd name="T38" fmla="*/ 0 w 84"/>
              <a:gd name="T39" fmla="*/ 42 h 84"/>
              <a:gd name="T40" fmla="*/ 2 w 84"/>
              <a:gd name="T41" fmla="*/ 34 h 84"/>
              <a:gd name="T42" fmla="*/ 4 w 84"/>
              <a:gd name="T43" fmla="*/ 26 h 84"/>
              <a:gd name="T44" fmla="*/ 8 w 84"/>
              <a:gd name="T45" fmla="*/ 18 h 84"/>
              <a:gd name="T46" fmla="*/ 12 w 84"/>
              <a:gd name="T47" fmla="*/ 12 h 84"/>
              <a:gd name="T48" fmla="*/ 18 w 84"/>
              <a:gd name="T49" fmla="*/ 8 h 84"/>
              <a:gd name="T50" fmla="*/ 26 w 84"/>
              <a:gd name="T51" fmla="*/ 4 h 84"/>
              <a:gd name="T52" fmla="*/ 34 w 84"/>
              <a:gd name="T53" fmla="*/ 2 h 84"/>
              <a:gd name="T54" fmla="*/ 42 w 84"/>
              <a:gd name="T55" fmla="*/ 0 h 84"/>
              <a:gd name="T56" fmla="*/ 42 w 84"/>
              <a:gd name="T57" fmla="*/ 0 h 84"/>
              <a:gd name="T58" fmla="*/ 50 w 84"/>
              <a:gd name="T59" fmla="*/ 2 h 84"/>
              <a:gd name="T60" fmla="*/ 58 w 84"/>
              <a:gd name="T61" fmla="*/ 4 h 84"/>
              <a:gd name="T62" fmla="*/ 66 w 84"/>
              <a:gd name="T63" fmla="*/ 8 h 84"/>
              <a:gd name="T64" fmla="*/ 72 w 84"/>
              <a:gd name="T65" fmla="*/ 12 h 84"/>
              <a:gd name="T66" fmla="*/ 76 w 84"/>
              <a:gd name="T67" fmla="*/ 18 h 84"/>
              <a:gd name="T68" fmla="*/ 80 w 84"/>
              <a:gd name="T69" fmla="*/ 26 h 84"/>
              <a:gd name="T70" fmla="*/ 84 w 84"/>
              <a:gd name="T71" fmla="*/ 34 h 84"/>
              <a:gd name="T72" fmla="*/ 84 w 84"/>
              <a:gd name="T73" fmla="*/ 42 h 84"/>
              <a:gd name="T74" fmla="*/ 84 w 84"/>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2"/>
                </a:moveTo>
                <a:lnTo>
                  <a:pt x="84" y="42"/>
                </a:lnTo>
                <a:lnTo>
                  <a:pt x="84" y="50"/>
                </a:lnTo>
                <a:lnTo>
                  <a:pt x="80" y="58"/>
                </a:lnTo>
                <a:lnTo>
                  <a:pt x="76" y="66"/>
                </a:lnTo>
                <a:lnTo>
                  <a:pt x="72" y="72"/>
                </a:lnTo>
                <a:lnTo>
                  <a:pt x="66" y="76"/>
                </a:lnTo>
                <a:lnTo>
                  <a:pt x="58" y="80"/>
                </a:lnTo>
                <a:lnTo>
                  <a:pt x="50" y="84"/>
                </a:lnTo>
                <a:lnTo>
                  <a:pt x="42" y="84"/>
                </a:lnTo>
                <a:lnTo>
                  <a:pt x="42" y="84"/>
                </a:lnTo>
                <a:lnTo>
                  <a:pt x="34" y="84"/>
                </a:lnTo>
                <a:lnTo>
                  <a:pt x="26" y="80"/>
                </a:lnTo>
                <a:lnTo>
                  <a:pt x="18" y="76"/>
                </a:lnTo>
                <a:lnTo>
                  <a:pt x="12" y="72"/>
                </a:lnTo>
                <a:lnTo>
                  <a:pt x="8" y="66"/>
                </a:lnTo>
                <a:lnTo>
                  <a:pt x="4" y="58"/>
                </a:lnTo>
                <a:lnTo>
                  <a:pt x="2" y="50"/>
                </a:lnTo>
                <a:lnTo>
                  <a:pt x="0" y="42"/>
                </a:lnTo>
                <a:lnTo>
                  <a:pt x="0" y="42"/>
                </a:lnTo>
                <a:lnTo>
                  <a:pt x="2" y="34"/>
                </a:lnTo>
                <a:lnTo>
                  <a:pt x="4" y="26"/>
                </a:lnTo>
                <a:lnTo>
                  <a:pt x="8" y="18"/>
                </a:lnTo>
                <a:lnTo>
                  <a:pt x="12" y="12"/>
                </a:lnTo>
                <a:lnTo>
                  <a:pt x="18" y="8"/>
                </a:lnTo>
                <a:lnTo>
                  <a:pt x="26" y="4"/>
                </a:lnTo>
                <a:lnTo>
                  <a:pt x="34" y="2"/>
                </a:lnTo>
                <a:lnTo>
                  <a:pt x="42" y="0"/>
                </a:lnTo>
                <a:lnTo>
                  <a:pt x="42" y="0"/>
                </a:lnTo>
                <a:lnTo>
                  <a:pt x="50" y="2"/>
                </a:lnTo>
                <a:lnTo>
                  <a:pt x="58" y="4"/>
                </a:lnTo>
                <a:lnTo>
                  <a:pt x="66" y="8"/>
                </a:lnTo>
                <a:lnTo>
                  <a:pt x="72" y="12"/>
                </a:lnTo>
                <a:lnTo>
                  <a:pt x="76" y="18"/>
                </a:lnTo>
                <a:lnTo>
                  <a:pt x="80" y="26"/>
                </a:lnTo>
                <a:lnTo>
                  <a:pt x="84" y="34"/>
                </a:lnTo>
                <a:lnTo>
                  <a:pt x="84" y="42"/>
                </a:lnTo>
                <a:lnTo>
                  <a:pt x="84" y="42"/>
                </a:lnTo>
                <a:close/>
              </a:path>
            </a:pathLst>
          </a:custGeom>
          <a:solidFill>
            <a:srgbClr val="E46C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04" name="Line 288"/>
          <p:cNvSpPr>
            <a:spLocks noChangeShapeType="1"/>
          </p:cNvSpPr>
          <p:nvPr/>
        </p:nvSpPr>
        <p:spPr bwMode="auto">
          <a:xfrm>
            <a:off x="2775365" y="838560"/>
            <a:ext cx="0" cy="122237"/>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05" name="Line 289"/>
          <p:cNvSpPr>
            <a:spLocks noChangeShapeType="1"/>
          </p:cNvSpPr>
          <p:nvPr/>
        </p:nvSpPr>
        <p:spPr bwMode="auto">
          <a:xfrm>
            <a:off x="2737266" y="840147"/>
            <a:ext cx="77788" cy="0"/>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06" name="Line 290"/>
          <p:cNvSpPr>
            <a:spLocks noChangeShapeType="1"/>
          </p:cNvSpPr>
          <p:nvPr/>
        </p:nvSpPr>
        <p:spPr bwMode="auto">
          <a:xfrm>
            <a:off x="2737266" y="960797"/>
            <a:ext cx="77788" cy="0"/>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07" name="Freeform 291"/>
          <p:cNvSpPr>
            <a:spLocks/>
          </p:cNvSpPr>
          <p:nvPr/>
        </p:nvSpPr>
        <p:spPr bwMode="auto">
          <a:xfrm>
            <a:off x="2742028" y="870310"/>
            <a:ext cx="66675" cy="66675"/>
          </a:xfrm>
          <a:custGeom>
            <a:avLst/>
            <a:gdLst>
              <a:gd name="T0" fmla="*/ 84 w 84"/>
              <a:gd name="T1" fmla="*/ 42 h 84"/>
              <a:gd name="T2" fmla="*/ 84 w 84"/>
              <a:gd name="T3" fmla="*/ 42 h 84"/>
              <a:gd name="T4" fmla="*/ 84 w 84"/>
              <a:gd name="T5" fmla="*/ 50 h 84"/>
              <a:gd name="T6" fmla="*/ 82 w 84"/>
              <a:gd name="T7" fmla="*/ 58 h 84"/>
              <a:gd name="T8" fmla="*/ 78 w 84"/>
              <a:gd name="T9" fmla="*/ 64 h 84"/>
              <a:gd name="T10" fmla="*/ 72 w 84"/>
              <a:gd name="T11" fmla="*/ 70 h 84"/>
              <a:gd name="T12" fmla="*/ 66 w 84"/>
              <a:gd name="T13" fmla="*/ 76 h 84"/>
              <a:gd name="T14" fmla="*/ 58 w 84"/>
              <a:gd name="T15" fmla="*/ 80 h 84"/>
              <a:gd name="T16" fmla="*/ 52 w 84"/>
              <a:gd name="T17" fmla="*/ 82 h 84"/>
              <a:gd name="T18" fmla="*/ 42 w 84"/>
              <a:gd name="T19" fmla="*/ 84 h 84"/>
              <a:gd name="T20" fmla="*/ 42 w 84"/>
              <a:gd name="T21" fmla="*/ 84 h 84"/>
              <a:gd name="T22" fmla="*/ 34 w 84"/>
              <a:gd name="T23" fmla="*/ 82 h 84"/>
              <a:gd name="T24" fmla="*/ 26 w 84"/>
              <a:gd name="T25" fmla="*/ 80 h 84"/>
              <a:gd name="T26" fmla="*/ 20 w 84"/>
              <a:gd name="T27" fmla="*/ 76 h 84"/>
              <a:gd name="T28" fmla="*/ 14 w 84"/>
              <a:gd name="T29" fmla="*/ 70 h 84"/>
              <a:gd name="T30" fmla="*/ 8 w 84"/>
              <a:gd name="T31" fmla="*/ 64 h 84"/>
              <a:gd name="T32" fmla="*/ 4 w 84"/>
              <a:gd name="T33" fmla="*/ 58 h 84"/>
              <a:gd name="T34" fmla="*/ 2 w 84"/>
              <a:gd name="T35" fmla="*/ 50 h 84"/>
              <a:gd name="T36" fmla="*/ 0 w 84"/>
              <a:gd name="T37" fmla="*/ 42 h 84"/>
              <a:gd name="T38" fmla="*/ 0 w 84"/>
              <a:gd name="T39" fmla="*/ 42 h 84"/>
              <a:gd name="T40" fmla="*/ 2 w 84"/>
              <a:gd name="T41" fmla="*/ 32 h 84"/>
              <a:gd name="T42" fmla="*/ 4 w 84"/>
              <a:gd name="T43" fmla="*/ 24 h 84"/>
              <a:gd name="T44" fmla="*/ 8 w 84"/>
              <a:gd name="T45" fmla="*/ 18 h 84"/>
              <a:gd name="T46" fmla="*/ 14 w 84"/>
              <a:gd name="T47" fmla="*/ 12 h 84"/>
              <a:gd name="T48" fmla="*/ 20 w 84"/>
              <a:gd name="T49" fmla="*/ 6 h 84"/>
              <a:gd name="T50" fmla="*/ 26 w 84"/>
              <a:gd name="T51" fmla="*/ 2 h 84"/>
              <a:gd name="T52" fmla="*/ 34 w 84"/>
              <a:gd name="T53" fmla="*/ 0 h 84"/>
              <a:gd name="T54" fmla="*/ 42 w 84"/>
              <a:gd name="T55" fmla="*/ 0 h 84"/>
              <a:gd name="T56" fmla="*/ 42 w 84"/>
              <a:gd name="T57" fmla="*/ 0 h 84"/>
              <a:gd name="T58" fmla="*/ 52 w 84"/>
              <a:gd name="T59" fmla="*/ 0 h 84"/>
              <a:gd name="T60" fmla="*/ 58 w 84"/>
              <a:gd name="T61" fmla="*/ 2 h 84"/>
              <a:gd name="T62" fmla="*/ 66 w 84"/>
              <a:gd name="T63" fmla="*/ 6 h 84"/>
              <a:gd name="T64" fmla="*/ 72 w 84"/>
              <a:gd name="T65" fmla="*/ 12 h 84"/>
              <a:gd name="T66" fmla="*/ 78 w 84"/>
              <a:gd name="T67" fmla="*/ 18 h 84"/>
              <a:gd name="T68" fmla="*/ 82 w 84"/>
              <a:gd name="T69" fmla="*/ 24 h 84"/>
              <a:gd name="T70" fmla="*/ 84 w 84"/>
              <a:gd name="T71" fmla="*/ 32 h 84"/>
              <a:gd name="T72" fmla="*/ 84 w 84"/>
              <a:gd name="T73" fmla="*/ 42 h 84"/>
              <a:gd name="T74" fmla="*/ 84 w 84"/>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2"/>
                </a:moveTo>
                <a:lnTo>
                  <a:pt x="84" y="42"/>
                </a:lnTo>
                <a:lnTo>
                  <a:pt x="84" y="50"/>
                </a:lnTo>
                <a:lnTo>
                  <a:pt x="82" y="58"/>
                </a:lnTo>
                <a:lnTo>
                  <a:pt x="78" y="64"/>
                </a:lnTo>
                <a:lnTo>
                  <a:pt x="72" y="70"/>
                </a:lnTo>
                <a:lnTo>
                  <a:pt x="66" y="76"/>
                </a:lnTo>
                <a:lnTo>
                  <a:pt x="58" y="80"/>
                </a:lnTo>
                <a:lnTo>
                  <a:pt x="52" y="82"/>
                </a:lnTo>
                <a:lnTo>
                  <a:pt x="42" y="84"/>
                </a:lnTo>
                <a:lnTo>
                  <a:pt x="42" y="84"/>
                </a:lnTo>
                <a:lnTo>
                  <a:pt x="34" y="82"/>
                </a:lnTo>
                <a:lnTo>
                  <a:pt x="26" y="80"/>
                </a:lnTo>
                <a:lnTo>
                  <a:pt x="20" y="76"/>
                </a:lnTo>
                <a:lnTo>
                  <a:pt x="14" y="70"/>
                </a:lnTo>
                <a:lnTo>
                  <a:pt x="8" y="64"/>
                </a:lnTo>
                <a:lnTo>
                  <a:pt x="4" y="58"/>
                </a:lnTo>
                <a:lnTo>
                  <a:pt x="2" y="50"/>
                </a:lnTo>
                <a:lnTo>
                  <a:pt x="0" y="42"/>
                </a:lnTo>
                <a:lnTo>
                  <a:pt x="0" y="42"/>
                </a:lnTo>
                <a:lnTo>
                  <a:pt x="2" y="32"/>
                </a:lnTo>
                <a:lnTo>
                  <a:pt x="4" y="24"/>
                </a:lnTo>
                <a:lnTo>
                  <a:pt x="8" y="18"/>
                </a:lnTo>
                <a:lnTo>
                  <a:pt x="14" y="12"/>
                </a:lnTo>
                <a:lnTo>
                  <a:pt x="20" y="6"/>
                </a:lnTo>
                <a:lnTo>
                  <a:pt x="26" y="2"/>
                </a:lnTo>
                <a:lnTo>
                  <a:pt x="34" y="0"/>
                </a:lnTo>
                <a:lnTo>
                  <a:pt x="42" y="0"/>
                </a:lnTo>
                <a:lnTo>
                  <a:pt x="42" y="0"/>
                </a:lnTo>
                <a:lnTo>
                  <a:pt x="52" y="0"/>
                </a:lnTo>
                <a:lnTo>
                  <a:pt x="58" y="2"/>
                </a:lnTo>
                <a:lnTo>
                  <a:pt x="66" y="6"/>
                </a:lnTo>
                <a:lnTo>
                  <a:pt x="72" y="12"/>
                </a:lnTo>
                <a:lnTo>
                  <a:pt x="78" y="18"/>
                </a:lnTo>
                <a:lnTo>
                  <a:pt x="82" y="24"/>
                </a:lnTo>
                <a:lnTo>
                  <a:pt x="84" y="32"/>
                </a:lnTo>
                <a:lnTo>
                  <a:pt x="84" y="42"/>
                </a:lnTo>
                <a:lnTo>
                  <a:pt x="84" y="42"/>
                </a:lnTo>
                <a:close/>
              </a:path>
            </a:pathLst>
          </a:custGeom>
          <a:solidFill>
            <a:srgbClr val="E46C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08" name="Line 292"/>
          <p:cNvSpPr>
            <a:spLocks noChangeShapeType="1"/>
          </p:cNvSpPr>
          <p:nvPr/>
        </p:nvSpPr>
        <p:spPr bwMode="auto">
          <a:xfrm>
            <a:off x="2300702" y="797285"/>
            <a:ext cx="0" cy="104775"/>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09" name="Line 293"/>
          <p:cNvSpPr>
            <a:spLocks noChangeShapeType="1"/>
          </p:cNvSpPr>
          <p:nvPr/>
        </p:nvSpPr>
        <p:spPr bwMode="auto">
          <a:xfrm>
            <a:off x="2261016" y="798872"/>
            <a:ext cx="79375" cy="0"/>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10" name="Line 294"/>
          <p:cNvSpPr>
            <a:spLocks noChangeShapeType="1"/>
          </p:cNvSpPr>
          <p:nvPr/>
        </p:nvSpPr>
        <p:spPr bwMode="auto">
          <a:xfrm>
            <a:off x="2261016" y="902060"/>
            <a:ext cx="79375" cy="0"/>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11" name="Freeform 295"/>
          <p:cNvSpPr>
            <a:spLocks/>
          </p:cNvSpPr>
          <p:nvPr/>
        </p:nvSpPr>
        <p:spPr bwMode="auto">
          <a:xfrm>
            <a:off x="2267365" y="819509"/>
            <a:ext cx="66675" cy="66675"/>
          </a:xfrm>
          <a:custGeom>
            <a:avLst/>
            <a:gdLst>
              <a:gd name="T0" fmla="*/ 84 w 84"/>
              <a:gd name="T1" fmla="*/ 42 h 84"/>
              <a:gd name="T2" fmla="*/ 84 w 84"/>
              <a:gd name="T3" fmla="*/ 42 h 84"/>
              <a:gd name="T4" fmla="*/ 82 w 84"/>
              <a:gd name="T5" fmla="*/ 50 h 84"/>
              <a:gd name="T6" fmla="*/ 80 w 84"/>
              <a:gd name="T7" fmla="*/ 58 h 84"/>
              <a:gd name="T8" fmla="*/ 76 w 84"/>
              <a:gd name="T9" fmla="*/ 64 h 84"/>
              <a:gd name="T10" fmla="*/ 72 w 84"/>
              <a:gd name="T11" fmla="*/ 70 h 84"/>
              <a:gd name="T12" fmla="*/ 66 w 84"/>
              <a:gd name="T13" fmla="*/ 76 h 84"/>
              <a:gd name="T14" fmla="*/ 58 w 84"/>
              <a:gd name="T15" fmla="*/ 80 h 84"/>
              <a:gd name="T16" fmla="*/ 50 w 84"/>
              <a:gd name="T17" fmla="*/ 82 h 84"/>
              <a:gd name="T18" fmla="*/ 42 w 84"/>
              <a:gd name="T19" fmla="*/ 84 h 84"/>
              <a:gd name="T20" fmla="*/ 42 w 84"/>
              <a:gd name="T21" fmla="*/ 84 h 84"/>
              <a:gd name="T22" fmla="*/ 34 w 84"/>
              <a:gd name="T23" fmla="*/ 82 h 84"/>
              <a:gd name="T24" fmla="*/ 26 w 84"/>
              <a:gd name="T25" fmla="*/ 80 h 84"/>
              <a:gd name="T26" fmla="*/ 18 w 84"/>
              <a:gd name="T27" fmla="*/ 76 h 84"/>
              <a:gd name="T28" fmla="*/ 12 w 84"/>
              <a:gd name="T29" fmla="*/ 70 h 84"/>
              <a:gd name="T30" fmla="*/ 8 w 84"/>
              <a:gd name="T31" fmla="*/ 64 h 84"/>
              <a:gd name="T32" fmla="*/ 4 w 84"/>
              <a:gd name="T33" fmla="*/ 58 h 84"/>
              <a:gd name="T34" fmla="*/ 0 w 84"/>
              <a:gd name="T35" fmla="*/ 50 h 84"/>
              <a:gd name="T36" fmla="*/ 0 w 84"/>
              <a:gd name="T37" fmla="*/ 42 h 84"/>
              <a:gd name="T38" fmla="*/ 0 w 84"/>
              <a:gd name="T39" fmla="*/ 42 h 84"/>
              <a:gd name="T40" fmla="*/ 0 w 84"/>
              <a:gd name="T41" fmla="*/ 32 h 84"/>
              <a:gd name="T42" fmla="*/ 4 w 84"/>
              <a:gd name="T43" fmla="*/ 26 h 84"/>
              <a:gd name="T44" fmla="*/ 8 w 84"/>
              <a:gd name="T45" fmla="*/ 18 h 84"/>
              <a:gd name="T46" fmla="*/ 12 w 84"/>
              <a:gd name="T47" fmla="*/ 12 h 84"/>
              <a:gd name="T48" fmla="*/ 18 w 84"/>
              <a:gd name="T49" fmla="*/ 6 h 84"/>
              <a:gd name="T50" fmla="*/ 26 w 84"/>
              <a:gd name="T51" fmla="*/ 2 h 84"/>
              <a:gd name="T52" fmla="*/ 34 w 84"/>
              <a:gd name="T53" fmla="*/ 0 h 84"/>
              <a:gd name="T54" fmla="*/ 42 w 84"/>
              <a:gd name="T55" fmla="*/ 0 h 84"/>
              <a:gd name="T56" fmla="*/ 42 w 84"/>
              <a:gd name="T57" fmla="*/ 0 h 84"/>
              <a:gd name="T58" fmla="*/ 50 w 84"/>
              <a:gd name="T59" fmla="*/ 0 h 84"/>
              <a:gd name="T60" fmla="*/ 58 w 84"/>
              <a:gd name="T61" fmla="*/ 2 h 84"/>
              <a:gd name="T62" fmla="*/ 66 w 84"/>
              <a:gd name="T63" fmla="*/ 6 h 84"/>
              <a:gd name="T64" fmla="*/ 72 w 84"/>
              <a:gd name="T65" fmla="*/ 12 h 84"/>
              <a:gd name="T66" fmla="*/ 76 w 84"/>
              <a:gd name="T67" fmla="*/ 18 h 84"/>
              <a:gd name="T68" fmla="*/ 80 w 84"/>
              <a:gd name="T69" fmla="*/ 26 h 84"/>
              <a:gd name="T70" fmla="*/ 82 w 84"/>
              <a:gd name="T71" fmla="*/ 32 h 84"/>
              <a:gd name="T72" fmla="*/ 84 w 84"/>
              <a:gd name="T73" fmla="*/ 42 h 84"/>
              <a:gd name="T74" fmla="*/ 84 w 84"/>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2"/>
                </a:moveTo>
                <a:lnTo>
                  <a:pt x="84" y="42"/>
                </a:lnTo>
                <a:lnTo>
                  <a:pt x="82" y="50"/>
                </a:lnTo>
                <a:lnTo>
                  <a:pt x="80" y="58"/>
                </a:lnTo>
                <a:lnTo>
                  <a:pt x="76" y="64"/>
                </a:lnTo>
                <a:lnTo>
                  <a:pt x="72" y="70"/>
                </a:lnTo>
                <a:lnTo>
                  <a:pt x="66" y="76"/>
                </a:lnTo>
                <a:lnTo>
                  <a:pt x="58" y="80"/>
                </a:lnTo>
                <a:lnTo>
                  <a:pt x="50" y="82"/>
                </a:lnTo>
                <a:lnTo>
                  <a:pt x="42" y="84"/>
                </a:lnTo>
                <a:lnTo>
                  <a:pt x="42" y="84"/>
                </a:lnTo>
                <a:lnTo>
                  <a:pt x="34" y="82"/>
                </a:lnTo>
                <a:lnTo>
                  <a:pt x="26" y="80"/>
                </a:lnTo>
                <a:lnTo>
                  <a:pt x="18" y="76"/>
                </a:lnTo>
                <a:lnTo>
                  <a:pt x="12" y="70"/>
                </a:lnTo>
                <a:lnTo>
                  <a:pt x="8" y="64"/>
                </a:lnTo>
                <a:lnTo>
                  <a:pt x="4" y="58"/>
                </a:lnTo>
                <a:lnTo>
                  <a:pt x="0" y="50"/>
                </a:lnTo>
                <a:lnTo>
                  <a:pt x="0" y="42"/>
                </a:lnTo>
                <a:lnTo>
                  <a:pt x="0" y="42"/>
                </a:lnTo>
                <a:lnTo>
                  <a:pt x="0" y="32"/>
                </a:lnTo>
                <a:lnTo>
                  <a:pt x="4" y="26"/>
                </a:lnTo>
                <a:lnTo>
                  <a:pt x="8" y="18"/>
                </a:lnTo>
                <a:lnTo>
                  <a:pt x="12" y="12"/>
                </a:lnTo>
                <a:lnTo>
                  <a:pt x="18" y="6"/>
                </a:lnTo>
                <a:lnTo>
                  <a:pt x="26" y="2"/>
                </a:lnTo>
                <a:lnTo>
                  <a:pt x="34" y="0"/>
                </a:lnTo>
                <a:lnTo>
                  <a:pt x="42" y="0"/>
                </a:lnTo>
                <a:lnTo>
                  <a:pt x="42" y="0"/>
                </a:lnTo>
                <a:lnTo>
                  <a:pt x="50" y="0"/>
                </a:lnTo>
                <a:lnTo>
                  <a:pt x="58" y="2"/>
                </a:lnTo>
                <a:lnTo>
                  <a:pt x="66" y="6"/>
                </a:lnTo>
                <a:lnTo>
                  <a:pt x="72" y="12"/>
                </a:lnTo>
                <a:lnTo>
                  <a:pt x="76" y="18"/>
                </a:lnTo>
                <a:lnTo>
                  <a:pt x="80" y="26"/>
                </a:lnTo>
                <a:lnTo>
                  <a:pt x="82" y="32"/>
                </a:lnTo>
                <a:lnTo>
                  <a:pt x="84" y="42"/>
                </a:lnTo>
                <a:lnTo>
                  <a:pt x="84" y="42"/>
                </a:lnTo>
                <a:close/>
              </a:path>
            </a:pathLst>
          </a:custGeom>
          <a:solidFill>
            <a:srgbClr val="E46C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12" name="Line 296"/>
          <p:cNvSpPr>
            <a:spLocks noChangeShapeType="1"/>
          </p:cNvSpPr>
          <p:nvPr/>
        </p:nvSpPr>
        <p:spPr bwMode="auto">
          <a:xfrm>
            <a:off x="1821278" y="741723"/>
            <a:ext cx="0" cy="98425"/>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13" name="Line 297"/>
          <p:cNvSpPr>
            <a:spLocks noChangeShapeType="1"/>
          </p:cNvSpPr>
          <p:nvPr/>
        </p:nvSpPr>
        <p:spPr bwMode="auto">
          <a:xfrm>
            <a:off x="1781590" y="741722"/>
            <a:ext cx="79375" cy="0"/>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14" name="Line 298"/>
          <p:cNvSpPr>
            <a:spLocks noChangeShapeType="1"/>
          </p:cNvSpPr>
          <p:nvPr/>
        </p:nvSpPr>
        <p:spPr bwMode="auto">
          <a:xfrm>
            <a:off x="1781590" y="838559"/>
            <a:ext cx="79375"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15" name="Freeform 299"/>
          <p:cNvSpPr>
            <a:spLocks/>
          </p:cNvSpPr>
          <p:nvPr/>
        </p:nvSpPr>
        <p:spPr bwMode="auto">
          <a:xfrm>
            <a:off x="1787940" y="763948"/>
            <a:ext cx="66675" cy="65087"/>
          </a:xfrm>
          <a:custGeom>
            <a:avLst/>
            <a:gdLst>
              <a:gd name="T0" fmla="*/ 84 w 84"/>
              <a:gd name="T1" fmla="*/ 40 h 82"/>
              <a:gd name="T2" fmla="*/ 84 w 84"/>
              <a:gd name="T3" fmla="*/ 40 h 82"/>
              <a:gd name="T4" fmla="*/ 84 w 84"/>
              <a:gd name="T5" fmla="*/ 50 h 82"/>
              <a:gd name="T6" fmla="*/ 80 w 84"/>
              <a:gd name="T7" fmla="*/ 58 h 82"/>
              <a:gd name="T8" fmla="*/ 76 w 84"/>
              <a:gd name="T9" fmla="*/ 64 h 82"/>
              <a:gd name="T10" fmla="*/ 72 w 84"/>
              <a:gd name="T11" fmla="*/ 70 h 82"/>
              <a:gd name="T12" fmla="*/ 66 w 84"/>
              <a:gd name="T13" fmla="*/ 76 h 82"/>
              <a:gd name="T14" fmla="*/ 58 w 84"/>
              <a:gd name="T15" fmla="*/ 80 h 82"/>
              <a:gd name="T16" fmla="*/ 50 w 84"/>
              <a:gd name="T17" fmla="*/ 82 h 82"/>
              <a:gd name="T18" fmla="*/ 42 w 84"/>
              <a:gd name="T19" fmla="*/ 82 h 82"/>
              <a:gd name="T20" fmla="*/ 42 w 84"/>
              <a:gd name="T21" fmla="*/ 82 h 82"/>
              <a:gd name="T22" fmla="*/ 34 w 84"/>
              <a:gd name="T23" fmla="*/ 82 h 82"/>
              <a:gd name="T24" fmla="*/ 26 w 84"/>
              <a:gd name="T25" fmla="*/ 80 h 82"/>
              <a:gd name="T26" fmla="*/ 18 w 84"/>
              <a:gd name="T27" fmla="*/ 76 h 82"/>
              <a:gd name="T28" fmla="*/ 12 w 84"/>
              <a:gd name="T29" fmla="*/ 70 h 82"/>
              <a:gd name="T30" fmla="*/ 8 w 84"/>
              <a:gd name="T31" fmla="*/ 64 h 82"/>
              <a:gd name="T32" fmla="*/ 4 w 84"/>
              <a:gd name="T33" fmla="*/ 58 h 82"/>
              <a:gd name="T34" fmla="*/ 2 w 84"/>
              <a:gd name="T35" fmla="*/ 50 h 82"/>
              <a:gd name="T36" fmla="*/ 0 w 84"/>
              <a:gd name="T37" fmla="*/ 40 h 82"/>
              <a:gd name="T38" fmla="*/ 0 w 84"/>
              <a:gd name="T39" fmla="*/ 40 h 82"/>
              <a:gd name="T40" fmla="*/ 2 w 84"/>
              <a:gd name="T41" fmla="*/ 32 h 82"/>
              <a:gd name="T42" fmla="*/ 4 w 84"/>
              <a:gd name="T43" fmla="*/ 24 h 82"/>
              <a:gd name="T44" fmla="*/ 8 w 84"/>
              <a:gd name="T45" fmla="*/ 18 h 82"/>
              <a:gd name="T46" fmla="*/ 12 w 84"/>
              <a:gd name="T47" fmla="*/ 12 h 82"/>
              <a:gd name="T48" fmla="*/ 18 w 84"/>
              <a:gd name="T49" fmla="*/ 6 h 82"/>
              <a:gd name="T50" fmla="*/ 26 w 84"/>
              <a:gd name="T51" fmla="*/ 2 h 82"/>
              <a:gd name="T52" fmla="*/ 34 w 84"/>
              <a:gd name="T53" fmla="*/ 0 h 82"/>
              <a:gd name="T54" fmla="*/ 42 w 84"/>
              <a:gd name="T55" fmla="*/ 0 h 82"/>
              <a:gd name="T56" fmla="*/ 42 w 84"/>
              <a:gd name="T57" fmla="*/ 0 h 82"/>
              <a:gd name="T58" fmla="*/ 50 w 84"/>
              <a:gd name="T59" fmla="*/ 0 h 82"/>
              <a:gd name="T60" fmla="*/ 58 w 84"/>
              <a:gd name="T61" fmla="*/ 2 h 82"/>
              <a:gd name="T62" fmla="*/ 66 w 84"/>
              <a:gd name="T63" fmla="*/ 6 h 82"/>
              <a:gd name="T64" fmla="*/ 72 w 84"/>
              <a:gd name="T65" fmla="*/ 12 h 82"/>
              <a:gd name="T66" fmla="*/ 76 w 84"/>
              <a:gd name="T67" fmla="*/ 18 h 82"/>
              <a:gd name="T68" fmla="*/ 80 w 84"/>
              <a:gd name="T69" fmla="*/ 24 h 82"/>
              <a:gd name="T70" fmla="*/ 84 w 84"/>
              <a:gd name="T71" fmla="*/ 32 h 82"/>
              <a:gd name="T72" fmla="*/ 84 w 84"/>
              <a:gd name="T73" fmla="*/ 40 h 82"/>
              <a:gd name="T74" fmla="*/ 84 w 84"/>
              <a:gd name="T75"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2">
                <a:moveTo>
                  <a:pt x="84" y="40"/>
                </a:moveTo>
                <a:lnTo>
                  <a:pt x="84" y="40"/>
                </a:lnTo>
                <a:lnTo>
                  <a:pt x="84" y="50"/>
                </a:lnTo>
                <a:lnTo>
                  <a:pt x="80" y="58"/>
                </a:lnTo>
                <a:lnTo>
                  <a:pt x="76" y="64"/>
                </a:lnTo>
                <a:lnTo>
                  <a:pt x="72" y="70"/>
                </a:lnTo>
                <a:lnTo>
                  <a:pt x="66" y="76"/>
                </a:lnTo>
                <a:lnTo>
                  <a:pt x="58" y="80"/>
                </a:lnTo>
                <a:lnTo>
                  <a:pt x="50" y="82"/>
                </a:lnTo>
                <a:lnTo>
                  <a:pt x="42" y="82"/>
                </a:lnTo>
                <a:lnTo>
                  <a:pt x="42" y="82"/>
                </a:lnTo>
                <a:lnTo>
                  <a:pt x="34" y="82"/>
                </a:lnTo>
                <a:lnTo>
                  <a:pt x="26" y="80"/>
                </a:lnTo>
                <a:lnTo>
                  <a:pt x="18" y="76"/>
                </a:lnTo>
                <a:lnTo>
                  <a:pt x="12" y="70"/>
                </a:lnTo>
                <a:lnTo>
                  <a:pt x="8" y="64"/>
                </a:lnTo>
                <a:lnTo>
                  <a:pt x="4" y="58"/>
                </a:lnTo>
                <a:lnTo>
                  <a:pt x="2" y="50"/>
                </a:lnTo>
                <a:lnTo>
                  <a:pt x="0" y="40"/>
                </a:lnTo>
                <a:lnTo>
                  <a:pt x="0" y="40"/>
                </a:lnTo>
                <a:lnTo>
                  <a:pt x="2" y="32"/>
                </a:lnTo>
                <a:lnTo>
                  <a:pt x="4" y="24"/>
                </a:lnTo>
                <a:lnTo>
                  <a:pt x="8" y="18"/>
                </a:lnTo>
                <a:lnTo>
                  <a:pt x="12" y="12"/>
                </a:lnTo>
                <a:lnTo>
                  <a:pt x="18" y="6"/>
                </a:lnTo>
                <a:lnTo>
                  <a:pt x="26" y="2"/>
                </a:lnTo>
                <a:lnTo>
                  <a:pt x="34" y="0"/>
                </a:lnTo>
                <a:lnTo>
                  <a:pt x="42" y="0"/>
                </a:lnTo>
                <a:lnTo>
                  <a:pt x="42" y="0"/>
                </a:lnTo>
                <a:lnTo>
                  <a:pt x="50" y="0"/>
                </a:lnTo>
                <a:lnTo>
                  <a:pt x="58" y="2"/>
                </a:lnTo>
                <a:lnTo>
                  <a:pt x="66" y="6"/>
                </a:lnTo>
                <a:lnTo>
                  <a:pt x="72" y="12"/>
                </a:lnTo>
                <a:lnTo>
                  <a:pt x="76" y="18"/>
                </a:lnTo>
                <a:lnTo>
                  <a:pt x="80" y="24"/>
                </a:lnTo>
                <a:lnTo>
                  <a:pt x="84" y="32"/>
                </a:lnTo>
                <a:lnTo>
                  <a:pt x="84" y="40"/>
                </a:lnTo>
                <a:lnTo>
                  <a:pt x="84" y="40"/>
                </a:lnTo>
                <a:close/>
              </a:path>
            </a:pathLst>
          </a:custGeom>
          <a:solidFill>
            <a:srgbClr val="E46C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16" name="Freeform 300"/>
          <p:cNvSpPr>
            <a:spLocks/>
          </p:cNvSpPr>
          <p:nvPr/>
        </p:nvSpPr>
        <p:spPr bwMode="auto">
          <a:xfrm>
            <a:off x="1311690" y="678222"/>
            <a:ext cx="66675" cy="66675"/>
          </a:xfrm>
          <a:custGeom>
            <a:avLst/>
            <a:gdLst>
              <a:gd name="T0" fmla="*/ 84 w 84"/>
              <a:gd name="T1" fmla="*/ 42 h 84"/>
              <a:gd name="T2" fmla="*/ 84 w 84"/>
              <a:gd name="T3" fmla="*/ 42 h 84"/>
              <a:gd name="T4" fmla="*/ 84 w 84"/>
              <a:gd name="T5" fmla="*/ 50 h 84"/>
              <a:gd name="T6" fmla="*/ 80 w 84"/>
              <a:gd name="T7" fmla="*/ 58 h 84"/>
              <a:gd name="T8" fmla="*/ 76 w 84"/>
              <a:gd name="T9" fmla="*/ 64 h 84"/>
              <a:gd name="T10" fmla="*/ 72 w 84"/>
              <a:gd name="T11" fmla="*/ 72 h 84"/>
              <a:gd name="T12" fmla="*/ 66 w 84"/>
              <a:gd name="T13" fmla="*/ 76 h 84"/>
              <a:gd name="T14" fmla="*/ 58 w 84"/>
              <a:gd name="T15" fmla="*/ 80 h 84"/>
              <a:gd name="T16" fmla="*/ 50 w 84"/>
              <a:gd name="T17" fmla="*/ 82 h 84"/>
              <a:gd name="T18" fmla="*/ 42 w 84"/>
              <a:gd name="T19" fmla="*/ 84 h 84"/>
              <a:gd name="T20" fmla="*/ 42 w 84"/>
              <a:gd name="T21" fmla="*/ 84 h 84"/>
              <a:gd name="T22" fmla="*/ 34 w 84"/>
              <a:gd name="T23" fmla="*/ 82 h 84"/>
              <a:gd name="T24" fmla="*/ 26 w 84"/>
              <a:gd name="T25" fmla="*/ 80 h 84"/>
              <a:gd name="T26" fmla="*/ 18 w 84"/>
              <a:gd name="T27" fmla="*/ 76 h 84"/>
              <a:gd name="T28" fmla="*/ 12 w 84"/>
              <a:gd name="T29" fmla="*/ 72 h 84"/>
              <a:gd name="T30" fmla="*/ 8 w 84"/>
              <a:gd name="T31" fmla="*/ 64 h 84"/>
              <a:gd name="T32" fmla="*/ 4 w 84"/>
              <a:gd name="T33" fmla="*/ 58 h 84"/>
              <a:gd name="T34" fmla="*/ 2 w 84"/>
              <a:gd name="T35" fmla="*/ 50 h 84"/>
              <a:gd name="T36" fmla="*/ 0 w 84"/>
              <a:gd name="T37" fmla="*/ 42 h 84"/>
              <a:gd name="T38" fmla="*/ 0 w 84"/>
              <a:gd name="T39" fmla="*/ 42 h 84"/>
              <a:gd name="T40" fmla="*/ 2 w 84"/>
              <a:gd name="T41" fmla="*/ 34 h 84"/>
              <a:gd name="T42" fmla="*/ 4 w 84"/>
              <a:gd name="T43" fmla="*/ 26 h 84"/>
              <a:gd name="T44" fmla="*/ 8 w 84"/>
              <a:gd name="T45" fmla="*/ 18 h 84"/>
              <a:gd name="T46" fmla="*/ 12 w 84"/>
              <a:gd name="T47" fmla="*/ 12 h 84"/>
              <a:gd name="T48" fmla="*/ 18 w 84"/>
              <a:gd name="T49" fmla="*/ 6 h 84"/>
              <a:gd name="T50" fmla="*/ 26 w 84"/>
              <a:gd name="T51" fmla="*/ 2 h 84"/>
              <a:gd name="T52" fmla="*/ 34 w 84"/>
              <a:gd name="T53" fmla="*/ 0 h 84"/>
              <a:gd name="T54" fmla="*/ 42 w 84"/>
              <a:gd name="T55" fmla="*/ 0 h 84"/>
              <a:gd name="T56" fmla="*/ 42 w 84"/>
              <a:gd name="T57" fmla="*/ 0 h 84"/>
              <a:gd name="T58" fmla="*/ 50 w 84"/>
              <a:gd name="T59" fmla="*/ 0 h 84"/>
              <a:gd name="T60" fmla="*/ 58 w 84"/>
              <a:gd name="T61" fmla="*/ 2 h 84"/>
              <a:gd name="T62" fmla="*/ 66 w 84"/>
              <a:gd name="T63" fmla="*/ 6 h 84"/>
              <a:gd name="T64" fmla="*/ 72 w 84"/>
              <a:gd name="T65" fmla="*/ 12 h 84"/>
              <a:gd name="T66" fmla="*/ 76 w 84"/>
              <a:gd name="T67" fmla="*/ 18 h 84"/>
              <a:gd name="T68" fmla="*/ 80 w 84"/>
              <a:gd name="T69" fmla="*/ 26 h 84"/>
              <a:gd name="T70" fmla="*/ 84 w 84"/>
              <a:gd name="T71" fmla="*/ 34 h 84"/>
              <a:gd name="T72" fmla="*/ 84 w 84"/>
              <a:gd name="T73" fmla="*/ 42 h 84"/>
              <a:gd name="T74" fmla="*/ 84 w 84"/>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2"/>
                </a:moveTo>
                <a:lnTo>
                  <a:pt x="84" y="42"/>
                </a:lnTo>
                <a:lnTo>
                  <a:pt x="84" y="50"/>
                </a:lnTo>
                <a:lnTo>
                  <a:pt x="80" y="58"/>
                </a:lnTo>
                <a:lnTo>
                  <a:pt x="76" y="64"/>
                </a:lnTo>
                <a:lnTo>
                  <a:pt x="72" y="72"/>
                </a:lnTo>
                <a:lnTo>
                  <a:pt x="66" y="76"/>
                </a:lnTo>
                <a:lnTo>
                  <a:pt x="58" y="80"/>
                </a:lnTo>
                <a:lnTo>
                  <a:pt x="50" y="82"/>
                </a:lnTo>
                <a:lnTo>
                  <a:pt x="42" y="84"/>
                </a:lnTo>
                <a:lnTo>
                  <a:pt x="42" y="84"/>
                </a:lnTo>
                <a:lnTo>
                  <a:pt x="34" y="82"/>
                </a:lnTo>
                <a:lnTo>
                  <a:pt x="26" y="80"/>
                </a:lnTo>
                <a:lnTo>
                  <a:pt x="18" y="76"/>
                </a:lnTo>
                <a:lnTo>
                  <a:pt x="12" y="72"/>
                </a:lnTo>
                <a:lnTo>
                  <a:pt x="8" y="64"/>
                </a:lnTo>
                <a:lnTo>
                  <a:pt x="4" y="58"/>
                </a:lnTo>
                <a:lnTo>
                  <a:pt x="2" y="50"/>
                </a:lnTo>
                <a:lnTo>
                  <a:pt x="0" y="42"/>
                </a:lnTo>
                <a:lnTo>
                  <a:pt x="0" y="42"/>
                </a:lnTo>
                <a:lnTo>
                  <a:pt x="2" y="34"/>
                </a:lnTo>
                <a:lnTo>
                  <a:pt x="4" y="26"/>
                </a:lnTo>
                <a:lnTo>
                  <a:pt x="8" y="18"/>
                </a:lnTo>
                <a:lnTo>
                  <a:pt x="12" y="12"/>
                </a:lnTo>
                <a:lnTo>
                  <a:pt x="18" y="6"/>
                </a:lnTo>
                <a:lnTo>
                  <a:pt x="26" y="2"/>
                </a:lnTo>
                <a:lnTo>
                  <a:pt x="34" y="0"/>
                </a:lnTo>
                <a:lnTo>
                  <a:pt x="42" y="0"/>
                </a:lnTo>
                <a:lnTo>
                  <a:pt x="42" y="0"/>
                </a:lnTo>
                <a:lnTo>
                  <a:pt x="50" y="0"/>
                </a:lnTo>
                <a:lnTo>
                  <a:pt x="58" y="2"/>
                </a:lnTo>
                <a:lnTo>
                  <a:pt x="66" y="6"/>
                </a:lnTo>
                <a:lnTo>
                  <a:pt x="72" y="12"/>
                </a:lnTo>
                <a:lnTo>
                  <a:pt x="76" y="18"/>
                </a:lnTo>
                <a:lnTo>
                  <a:pt x="80" y="26"/>
                </a:lnTo>
                <a:lnTo>
                  <a:pt x="84" y="34"/>
                </a:lnTo>
                <a:lnTo>
                  <a:pt x="84" y="42"/>
                </a:lnTo>
                <a:lnTo>
                  <a:pt x="84" y="42"/>
                </a:lnTo>
                <a:close/>
              </a:path>
            </a:pathLst>
          </a:custGeom>
          <a:solidFill>
            <a:srgbClr val="E46C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17" name="Line 301"/>
          <p:cNvSpPr>
            <a:spLocks noChangeShapeType="1"/>
          </p:cNvSpPr>
          <p:nvPr/>
        </p:nvSpPr>
        <p:spPr bwMode="auto">
          <a:xfrm>
            <a:off x="4370803" y="1119547"/>
            <a:ext cx="0" cy="176213"/>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18" name="Line 302"/>
          <p:cNvSpPr>
            <a:spLocks noChangeShapeType="1"/>
          </p:cNvSpPr>
          <p:nvPr/>
        </p:nvSpPr>
        <p:spPr bwMode="auto">
          <a:xfrm>
            <a:off x="4331115" y="1119547"/>
            <a:ext cx="77788" cy="0"/>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19" name="Line 303"/>
          <p:cNvSpPr>
            <a:spLocks noChangeShapeType="1"/>
          </p:cNvSpPr>
          <p:nvPr/>
        </p:nvSpPr>
        <p:spPr bwMode="auto">
          <a:xfrm>
            <a:off x="4331115" y="1294172"/>
            <a:ext cx="77788" cy="0"/>
          </a:xfrm>
          <a:prstGeom prst="line">
            <a:avLst/>
          </a:prstGeom>
          <a:noFill/>
          <a:ln w="19050">
            <a:solidFill>
              <a:srgbClr val="E46C0A"/>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1120" name="Freeform 304"/>
          <p:cNvSpPr>
            <a:spLocks/>
          </p:cNvSpPr>
          <p:nvPr/>
        </p:nvSpPr>
        <p:spPr bwMode="auto">
          <a:xfrm>
            <a:off x="4337466" y="1171934"/>
            <a:ext cx="65087" cy="66675"/>
          </a:xfrm>
          <a:custGeom>
            <a:avLst/>
            <a:gdLst>
              <a:gd name="T0" fmla="*/ 82 w 82"/>
              <a:gd name="T1" fmla="*/ 42 h 84"/>
              <a:gd name="T2" fmla="*/ 82 w 82"/>
              <a:gd name="T3" fmla="*/ 42 h 84"/>
              <a:gd name="T4" fmla="*/ 82 w 82"/>
              <a:gd name="T5" fmla="*/ 50 h 84"/>
              <a:gd name="T6" fmla="*/ 80 w 82"/>
              <a:gd name="T7" fmla="*/ 58 h 84"/>
              <a:gd name="T8" fmla="*/ 76 w 82"/>
              <a:gd name="T9" fmla="*/ 66 h 84"/>
              <a:gd name="T10" fmla="*/ 70 w 82"/>
              <a:gd name="T11" fmla="*/ 72 h 84"/>
              <a:gd name="T12" fmla="*/ 64 w 82"/>
              <a:gd name="T13" fmla="*/ 78 h 84"/>
              <a:gd name="T14" fmla="*/ 58 w 82"/>
              <a:gd name="T15" fmla="*/ 82 h 84"/>
              <a:gd name="T16" fmla="*/ 50 w 82"/>
              <a:gd name="T17" fmla="*/ 84 h 84"/>
              <a:gd name="T18" fmla="*/ 42 w 82"/>
              <a:gd name="T19" fmla="*/ 84 h 84"/>
              <a:gd name="T20" fmla="*/ 42 w 82"/>
              <a:gd name="T21" fmla="*/ 84 h 84"/>
              <a:gd name="T22" fmla="*/ 32 w 82"/>
              <a:gd name="T23" fmla="*/ 84 h 84"/>
              <a:gd name="T24" fmla="*/ 24 w 82"/>
              <a:gd name="T25" fmla="*/ 82 h 84"/>
              <a:gd name="T26" fmla="*/ 18 w 82"/>
              <a:gd name="T27" fmla="*/ 78 h 84"/>
              <a:gd name="T28" fmla="*/ 12 w 82"/>
              <a:gd name="T29" fmla="*/ 72 h 84"/>
              <a:gd name="T30" fmla="*/ 6 w 82"/>
              <a:gd name="T31" fmla="*/ 66 h 84"/>
              <a:gd name="T32" fmla="*/ 2 w 82"/>
              <a:gd name="T33" fmla="*/ 58 h 84"/>
              <a:gd name="T34" fmla="*/ 0 w 82"/>
              <a:gd name="T35" fmla="*/ 50 h 84"/>
              <a:gd name="T36" fmla="*/ 0 w 82"/>
              <a:gd name="T37" fmla="*/ 42 h 84"/>
              <a:gd name="T38" fmla="*/ 0 w 82"/>
              <a:gd name="T39" fmla="*/ 42 h 84"/>
              <a:gd name="T40" fmla="*/ 0 w 82"/>
              <a:gd name="T41" fmla="*/ 34 h 84"/>
              <a:gd name="T42" fmla="*/ 2 w 82"/>
              <a:gd name="T43" fmla="*/ 26 h 84"/>
              <a:gd name="T44" fmla="*/ 6 w 82"/>
              <a:gd name="T45" fmla="*/ 20 h 84"/>
              <a:gd name="T46" fmla="*/ 12 w 82"/>
              <a:gd name="T47" fmla="*/ 12 h 84"/>
              <a:gd name="T48" fmla="*/ 18 w 82"/>
              <a:gd name="T49" fmla="*/ 8 h 84"/>
              <a:gd name="T50" fmla="*/ 24 w 82"/>
              <a:gd name="T51" fmla="*/ 4 h 84"/>
              <a:gd name="T52" fmla="*/ 32 w 82"/>
              <a:gd name="T53" fmla="*/ 2 h 84"/>
              <a:gd name="T54" fmla="*/ 42 w 82"/>
              <a:gd name="T55" fmla="*/ 0 h 84"/>
              <a:gd name="T56" fmla="*/ 42 w 82"/>
              <a:gd name="T57" fmla="*/ 0 h 84"/>
              <a:gd name="T58" fmla="*/ 50 w 82"/>
              <a:gd name="T59" fmla="*/ 2 h 84"/>
              <a:gd name="T60" fmla="*/ 58 w 82"/>
              <a:gd name="T61" fmla="*/ 4 h 84"/>
              <a:gd name="T62" fmla="*/ 64 w 82"/>
              <a:gd name="T63" fmla="*/ 8 h 84"/>
              <a:gd name="T64" fmla="*/ 70 w 82"/>
              <a:gd name="T65" fmla="*/ 12 h 84"/>
              <a:gd name="T66" fmla="*/ 76 w 82"/>
              <a:gd name="T67" fmla="*/ 20 h 84"/>
              <a:gd name="T68" fmla="*/ 80 w 82"/>
              <a:gd name="T69" fmla="*/ 26 h 84"/>
              <a:gd name="T70" fmla="*/ 82 w 82"/>
              <a:gd name="T71" fmla="*/ 34 h 84"/>
              <a:gd name="T72" fmla="*/ 82 w 82"/>
              <a:gd name="T73" fmla="*/ 42 h 84"/>
              <a:gd name="T74" fmla="*/ 82 w 82"/>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84">
                <a:moveTo>
                  <a:pt x="82" y="42"/>
                </a:moveTo>
                <a:lnTo>
                  <a:pt x="82" y="42"/>
                </a:lnTo>
                <a:lnTo>
                  <a:pt x="82" y="50"/>
                </a:lnTo>
                <a:lnTo>
                  <a:pt x="80" y="58"/>
                </a:lnTo>
                <a:lnTo>
                  <a:pt x="76" y="66"/>
                </a:lnTo>
                <a:lnTo>
                  <a:pt x="70" y="72"/>
                </a:lnTo>
                <a:lnTo>
                  <a:pt x="64" y="78"/>
                </a:lnTo>
                <a:lnTo>
                  <a:pt x="58" y="82"/>
                </a:lnTo>
                <a:lnTo>
                  <a:pt x="50" y="84"/>
                </a:lnTo>
                <a:lnTo>
                  <a:pt x="42" y="84"/>
                </a:lnTo>
                <a:lnTo>
                  <a:pt x="42" y="84"/>
                </a:lnTo>
                <a:lnTo>
                  <a:pt x="32" y="84"/>
                </a:lnTo>
                <a:lnTo>
                  <a:pt x="24" y="82"/>
                </a:lnTo>
                <a:lnTo>
                  <a:pt x="18" y="78"/>
                </a:lnTo>
                <a:lnTo>
                  <a:pt x="12" y="72"/>
                </a:lnTo>
                <a:lnTo>
                  <a:pt x="6" y="66"/>
                </a:lnTo>
                <a:lnTo>
                  <a:pt x="2" y="58"/>
                </a:lnTo>
                <a:lnTo>
                  <a:pt x="0" y="50"/>
                </a:lnTo>
                <a:lnTo>
                  <a:pt x="0" y="42"/>
                </a:lnTo>
                <a:lnTo>
                  <a:pt x="0" y="42"/>
                </a:lnTo>
                <a:lnTo>
                  <a:pt x="0" y="34"/>
                </a:lnTo>
                <a:lnTo>
                  <a:pt x="2" y="26"/>
                </a:lnTo>
                <a:lnTo>
                  <a:pt x="6" y="20"/>
                </a:lnTo>
                <a:lnTo>
                  <a:pt x="12" y="12"/>
                </a:lnTo>
                <a:lnTo>
                  <a:pt x="18" y="8"/>
                </a:lnTo>
                <a:lnTo>
                  <a:pt x="24" y="4"/>
                </a:lnTo>
                <a:lnTo>
                  <a:pt x="32" y="2"/>
                </a:lnTo>
                <a:lnTo>
                  <a:pt x="42" y="0"/>
                </a:lnTo>
                <a:lnTo>
                  <a:pt x="42" y="0"/>
                </a:lnTo>
                <a:lnTo>
                  <a:pt x="50" y="2"/>
                </a:lnTo>
                <a:lnTo>
                  <a:pt x="58" y="4"/>
                </a:lnTo>
                <a:lnTo>
                  <a:pt x="64" y="8"/>
                </a:lnTo>
                <a:lnTo>
                  <a:pt x="70" y="12"/>
                </a:lnTo>
                <a:lnTo>
                  <a:pt x="76" y="20"/>
                </a:lnTo>
                <a:lnTo>
                  <a:pt x="80" y="26"/>
                </a:lnTo>
                <a:lnTo>
                  <a:pt x="82" y="34"/>
                </a:lnTo>
                <a:lnTo>
                  <a:pt x="82" y="42"/>
                </a:lnTo>
                <a:lnTo>
                  <a:pt x="82" y="42"/>
                </a:lnTo>
                <a:close/>
              </a:path>
            </a:pathLst>
          </a:custGeom>
          <a:solidFill>
            <a:srgbClr val="E46C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ea typeface="+mn-ea"/>
            </a:endParaRPr>
          </a:p>
        </p:txBody>
      </p:sp>
      <p:sp>
        <p:nvSpPr>
          <p:cNvPr id="331" name="Rectangle 330"/>
          <p:cNvSpPr/>
          <p:nvPr/>
        </p:nvSpPr>
        <p:spPr>
          <a:xfrm>
            <a:off x="3989522" y="1600460"/>
            <a:ext cx="590226" cy="219291"/>
          </a:xfrm>
          <a:prstGeom prst="rect">
            <a:avLst/>
          </a:prstGeom>
        </p:spPr>
        <p:txBody>
          <a:bodyPr wrap="none">
            <a:spAutoFit/>
          </a:bodyPr>
          <a:lstStyle/>
          <a:p>
            <a:pPr defTabSz="318353">
              <a:buClrTx/>
              <a:defRPr/>
            </a:pPr>
            <a:r>
              <a:rPr lang="en-US" sz="825" b="1" kern="1200" dirty="0">
                <a:solidFill>
                  <a:srgbClr val="346691"/>
                </a:solidFill>
                <a:ea typeface="+mn-ea"/>
              </a:rPr>
              <a:t>Placebo</a:t>
            </a:r>
            <a:endParaRPr lang="en-US" sz="825" kern="1200" dirty="0">
              <a:solidFill>
                <a:srgbClr val="346691"/>
              </a:solidFill>
              <a:ea typeface="+mn-ea"/>
            </a:endParaRPr>
          </a:p>
        </p:txBody>
      </p:sp>
      <p:sp>
        <p:nvSpPr>
          <p:cNvPr id="337" name="Rectangle 336"/>
          <p:cNvSpPr/>
          <p:nvPr/>
        </p:nvSpPr>
        <p:spPr>
          <a:xfrm>
            <a:off x="3780331" y="812683"/>
            <a:ext cx="790601" cy="219291"/>
          </a:xfrm>
          <a:prstGeom prst="rect">
            <a:avLst/>
          </a:prstGeom>
        </p:spPr>
        <p:txBody>
          <a:bodyPr wrap="none">
            <a:spAutoFit/>
          </a:bodyPr>
          <a:lstStyle/>
          <a:p>
            <a:pPr defTabSz="318353">
              <a:buClrTx/>
              <a:defRPr/>
            </a:pPr>
            <a:r>
              <a:rPr lang="en-US" sz="825" b="1" kern="1200" dirty="0">
                <a:solidFill>
                  <a:srgbClr val="D85C00"/>
                </a:solidFill>
                <a:ea typeface="+mn-ea"/>
              </a:rPr>
              <a:t>Donanemab</a:t>
            </a:r>
            <a:endParaRPr lang="en-US" sz="825" kern="1200" dirty="0">
              <a:solidFill>
                <a:srgbClr val="D85C00"/>
              </a:solidFill>
              <a:ea typeface="+mn-ea"/>
            </a:endParaRPr>
          </a:p>
        </p:txBody>
      </p:sp>
      <p:sp>
        <p:nvSpPr>
          <p:cNvPr id="10" name="TextBox 9"/>
          <p:cNvSpPr txBox="1"/>
          <p:nvPr/>
        </p:nvSpPr>
        <p:spPr>
          <a:xfrm>
            <a:off x="1482568" y="2412043"/>
            <a:ext cx="2600392" cy="276999"/>
          </a:xfrm>
          <a:prstGeom prst="rect">
            <a:avLst/>
          </a:prstGeom>
          <a:noFill/>
        </p:spPr>
        <p:txBody>
          <a:bodyPr wrap="none" rtlCol="0">
            <a:spAutoFit/>
          </a:bodyPr>
          <a:lstStyle/>
          <a:p>
            <a:pPr algn="ctr" defTabSz="318353">
              <a:buClrTx/>
              <a:defRPr/>
            </a:pPr>
            <a:r>
              <a:rPr lang="en-US" sz="1200" b="1" kern="1200" dirty="0">
                <a:solidFill>
                  <a:schemeClr val="bg1"/>
                </a:solidFill>
                <a:ea typeface="+mn-ea"/>
              </a:rPr>
              <a:t>CDR-SB in Combined Population</a:t>
            </a:r>
          </a:p>
        </p:txBody>
      </p:sp>
      <p:sp>
        <p:nvSpPr>
          <p:cNvPr id="21" name="TextBox 20"/>
          <p:cNvSpPr txBox="1"/>
          <p:nvPr/>
        </p:nvSpPr>
        <p:spPr>
          <a:xfrm rot="16200000">
            <a:off x="51635" y="2946215"/>
            <a:ext cx="1374868" cy="600164"/>
          </a:xfrm>
          <a:prstGeom prst="rect">
            <a:avLst/>
          </a:prstGeom>
          <a:noFill/>
        </p:spPr>
        <p:txBody>
          <a:bodyPr wrap="square" rtlCol="0">
            <a:spAutoFit/>
          </a:bodyPr>
          <a:lstStyle/>
          <a:p>
            <a:pPr algn="ctr" defTabSz="318353">
              <a:buClrTx/>
              <a:defRPr/>
            </a:pPr>
            <a:r>
              <a:rPr lang="en-US" sz="825" b="1" kern="1200" dirty="0">
                <a:solidFill>
                  <a:srgbClr val="000000">
                    <a:lumMod val="85000"/>
                    <a:lumOff val="15000"/>
                  </a:srgbClr>
                </a:solidFill>
                <a:ea typeface="+mn-ea"/>
              </a:rPr>
              <a:t>Worsening</a:t>
            </a:r>
          </a:p>
          <a:p>
            <a:pPr algn="ctr" defTabSz="318353">
              <a:buClrTx/>
              <a:defRPr/>
            </a:pPr>
            <a:endParaRPr lang="en-US" sz="825" b="1" kern="1200" dirty="0">
              <a:solidFill>
                <a:srgbClr val="000000">
                  <a:lumMod val="85000"/>
                  <a:lumOff val="15000"/>
                </a:srgbClr>
              </a:solidFill>
              <a:ea typeface="+mn-ea"/>
            </a:endParaRPr>
          </a:p>
          <a:p>
            <a:pPr algn="ctr" defTabSz="318353">
              <a:buClrTx/>
              <a:defRPr/>
            </a:pPr>
            <a:r>
              <a:rPr lang="en-US" sz="825" b="1" kern="1200" dirty="0">
                <a:solidFill>
                  <a:srgbClr val="000000">
                    <a:lumMod val="85000"/>
                    <a:lumOff val="15000"/>
                  </a:srgbClr>
                </a:solidFill>
                <a:ea typeface="+mn-ea"/>
              </a:rPr>
              <a:t>Adjusted mean </a:t>
            </a:r>
            <a:r>
              <a:rPr lang="en-US" sz="825" b="1" dirty="0">
                <a:solidFill>
                  <a:srgbClr val="000000">
                    <a:lumMod val="85000"/>
                    <a:lumOff val="15000"/>
                  </a:srgbClr>
                </a:solidFill>
              </a:rPr>
              <a:t>c</a:t>
            </a:r>
            <a:r>
              <a:rPr lang="en-US" sz="825" b="1" kern="1200" dirty="0">
                <a:solidFill>
                  <a:srgbClr val="000000">
                    <a:lumMod val="85000"/>
                    <a:lumOff val="15000"/>
                  </a:srgbClr>
                </a:solidFill>
                <a:ea typeface="+mn-ea"/>
              </a:rPr>
              <a:t>hange (95% CI) in CDR-SB</a:t>
            </a:r>
          </a:p>
        </p:txBody>
      </p:sp>
      <p:cxnSp>
        <p:nvCxnSpPr>
          <p:cNvPr id="22" name="Straight Arrow Connector 21"/>
          <p:cNvCxnSpPr/>
          <p:nvPr/>
        </p:nvCxnSpPr>
        <p:spPr>
          <a:xfrm>
            <a:off x="678555" y="2676558"/>
            <a:ext cx="0" cy="1182414"/>
          </a:xfrm>
          <a:prstGeom prst="straightConnector1">
            <a:avLst/>
          </a:prstGeom>
          <a:ln w="5715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031598" y="4086166"/>
            <a:ext cx="1502334" cy="219291"/>
          </a:xfrm>
          <a:prstGeom prst="rect">
            <a:avLst/>
          </a:prstGeom>
          <a:noFill/>
        </p:spPr>
        <p:txBody>
          <a:bodyPr wrap="none" rtlCol="0">
            <a:spAutoFit/>
          </a:bodyPr>
          <a:lstStyle/>
          <a:p>
            <a:pPr algn="ctr" defTabSz="318353">
              <a:buClrTx/>
              <a:defRPr/>
            </a:pPr>
            <a:r>
              <a:rPr lang="en-US" sz="825" b="1" kern="1200" dirty="0">
                <a:solidFill>
                  <a:srgbClr val="000000">
                    <a:lumMod val="85000"/>
                    <a:lumOff val="15000"/>
                  </a:srgbClr>
                </a:solidFill>
                <a:ea typeface="+mn-ea"/>
              </a:rPr>
              <a:t>Time after baseline (week)</a:t>
            </a:r>
          </a:p>
        </p:txBody>
      </p:sp>
      <p:sp>
        <p:nvSpPr>
          <p:cNvPr id="1190" name="Freeform 76"/>
          <p:cNvSpPr>
            <a:spLocks/>
          </p:cNvSpPr>
          <p:nvPr/>
        </p:nvSpPr>
        <p:spPr bwMode="auto">
          <a:xfrm>
            <a:off x="1243427" y="2608346"/>
            <a:ext cx="3230562" cy="1282700"/>
          </a:xfrm>
          <a:custGeom>
            <a:avLst/>
            <a:gdLst>
              <a:gd name="T0" fmla="*/ 0 w 4070"/>
              <a:gd name="T1" fmla="*/ 0 h 1616"/>
              <a:gd name="T2" fmla="*/ 0 w 4070"/>
              <a:gd name="T3" fmla="*/ 1616 h 1616"/>
              <a:gd name="T4" fmla="*/ 4070 w 4070"/>
              <a:gd name="T5" fmla="*/ 1616 h 1616"/>
            </a:gdLst>
            <a:ahLst/>
            <a:cxnLst>
              <a:cxn ang="0">
                <a:pos x="T0" y="T1"/>
              </a:cxn>
              <a:cxn ang="0">
                <a:pos x="T2" y="T3"/>
              </a:cxn>
              <a:cxn ang="0">
                <a:pos x="T4" y="T5"/>
              </a:cxn>
            </a:cxnLst>
            <a:rect l="0" t="0" r="r" b="b"/>
            <a:pathLst>
              <a:path w="4070" h="1616">
                <a:moveTo>
                  <a:pt x="0" y="0"/>
                </a:moveTo>
                <a:lnTo>
                  <a:pt x="0" y="1616"/>
                </a:lnTo>
                <a:lnTo>
                  <a:pt x="4070" y="1616"/>
                </a:lnTo>
              </a:path>
            </a:pathLst>
          </a:custGeom>
          <a:noFill/>
          <a:ln w="28575"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nvGrpSpPr>
          <p:cNvPr id="17" name="Group 16"/>
          <p:cNvGrpSpPr/>
          <p:nvPr/>
        </p:nvGrpSpPr>
        <p:grpSpPr>
          <a:xfrm>
            <a:off x="1187182" y="2655971"/>
            <a:ext cx="52323" cy="1235075"/>
            <a:chOff x="1582909" y="3666606"/>
            <a:chExt cx="69764" cy="1646767"/>
          </a:xfrm>
        </p:grpSpPr>
        <p:sp>
          <p:nvSpPr>
            <p:cNvPr id="1191" name="Line 77"/>
            <p:cNvSpPr>
              <a:spLocks noChangeShapeType="1"/>
            </p:cNvSpPr>
            <p:nvPr/>
          </p:nvSpPr>
          <p:spPr bwMode="auto">
            <a:xfrm flipH="1">
              <a:off x="1582909" y="5313373"/>
              <a:ext cx="69764"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193" name="Line 79"/>
            <p:cNvSpPr>
              <a:spLocks noChangeShapeType="1"/>
            </p:cNvSpPr>
            <p:nvPr/>
          </p:nvSpPr>
          <p:spPr bwMode="auto">
            <a:xfrm flipH="1">
              <a:off x="1582909" y="4221173"/>
              <a:ext cx="69764"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195" name="Line 81"/>
            <p:cNvSpPr>
              <a:spLocks noChangeShapeType="1"/>
            </p:cNvSpPr>
            <p:nvPr/>
          </p:nvSpPr>
          <p:spPr bwMode="auto">
            <a:xfrm flipH="1">
              <a:off x="1582909" y="4767273"/>
              <a:ext cx="69764"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197" name="Line 83"/>
            <p:cNvSpPr>
              <a:spLocks noChangeShapeType="1"/>
            </p:cNvSpPr>
            <p:nvPr/>
          </p:nvSpPr>
          <p:spPr bwMode="auto">
            <a:xfrm flipH="1">
              <a:off x="1582909" y="3666606"/>
              <a:ext cx="69764"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grpSp>
        <p:nvGrpSpPr>
          <p:cNvPr id="16" name="Group 15"/>
          <p:cNvGrpSpPr/>
          <p:nvPr/>
        </p:nvGrpSpPr>
        <p:grpSpPr>
          <a:xfrm>
            <a:off x="1080360" y="2570247"/>
            <a:ext cx="59312" cy="1377908"/>
            <a:chOff x="1494918" y="3552307"/>
            <a:chExt cx="79083" cy="1837211"/>
          </a:xfrm>
        </p:grpSpPr>
        <p:sp>
          <p:nvSpPr>
            <p:cNvPr id="1192" name="Rectangle 78"/>
            <p:cNvSpPr>
              <a:spLocks noChangeArrowheads="1"/>
            </p:cNvSpPr>
            <p:nvPr/>
          </p:nvSpPr>
          <p:spPr bwMode="auto">
            <a:xfrm>
              <a:off x="1494918" y="5220241"/>
              <a:ext cx="7908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3</a:t>
              </a:r>
            </a:p>
          </p:txBody>
        </p:sp>
        <p:sp>
          <p:nvSpPr>
            <p:cNvPr id="1194" name="Rectangle 80"/>
            <p:cNvSpPr>
              <a:spLocks noChangeArrowheads="1"/>
            </p:cNvSpPr>
            <p:nvPr/>
          </p:nvSpPr>
          <p:spPr bwMode="auto">
            <a:xfrm>
              <a:off x="1494918" y="4108988"/>
              <a:ext cx="7908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1</a:t>
              </a:r>
            </a:p>
          </p:txBody>
        </p:sp>
        <p:sp>
          <p:nvSpPr>
            <p:cNvPr id="1196" name="Rectangle 82"/>
            <p:cNvSpPr>
              <a:spLocks noChangeArrowheads="1"/>
            </p:cNvSpPr>
            <p:nvPr/>
          </p:nvSpPr>
          <p:spPr bwMode="auto">
            <a:xfrm>
              <a:off x="1494918" y="4642389"/>
              <a:ext cx="7908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2</a:t>
              </a:r>
            </a:p>
          </p:txBody>
        </p:sp>
        <p:sp>
          <p:nvSpPr>
            <p:cNvPr id="1198" name="Rectangle 84"/>
            <p:cNvSpPr>
              <a:spLocks noChangeArrowheads="1"/>
            </p:cNvSpPr>
            <p:nvPr/>
          </p:nvSpPr>
          <p:spPr bwMode="auto">
            <a:xfrm>
              <a:off x="1494918" y="3552307"/>
              <a:ext cx="7908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0</a:t>
              </a:r>
            </a:p>
          </p:txBody>
        </p:sp>
      </p:grpSp>
      <p:sp>
        <p:nvSpPr>
          <p:cNvPr id="1199" name="Line 85"/>
          <p:cNvSpPr>
            <a:spLocks noChangeShapeType="1"/>
          </p:cNvSpPr>
          <p:nvPr/>
        </p:nvSpPr>
        <p:spPr bwMode="auto">
          <a:xfrm>
            <a:off x="1341851" y="3897396"/>
            <a:ext cx="0" cy="49655"/>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01" name="Line 87"/>
          <p:cNvSpPr>
            <a:spLocks noChangeShapeType="1"/>
          </p:cNvSpPr>
          <p:nvPr/>
        </p:nvSpPr>
        <p:spPr bwMode="auto">
          <a:xfrm>
            <a:off x="1821276" y="3897396"/>
            <a:ext cx="0" cy="49655"/>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03" name="Line 89"/>
          <p:cNvSpPr>
            <a:spLocks noChangeShapeType="1"/>
          </p:cNvSpPr>
          <p:nvPr/>
        </p:nvSpPr>
        <p:spPr bwMode="auto">
          <a:xfrm>
            <a:off x="2300701" y="3897396"/>
            <a:ext cx="0" cy="49655"/>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05" name="Line 91"/>
          <p:cNvSpPr>
            <a:spLocks noChangeShapeType="1"/>
          </p:cNvSpPr>
          <p:nvPr/>
        </p:nvSpPr>
        <p:spPr bwMode="auto">
          <a:xfrm>
            <a:off x="3889788" y="3897396"/>
            <a:ext cx="0" cy="49655"/>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07" name="Line 93"/>
          <p:cNvSpPr>
            <a:spLocks noChangeShapeType="1"/>
          </p:cNvSpPr>
          <p:nvPr/>
        </p:nvSpPr>
        <p:spPr bwMode="auto">
          <a:xfrm>
            <a:off x="2780126" y="3897396"/>
            <a:ext cx="0" cy="49655"/>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09" name="Line 95"/>
          <p:cNvSpPr>
            <a:spLocks noChangeShapeType="1"/>
          </p:cNvSpPr>
          <p:nvPr/>
        </p:nvSpPr>
        <p:spPr bwMode="auto">
          <a:xfrm>
            <a:off x="4369214" y="3897396"/>
            <a:ext cx="0" cy="49655"/>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11" name="Line 97"/>
          <p:cNvSpPr>
            <a:spLocks noChangeShapeType="1"/>
          </p:cNvSpPr>
          <p:nvPr/>
        </p:nvSpPr>
        <p:spPr bwMode="auto">
          <a:xfrm>
            <a:off x="3416714" y="3897396"/>
            <a:ext cx="0" cy="49655"/>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nvGrpSpPr>
          <p:cNvPr id="18" name="Group 17"/>
          <p:cNvGrpSpPr/>
          <p:nvPr/>
        </p:nvGrpSpPr>
        <p:grpSpPr>
          <a:xfrm>
            <a:off x="1311688" y="3945713"/>
            <a:ext cx="3117410" cy="126958"/>
            <a:chOff x="1748918" y="5319722"/>
            <a:chExt cx="4156546" cy="169276"/>
          </a:xfrm>
        </p:grpSpPr>
        <p:sp>
          <p:nvSpPr>
            <p:cNvPr id="1200" name="Rectangle 86"/>
            <p:cNvSpPr>
              <a:spLocks noChangeArrowheads="1"/>
            </p:cNvSpPr>
            <p:nvPr/>
          </p:nvSpPr>
          <p:spPr bwMode="auto">
            <a:xfrm>
              <a:off x="1748918" y="5319722"/>
              <a:ext cx="7908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0</a:t>
              </a:r>
            </a:p>
          </p:txBody>
        </p:sp>
        <p:sp>
          <p:nvSpPr>
            <p:cNvPr id="1202" name="Rectangle 88"/>
            <p:cNvSpPr>
              <a:spLocks noChangeArrowheads="1"/>
            </p:cNvSpPr>
            <p:nvPr/>
          </p:nvSpPr>
          <p:spPr bwMode="auto">
            <a:xfrm>
              <a:off x="2350053" y="5319722"/>
              <a:ext cx="15816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12</a:t>
              </a:r>
            </a:p>
          </p:txBody>
        </p:sp>
        <p:sp>
          <p:nvSpPr>
            <p:cNvPr id="1204" name="Rectangle 90"/>
            <p:cNvSpPr>
              <a:spLocks noChangeArrowheads="1"/>
            </p:cNvSpPr>
            <p:nvPr/>
          </p:nvSpPr>
          <p:spPr bwMode="auto">
            <a:xfrm>
              <a:off x="2989284" y="5319722"/>
              <a:ext cx="15816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24</a:t>
              </a:r>
            </a:p>
          </p:txBody>
        </p:sp>
        <p:sp>
          <p:nvSpPr>
            <p:cNvPr id="1206" name="Rectangle 92"/>
            <p:cNvSpPr>
              <a:spLocks noChangeArrowheads="1"/>
            </p:cNvSpPr>
            <p:nvPr/>
          </p:nvSpPr>
          <p:spPr bwMode="auto">
            <a:xfrm>
              <a:off x="5108065" y="5319722"/>
              <a:ext cx="15816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64</a:t>
              </a:r>
            </a:p>
          </p:txBody>
        </p:sp>
        <p:sp>
          <p:nvSpPr>
            <p:cNvPr id="1208" name="Rectangle 94"/>
            <p:cNvSpPr>
              <a:spLocks noChangeArrowheads="1"/>
            </p:cNvSpPr>
            <p:nvPr/>
          </p:nvSpPr>
          <p:spPr bwMode="auto">
            <a:xfrm>
              <a:off x="3628518" y="5319722"/>
              <a:ext cx="15816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36</a:t>
              </a:r>
            </a:p>
          </p:txBody>
        </p:sp>
        <p:sp>
          <p:nvSpPr>
            <p:cNvPr id="1210" name="Rectangle 96"/>
            <p:cNvSpPr>
              <a:spLocks noChangeArrowheads="1"/>
            </p:cNvSpPr>
            <p:nvPr/>
          </p:nvSpPr>
          <p:spPr bwMode="auto">
            <a:xfrm>
              <a:off x="5747301" y="5319722"/>
              <a:ext cx="15816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76</a:t>
              </a:r>
            </a:p>
          </p:txBody>
        </p:sp>
        <p:sp>
          <p:nvSpPr>
            <p:cNvPr id="1212" name="Rectangle 98"/>
            <p:cNvSpPr>
              <a:spLocks noChangeArrowheads="1"/>
            </p:cNvSpPr>
            <p:nvPr/>
          </p:nvSpPr>
          <p:spPr bwMode="auto">
            <a:xfrm>
              <a:off x="4477302" y="5319722"/>
              <a:ext cx="158163"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52</a:t>
              </a:r>
            </a:p>
          </p:txBody>
        </p:sp>
      </p:grpSp>
      <p:sp>
        <p:nvSpPr>
          <p:cNvPr id="1215" name="Freeform 101"/>
          <p:cNvSpPr>
            <a:spLocks/>
          </p:cNvSpPr>
          <p:nvPr/>
        </p:nvSpPr>
        <p:spPr bwMode="auto">
          <a:xfrm>
            <a:off x="1340264" y="2657559"/>
            <a:ext cx="3040062" cy="998537"/>
          </a:xfrm>
          <a:custGeom>
            <a:avLst/>
            <a:gdLst>
              <a:gd name="T0" fmla="*/ 0 w 3830"/>
              <a:gd name="T1" fmla="*/ 0 h 1258"/>
              <a:gd name="T2" fmla="*/ 608 w 3830"/>
              <a:gd name="T3" fmla="*/ 246 h 1258"/>
              <a:gd name="T4" fmla="*/ 1210 w 3830"/>
              <a:gd name="T5" fmla="*/ 436 h 1258"/>
              <a:gd name="T6" fmla="*/ 1812 w 3830"/>
              <a:gd name="T7" fmla="*/ 612 h 1258"/>
              <a:gd name="T8" fmla="*/ 2620 w 3830"/>
              <a:gd name="T9" fmla="*/ 868 h 1258"/>
              <a:gd name="T10" fmla="*/ 3226 w 3830"/>
              <a:gd name="T11" fmla="*/ 1050 h 1258"/>
              <a:gd name="T12" fmla="*/ 3830 w 3830"/>
              <a:gd name="T13" fmla="*/ 1258 h 1258"/>
            </a:gdLst>
            <a:ahLst/>
            <a:cxnLst>
              <a:cxn ang="0">
                <a:pos x="T0" y="T1"/>
              </a:cxn>
              <a:cxn ang="0">
                <a:pos x="T2" y="T3"/>
              </a:cxn>
              <a:cxn ang="0">
                <a:pos x="T4" y="T5"/>
              </a:cxn>
              <a:cxn ang="0">
                <a:pos x="T6" y="T7"/>
              </a:cxn>
              <a:cxn ang="0">
                <a:pos x="T8" y="T9"/>
              </a:cxn>
              <a:cxn ang="0">
                <a:pos x="T10" y="T11"/>
              </a:cxn>
              <a:cxn ang="0">
                <a:pos x="T12" y="T13"/>
              </a:cxn>
            </a:cxnLst>
            <a:rect l="0" t="0" r="r" b="b"/>
            <a:pathLst>
              <a:path w="3830" h="1258">
                <a:moveTo>
                  <a:pt x="0" y="0"/>
                </a:moveTo>
                <a:lnTo>
                  <a:pt x="608" y="246"/>
                </a:lnTo>
                <a:lnTo>
                  <a:pt x="1210" y="436"/>
                </a:lnTo>
                <a:lnTo>
                  <a:pt x="1812" y="612"/>
                </a:lnTo>
                <a:lnTo>
                  <a:pt x="2620" y="868"/>
                </a:lnTo>
                <a:lnTo>
                  <a:pt x="3226" y="1050"/>
                </a:lnTo>
                <a:lnTo>
                  <a:pt x="3830" y="1258"/>
                </a:lnTo>
              </a:path>
            </a:pathLst>
          </a:custGeom>
          <a:noFill/>
          <a:ln w="28575" cmpd="sng">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90" name="Line 176"/>
          <p:cNvSpPr>
            <a:spLocks noChangeShapeType="1"/>
          </p:cNvSpPr>
          <p:nvPr/>
        </p:nvSpPr>
        <p:spPr bwMode="auto">
          <a:xfrm>
            <a:off x="4373976" y="3579895"/>
            <a:ext cx="0" cy="147638"/>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91" name="Line 177"/>
          <p:cNvSpPr>
            <a:spLocks noChangeShapeType="1"/>
          </p:cNvSpPr>
          <p:nvPr/>
        </p:nvSpPr>
        <p:spPr bwMode="auto">
          <a:xfrm>
            <a:off x="4334289" y="3579896"/>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92" name="Line 178"/>
          <p:cNvSpPr>
            <a:spLocks noChangeShapeType="1"/>
          </p:cNvSpPr>
          <p:nvPr/>
        </p:nvSpPr>
        <p:spPr bwMode="auto">
          <a:xfrm>
            <a:off x="4334289" y="3727533"/>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93" name="Freeform 179"/>
          <p:cNvSpPr>
            <a:spLocks/>
          </p:cNvSpPr>
          <p:nvPr/>
        </p:nvSpPr>
        <p:spPr bwMode="auto">
          <a:xfrm>
            <a:off x="4340639" y="3624346"/>
            <a:ext cx="66675" cy="66675"/>
          </a:xfrm>
          <a:custGeom>
            <a:avLst/>
            <a:gdLst>
              <a:gd name="T0" fmla="*/ 84 w 84"/>
              <a:gd name="T1" fmla="*/ 42 h 84"/>
              <a:gd name="T2" fmla="*/ 84 w 84"/>
              <a:gd name="T3" fmla="*/ 42 h 84"/>
              <a:gd name="T4" fmla="*/ 82 w 84"/>
              <a:gd name="T5" fmla="*/ 50 h 84"/>
              <a:gd name="T6" fmla="*/ 80 w 84"/>
              <a:gd name="T7" fmla="*/ 58 h 84"/>
              <a:gd name="T8" fmla="*/ 76 w 84"/>
              <a:gd name="T9" fmla="*/ 66 h 84"/>
              <a:gd name="T10" fmla="*/ 72 w 84"/>
              <a:gd name="T11" fmla="*/ 72 h 84"/>
              <a:gd name="T12" fmla="*/ 66 w 84"/>
              <a:gd name="T13" fmla="*/ 76 h 84"/>
              <a:gd name="T14" fmla="*/ 58 w 84"/>
              <a:gd name="T15" fmla="*/ 80 h 84"/>
              <a:gd name="T16" fmla="*/ 50 w 84"/>
              <a:gd name="T17" fmla="*/ 82 h 84"/>
              <a:gd name="T18" fmla="*/ 42 w 84"/>
              <a:gd name="T19" fmla="*/ 84 h 84"/>
              <a:gd name="T20" fmla="*/ 42 w 84"/>
              <a:gd name="T21" fmla="*/ 84 h 84"/>
              <a:gd name="T22" fmla="*/ 34 w 84"/>
              <a:gd name="T23" fmla="*/ 82 h 84"/>
              <a:gd name="T24" fmla="*/ 26 w 84"/>
              <a:gd name="T25" fmla="*/ 80 h 84"/>
              <a:gd name="T26" fmla="*/ 18 w 84"/>
              <a:gd name="T27" fmla="*/ 76 h 84"/>
              <a:gd name="T28" fmla="*/ 12 w 84"/>
              <a:gd name="T29" fmla="*/ 72 h 84"/>
              <a:gd name="T30" fmla="*/ 8 w 84"/>
              <a:gd name="T31" fmla="*/ 66 h 84"/>
              <a:gd name="T32" fmla="*/ 4 w 84"/>
              <a:gd name="T33" fmla="*/ 58 h 84"/>
              <a:gd name="T34" fmla="*/ 0 w 84"/>
              <a:gd name="T35" fmla="*/ 50 h 84"/>
              <a:gd name="T36" fmla="*/ 0 w 84"/>
              <a:gd name="T37" fmla="*/ 42 h 84"/>
              <a:gd name="T38" fmla="*/ 0 w 84"/>
              <a:gd name="T39" fmla="*/ 42 h 84"/>
              <a:gd name="T40" fmla="*/ 0 w 84"/>
              <a:gd name="T41" fmla="*/ 34 h 84"/>
              <a:gd name="T42" fmla="*/ 4 w 84"/>
              <a:gd name="T43" fmla="*/ 26 h 84"/>
              <a:gd name="T44" fmla="*/ 8 w 84"/>
              <a:gd name="T45" fmla="*/ 18 h 84"/>
              <a:gd name="T46" fmla="*/ 12 w 84"/>
              <a:gd name="T47" fmla="*/ 12 h 84"/>
              <a:gd name="T48" fmla="*/ 18 w 84"/>
              <a:gd name="T49" fmla="*/ 8 h 84"/>
              <a:gd name="T50" fmla="*/ 26 w 84"/>
              <a:gd name="T51" fmla="*/ 4 h 84"/>
              <a:gd name="T52" fmla="*/ 34 w 84"/>
              <a:gd name="T53" fmla="*/ 0 h 84"/>
              <a:gd name="T54" fmla="*/ 42 w 84"/>
              <a:gd name="T55" fmla="*/ 0 h 84"/>
              <a:gd name="T56" fmla="*/ 42 w 84"/>
              <a:gd name="T57" fmla="*/ 0 h 84"/>
              <a:gd name="T58" fmla="*/ 50 w 84"/>
              <a:gd name="T59" fmla="*/ 0 h 84"/>
              <a:gd name="T60" fmla="*/ 58 w 84"/>
              <a:gd name="T61" fmla="*/ 4 h 84"/>
              <a:gd name="T62" fmla="*/ 66 w 84"/>
              <a:gd name="T63" fmla="*/ 8 h 84"/>
              <a:gd name="T64" fmla="*/ 72 w 84"/>
              <a:gd name="T65" fmla="*/ 12 h 84"/>
              <a:gd name="T66" fmla="*/ 76 w 84"/>
              <a:gd name="T67" fmla="*/ 18 h 84"/>
              <a:gd name="T68" fmla="*/ 80 w 84"/>
              <a:gd name="T69" fmla="*/ 26 h 84"/>
              <a:gd name="T70" fmla="*/ 82 w 84"/>
              <a:gd name="T71" fmla="*/ 34 h 84"/>
              <a:gd name="T72" fmla="*/ 84 w 84"/>
              <a:gd name="T73" fmla="*/ 42 h 84"/>
              <a:gd name="T74" fmla="*/ 84 w 84"/>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2"/>
                </a:moveTo>
                <a:lnTo>
                  <a:pt x="84" y="42"/>
                </a:lnTo>
                <a:lnTo>
                  <a:pt x="82" y="50"/>
                </a:lnTo>
                <a:lnTo>
                  <a:pt x="80" y="58"/>
                </a:lnTo>
                <a:lnTo>
                  <a:pt x="76" y="66"/>
                </a:lnTo>
                <a:lnTo>
                  <a:pt x="72" y="72"/>
                </a:lnTo>
                <a:lnTo>
                  <a:pt x="66" y="76"/>
                </a:lnTo>
                <a:lnTo>
                  <a:pt x="58" y="80"/>
                </a:lnTo>
                <a:lnTo>
                  <a:pt x="50" y="82"/>
                </a:lnTo>
                <a:lnTo>
                  <a:pt x="42" y="84"/>
                </a:lnTo>
                <a:lnTo>
                  <a:pt x="42" y="84"/>
                </a:lnTo>
                <a:lnTo>
                  <a:pt x="34" y="82"/>
                </a:lnTo>
                <a:lnTo>
                  <a:pt x="26" y="80"/>
                </a:lnTo>
                <a:lnTo>
                  <a:pt x="18" y="76"/>
                </a:lnTo>
                <a:lnTo>
                  <a:pt x="12" y="72"/>
                </a:lnTo>
                <a:lnTo>
                  <a:pt x="8" y="66"/>
                </a:lnTo>
                <a:lnTo>
                  <a:pt x="4" y="58"/>
                </a:lnTo>
                <a:lnTo>
                  <a:pt x="0" y="50"/>
                </a:lnTo>
                <a:lnTo>
                  <a:pt x="0" y="42"/>
                </a:lnTo>
                <a:lnTo>
                  <a:pt x="0" y="42"/>
                </a:lnTo>
                <a:lnTo>
                  <a:pt x="0" y="34"/>
                </a:lnTo>
                <a:lnTo>
                  <a:pt x="4" y="26"/>
                </a:lnTo>
                <a:lnTo>
                  <a:pt x="8" y="18"/>
                </a:lnTo>
                <a:lnTo>
                  <a:pt x="12" y="12"/>
                </a:lnTo>
                <a:lnTo>
                  <a:pt x="18" y="8"/>
                </a:lnTo>
                <a:lnTo>
                  <a:pt x="26" y="4"/>
                </a:lnTo>
                <a:lnTo>
                  <a:pt x="34" y="0"/>
                </a:lnTo>
                <a:lnTo>
                  <a:pt x="42" y="0"/>
                </a:lnTo>
                <a:lnTo>
                  <a:pt x="42" y="0"/>
                </a:lnTo>
                <a:lnTo>
                  <a:pt x="50" y="0"/>
                </a:lnTo>
                <a:lnTo>
                  <a:pt x="58" y="4"/>
                </a:lnTo>
                <a:lnTo>
                  <a:pt x="66" y="8"/>
                </a:lnTo>
                <a:lnTo>
                  <a:pt x="72" y="12"/>
                </a:lnTo>
                <a:lnTo>
                  <a:pt x="76" y="18"/>
                </a:lnTo>
                <a:lnTo>
                  <a:pt x="80" y="26"/>
                </a:lnTo>
                <a:lnTo>
                  <a:pt x="82" y="34"/>
                </a:lnTo>
                <a:lnTo>
                  <a:pt x="84" y="42"/>
                </a:lnTo>
                <a:lnTo>
                  <a:pt x="84" y="4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94" name="Line 180"/>
          <p:cNvSpPr>
            <a:spLocks noChangeShapeType="1"/>
          </p:cNvSpPr>
          <p:nvPr/>
        </p:nvSpPr>
        <p:spPr bwMode="auto">
          <a:xfrm>
            <a:off x="3896138" y="3419559"/>
            <a:ext cx="0" cy="136525"/>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95" name="Line 181"/>
          <p:cNvSpPr>
            <a:spLocks noChangeShapeType="1"/>
          </p:cNvSpPr>
          <p:nvPr/>
        </p:nvSpPr>
        <p:spPr bwMode="auto">
          <a:xfrm>
            <a:off x="3858039" y="3421145"/>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96" name="Line 182"/>
          <p:cNvSpPr>
            <a:spLocks noChangeShapeType="1"/>
          </p:cNvSpPr>
          <p:nvPr/>
        </p:nvSpPr>
        <p:spPr bwMode="auto">
          <a:xfrm>
            <a:off x="3858039" y="3556083"/>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97" name="Freeform 183"/>
          <p:cNvSpPr>
            <a:spLocks/>
          </p:cNvSpPr>
          <p:nvPr/>
        </p:nvSpPr>
        <p:spPr bwMode="auto">
          <a:xfrm>
            <a:off x="3862801" y="3456071"/>
            <a:ext cx="66675" cy="66675"/>
          </a:xfrm>
          <a:custGeom>
            <a:avLst/>
            <a:gdLst>
              <a:gd name="T0" fmla="*/ 84 w 84"/>
              <a:gd name="T1" fmla="*/ 42 h 84"/>
              <a:gd name="T2" fmla="*/ 84 w 84"/>
              <a:gd name="T3" fmla="*/ 42 h 84"/>
              <a:gd name="T4" fmla="*/ 84 w 84"/>
              <a:gd name="T5" fmla="*/ 50 h 84"/>
              <a:gd name="T6" fmla="*/ 80 w 84"/>
              <a:gd name="T7" fmla="*/ 58 h 84"/>
              <a:gd name="T8" fmla="*/ 78 w 84"/>
              <a:gd name="T9" fmla="*/ 66 h 84"/>
              <a:gd name="T10" fmla="*/ 72 w 84"/>
              <a:gd name="T11" fmla="*/ 72 h 84"/>
              <a:gd name="T12" fmla="*/ 66 w 84"/>
              <a:gd name="T13" fmla="*/ 76 h 84"/>
              <a:gd name="T14" fmla="*/ 58 w 84"/>
              <a:gd name="T15" fmla="*/ 80 h 84"/>
              <a:gd name="T16" fmla="*/ 50 w 84"/>
              <a:gd name="T17" fmla="*/ 82 h 84"/>
              <a:gd name="T18" fmla="*/ 42 w 84"/>
              <a:gd name="T19" fmla="*/ 84 h 84"/>
              <a:gd name="T20" fmla="*/ 42 w 84"/>
              <a:gd name="T21" fmla="*/ 84 h 84"/>
              <a:gd name="T22" fmla="*/ 34 w 84"/>
              <a:gd name="T23" fmla="*/ 82 h 84"/>
              <a:gd name="T24" fmla="*/ 26 w 84"/>
              <a:gd name="T25" fmla="*/ 80 h 84"/>
              <a:gd name="T26" fmla="*/ 20 w 84"/>
              <a:gd name="T27" fmla="*/ 76 h 84"/>
              <a:gd name="T28" fmla="*/ 12 w 84"/>
              <a:gd name="T29" fmla="*/ 72 h 84"/>
              <a:gd name="T30" fmla="*/ 8 w 84"/>
              <a:gd name="T31" fmla="*/ 66 h 84"/>
              <a:gd name="T32" fmla="*/ 4 w 84"/>
              <a:gd name="T33" fmla="*/ 58 h 84"/>
              <a:gd name="T34" fmla="*/ 2 w 84"/>
              <a:gd name="T35" fmla="*/ 50 h 84"/>
              <a:gd name="T36" fmla="*/ 0 w 84"/>
              <a:gd name="T37" fmla="*/ 42 h 84"/>
              <a:gd name="T38" fmla="*/ 0 w 84"/>
              <a:gd name="T39" fmla="*/ 42 h 84"/>
              <a:gd name="T40" fmla="*/ 2 w 84"/>
              <a:gd name="T41" fmla="*/ 34 h 84"/>
              <a:gd name="T42" fmla="*/ 4 w 84"/>
              <a:gd name="T43" fmla="*/ 26 h 84"/>
              <a:gd name="T44" fmla="*/ 8 w 84"/>
              <a:gd name="T45" fmla="*/ 18 h 84"/>
              <a:gd name="T46" fmla="*/ 12 w 84"/>
              <a:gd name="T47" fmla="*/ 12 h 84"/>
              <a:gd name="T48" fmla="*/ 20 w 84"/>
              <a:gd name="T49" fmla="*/ 8 h 84"/>
              <a:gd name="T50" fmla="*/ 26 w 84"/>
              <a:gd name="T51" fmla="*/ 4 h 84"/>
              <a:gd name="T52" fmla="*/ 34 w 84"/>
              <a:gd name="T53" fmla="*/ 0 h 84"/>
              <a:gd name="T54" fmla="*/ 42 w 84"/>
              <a:gd name="T55" fmla="*/ 0 h 84"/>
              <a:gd name="T56" fmla="*/ 42 w 84"/>
              <a:gd name="T57" fmla="*/ 0 h 84"/>
              <a:gd name="T58" fmla="*/ 50 w 84"/>
              <a:gd name="T59" fmla="*/ 0 h 84"/>
              <a:gd name="T60" fmla="*/ 58 w 84"/>
              <a:gd name="T61" fmla="*/ 4 h 84"/>
              <a:gd name="T62" fmla="*/ 66 w 84"/>
              <a:gd name="T63" fmla="*/ 8 h 84"/>
              <a:gd name="T64" fmla="*/ 72 w 84"/>
              <a:gd name="T65" fmla="*/ 12 h 84"/>
              <a:gd name="T66" fmla="*/ 78 w 84"/>
              <a:gd name="T67" fmla="*/ 18 h 84"/>
              <a:gd name="T68" fmla="*/ 80 w 84"/>
              <a:gd name="T69" fmla="*/ 26 h 84"/>
              <a:gd name="T70" fmla="*/ 84 w 84"/>
              <a:gd name="T71" fmla="*/ 34 h 84"/>
              <a:gd name="T72" fmla="*/ 84 w 84"/>
              <a:gd name="T73" fmla="*/ 42 h 84"/>
              <a:gd name="T74" fmla="*/ 84 w 84"/>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2"/>
                </a:moveTo>
                <a:lnTo>
                  <a:pt x="84" y="42"/>
                </a:lnTo>
                <a:lnTo>
                  <a:pt x="84" y="50"/>
                </a:lnTo>
                <a:lnTo>
                  <a:pt x="80" y="58"/>
                </a:lnTo>
                <a:lnTo>
                  <a:pt x="78" y="66"/>
                </a:lnTo>
                <a:lnTo>
                  <a:pt x="72" y="72"/>
                </a:lnTo>
                <a:lnTo>
                  <a:pt x="66" y="76"/>
                </a:lnTo>
                <a:lnTo>
                  <a:pt x="58" y="80"/>
                </a:lnTo>
                <a:lnTo>
                  <a:pt x="50" y="82"/>
                </a:lnTo>
                <a:lnTo>
                  <a:pt x="42" y="84"/>
                </a:lnTo>
                <a:lnTo>
                  <a:pt x="42" y="84"/>
                </a:lnTo>
                <a:lnTo>
                  <a:pt x="34" y="82"/>
                </a:lnTo>
                <a:lnTo>
                  <a:pt x="26" y="80"/>
                </a:lnTo>
                <a:lnTo>
                  <a:pt x="20" y="76"/>
                </a:lnTo>
                <a:lnTo>
                  <a:pt x="12" y="72"/>
                </a:lnTo>
                <a:lnTo>
                  <a:pt x="8" y="66"/>
                </a:lnTo>
                <a:lnTo>
                  <a:pt x="4" y="58"/>
                </a:lnTo>
                <a:lnTo>
                  <a:pt x="2" y="50"/>
                </a:lnTo>
                <a:lnTo>
                  <a:pt x="0" y="42"/>
                </a:lnTo>
                <a:lnTo>
                  <a:pt x="0" y="42"/>
                </a:lnTo>
                <a:lnTo>
                  <a:pt x="2" y="34"/>
                </a:lnTo>
                <a:lnTo>
                  <a:pt x="4" y="26"/>
                </a:lnTo>
                <a:lnTo>
                  <a:pt x="8" y="18"/>
                </a:lnTo>
                <a:lnTo>
                  <a:pt x="12" y="12"/>
                </a:lnTo>
                <a:lnTo>
                  <a:pt x="20" y="8"/>
                </a:lnTo>
                <a:lnTo>
                  <a:pt x="26" y="4"/>
                </a:lnTo>
                <a:lnTo>
                  <a:pt x="34" y="0"/>
                </a:lnTo>
                <a:lnTo>
                  <a:pt x="42" y="0"/>
                </a:lnTo>
                <a:lnTo>
                  <a:pt x="42" y="0"/>
                </a:lnTo>
                <a:lnTo>
                  <a:pt x="50" y="0"/>
                </a:lnTo>
                <a:lnTo>
                  <a:pt x="58" y="4"/>
                </a:lnTo>
                <a:lnTo>
                  <a:pt x="66" y="8"/>
                </a:lnTo>
                <a:lnTo>
                  <a:pt x="72" y="12"/>
                </a:lnTo>
                <a:lnTo>
                  <a:pt x="78" y="18"/>
                </a:lnTo>
                <a:lnTo>
                  <a:pt x="80" y="26"/>
                </a:lnTo>
                <a:lnTo>
                  <a:pt x="84" y="34"/>
                </a:lnTo>
                <a:lnTo>
                  <a:pt x="84" y="42"/>
                </a:lnTo>
                <a:lnTo>
                  <a:pt x="84" y="4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98" name="Line 184"/>
          <p:cNvSpPr>
            <a:spLocks noChangeShapeType="1"/>
          </p:cNvSpPr>
          <p:nvPr/>
        </p:nvSpPr>
        <p:spPr bwMode="auto">
          <a:xfrm>
            <a:off x="3419888" y="3279858"/>
            <a:ext cx="0" cy="12700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299" name="Line 185"/>
          <p:cNvSpPr>
            <a:spLocks noChangeShapeType="1"/>
          </p:cNvSpPr>
          <p:nvPr/>
        </p:nvSpPr>
        <p:spPr bwMode="auto">
          <a:xfrm>
            <a:off x="3380202" y="3281446"/>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00" name="Line 186"/>
          <p:cNvSpPr>
            <a:spLocks noChangeShapeType="1"/>
          </p:cNvSpPr>
          <p:nvPr/>
        </p:nvSpPr>
        <p:spPr bwMode="auto">
          <a:xfrm>
            <a:off x="3380202" y="3406858"/>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01" name="Freeform 187"/>
          <p:cNvSpPr>
            <a:spLocks/>
          </p:cNvSpPr>
          <p:nvPr/>
        </p:nvSpPr>
        <p:spPr bwMode="auto">
          <a:xfrm>
            <a:off x="3386551" y="3313196"/>
            <a:ext cx="65087" cy="66675"/>
          </a:xfrm>
          <a:custGeom>
            <a:avLst/>
            <a:gdLst>
              <a:gd name="T0" fmla="*/ 82 w 82"/>
              <a:gd name="T1" fmla="*/ 42 h 84"/>
              <a:gd name="T2" fmla="*/ 82 w 82"/>
              <a:gd name="T3" fmla="*/ 42 h 84"/>
              <a:gd name="T4" fmla="*/ 82 w 82"/>
              <a:gd name="T5" fmla="*/ 50 h 84"/>
              <a:gd name="T6" fmla="*/ 80 w 82"/>
              <a:gd name="T7" fmla="*/ 58 h 84"/>
              <a:gd name="T8" fmla="*/ 76 w 82"/>
              <a:gd name="T9" fmla="*/ 66 h 84"/>
              <a:gd name="T10" fmla="*/ 70 w 82"/>
              <a:gd name="T11" fmla="*/ 72 h 84"/>
              <a:gd name="T12" fmla="*/ 64 w 82"/>
              <a:gd name="T13" fmla="*/ 76 h 84"/>
              <a:gd name="T14" fmla="*/ 58 w 82"/>
              <a:gd name="T15" fmla="*/ 80 h 84"/>
              <a:gd name="T16" fmla="*/ 50 w 82"/>
              <a:gd name="T17" fmla="*/ 82 h 84"/>
              <a:gd name="T18" fmla="*/ 42 w 82"/>
              <a:gd name="T19" fmla="*/ 84 h 84"/>
              <a:gd name="T20" fmla="*/ 42 w 82"/>
              <a:gd name="T21" fmla="*/ 84 h 84"/>
              <a:gd name="T22" fmla="*/ 32 w 82"/>
              <a:gd name="T23" fmla="*/ 82 h 84"/>
              <a:gd name="T24" fmla="*/ 24 w 82"/>
              <a:gd name="T25" fmla="*/ 80 h 84"/>
              <a:gd name="T26" fmla="*/ 18 w 82"/>
              <a:gd name="T27" fmla="*/ 76 h 84"/>
              <a:gd name="T28" fmla="*/ 12 w 82"/>
              <a:gd name="T29" fmla="*/ 72 h 84"/>
              <a:gd name="T30" fmla="*/ 6 w 82"/>
              <a:gd name="T31" fmla="*/ 66 h 84"/>
              <a:gd name="T32" fmla="*/ 2 w 82"/>
              <a:gd name="T33" fmla="*/ 58 h 84"/>
              <a:gd name="T34" fmla="*/ 0 w 82"/>
              <a:gd name="T35" fmla="*/ 50 h 84"/>
              <a:gd name="T36" fmla="*/ 0 w 82"/>
              <a:gd name="T37" fmla="*/ 42 h 84"/>
              <a:gd name="T38" fmla="*/ 0 w 82"/>
              <a:gd name="T39" fmla="*/ 42 h 84"/>
              <a:gd name="T40" fmla="*/ 0 w 82"/>
              <a:gd name="T41" fmla="*/ 34 h 84"/>
              <a:gd name="T42" fmla="*/ 2 w 82"/>
              <a:gd name="T43" fmla="*/ 26 h 84"/>
              <a:gd name="T44" fmla="*/ 6 w 82"/>
              <a:gd name="T45" fmla="*/ 18 h 84"/>
              <a:gd name="T46" fmla="*/ 12 w 82"/>
              <a:gd name="T47" fmla="*/ 12 h 84"/>
              <a:gd name="T48" fmla="*/ 18 w 82"/>
              <a:gd name="T49" fmla="*/ 8 h 84"/>
              <a:gd name="T50" fmla="*/ 24 w 82"/>
              <a:gd name="T51" fmla="*/ 4 h 84"/>
              <a:gd name="T52" fmla="*/ 32 w 82"/>
              <a:gd name="T53" fmla="*/ 0 h 84"/>
              <a:gd name="T54" fmla="*/ 42 w 82"/>
              <a:gd name="T55" fmla="*/ 0 h 84"/>
              <a:gd name="T56" fmla="*/ 42 w 82"/>
              <a:gd name="T57" fmla="*/ 0 h 84"/>
              <a:gd name="T58" fmla="*/ 50 w 82"/>
              <a:gd name="T59" fmla="*/ 0 h 84"/>
              <a:gd name="T60" fmla="*/ 58 w 82"/>
              <a:gd name="T61" fmla="*/ 4 h 84"/>
              <a:gd name="T62" fmla="*/ 64 w 82"/>
              <a:gd name="T63" fmla="*/ 8 h 84"/>
              <a:gd name="T64" fmla="*/ 70 w 82"/>
              <a:gd name="T65" fmla="*/ 12 h 84"/>
              <a:gd name="T66" fmla="*/ 76 w 82"/>
              <a:gd name="T67" fmla="*/ 18 h 84"/>
              <a:gd name="T68" fmla="*/ 80 w 82"/>
              <a:gd name="T69" fmla="*/ 26 h 84"/>
              <a:gd name="T70" fmla="*/ 82 w 82"/>
              <a:gd name="T71" fmla="*/ 34 h 84"/>
              <a:gd name="T72" fmla="*/ 82 w 82"/>
              <a:gd name="T73" fmla="*/ 42 h 84"/>
              <a:gd name="T74" fmla="*/ 82 w 82"/>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84">
                <a:moveTo>
                  <a:pt x="82" y="42"/>
                </a:moveTo>
                <a:lnTo>
                  <a:pt x="82" y="42"/>
                </a:lnTo>
                <a:lnTo>
                  <a:pt x="82" y="50"/>
                </a:lnTo>
                <a:lnTo>
                  <a:pt x="80" y="58"/>
                </a:lnTo>
                <a:lnTo>
                  <a:pt x="76" y="66"/>
                </a:lnTo>
                <a:lnTo>
                  <a:pt x="70" y="72"/>
                </a:lnTo>
                <a:lnTo>
                  <a:pt x="64" y="76"/>
                </a:lnTo>
                <a:lnTo>
                  <a:pt x="58" y="80"/>
                </a:lnTo>
                <a:lnTo>
                  <a:pt x="50" y="82"/>
                </a:lnTo>
                <a:lnTo>
                  <a:pt x="42" y="84"/>
                </a:lnTo>
                <a:lnTo>
                  <a:pt x="42" y="84"/>
                </a:lnTo>
                <a:lnTo>
                  <a:pt x="32" y="82"/>
                </a:lnTo>
                <a:lnTo>
                  <a:pt x="24" y="80"/>
                </a:lnTo>
                <a:lnTo>
                  <a:pt x="18" y="76"/>
                </a:lnTo>
                <a:lnTo>
                  <a:pt x="12" y="72"/>
                </a:lnTo>
                <a:lnTo>
                  <a:pt x="6" y="66"/>
                </a:lnTo>
                <a:lnTo>
                  <a:pt x="2" y="58"/>
                </a:lnTo>
                <a:lnTo>
                  <a:pt x="0" y="50"/>
                </a:lnTo>
                <a:lnTo>
                  <a:pt x="0" y="42"/>
                </a:lnTo>
                <a:lnTo>
                  <a:pt x="0" y="42"/>
                </a:lnTo>
                <a:lnTo>
                  <a:pt x="0" y="34"/>
                </a:lnTo>
                <a:lnTo>
                  <a:pt x="2" y="26"/>
                </a:lnTo>
                <a:lnTo>
                  <a:pt x="6" y="18"/>
                </a:lnTo>
                <a:lnTo>
                  <a:pt x="12" y="12"/>
                </a:lnTo>
                <a:lnTo>
                  <a:pt x="18" y="8"/>
                </a:lnTo>
                <a:lnTo>
                  <a:pt x="24" y="4"/>
                </a:lnTo>
                <a:lnTo>
                  <a:pt x="32" y="0"/>
                </a:lnTo>
                <a:lnTo>
                  <a:pt x="42" y="0"/>
                </a:lnTo>
                <a:lnTo>
                  <a:pt x="42" y="0"/>
                </a:lnTo>
                <a:lnTo>
                  <a:pt x="50" y="0"/>
                </a:lnTo>
                <a:lnTo>
                  <a:pt x="58" y="4"/>
                </a:lnTo>
                <a:lnTo>
                  <a:pt x="64" y="8"/>
                </a:lnTo>
                <a:lnTo>
                  <a:pt x="70" y="12"/>
                </a:lnTo>
                <a:lnTo>
                  <a:pt x="76" y="18"/>
                </a:lnTo>
                <a:lnTo>
                  <a:pt x="80" y="26"/>
                </a:lnTo>
                <a:lnTo>
                  <a:pt x="82" y="34"/>
                </a:lnTo>
                <a:lnTo>
                  <a:pt x="82" y="42"/>
                </a:lnTo>
                <a:lnTo>
                  <a:pt x="82" y="4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02" name="Line 188"/>
          <p:cNvSpPr>
            <a:spLocks noChangeShapeType="1"/>
          </p:cNvSpPr>
          <p:nvPr/>
        </p:nvSpPr>
        <p:spPr bwMode="auto">
          <a:xfrm>
            <a:off x="2781713" y="3086183"/>
            <a:ext cx="0" cy="104775"/>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03" name="Line 189"/>
          <p:cNvSpPr>
            <a:spLocks noChangeShapeType="1"/>
          </p:cNvSpPr>
          <p:nvPr/>
        </p:nvSpPr>
        <p:spPr bwMode="auto">
          <a:xfrm>
            <a:off x="2743614" y="3087770"/>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04" name="Line 190"/>
          <p:cNvSpPr>
            <a:spLocks noChangeShapeType="1"/>
          </p:cNvSpPr>
          <p:nvPr/>
        </p:nvSpPr>
        <p:spPr bwMode="auto">
          <a:xfrm>
            <a:off x="2743614" y="3190958"/>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05" name="Freeform 191"/>
          <p:cNvSpPr>
            <a:spLocks/>
          </p:cNvSpPr>
          <p:nvPr/>
        </p:nvSpPr>
        <p:spPr bwMode="auto">
          <a:xfrm>
            <a:off x="2748376" y="3106820"/>
            <a:ext cx="66675" cy="66675"/>
          </a:xfrm>
          <a:custGeom>
            <a:avLst/>
            <a:gdLst>
              <a:gd name="T0" fmla="*/ 84 w 84"/>
              <a:gd name="T1" fmla="*/ 42 h 84"/>
              <a:gd name="T2" fmla="*/ 84 w 84"/>
              <a:gd name="T3" fmla="*/ 42 h 84"/>
              <a:gd name="T4" fmla="*/ 84 w 84"/>
              <a:gd name="T5" fmla="*/ 50 h 84"/>
              <a:gd name="T6" fmla="*/ 80 w 84"/>
              <a:gd name="T7" fmla="*/ 58 h 84"/>
              <a:gd name="T8" fmla="*/ 78 w 84"/>
              <a:gd name="T9" fmla="*/ 66 h 84"/>
              <a:gd name="T10" fmla="*/ 72 w 84"/>
              <a:gd name="T11" fmla="*/ 72 h 84"/>
              <a:gd name="T12" fmla="*/ 66 w 84"/>
              <a:gd name="T13" fmla="*/ 76 h 84"/>
              <a:gd name="T14" fmla="*/ 58 w 84"/>
              <a:gd name="T15" fmla="*/ 80 h 84"/>
              <a:gd name="T16" fmla="*/ 50 w 84"/>
              <a:gd name="T17" fmla="*/ 82 h 84"/>
              <a:gd name="T18" fmla="*/ 42 w 84"/>
              <a:gd name="T19" fmla="*/ 84 h 84"/>
              <a:gd name="T20" fmla="*/ 42 w 84"/>
              <a:gd name="T21" fmla="*/ 84 h 84"/>
              <a:gd name="T22" fmla="*/ 34 w 84"/>
              <a:gd name="T23" fmla="*/ 82 h 84"/>
              <a:gd name="T24" fmla="*/ 26 w 84"/>
              <a:gd name="T25" fmla="*/ 80 h 84"/>
              <a:gd name="T26" fmla="*/ 20 w 84"/>
              <a:gd name="T27" fmla="*/ 76 h 84"/>
              <a:gd name="T28" fmla="*/ 12 w 84"/>
              <a:gd name="T29" fmla="*/ 72 h 84"/>
              <a:gd name="T30" fmla="*/ 8 w 84"/>
              <a:gd name="T31" fmla="*/ 66 h 84"/>
              <a:gd name="T32" fmla="*/ 4 w 84"/>
              <a:gd name="T33" fmla="*/ 58 h 84"/>
              <a:gd name="T34" fmla="*/ 2 w 84"/>
              <a:gd name="T35" fmla="*/ 50 h 84"/>
              <a:gd name="T36" fmla="*/ 0 w 84"/>
              <a:gd name="T37" fmla="*/ 42 h 84"/>
              <a:gd name="T38" fmla="*/ 0 w 84"/>
              <a:gd name="T39" fmla="*/ 42 h 84"/>
              <a:gd name="T40" fmla="*/ 2 w 84"/>
              <a:gd name="T41" fmla="*/ 34 h 84"/>
              <a:gd name="T42" fmla="*/ 4 w 84"/>
              <a:gd name="T43" fmla="*/ 26 h 84"/>
              <a:gd name="T44" fmla="*/ 8 w 84"/>
              <a:gd name="T45" fmla="*/ 18 h 84"/>
              <a:gd name="T46" fmla="*/ 12 w 84"/>
              <a:gd name="T47" fmla="*/ 12 h 84"/>
              <a:gd name="T48" fmla="*/ 20 w 84"/>
              <a:gd name="T49" fmla="*/ 8 h 84"/>
              <a:gd name="T50" fmla="*/ 26 w 84"/>
              <a:gd name="T51" fmla="*/ 4 h 84"/>
              <a:gd name="T52" fmla="*/ 34 w 84"/>
              <a:gd name="T53" fmla="*/ 0 h 84"/>
              <a:gd name="T54" fmla="*/ 42 w 84"/>
              <a:gd name="T55" fmla="*/ 0 h 84"/>
              <a:gd name="T56" fmla="*/ 42 w 84"/>
              <a:gd name="T57" fmla="*/ 0 h 84"/>
              <a:gd name="T58" fmla="*/ 50 w 84"/>
              <a:gd name="T59" fmla="*/ 0 h 84"/>
              <a:gd name="T60" fmla="*/ 58 w 84"/>
              <a:gd name="T61" fmla="*/ 4 h 84"/>
              <a:gd name="T62" fmla="*/ 66 w 84"/>
              <a:gd name="T63" fmla="*/ 8 h 84"/>
              <a:gd name="T64" fmla="*/ 72 w 84"/>
              <a:gd name="T65" fmla="*/ 12 h 84"/>
              <a:gd name="T66" fmla="*/ 78 w 84"/>
              <a:gd name="T67" fmla="*/ 18 h 84"/>
              <a:gd name="T68" fmla="*/ 80 w 84"/>
              <a:gd name="T69" fmla="*/ 26 h 84"/>
              <a:gd name="T70" fmla="*/ 84 w 84"/>
              <a:gd name="T71" fmla="*/ 34 h 84"/>
              <a:gd name="T72" fmla="*/ 84 w 84"/>
              <a:gd name="T73" fmla="*/ 42 h 84"/>
              <a:gd name="T74" fmla="*/ 84 w 84"/>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2"/>
                </a:moveTo>
                <a:lnTo>
                  <a:pt x="84" y="42"/>
                </a:lnTo>
                <a:lnTo>
                  <a:pt x="84" y="50"/>
                </a:lnTo>
                <a:lnTo>
                  <a:pt x="80" y="58"/>
                </a:lnTo>
                <a:lnTo>
                  <a:pt x="78" y="66"/>
                </a:lnTo>
                <a:lnTo>
                  <a:pt x="72" y="72"/>
                </a:lnTo>
                <a:lnTo>
                  <a:pt x="66" y="76"/>
                </a:lnTo>
                <a:lnTo>
                  <a:pt x="58" y="80"/>
                </a:lnTo>
                <a:lnTo>
                  <a:pt x="50" y="82"/>
                </a:lnTo>
                <a:lnTo>
                  <a:pt x="42" y="84"/>
                </a:lnTo>
                <a:lnTo>
                  <a:pt x="42" y="84"/>
                </a:lnTo>
                <a:lnTo>
                  <a:pt x="34" y="82"/>
                </a:lnTo>
                <a:lnTo>
                  <a:pt x="26" y="80"/>
                </a:lnTo>
                <a:lnTo>
                  <a:pt x="20" y="76"/>
                </a:lnTo>
                <a:lnTo>
                  <a:pt x="12" y="72"/>
                </a:lnTo>
                <a:lnTo>
                  <a:pt x="8" y="66"/>
                </a:lnTo>
                <a:lnTo>
                  <a:pt x="4" y="58"/>
                </a:lnTo>
                <a:lnTo>
                  <a:pt x="2" y="50"/>
                </a:lnTo>
                <a:lnTo>
                  <a:pt x="0" y="42"/>
                </a:lnTo>
                <a:lnTo>
                  <a:pt x="0" y="42"/>
                </a:lnTo>
                <a:lnTo>
                  <a:pt x="2" y="34"/>
                </a:lnTo>
                <a:lnTo>
                  <a:pt x="4" y="26"/>
                </a:lnTo>
                <a:lnTo>
                  <a:pt x="8" y="18"/>
                </a:lnTo>
                <a:lnTo>
                  <a:pt x="12" y="12"/>
                </a:lnTo>
                <a:lnTo>
                  <a:pt x="20" y="8"/>
                </a:lnTo>
                <a:lnTo>
                  <a:pt x="26" y="4"/>
                </a:lnTo>
                <a:lnTo>
                  <a:pt x="34" y="0"/>
                </a:lnTo>
                <a:lnTo>
                  <a:pt x="42" y="0"/>
                </a:lnTo>
                <a:lnTo>
                  <a:pt x="42" y="0"/>
                </a:lnTo>
                <a:lnTo>
                  <a:pt x="50" y="0"/>
                </a:lnTo>
                <a:lnTo>
                  <a:pt x="58" y="4"/>
                </a:lnTo>
                <a:lnTo>
                  <a:pt x="66" y="8"/>
                </a:lnTo>
                <a:lnTo>
                  <a:pt x="72" y="12"/>
                </a:lnTo>
                <a:lnTo>
                  <a:pt x="78" y="18"/>
                </a:lnTo>
                <a:lnTo>
                  <a:pt x="80" y="26"/>
                </a:lnTo>
                <a:lnTo>
                  <a:pt x="84" y="34"/>
                </a:lnTo>
                <a:lnTo>
                  <a:pt x="84" y="42"/>
                </a:lnTo>
                <a:lnTo>
                  <a:pt x="84" y="4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06" name="Line 192"/>
          <p:cNvSpPr>
            <a:spLocks noChangeShapeType="1"/>
          </p:cNvSpPr>
          <p:nvPr/>
        </p:nvSpPr>
        <p:spPr bwMode="auto">
          <a:xfrm>
            <a:off x="2303876" y="2956008"/>
            <a:ext cx="0" cy="96838"/>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07" name="Line 193"/>
          <p:cNvSpPr>
            <a:spLocks noChangeShapeType="1"/>
          </p:cNvSpPr>
          <p:nvPr/>
        </p:nvSpPr>
        <p:spPr bwMode="auto">
          <a:xfrm>
            <a:off x="2264189" y="2956008"/>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08" name="Line 194"/>
          <p:cNvSpPr>
            <a:spLocks noChangeShapeType="1"/>
          </p:cNvSpPr>
          <p:nvPr/>
        </p:nvSpPr>
        <p:spPr bwMode="auto">
          <a:xfrm>
            <a:off x="2264189" y="3052846"/>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09" name="Freeform 195"/>
          <p:cNvSpPr>
            <a:spLocks/>
          </p:cNvSpPr>
          <p:nvPr/>
        </p:nvSpPr>
        <p:spPr bwMode="auto">
          <a:xfrm>
            <a:off x="2270539" y="2971883"/>
            <a:ext cx="66675" cy="66675"/>
          </a:xfrm>
          <a:custGeom>
            <a:avLst/>
            <a:gdLst>
              <a:gd name="T0" fmla="*/ 84 w 84"/>
              <a:gd name="T1" fmla="*/ 42 h 84"/>
              <a:gd name="T2" fmla="*/ 84 w 84"/>
              <a:gd name="T3" fmla="*/ 42 h 84"/>
              <a:gd name="T4" fmla="*/ 82 w 84"/>
              <a:gd name="T5" fmla="*/ 50 h 84"/>
              <a:gd name="T6" fmla="*/ 80 w 84"/>
              <a:gd name="T7" fmla="*/ 58 h 84"/>
              <a:gd name="T8" fmla="*/ 76 w 84"/>
              <a:gd name="T9" fmla="*/ 66 h 84"/>
              <a:gd name="T10" fmla="*/ 72 w 84"/>
              <a:gd name="T11" fmla="*/ 72 h 84"/>
              <a:gd name="T12" fmla="*/ 66 w 84"/>
              <a:gd name="T13" fmla="*/ 78 h 84"/>
              <a:gd name="T14" fmla="*/ 58 w 84"/>
              <a:gd name="T15" fmla="*/ 82 h 84"/>
              <a:gd name="T16" fmla="*/ 50 w 84"/>
              <a:gd name="T17" fmla="*/ 84 h 84"/>
              <a:gd name="T18" fmla="*/ 42 w 84"/>
              <a:gd name="T19" fmla="*/ 84 h 84"/>
              <a:gd name="T20" fmla="*/ 42 w 84"/>
              <a:gd name="T21" fmla="*/ 84 h 84"/>
              <a:gd name="T22" fmla="*/ 34 w 84"/>
              <a:gd name="T23" fmla="*/ 84 h 84"/>
              <a:gd name="T24" fmla="*/ 26 w 84"/>
              <a:gd name="T25" fmla="*/ 82 h 84"/>
              <a:gd name="T26" fmla="*/ 18 w 84"/>
              <a:gd name="T27" fmla="*/ 78 h 84"/>
              <a:gd name="T28" fmla="*/ 12 w 84"/>
              <a:gd name="T29" fmla="*/ 72 h 84"/>
              <a:gd name="T30" fmla="*/ 8 w 84"/>
              <a:gd name="T31" fmla="*/ 66 h 84"/>
              <a:gd name="T32" fmla="*/ 4 w 84"/>
              <a:gd name="T33" fmla="*/ 58 h 84"/>
              <a:gd name="T34" fmla="*/ 0 w 84"/>
              <a:gd name="T35" fmla="*/ 50 h 84"/>
              <a:gd name="T36" fmla="*/ 0 w 84"/>
              <a:gd name="T37" fmla="*/ 42 h 84"/>
              <a:gd name="T38" fmla="*/ 0 w 84"/>
              <a:gd name="T39" fmla="*/ 42 h 84"/>
              <a:gd name="T40" fmla="*/ 0 w 84"/>
              <a:gd name="T41" fmla="*/ 34 h 84"/>
              <a:gd name="T42" fmla="*/ 4 w 84"/>
              <a:gd name="T43" fmla="*/ 26 h 84"/>
              <a:gd name="T44" fmla="*/ 8 w 84"/>
              <a:gd name="T45" fmla="*/ 20 h 84"/>
              <a:gd name="T46" fmla="*/ 12 w 84"/>
              <a:gd name="T47" fmla="*/ 12 h 84"/>
              <a:gd name="T48" fmla="*/ 18 w 84"/>
              <a:gd name="T49" fmla="*/ 8 h 84"/>
              <a:gd name="T50" fmla="*/ 26 w 84"/>
              <a:gd name="T51" fmla="*/ 4 h 84"/>
              <a:gd name="T52" fmla="*/ 34 w 84"/>
              <a:gd name="T53" fmla="*/ 2 h 84"/>
              <a:gd name="T54" fmla="*/ 42 w 84"/>
              <a:gd name="T55" fmla="*/ 0 h 84"/>
              <a:gd name="T56" fmla="*/ 42 w 84"/>
              <a:gd name="T57" fmla="*/ 0 h 84"/>
              <a:gd name="T58" fmla="*/ 50 w 84"/>
              <a:gd name="T59" fmla="*/ 2 h 84"/>
              <a:gd name="T60" fmla="*/ 58 w 84"/>
              <a:gd name="T61" fmla="*/ 4 h 84"/>
              <a:gd name="T62" fmla="*/ 66 w 84"/>
              <a:gd name="T63" fmla="*/ 8 h 84"/>
              <a:gd name="T64" fmla="*/ 72 w 84"/>
              <a:gd name="T65" fmla="*/ 12 h 84"/>
              <a:gd name="T66" fmla="*/ 76 w 84"/>
              <a:gd name="T67" fmla="*/ 20 h 84"/>
              <a:gd name="T68" fmla="*/ 80 w 84"/>
              <a:gd name="T69" fmla="*/ 26 h 84"/>
              <a:gd name="T70" fmla="*/ 82 w 84"/>
              <a:gd name="T71" fmla="*/ 34 h 84"/>
              <a:gd name="T72" fmla="*/ 84 w 84"/>
              <a:gd name="T73" fmla="*/ 42 h 84"/>
              <a:gd name="T74" fmla="*/ 84 w 84"/>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2"/>
                </a:moveTo>
                <a:lnTo>
                  <a:pt x="84" y="42"/>
                </a:lnTo>
                <a:lnTo>
                  <a:pt x="82" y="50"/>
                </a:lnTo>
                <a:lnTo>
                  <a:pt x="80" y="58"/>
                </a:lnTo>
                <a:lnTo>
                  <a:pt x="76" y="66"/>
                </a:lnTo>
                <a:lnTo>
                  <a:pt x="72" y="72"/>
                </a:lnTo>
                <a:lnTo>
                  <a:pt x="66" y="78"/>
                </a:lnTo>
                <a:lnTo>
                  <a:pt x="58" y="82"/>
                </a:lnTo>
                <a:lnTo>
                  <a:pt x="50" y="84"/>
                </a:lnTo>
                <a:lnTo>
                  <a:pt x="42" y="84"/>
                </a:lnTo>
                <a:lnTo>
                  <a:pt x="42" y="84"/>
                </a:lnTo>
                <a:lnTo>
                  <a:pt x="34" y="84"/>
                </a:lnTo>
                <a:lnTo>
                  <a:pt x="26" y="82"/>
                </a:lnTo>
                <a:lnTo>
                  <a:pt x="18" y="78"/>
                </a:lnTo>
                <a:lnTo>
                  <a:pt x="12" y="72"/>
                </a:lnTo>
                <a:lnTo>
                  <a:pt x="8" y="66"/>
                </a:lnTo>
                <a:lnTo>
                  <a:pt x="4" y="58"/>
                </a:lnTo>
                <a:lnTo>
                  <a:pt x="0" y="50"/>
                </a:lnTo>
                <a:lnTo>
                  <a:pt x="0" y="42"/>
                </a:lnTo>
                <a:lnTo>
                  <a:pt x="0" y="42"/>
                </a:lnTo>
                <a:lnTo>
                  <a:pt x="0" y="34"/>
                </a:lnTo>
                <a:lnTo>
                  <a:pt x="4" y="26"/>
                </a:lnTo>
                <a:lnTo>
                  <a:pt x="8" y="20"/>
                </a:lnTo>
                <a:lnTo>
                  <a:pt x="12" y="12"/>
                </a:lnTo>
                <a:lnTo>
                  <a:pt x="18" y="8"/>
                </a:lnTo>
                <a:lnTo>
                  <a:pt x="26" y="4"/>
                </a:lnTo>
                <a:lnTo>
                  <a:pt x="34" y="2"/>
                </a:lnTo>
                <a:lnTo>
                  <a:pt x="42" y="0"/>
                </a:lnTo>
                <a:lnTo>
                  <a:pt x="42" y="0"/>
                </a:lnTo>
                <a:lnTo>
                  <a:pt x="50" y="2"/>
                </a:lnTo>
                <a:lnTo>
                  <a:pt x="58" y="4"/>
                </a:lnTo>
                <a:lnTo>
                  <a:pt x="66" y="8"/>
                </a:lnTo>
                <a:lnTo>
                  <a:pt x="72" y="12"/>
                </a:lnTo>
                <a:lnTo>
                  <a:pt x="76" y="20"/>
                </a:lnTo>
                <a:lnTo>
                  <a:pt x="80" y="26"/>
                </a:lnTo>
                <a:lnTo>
                  <a:pt x="82" y="34"/>
                </a:lnTo>
                <a:lnTo>
                  <a:pt x="84" y="42"/>
                </a:lnTo>
                <a:lnTo>
                  <a:pt x="84" y="4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10" name="Line 196"/>
          <p:cNvSpPr>
            <a:spLocks noChangeShapeType="1"/>
          </p:cNvSpPr>
          <p:nvPr/>
        </p:nvSpPr>
        <p:spPr bwMode="auto">
          <a:xfrm>
            <a:off x="1822864" y="2811546"/>
            <a:ext cx="0" cy="82550"/>
          </a:xfrm>
          <a:prstGeom prst="line">
            <a:avLst/>
          </a:prstGeom>
          <a:noFill/>
          <a:ln w="19050">
            <a:solidFill>
              <a:srgbClr val="B3A2C7"/>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11" name="Line 197"/>
          <p:cNvSpPr>
            <a:spLocks noChangeShapeType="1"/>
          </p:cNvSpPr>
          <p:nvPr/>
        </p:nvSpPr>
        <p:spPr bwMode="auto">
          <a:xfrm>
            <a:off x="1784764" y="2811545"/>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12" name="Line 198"/>
          <p:cNvSpPr>
            <a:spLocks noChangeShapeType="1"/>
          </p:cNvSpPr>
          <p:nvPr/>
        </p:nvSpPr>
        <p:spPr bwMode="auto">
          <a:xfrm>
            <a:off x="1784764" y="2894096"/>
            <a:ext cx="77788" cy="0"/>
          </a:xfrm>
          <a:prstGeom prst="line">
            <a:avLst/>
          </a:prstGeom>
          <a:noFill/>
          <a:ln w="19050">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13" name="Freeform 199"/>
          <p:cNvSpPr>
            <a:spLocks/>
          </p:cNvSpPr>
          <p:nvPr/>
        </p:nvSpPr>
        <p:spPr bwMode="auto">
          <a:xfrm>
            <a:off x="1789526" y="2822659"/>
            <a:ext cx="66675" cy="65087"/>
          </a:xfrm>
          <a:custGeom>
            <a:avLst/>
            <a:gdLst>
              <a:gd name="T0" fmla="*/ 84 w 84"/>
              <a:gd name="T1" fmla="*/ 42 h 82"/>
              <a:gd name="T2" fmla="*/ 84 w 84"/>
              <a:gd name="T3" fmla="*/ 42 h 82"/>
              <a:gd name="T4" fmla="*/ 84 w 84"/>
              <a:gd name="T5" fmla="*/ 50 h 82"/>
              <a:gd name="T6" fmla="*/ 80 w 84"/>
              <a:gd name="T7" fmla="*/ 58 h 82"/>
              <a:gd name="T8" fmla="*/ 78 w 84"/>
              <a:gd name="T9" fmla="*/ 64 h 82"/>
              <a:gd name="T10" fmla="*/ 72 w 84"/>
              <a:gd name="T11" fmla="*/ 70 h 82"/>
              <a:gd name="T12" fmla="*/ 66 w 84"/>
              <a:gd name="T13" fmla="*/ 76 h 82"/>
              <a:gd name="T14" fmla="*/ 58 w 84"/>
              <a:gd name="T15" fmla="*/ 80 h 82"/>
              <a:gd name="T16" fmla="*/ 50 w 84"/>
              <a:gd name="T17" fmla="*/ 82 h 82"/>
              <a:gd name="T18" fmla="*/ 42 w 84"/>
              <a:gd name="T19" fmla="*/ 82 h 82"/>
              <a:gd name="T20" fmla="*/ 42 w 84"/>
              <a:gd name="T21" fmla="*/ 82 h 82"/>
              <a:gd name="T22" fmla="*/ 34 w 84"/>
              <a:gd name="T23" fmla="*/ 82 h 82"/>
              <a:gd name="T24" fmla="*/ 26 w 84"/>
              <a:gd name="T25" fmla="*/ 80 h 82"/>
              <a:gd name="T26" fmla="*/ 20 w 84"/>
              <a:gd name="T27" fmla="*/ 76 h 82"/>
              <a:gd name="T28" fmla="*/ 12 w 84"/>
              <a:gd name="T29" fmla="*/ 70 h 82"/>
              <a:gd name="T30" fmla="*/ 8 w 84"/>
              <a:gd name="T31" fmla="*/ 64 h 82"/>
              <a:gd name="T32" fmla="*/ 4 w 84"/>
              <a:gd name="T33" fmla="*/ 58 h 82"/>
              <a:gd name="T34" fmla="*/ 2 w 84"/>
              <a:gd name="T35" fmla="*/ 50 h 82"/>
              <a:gd name="T36" fmla="*/ 0 w 84"/>
              <a:gd name="T37" fmla="*/ 42 h 82"/>
              <a:gd name="T38" fmla="*/ 0 w 84"/>
              <a:gd name="T39" fmla="*/ 42 h 82"/>
              <a:gd name="T40" fmla="*/ 2 w 84"/>
              <a:gd name="T41" fmla="*/ 32 h 82"/>
              <a:gd name="T42" fmla="*/ 4 w 84"/>
              <a:gd name="T43" fmla="*/ 24 h 82"/>
              <a:gd name="T44" fmla="*/ 8 w 84"/>
              <a:gd name="T45" fmla="*/ 18 h 82"/>
              <a:gd name="T46" fmla="*/ 12 w 84"/>
              <a:gd name="T47" fmla="*/ 12 h 82"/>
              <a:gd name="T48" fmla="*/ 20 w 84"/>
              <a:gd name="T49" fmla="*/ 6 h 82"/>
              <a:gd name="T50" fmla="*/ 26 w 84"/>
              <a:gd name="T51" fmla="*/ 2 h 82"/>
              <a:gd name="T52" fmla="*/ 34 w 84"/>
              <a:gd name="T53" fmla="*/ 0 h 82"/>
              <a:gd name="T54" fmla="*/ 42 w 84"/>
              <a:gd name="T55" fmla="*/ 0 h 82"/>
              <a:gd name="T56" fmla="*/ 42 w 84"/>
              <a:gd name="T57" fmla="*/ 0 h 82"/>
              <a:gd name="T58" fmla="*/ 50 w 84"/>
              <a:gd name="T59" fmla="*/ 0 h 82"/>
              <a:gd name="T60" fmla="*/ 58 w 84"/>
              <a:gd name="T61" fmla="*/ 2 h 82"/>
              <a:gd name="T62" fmla="*/ 66 w 84"/>
              <a:gd name="T63" fmla="*/ 6 h 82"/>
              <a:gd name="T64" fmla="*/ 72 w 84"/>
              <a:gd name="T65" fmla="*/ 12 h 82"/>
              <a:gd name="T66" fmla="*/ 78 w 84"/>
              <a:gd name="T67" fmla="*/ 18 h 82"/>
              <a:gd name="T68" fmla="*/ 80 w 84"/>
              <a:gd name="T69" fmla="*/ 24 h 82"/>
              <a:gd name="T70" fmla="*/ 84 w 84"/>
              <a:gd name="T71" fmla="*/ 32 h 82"/>
              <a:gd name="T72" fmla="*/ 84 w 84"/>
              <a:gd name="T73" fmla="*/ 42 h 82"/>
              <a:gd name="T74" fmla="*/ 84 w 84"/>
              <a:gd name="T75"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2">
                <a:moveTo>
                  <a:pt x="84" y="42"/>
                </a:moveTo>
                <a:lnTo>
                  <a:pt x="84" y="42"/>
                </a:lnTo>
                <a:lnTo>
                  <a:pt x="84" y="50"/>
                </a:lnTo>
                <a:lnTo>
                  <a:pt x="80" y="58"/>
                </a:lnTo>
                <a:lnTo>
                  <a:pt x="78" y="64"/>
                </a:lnTo>
                <a:lnTo>
                  <a:pt x="72" y="70"/>
                </a:lnTo>
                <a:lnTo>
                  <a:pt x="66" y="76"/>
                </a:lnTo>
                <a:lnTo>
                  <a:pt x="58" y="80"/>
                </a:lnTo>
                <a:lnTo>
                  <a:pt x="50" y="82"/>
                </a:lnTo>
                <a:lnTo>
                  <a:pt x="42" y="82"/>
                </a:lnTo>
                <a:lnTo>
                  <a:pt x="42" y="82"/>
                </a:lnTo>
                <a:lnTo>
                  <a:pt x="34" y="82"/>
                </a:lnTo>
                <a:lnTo>
                  <a:pt x="26" y="80"/>
                </a:lnTo>
                <a:lnTo>
                  <a:pt x="20" y="76"/>
                </a:lnTo>
                <a:lnTo>
                  <a:pt x="12" y="70"/>
                </a:lnTo>
                <a:lnTo>
                  <a:pt x="8" y="64"/>
                </a:lnTo>
                <a:lnTo>
                  <a:pt x="4" y="58"/>
                </a:lnTo>
                <a:lnTo>
                  <a:pt x="2" y="50"/>
                </a:lnTo>
                <a:lnTo>
                  <a:pt x="0" y="42"/>
                </a:lnTo>
                <a:lnTo>
                  <a:pt x="0" y="42"/>
                </a:lnTo>
                <a:lnTo>
                  <a:pt x="2" y="32"/>
                </a:lnTo>
                <a:lnTo>
                  <a:pt x="4" y="24"/>
                </a:lnTo>
                <a:lnTo>
                  <a:pt x="8" y="18"/>
                </a:lnTo>
                <a:lnTo>
                  <a:pt x="12" y="12"/>
                </a:lnTo>
                <a:lnTo>
                  <a:pt x="20" y="6"/>
                </a:lnTo>
                <a:lnTo>
                  <a:pt x="26" y="2"/>
                </a:lnTo>
                <a:lnTo>
                  <a:pt x="34" y="0"/>
                </a:lnTo>
                <a:lnTo>
                  <a:pt x="42" y="0"/>
                </a:lnTo>
                <a:lnTo>
                  <a:pt x="42" y="0"/>
                </a:lnTo>
                <a:lnTo>
                  <a:pt x="50" y="0"/>
                </a:lnTo>
                <a:lnTo>
                  <a:pt x="58" y="2"/>
                </a:lnTo>
                <a:lnTo>
                  <a:pt x="66" y="6"/>
                </a:lnTo>
                <a:lnTo>
                  <a:pt x="72" y="12"/>
                </a:lnTo>
                <a:lnTo>
                  <a:pt x="78" y="18"/>
                </a:lnTo>
                <a:lnTo>
                  <a:pt x="80" y="24"/>
                </a:lnTo>
                <a:lnTo>
                  <a:pt x="84" y="32"/>
                </a:lnTo>
                <a:lnTo>
                  <a:pt x="84" y="42"/>
                </a:lnTo>
                <a:lnTo>
                  <a:pt x="84" y="4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nvGrpSpPr>
          <p:cNvPr id="24" name="Group 23"/>
          <p:cNvGrpSpPr/>
          <p:nvPr/>
        </p:nvGrpSpPr>
        <p:grpSpPr>
          <a:xfrm>
            <a:off x="1786351" y="2743284"/>
            <a:ext cx="77788" cy="87313"/>
            <a:chOff x="2381801" y="3698351"/>
            <a:chExt cx="103717" cy="116417"/>
          </a:xfrm>
        </p:grpSpPr>
        <p:sp>
          <p:nvSpPr>
            <p:cNvPr id="1314" name="Line 200"/>
            <p:cNvSpPr>
              <a:spLocks noChangeShapeType="1"/>
            </p:cNvSpPr>
            <p:nvPr/>
          </p:nvSpPr>
          <p:spPr bwMode="auto">
            <a:xfrm>
              <a:off x="2434718" y="3698351"/>
              <a:ext cx="0" cy="116417"/>
            </a:xfrm>
            <a:prstGeom prst="line">
              <a:avLst/>
            </a:prstGeom>
            <a:noFill/>
            <a:ln w="19050">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15" name="Line 201"/>
            <p:cNvSpPr>
              <a:spLocks noChangeShapeType="1"/>
            </p:cNvSpPr>
            <p:nvPr/>
          </p:nvSpPr>
          <p:spPr bwMode="auto">
            <a:xfrm>
              <a:off x="2381801" y="3698351"/>
              <a:ext cx="103717" cy="0"/>
            </a:xfrm>
            <a:prstGeom prst="line">
              <a:avLst/>
            </a:prstGeom>
            <a:noFill/>
            <a:ln w="19050">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16" name="Line 202"/>
            <p:cNvSpPr>
              <a:spLocks noChangeShapeType="1"/>
            </p:cNvSpPr>
            <p:nvPr/>
          </p:nvSpPr>
          <p:spPr bwMode="auto">
            <a:xfrm>
              <a:off x="2381801" y="3814767"/>
              <a:ext cx="103717" cy="0"/>
            </a:xfrm>
            <a:prstGeom prst="line">
              <a:avLst/>
            </a:prstGeom>
            <a:noFill/>
            <a:ln w="19050">
              <a:solidFill>
                <a:srgbClr val="D85C00"/>
              </a:solidFill>
              <a:prstDash val="solid"/>
              <a:round/>
              <a:headEnd/>
              <a:tailEnd/>
            </a:ln>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1317" name="Freeform 203"/>
          <p:cNvSpPr>
            <a:spLocks/>
          </p:cNvSpPr>
          <p:nvPr/>
        </p:nvSpPr>
        <p:spPr bwMode="auto">
          <a:xfrm>
            <a:off x="1792702" y="2755984"/>
            <a:ext cx="65087" cy="65087"/>
          </a:xfrm>
          <a:custGeom>
            <a:avLst/>
            <a:gdLst>
              <a:gd name="T0" fmla="*/ 82 w 82"/>
              <a:gd name="T1" fmla="*/ 42 h 82"/>
              <a:gd name="T2" fmla="*/ 82 w 82"/>
              <a:gd name="T3" fmla="*/ 42 h 82"/>
              <a:gd name="T4" fmla="*/ 82 w 82"/>
              <a:gd name="T5" fmla="*/ 50 h 82"/>
              <a:gd name="T6" fmla="*/ 80 w 82"/>
              <a:gd name="T7" fmla="*/ 58 h 82"/>
              <a:gd name="T8" fmla="*/ 76 w 82"/>
              <a:gd name="T9" fmla="*/ 64 h 82"/>
              <a:gd name="T10" fmla="*/ 70 w 82"/>
              <a:gd name="T11" fmla="*/ 70 h 82"/>
              <a:gd name="T12" fmla="*/ 64 w 82"/>
              <a:gd name="T13" fmla="*/ 76 h 82"/>
              <a:gd name="T14" fmla="*/ 58 w 82"/>
              <a:gd name="T15" fmla="*/ 80 h 82"/>
              <a:gd name="T16" fmla="*/ 50 w 82"/>
              <a:gd name="T17" fmla="*/ 82 h 82"/>
              <a:gd name="T18" fmla="*/ 42 w 82"/>
              <a:gd name="T19" fmla="*/ 82 h 82"/>
              <a:gd name="T20" fmla="*/ 42 w 82"/>
              <a:gd name="T21" fmla="*/ 82 h 82"/>
              <a:gd name="T22" fmla="*/ 32 w 82"/>
              <a:gd name="T23" fmla="*/ 82 h 82"/>
              <a:gd name="T24" fmla="*/ 24 w 82"/>
              <a:gd name="T25" fmla="*/ 80 h 82"/>
              <a:gd name="T26" fmla="*/ 18 w 82"/>
              <a:gd name="T27" fmla="*/ 76 h 82"/>
              <a:gd name="T28" fmla="*/ 12 w 82"/>
              <a:gd name="T29" fmla="*/ 70 h 82"/>
              <a:gd name="T30" fmla="*/ 6 w 82"/>
              <a:gd name="T31" fmla="*/ 64 h 82"/>
              <a:gd name="T32" fmla="*/ 2 w 82"/>
              <a:gd name="T33" fmla="*/ 58 h 82"/>
              <a:gd name="T34" fmla="*/ 0 w 82"/>
              <a:gd name="T35" fmla="*/ 50 h 82"/>
              <a:gd name="T36" fmla="*/ 0 w 82"/>
              <a:gd name="T37" fmla="*/ 42 h 82"/>
              <a:gd name="T38" fmla="*/ 0 w 82"/>
              <a:gd name="T39" fmla="*/ 42 h 82"/>
              <a:gd name="T40" fmla="*/ 0 w 82"/>
              <a:gd name="T41" fmla="*/ 32 h 82"/>
              <a:gd name="T42" fmla="*/ 2 w 82"/>
              <a:gd name="T43" fmla="*/ 24 h 82"/>
              <a:gd name="T44" fmla="*/ 6 w 82"/>
              <a:gd name="T45" fmla="*/ 18 h 82"/>
              <a:gd name="T46" fmla="*/ 12 w 82"/>
              <a:gd name="T47" fmla="*/ 12 h 82"/>
              <a:gd name="T48" fmla="*/ 18 w 82"/>
              <a:gd name="T49" fmla="*/ 6 h 82"/>
              <a:gd name="T50" fmla="*/ 24 w 82"/>
              <a:gd name="T51" fmla="*/ 2 h 82"/>
              <a:gd name="T52" fmla="*/ 32 w 82"/>
              <a:gd name="T53" fmla="*/ 0 h 82"/>
              <a:gd name="T54" fmla="*/ 42 w 82"/>
              <a:gd name="T55" fmla="*/ 0 h 82"/>
              <a:gd name="T56" fmla="*/ 42 w 82"/>
              <a:gd name="T57" fmla="*/ 0 h 82"/>
              <a:gd name="T58" fmla="*/ 50 w 82"/>
              <a:gd name="T59" fmla="*/ 0 h 82"/>
              <a:gd name="T60" fmla="*/ 58 w 82"/>
              <a:gd name="T61" fmla="*/ 2 h 82"/>
              <a:gd name="T62" fmla="*/ 64 w 82"/>
              <a:gd name="T63" fmla="*/ 6 h 82"/>
              <a:gd name="T64" fmla="*/ 70 w 82"/>
              <a:gd name="T65" fmla="*/ 12 h 82"/>
              <a:gd name="T66" fmla="*/ 76 w 82"/>
              <a:gd name="T67" fmla="*/ 18 h 82"/>
              <a:gd name="T68" fmla="*/ 80 w 82"/>
              <a:gd name="T69" fmla="*/ 24 h 82"/>
              <a:gd name="T70" fmla="*/ 82 w 82"/>
              <a:gd name="T71" fmla="*/ 32 h 82"/>
              <a:gd name="T72" fmla="*/ 82 w 82"/>
              <a:gd name="T73" fmla="*/ 42 h 82"/>
              <a:gd name="T74" fmla="*/ 82 w 82"/>
              <a:gd name="T75"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82">
                <a:moveTo>
                  <a:pt x="82" y="42"/>
                </a:moveTo>
                <a:lnTo>
                  <a:pt x="82" y="42"/>
                </a:lnTo>
                <a:lnTo>
                  <a:pt x="82" y="50"/>
                </a:lnTo>
                <a:lnTo>
                  <a:pt x="80" y="58"/>
                </a:lnTo>
                <a:lnTo>
                  <a:pt x="76" y="64"/>
                </a:lnTo>
                <a:lnTo>
                  <a:pt x="70" y="70"/>
                </a:lnTo>
                <a:lnTo>
                  <a:pt x="64" y="76"/>
                </a:lnTo>
                <a:lnTo>
                  <a:pt x="58" y="80"/>
                </a:lnTo>
                <a:lnTo>
                  <a:pt x="50" y="82"/>
                </a:lnTo>
                <a:lnTo>
                  <a:pt x="42" y="82"/>
                </a:lnTo>
                <a:lnTo>
                  <a:pt x="42" y="82"/>
                </a:lnTo>
                <a:lnTo>
                  <a:pt x="32" y="82"/>
                </a:lnTo>
                <a:lnTo>
                  <a:pt x="24" y="80"/>
                </a:lnTo>
                <a:lnTo>
                  <a:pt x="18" y="76"/>
                </a:lnTo>
                <a:lnTo>
                  <a:pt x="12" y="70"/>
                </a:lnTo>
                <a:lnTo>
                  <a:pt x="6" y="64"/>
                </a:lnTo>
                <a:lnTo>
                  <a:pt x="2" y="58"/>
                </a:lnTo>
                <a:lnTo>
                  <a:pt x="0" y="50"/>
                </a:lnTo>
                <a:lnTo>
                  <a:pt x="0" y="42"/>
                </a:lnTo>
                <a:lnTo>
                  <a:pt x="0" y="42"/>
                </a:lnTo>
                <a:lnTo>
                  <a:pt x="0" y="32"/>
                </a:lnTo>
                <a:lnTo>
                  <a:pt x="2" y="24"/>
                </a:lnTo>
                <a:lnTo>
                  <a:pt x="6" y="18"/>
                </a:lnTo>
                <a:lnTo>
                  <a:pt x="12" y="12"/>
                </a:lnTo>
                <a:lnTo>
                  <a:pt x="18" y="6"/>
                </a:lnTo>
                <a:lnTo>
                  <a:pt x="24" y="2"/>
                </a:lnTo>
                <a:lnTo>
                  <a:pt x="32" y="0"/>
                </a:lnTo>
                <a:lnTo>
                  <a:pt x="42" y="0"/>
                </a:lnTo>
                <a:lnTo>
                  <a:pt x="42" y="0"/>
                </a:lnTo>
                <a:lnTo>
                  <a:pt x="50" y="0"/>
                </a:lnTo>
                <a:lnTo>
                  <a:pt x="58" y="2"/>
                </a:lnTo>
                <a:lnTo>
                  <a:pt x="64" y="6"/>
                </a:lnTo>
                <a:lnTo>
                  <a:pt x="70" y="12"/>
                </a:lnTo>
                <a:lnTo>
                  <a:pt x="76" y="18"/>
                </a:lnTo>
                <a:lnTo>
                  <a:pt x="80" y="24"/>
                </a:lnTo>
                <a:lnTo>
                  <a:pt x="82" y="32"/>
                </a:lnTo>
                <a:lnTo>
                  <a:pt x="82" y="42"/>
                </a:lnTo>
                <a:lnTo>
                  <a:pt x="82" y="42"/>
                </a:lnTo>
                <a:close/>
              </a:path>
            </a:pathLst>
          </a:custGeom>
          <a:solidFill>
            <a:srgbClr val="D85C00"/>
          </a:solidFill>
          <a:ln>
            <a:noFill/>
          </a:ln>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18" name="Freeform 204"/>
          <p:cNvSpPr>
            <a:spLocks/>
          </p:cNvSpPr>
          <p:nvPr/>
        </p:nvSpPr>
        <p:spPr bwMode="auto">
          <a:xfrm>
            <a:off x="1316452" y="2625808"/>
            <a:ext cx="65087" cy="66675"/>
          </a:xfrm>
          <a:custGeom>
            <a:avLst/>
            <a:gdLst>
              <a:gd name="T0" fmla="*/ 82 w 82"/>
              <a:gd name="T1" fmla="*/ 42 h 84"/>
              <a:gd name="T2" fmla="*/ 82 w 82"/>
              <a:gd name="T3" fmla="*/ 42 h 84"/>
              <a:gd name="T4" fmla="*/ 82 w 82"/>
              <a:gd name="T5" fmla="*/ 50 h 84"/>
              <a:gd name="T6" fmla="*/ 80 w 82"/>
              <a:gd name="T7" fmla="*/ 58 h 84"/>
              <a:gd name="T8" fmla="*/ 76 w 82"/>
              <a:gd name="T9" fmla="*/ 66 h 84"/>
              <a:gd name="T10" fmla="*/ 70 w 82"/>
              <a:gd name="T11" fmla="*/ 72 h 84"/>
              <a:gd name="T12" fmla="*/ 64 w 82"/>
              <a:gd name="T13" fmla="*/ 78 h 84"/>
              <a:gd name="T14" fmla="*/ 58 w 82"/>
              <a:gd name="T15" fmla="*/ 82 h 84"/>
              <a:gd name="T16" fmla="*/ 50 w 82"/>
              <a:gd name="T17" fmla="*/ 84 h 84"/>
              <a:gd name="T18" fmla="*/ 42 w 82"/>
              <a:gd name="T19" fmla="*/ 84 h 84"/>
              <a:gd name="T20" fmla="*/ 42 w 82"/>
              <a:gd name="T21" fmla="*/ 84 h 84"/>
              <a:gd name="T22" fmla="*/ 32 w 82"/>
              <a:gd name="T23" fmla="*/ 84 h 84"/>
              <a:gd name="T24" fmla="*/ 24 w 82"/>
              <a:gd name="T25" fmla="*/ 82 h 84"/>
              <a:gd name="T26" fmla="*/ 18 w 82"/>
              <a:gd name="T27" fmla="*/ 78 h 84"/>
              <a:gd name="T28" fmla="*/ 12 w 82"/>
              <a:gd name="T29" fmla="*/ 72 h 84"/>
              <a:gd name="T30" fmla="*/ 6 w 82"/>
              <a:gd name="T31" fmla="*/ 66 h 84"/>
              <a:gd name="T32" fmla="*/ 2 w 82"/>
              <a:gd name="T33" fmla="*/ 58 h 84"/>
              <a:gd name="T34" fmla="*/ 0 w 82"/>
              <a:gd name="T35" fmla="*/ 50 h 84"/>
              <a:gd name="T36" fmla="*/ 0 w 82"/>
              <a:gd name="T37" fmla="*/ 42 h 84"/>
              <a:gd name="T38" fmla="*/ 0 w 82"/>
              <a:gd name="T39" fmla="*/ 42 h 84"/>
              <a:gd name="T40" fmla="*/ 0 w 82"/>
              <a:gd name="T41" fmla="*/ 34 h 84"/>
              <a:gd name="T42" fmla="*/ 2 w 82"/>
              <a:gd name="T43" fmla="*/ 26 h 84"/>
              <a:gd name="T44" fmla="*/ 6 w 82"/>
              <a:gd name="T45" fmla="*/ 20 h 84"/>
              <a:gd name="T46" fmla="*/ 12 w 82"/>
              <a:gd name="T47" fmla="*/ 12 h 84"/>
              <a:gd name="T48" fmla="*/ 18 w 82"/>
              <a:gd name="T49" fmla="*/ 8 h 84"/>
              <a:gd name="T50" fmla="*/ 24 w 82"/>
              <a:gd name="T51" fmla="*/ 4 h 84"/>
              <a:gd name="T52" fmla="*/ 32 w 82"/>
              <a:gd name="T53" fmla="*/ 2 h 84"/>
              <a:gd name="T54" fmla="*/ 42 w 82"/>
              <a:gd name="T55" fmla="*/ 0 h 84"/>
              <a:gd name="T56" fmla="*/ 42 w 82"/>
              <a:gd name="T57" fmla="*/ 0 h 84"/>
              <a:gd name="T58" fmla="*/ 50 w 82"/>
              <a:gd name="T59" fmla="*/ 2 h 84"/>
              <a:gd name="T60" fmla="*/ 58 w 82"/>
              <a:gd name="T61" fmla="*/ 4 h 84"/>
              <a:gd name="T62" fmla="*/ 64 w 82"/>
              <a:gd name="T63" fmla="*/ 8 h 84"/>
              <a:gd name="T64" fmla="*/ 70 w 82"/>
              <a:gd name="T65" fmla="*/ 12 h 84"/>
              <a:gd name="T66" fmla="*/ 76 w 82"/>
              <a:gd name="T67" fmla="*/ 20 h 84"/>
              <a:gd name="T68" fmla="*/ 80 w 82"/>
              <a:gd name="T69" fmla="*/ 26 h 84"/>
              <a:gd name="T70" fmla="*/ 82 w 82"/>
              <a:gd name="T71" fmla="*/ 34 h 84"/>
              <a:gd name="T72" fmla="*/ 82 w 82"/>
              <a:gd name="T73" fmla="*/ 42 h 84"/>
              <a:gd name="T74" fmla="*/ 82 w 82"/>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84">
                <a:moveTo>
                  <a:pt x="82" y="42"/>
                </a:moveTo>
                <a:lnTo>
                  <a:pt x="82" y="42"/>
                </a:lnTo>
                <a:lnTo>
                  <a:pt x="82" y="50"/>
                </a:lnTo>
                <a:lnTo>
                  <a:pt x="80" y="58"/>
                </a:lnTo>
                <a:lnTo>
                  <a:pt x="76" y="66"/>
                </a:lnTo>
                <a:lnTo>
                  <a:pt x="70" y="72"/>
                </a:lnTo>
                <a:lnTo>
                  <a:pt x="64" y="78"/>
                </a:lnTo>
                <a:lnTo>
                  <a:pt x="58" y="82"/>
                </a:lnTo>
                <a:lnTo>
                  <a:pt x="50" y="84"/>
                </a:lnTo>
                <a:lnTo>
                  <a:pt x="42" y="84"/>
                </a:lnTo>
                <a:lnTo>
                  <a:pt x="42" y="84"/>
                </a:lnTo>
                <a:lnTo>
                  <a:pt x="32" y="84"/>
                </a:lnTo>
                <a:lnTo>
                  <a:pt x="24" y="82"/>
                </a:lnTo>
                <a:lnTo>
                  <a:pt x="18" y="78"/>
                </a:lnTo>
                <a:lnTo>
                  <a:pt x="12" y="72"/>
                </a:lnTo>
                <a:lnTo>
                  <a:pt x="6" y="66"/>
                </a:lnTo>
                <a:lnTo>
                  <a:pt x="2" y="58"/>
                </a:lnTo>
                <a:lnTo>
                  <a:pt x="0" y="50"/>
                </a:lnTo>
                <a:lnTo>
                  <a:pt x="0" y="42"/>
                </a:lnTo>
                <a:lnTo>
                  <a:pt x="0" y="42"/>
                </a:lnTo>
                <a:lnTo>
                  <a:pt x="0" y="34"/>
                </a:lnTo>
                <a:lnTo>
                  <a:pt x="2" y="26"/>
                </a:lnTo>
                <a:lnTo>
                  <a:pt x="6" y="20"/>
                </a:lnTo>
                <a:lnTo>
                  <a:pt x="12" y="12"/>
                </a:lnTo>
                <a:lnTo>
                  <a:pt x="18" y="8"/>
                </a:lnTo>
                <a:lnTo>
                  <a:pt x="24" y="4"/>
                </a:lnTo>
                <a:lnTo>
                  <a:pt x="32" y="2"/>
                </a:lnTo>
                <a:lnTo>
                  <a:pt x="42" y="0"/>
                </a:lnTo>
                <a:lnTo>
                  <a:pt x="42" y="0"/>
                </a:lnTo>
                <a:lnTo>
                  <a:pt x="50" y="2"/>
                </a:lnTo>
                <a:lnTo>
                  <a:pt x="58" y="4"/>
                </a:lnTo>
                <a:lnTo>
                  <a:pt x="64" y="8"/>
                </a:lnTo>
                <a:lnTo>
                  <a:pt x="70" y="12"/>
                </a:lnTo>
                <a:lnTo>
                  <a:pt x="76" y="20"/>
                </a:lnTo>
                <a:lnTo>
                  <a:pt x="80" y="26"/>
                </a:lnTo>
                <a:lnTo>
                  <a:pt x="82" y="34"/>
                </a:lnTo>
                <a:lnTo>
                  <a:pt x="82" y="42"/>
                </a:lnTo>
                <a:lnTo>
                  <a:pt x="82" y="42"/>
                </a:lnTo>
                <a:close/>
              </a:path>
            </a:pathLst>
          </a:custGeom>
          <a:solidFill>
            <a:srgbClr val="D85C00"/>
          </a:solidFill>
          <a:ln>
            <a:noFill/>
          </a:ln>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nvGrpSpPr>
          <p:cNvPr id="23" name="Group 22"/>
          <p:cNvGrpSpPr/>
          <p:nvPr/>
        </p:nvGrpSpPr>
        <p:grpSpPr>
          <a:xfrm>
            <a:off x="2262601" y="2830595"/>
            <a:ext cx="77788" cy="95250"/>
            <a:chOff x="3016801" y="3814767"/>
            <a:chExt cx="103717" cy="127000"/>
          </a:xfrm>
        </p:grpSpPr>
        <p:sp>
          <p:nvSpPr>
            <p:cNvPr id="1319" name="Line 205"/>
            <p:cNvSpPr>
              <a:spLocks noChangeShapeType="1"/>
            </p:cNvSpPr>
            <p:nvPr/>
          </p:nvSpPr>
          <p:spPr bwMode="auto">
            <a:xfrm>
              <a:off x="3069718" y="3814767"/>
              <a:ext cx="0" cy="127000"/>
            </a:xfrm>
            <a:prstGeom prst="line">
              <a:avLst/>
            </a:prstGeom>
            <a:noFill/>
            <a:ln w="19050">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320" name="Line 206"/>
            <p:cNvSpPr>
              <a:spLocks noChangeShapeType="1"/>
            </p:cNvSpPr>
            <p:nvPr/>
          </p:nvSpPr>
          <p:spPr bwMode="auto">
            <a:xfrm>
              <a:off x="3016801" y="3814767"/>
              <a:ext cx="103717" cy="0"/>
            </a:xfrm>
            <a:prstGeom prst="line">
              <a:avLst/>
            </a:prstGeom>
            <a:noFill/>
            <a:ln w="19050">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30" name="Line 208"/>
            <p:cNvSpPr>
              <a:spLocks noChangeShapeType="1"/>
            </p:cNvSpPr>
            <p:nvPr/>
          </p:nvSpPr>
          <p:spPr bwMode="auto">
            <a:xfrm>
              <a:off x="3016801" y="3939651"/>
              <a:ext cx="103717" cy="0"/>
            </a:xfrm>
            <a:prstGeom prst="line">
              <a:avLst/>
            </a:prstGeom>
            <a:noFill/>
            <a:ln w="19050">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31" name="Freeform 209"/>
          <p:cNvSpPr>
            <a:spLocks/>
          </p:cNvSpPr>
          <p:nvPr/>
        </p:nvSpPr>
        <p:spPr bwMode="auto">
          <a:xfrm>
            <a:off x="2268952" y="2846471"/>
            <a:ext cx="65087" cy="66675"/>
          </a:xfrm>
          <a:custGeom>
            <a:avLst/>
            <a:gdLst>
              <a:gd name="T0" fmla="*/ 82 w 82"/>
              <a:gd name="T1" fmla="*/ 42 h 84"/>
              <a:gd name="T2" fmla="*/ 82 w 82"/>
              <a:gd name="T3" fmla="*/ 42 h 84"/>
              <a:gd name="T4" fmla="*/ 82 w 82"/>
              <a:gd name="T5" fmla="*/ 50 h 84"/>
              <a:gd name="T6" fmla="*/ 80 w 82"/>
              <a:gd name="T7" fmla="*/ 58 h 84"/>
              <a:gd name="T8" fmla="*/ 76 w 82"/>
              <a:gd name="T9" fmla="*/ 66 h 84"/>
              <a:gd name="T10" fmla="*/ 70 w 82"/>
              <a:gd name="T11" fmla="*/ 72 h 84"/>
              <a:gd name="T12" fmla="*/ 64 w 82"/>
              <a:gd name="T13" fmla="*/ 76 h 84"/>
              <a:gd name="T14" fmla="*/ 58 w 82"/>
              <a:gd name="T15" fmla="*/ 80 h 84"/>
              <a:gd name="T16" fmla="*/ 50 w 82"/>
              <a:gd name="T17" fmla="*/ 82 h 84"/>
              <a:gd name="T18" fmla="*/ 42 w 82"/>
              <a:gd name="T19" fmla="*/ 84 h 84"/>
              <a:gd name="T20" fmla="*/ 42 w 82"/>
              <a:gd name="T21" fmla="*/ 84 h 84"/>
              <a:gd name="T22" fmla="*/ 32 w 82"/>
              <a:gd name="T23" fmla="*/ 82 h 84"/>
              <a:gd name="T24" fmla="*/ 24 w 82"/>
              <a:gd name="T25" fmla="*/ 80 h 84"/>
              <a:gd name="T26" fmla="*/ 18 w 82"/>
              <a:gd name="T27" fmla="*/ 76 h 84"/>
              <a:gd name="T28" fmla="*/ 12 w 82"/>
              <a:gd name="T29" fmla="*/ 72 h 84"/>
              <a:gd name="T30" fmla="*/ 6 w 82"/>
              <a:gd name="T31" fmla="*/ 66 h 84"/>
              <a:gd name="T32" fmla="*/ 2 w 82"/>
              <a:gd name="T33" fmla="*/ 58 h 84"/>
              <a:gd name="T34" fmla="*/ 0 w 82"/>
              <a:gd name="T35" fmla="*/ 50 h 84"/>
              <a:gd name="T36" fmla="*/ 0 w 82"/>
              <a:gd name="T37" fmla="*/ 42 h 84"/>
              <a:gd name="T38" fmla="*/ 0 w 82"/>
              <a:gd name="T39" fmla="*/ 42 h 84"/>
              <a:gd name="T40" fmla="*/ 0 w 82"/>
              <a:gd name="T41" fmla="*/ 34 h 84"/>
              <a:gd name="T42" fmla="*/ 2 w 82"/>
              <a:gd name="T43" fmla="*/ 26 h 84"/>
              <a:gd name="T44" fmla="*/ 6 w 82"/>
              <a:gd name="T45" fmla="*/ 18 h 84"/>
              <a:gd name="T46" fmla="*/ 12 w 82"/>
              <a:gd name="T47" fmla="*/ 12 h 84"/>
              <a:gd name="T48" fmla="*/ 18 w 82"/>
              <a:gd name="T49" fmla="*/ 8 h 84"/>
              <a:gd name="T50" fmla="*/ 24 w 82"/>
              <a:gd name="T51" fmla="*/ 4 h 84"/>
              <a:gd name="T52" fmla="*/ 32 w 82"/>
              <a:gd name="T53" fmla="*/ 0 h 84"/>
              <a:gd name="T54" fmla="*/ 42 w 82"/>
              <a:gd name="T55" fmla="*/ 0 h 84"/>
              <a:gd name="T56" fmla="*/ 42 w 82"/>
              <a:gd name="T57" fmla="*/ 0 h 84"/>
              <a:gd name="T58" fmla="*/ 50 w 82"/>
              <a:gd name="T59" fmla="*/ 0 h 84"/>
              <a:gd name="T60" fmla="*/ 58 w 82"/>
              <a:gd name="T61" fmla="*/ 4 h 84"/>
              <a:gd name="T62" fmla="*/ 64 w 82"/>
              <a:gd name="T63" fmla="*/ 8 h 84"/>
              <a:gd name="T64" fmla="*/ 70 w 82"/>
              <a:gd name="T65" fmla="*/ 12 h 84"/>
              <a:gd name="T66" fmla="*/ 76 w 82"/>
              <a:gd name="T67" fmla="*/ 18 h 84"/>
              <a:gd name="T68" fmla="*/ 80 w 82"/>
              <a:gd name="T69" fmla="*/ 26 h 84"/>
              <a:gd name="T70" fmla="*/ 82 w 82"/>
              <a:gd name="T71" fmla="*/ 34 h 84"/>
              <a:gd name="T72" fmla="*/ 82 w 82"/>
              <a:gd name="T73" fmla="*/ 42 h 84"/>
              <a:gd name="T74" fmla="*/ 82 w 82"/>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84">
                <a:moveTo>
                  <a:pt x="82" y="42"/>
                </a:moveTo>
                <a:lnTo>
                  <a:pt x="82" y="42"/>
                </a:lnTo>
                <a:lnTo>
                  <a:pt x="82" y="50"/>
                </a:lnTo>
                <a:lnTo>
                  <a:pt x="80" y="58"/>
                </a:lnTo>
                <a:lnTo>
                  <a:pt x="76" y="66"/>
                </a:lnTo>
                <a:lnTo>
                  <a:pt x="70" y="72"/>
                </a:lnTo>
                <a:lnTo>
                  <a:pt x="64" y="76"/>
                </a:lnTo>
                <a:lnTo>
                  <a:pt x="58" y="80"/>
                </a:lnTo>
                <a:lnTo>
                  <a:pt x="50" y="82"/>
                </a:lnTo>
                <a:lnTo>
                  <a:pt x="42" y="84"/>
                </a:lnTo>
                <a:lnTo>
                  <a:pt x="42" y="84"/>
                </a:lnTo>
                <a:lnTo>
                  <a:pt x="32" y="82"/>
                </a:lnTo>
                <a:lnTo>
                  <a:pt x="24" y="80"/>
                </a:lnTo>
                <a:lnTo>
                  <a:pt x="18" y="76"/>
                </a:lnTo>
                <a:lnTo>
                  <a:pt x="12" y="72"/>
                </a:lnTo>
                <a:lnTo>
                  <a:pt x="6" y="66"/>
                </a:lnTo>
                <a:lnTo>
                  <a:pt x="2" y="58"/>
                </a:lnTo>
                <a:lnTo>
                  <a:pt x="0" y="50"/>
                </a:lnTo>
                <a:lnTo>
                  <a:pt x="0" y="42"/>
                </a:lnTo>
                <a:lnTo>
                  <a:pt x="0" y="42"/>
                </a:lnTo>
                <a:lnTo>
                  <a:pt x="0" y="34"/>
                </a:lnTo>
                <a:lnTo>
                  <a:pt x="2" y="26"/>
                </a:lnTo>
                <a:lnTo>
                  <a:pt x="6" y="18"/>
                </a:lnTo>
                <a:lnTo>
                  <a:pt x="12" y="12"/>
                </a:lnTo>
                <a:lnTo>
                  <a:pt x="18" y="8"/>
                </a:lnTo>
                <a:lnTo>
                  <a:pt x="24" y="4"/>
                </a:lnTo>
                <a:lnTo>
                  <a:pt x="32" y="0"/>
                </a:lnTo>
                <a:lnTo>
                  <a:pt x="42" y="0"/>
                </a:lnTo>
                <a:lnTo>
                  <a:pt x="42" y="0"/>
                </a:lnTo>
                <a:lnTo>
                  <a:pt x="50" y="0"/>
                </a:lnTo>
                <a:lnTo>
                  <a:pt x="58" y="4"/>
                </a:lnTo>
                <a:lnTo>
                  <a:pt x="64" y="8"/>
                </a:lnTo>
                <a:lnTo>
                  <a:pt x="70" y="12"/>
                </a:lnTo>
                <a:lnTo>
                  <a:pt x="76" y="18"/>
                </a:lnTo>
                <a:lnTo>
                  <a:pt x="80" y="26"/>
                </a:lnTo>
                <a:lnTo>
                  <a:pt x="82" y="34"/>
                </a:lnTo>
                <a:lnTo>
                  <a:pt x="82" y="42"/>
                </a:lnTo>
                <a:lnTo>
                  <a:pt x="82" y="42"/>
                </a:lnTo>
                <a:close/>
              </a:path>
            </a:pathLst>
          </a:custGeom>
          <a:solidFill>
            <a:srgbClr val="D85C00"/>
          </a:solidFill>
          <a:ln>
            <a:noFill/>
          </a:ln>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nvGrpSpPr>
          <p:cNvPr id="25" name="Group 24"/>
          <p:cNvGrpSpPr/>
          <p:nvPr/>
        </p:nvGrpSpPr>
        <p:grpSpPr>
          <a:xfrm>
            <a:off x="2740439" y="2894096"/>
            <a:ext cx="77788" cy="103187"/>
            <a:chOff x="3653918" y="3899434"/>
            <a:chExt cx="103717" cy="137583"/>
          </a:xfrm>
        </p:grpSpPr>
        <p:sp>
          <p:nvSpPr>
            <p:cNvPr id="1024" name="Line 210"/>
            <p:cNvSpPr>
              <a:spLocks noChangeShapeType="1"/>
            </p:cNvSpPr>
            <p:nvPr/>
          </p:nvSpPr>
          <p:spPr bwMode="auto">
            <a:xfrm>
              <a:off x="3704718" y="3899434"/>
              <a:ext cx="0" cy="137583"/>
            </a:xfrm>
            <a:prstGeom prst="line">
              <a:avLst/>
            </a:prstGeom>
            <a:noFill/>
            <a:ln w="19050">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025" name="Line 211"/>
            <p:cNvSpPr>
              <a:spLocks noChangeShapeType="1"/>
            </p:cNvSpPr>
            <p:nvPr/>
          </p:nvSpPr>
          <p:spPr bwMode="auto">
            <a:xfrm>
              <a:off x="3653918" y="3899434"/>
              <a:ext cx="103717" cy="0"/>
            </a:xfrm>
            <a:prstGeom prst="line">
              <a:avLst/>
            </a:prstGeom>
            <a:noFill/>
            <a:ln w="19050">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028" name="Line 212"/>
            <p:cNvSpPr>
              <a:spLocks noChangeShapeType="1"/>
            </p:cNvSpPr>
            <p:nvPr/>
          </p:nvSpPr>
          <p:spPr bwMode="auto">
            <a:xfrm>
              <a:off x="3653918" y="4037017"/>
              <a:ext cx="103717" cy="0"/>
            </a:xfrm>
            <a:prstGeom prst="line">
              <a:avLst/>
            </a:prstGeom>
            <a:noFill/>
            <a:ln w="19050">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1029" name="Freeform 213"/>
          <p:cNvSpPr>
            <a:spLocks/>
          </p:cNvSpPr>
          <p:nvPr/>
        </p:nvSpPr>
        <p:spPr bwMode="auto">
          <a:xfrm>
            <a:off x="2745201" y="2914733"/>
            <a:ext cx="66675" cy="66675"/>
          </a:xfrm>
          <a:custGeom>
            <a:avLst/>
            <a:gdLst>
              <a:gd name="T0" fmla="*/ 84 w 84"/>
              <a:gd name="T1" fmla="*/ 42 h 84"/>
              <a:gd name="T2" fmla="*/ 84 w 84"/>
              <a:gd name="T3" fmla="*/ 42 h 84"/>
              <a:gd name="T4" fmla="*/ 84 w 84"/>
              <a:gd name="T5" fmla="*/ 50 h 84"/>
              <a:gd name="T6" fmla="*/ 80 w 84"/>
              <a:gd name="T7" fmla="*/ 58 h 84"/>
              <a:gd name="T8" fmla="*/ 78 w 84"/>
              <a:gd name="T9" fmla="*/ 66 h 84"/>
              <a:gd name="T10" fmla="*/ 72 w 84"/>
              <a:gd name="T11" fmla="*/ 72 h 84"/>
              <a:gd name="T12" fmla="*/ 66 w 84"/>
              <a:gd name="T13" fmla="*/ 78 h 84"/>
              <a:gd name="T14" fmla="*/ 58 w 84"/>
              <a:gd name="T15" fmla="*/ 82 h 84"/>
              <a:gd name="T16" fmla="*/ 50 w 84"/>
              <a:gd name="T17" fmla="*/ 84 h 84"/>
              <a:gd name="T18" fmla="*/ 42 w 84"/>
              <a:gd name="T19" fmla="*/ 84 h 84"/>
              <a:gd name="T20" fmla="*/ 42 w 84"/>
              <a:gd name="T21" fmla="*/ 84 h 84"/>
              <a:gd name="T22" fmla="*/ 34 w 84"/>
              <a:gd name="T23" fmla="*/ 84 h 84"/>
              <a:gd name="T24" fmla="*/ 26 w 84"/>
              <a:gd name="T25" fmla="*/ 82 h 84"/>
              <a:gd name="T26" fmla="*/ 20 w 84"/>
              <a:gd name="T27" fmla="*/ 78 h 84"/>
              <a:gd name="T28" fmla="*/ 12 w 84"/>
              <a:gd name="T29" fmla="*/ 72 h 84"/>
              <a:gd name="T30" fmla="*/ 8 w 84"/>
              <a:gd name="T31" fmla="*/ 66 h 84"/>
              <a:gd name="T32" fmla="*/ 4 w 84"/>
              <a:gd name="T33" fmla="*/ 58 h 84"/>
              <a:gd name="T34" fmla="*/ 2 w 84"/>
              <a:gd name="T35" fmla="*/ 50 h 84"/>
              <a:gd name="T36" fmla="*/ 0 w 84"/>
              <a:gd name="T37" fmla="*/ 42 h 84"/>
              <a:gd name="T38" fmla="*/ 0 w 84"/>
              <a:gd name="T39" fmla="*/ 42 h 84"/>
              <a:gd name="T40" fmla="*/ 2 w 84"/>
              <a:gd name="T41" fmla="*/ 34 h 84"/>
              <a:gd name="T42" fmla="*/ 4 w 84"/>
              <a:gd name="T43" fmla="*/ 26 h 84"/>
              <a:gd name="T44" fmla="*/ 8 w 84"/>
              <a:gd name="T45" fmla="*/ 20 h 84"/>
              <a:gd name="T46" fmla="*/ 12 w 84"/>
              <a:gd name="T47" fmla="*/ 12 h 84"/>
              <a:gd name="T48" fmla="*/ 20 w 84"/>
              <a:gd name="T49" fmla="*/ 8 h 84"/>
              <a:gd name="T50" fmla="*/ 26 w 84"/>
              <a:gd name="T51" fmla="*/ 4 h 84"/>
              <a:gd name="T52" fmla="*/ 34 w 84"/>
              <a:gd name="T53" fmla="*/ 2 h 84"/>
              <a:gd name="T54" fmla="*/ 42 w 84"/>
              <a:gd name="T55" fmla="*/ 0 h 84"/>
              <a:gd name="T56" fmla="*/ 42 w 84"/>
              <a:gd name="T57" fmla="*/ 0 h 84"/>
              <a:gd name="T58" fmla="*/ 50 w 84"/>
              <a:gd name="T59" fmla="*/ 2 h 84"/>
              <a:gd name="T60" fmla="*/ 58 w 84"/>
              <a:gd name="T61" fmla="*/ 4 h 84"/>
              <a:gd name="T62" fmla="*/ 66 w 84"/>
              <a:gd name="T63" fmla="*/ 8 h 84"/>
              <a:gd name="T64" fmla="*/ 72 w 84"/>
              <a:gd name="T65" fmla="*/ 12 h 84"/>
              <a:gd name="T66" fmla="*/ 78 w 84"/>
              <a:gd name="T67" fmla="*/ 20 h 84"/>
              <a:gd name="T68" fmla="*/ 80 w 84"/>
              <a:gd name="T69" fmla="*/ 26 h 84"/>
              <a:gd name="T70" fmla="*/ 84 w 84"/>
              <a:gd name="T71" fmla="*/ 34 h 84"/>
              <a:gd name="T72" fmla="*/ 84 w 84"/>
              <a:gd name="T73" fmla="*/ 42 h 84"/>
              <a:gd name="T74" fmla="*/ 84 w 84"/>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2"/>
                </a:moveTo>
                <a:lnTo>
                  <a:pt x="84" y="42"/>
                </a:lnTo>
                <a:lnTo>
                  <a:pt x="84" y="50"/>
                </a:lnTo>
                <a:lnTo>
                  <a:pt x="80" y="58"/>
                </a:lnTo>
                <a:lnTo>
                  <a:pt x="78" y="66"/>
                </a:lnTo>
                <a:lnTo>
                  <a:pt x="72" y="72"/>
                </a:lnTo>
                <a:lnTo>
                  <a:pt x="66" y="78"/>
                </a:lnTo>
                <a:lnTo>
                  <a:pt x="58" y="82"/>
                </a:lnTo>
                <a:lnTo>
                  <a:pt x="50" y="84"/>
                </a:lnTo>
                <a:lnTo>
                  <a:pt x="42" y="84"/>
                </a:lnTo>
                <a:lnTo>
                  <a:pt x="42" y="84"/>
                </a:lnTo>
                <a:lnTo>
                  <a:pt x="34" y="84"/>
                </a:lnTo>
                <a:lnTo>
                  <a:pt x="26" y="82"/>
                </a:lnTo>
                <a:lnTo>
                  <a:pt x="20" y="78"/>
                </a:lnTo>
                <a:lnTo>
                  <a:pt x="12" y="72"/>
                </a:lnTo>
                <a:lnTo>
                  <a:pt x="8" y="66"/>
                </a:lnTo>
                <a:lnTo>
                  <a:pt x="4" y="58"/>
                </a:lnTo>
                <a:lnTo>
                  <a:pt x="2" y="50"/>
                </a:lnTo>
                <a:lnTo>
                  <a:pt x="0" y="42"/>
                </a:lnTo>
                <a:lnTo>
                  <a:pt x="0" y="42"/>
                </a:lnTo>
                <a:lnTo>
                  <a:pt x="2" y="34"/>
                </a:lnTo>
                <a:lnTo>
                  <a:pt x="4" y="26"/>
                </a:lnTo>
                <a:lnTo>
                  <a:pt x="8" y="20"/>
                </a:lnTo>
                <a:lnTo>
                  <a:pt x="12" y="12"/>
                </a:lnTo>
                <a:lnTo>
                  <a:pt x="20" y="8"/>
                </a:lnTo>
                <a:lnTo>
                  <a:pt x="26" y="4"/>
                </a:lnTo>
                <a:lnTo>
                  <a:pt x="34" y="2"/>
                </a:lnTo>
                <a:lnTo>
                  <a:pt x="42" y="0"/>
                </a:lnTo>
                <a:lnTo>
                  <a:pt x="42" y="0"/>
                </a:lnTo>
                <a:lnTo>
                  <a:pt x="50" y="2"/>
                </a:lnTo>
                <a:lnTo>
                  <a:pt x="58" y="4"/>
                </a:lnTo>
                <a:lnTo>
                  <a:pt x="66" y="8"/>
                </a:lnTo>
                <a:lnTo>
                  <a:pt x="72" y="12"/>
                </a:lnTo>
                <a:lnTo>
                  <a:pt x="78" y="20"/>
                </a:lnTo>
                <a:lnTo>
                  <a:pt x="80" y="26"/>
                </a:lnTo>
                <a:lnTo>
                  <a:pt x="84" y="34"/>
                </a:lnTo>
                <a:lnTo>
                  <a:pt x="84" y="42"/>
                </a:lnTo>
                <a:lnTo>
                  <a:pt x="84" y="42"/>
                </a:lnTo>
                <a:close/>
              </a:path>
            </a:pathLst>
          </a:custGeom>
          <a:solidFill>
            <a:srgbClr val="D85C00"/>
          </a:solidFill>
          <a:ln>
            <a:noFill/>
          </a:ln>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nvGrpSpPr>
          <p:cNvPr id="26" name="Group 25"/>
          <p:cNvGrpSpPr/>
          <p:nvPr/>
        </p:nvGrpSpPr>
        <p:grpSpPr>
          <a:xfrm>
            <a:off x="3381789" y="3049671"/>
            <a:ext cx="77788" cy="125413"/>
            <a:chOff x="4509051" y="4106867"/>
            <a:chExt cx="103717" cy="167217"/>
          </a:xfrm>
        </p:grpSpPr>
        <p:sp>
          <p:nvSpPr>
            <p:cNvPr id="1030" name="Line 214"/>
            <p:cNvSpPr>
              <a:spLocks noChangeShapeType="1"/>
            </p:cNvSpPr>
            <p:nvPr/>
          </p:nvSpPr>
          <p:spPr bwMode="auto">
            <a:xfrm>
              <a:off x="4559851" y="4106867"/>
              <a:ext cx="0" cy="167217"/>
            </a:xfrm>
            <a:prstGeom prst="line">
              <a:avLst/>
            </a:prstGeom>
            <a:noFill/>
            <a:ln w="19050">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031" name="Line 215"/>
            <p:cNvSpPr>
              <a:spLocks noChangeShapeType="1"/>
            </p:cNvSpPr>
            <p:nvPr/>
          </p:nvSpPr>
          <p:spPr bwMode="auto">
            <a:xfrm>
              <a:off x="4509051" y="4108984"/>
              <a:ext cx="103717" cy="0"/>
            </a:xfrm>
            <a:prstGeom prst="line">
              <a:avLst/>
            </a:prstGeom>
            <a:noFill/>
            <a:ln w="19050">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032" name="Line 216"/>
            <p:cNvSpPr>
              <a:spLocks noChangeShapeType="1"/>
            </p:cNvSpPr>
            <p:nvPr/>
          </p:nvSpPr>
          <p:spPr bwMode="auto">
            <a:xfrm>
              <a:off x="4509051" y="4274084"/>
              <a:ext cx="103717" cy="0"/>
            </a:xfrm>
            <a:prstGeom prst="line">
              <a:avLst/>
            </a:prstGeom>
            <a:noFill/>
            <a:ln w="19050">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1033" name="Freeform 217"/>
          <p:cNvSpPr>
            <a:spLocks/>
          </p:cNvSpPr>
          <p:nvPr/>
        </p:nvSpPr>
        <p:spPr bwMode="auto">
          <a:xfrm>
            <a:off x="3386551" y="3083008"/>
            <a:ext cx="66675" cy="65087"/>
          </a:xfrm>
          <a:custGeom>
            <a:avLst/>
            <a:gdLst>
              <a:gd name="T0" fmla="*/ 84 w 84"/>
              <a:gd name="T1" fmla="*/ 42 h 82"/>
              <a:gd name="T2" fmla="*/ 84 w 84"/>
              <a:gd name="T3" fmla="*/ 42 h 82"/>
              <a:gd name="T4" fmla="*/ 84 w 84"/>
              <a:gd name="T5" fmla="*/ 50 h 82"/>
              <a:gd name="T6" fmla="*/ 80 w 84"/>
              <a:gd name="T7" fmla="*/ 58 h 82"/>
              <a:gd name="T8" fmla="*/ 78 w 84"/>
              <a:gd name="T9" fmla="*/ 64 h 82"/>
              <a:gd name="T10" fmla="*/ 72 w 84"/>
              <a:gd name="T11" fmla="*/ 70 h 82"/>
              <a:gd name="T12" fmla="*/ 66 w 84"/>
              <a:gd name="T13" fmla="*/ 76 h 82"/>
              <a:gd name="T14" fmla="*/ 58 w 84"/>
              <a:gd name="T15" fmla="*/ 80 h 82"/>
              <a:gd name="T16" fmla="*/ 50 w 84"/>
              <a:gd name="T17" fmla="*/ 82 h 82"/>
              <a:gd name="T18" fmla="*/ 42 w 84"/>
              <a:gd name="T19" fmla="*/ 82 h 82"/>
              <a:gd name="T20" fmla="*/ 42 w 84"/>
              <a:gd name="T21" fmla="*/ 82 h 82"/>
              <a:gd name="T22" fmla="*/ 34 w 84"/>
              <a:gd name="T23" fmla="*/ 82 h 82"/>
              <a:gd name="T24" fmla="*/ 26 w 84"/>
              <a:gd name="T25" fmla="*/ 80 h 82"/>
              <a:gd name="T26" fmla="*/ 20 w 84"/>
              <a:gd name="T27" fmla="*/ 76 h 82"/>
              <a:gd name="T28" fmla="*/ 12 w 84"/>
              <a:gd name="T29" fmla="*/ 70 h 82"/>
              <a:gd name="T30" fmla="*/ 8 w 84"/>
              <a:gd name="T31" fmla="*/ 64 h 82"/>
              <a:gd name="T32" fmla="*/ 4 w 84"/>
              <a:gd name="T33" fmla="*/ 58 h 82"/>
              <a:gd name="T34" fmla="*/ 2 w 84"/>
              <a:gd name="T35" fmla="*/ 50 h 82"/>
              <a:gd name="T36" fmla="*/ 0 w 84"/>
              <a:gd name="T37" fmla="*/ 42 h 82"/>
              <a:gd name="T38" fmla="*/ 0 w 84"/>
              <a:gd name="T39" fmla="*/ 42 h 82"/>
              <a:gd name="T40" fmla="*/ 2 w 84"/>
              <a:gd name="T41" fmla="*/ 32 h 82"/>
              <a:gd name="T42" fmla="*/ 4 w 84"/>
              <a:gd name="T43" fmla="*/ 24 h 82"/>
              <a:gd name="T44" fmla="*/ 8 w 84"/>
              <a:gd name="T45" fmla="*/ 18 h 82"/>
              <a:gd name="T46" fmla="*/ 12 w 84"/>
              <a:gd name="T47" fmla="*/ 12 h 82"/>
              <a:gd name="T48" fmla="*/ 20 w 84"/>
              <a:gd name="T49" fmla="*/ 6 h 82"/>
              <a:gd name="T50" fmla="*/ 26 w 84"/>
              <a:gd name="T51" fmla="*/ 2 h 82"/>
              <a:gd name="T52" fmla="*/ 34 w 84"/>
              <a:gd name="T53" fmla="*/ 0 h 82"/>
              <a:gd name="T54" fmla="*/ 42 w 84"/>
              <a:gd name="T55" fmla="*/ 0 h 82"/>
              <a:gd name="T56" fmla="*/ 42 w 84"/>
              <a:gd name="T57" fmla="*/ 0 h 82"/>
              <a:gd name="T58" fmla="*/ 50 w 84"/>
              <a:gd name="T59" fmla="*/ 0 h 82"/>
              <a:gd name="T60" fmla="*/ 58 w 84"/>
              <a:gd name="T61" fmla="*/ 2 h 82"/>
              <a:gd name="T62" fmla="*/ 66 w 84"/>
              <a:gd name="T63" fmla="*/ 6 h 82"/>
              <a:gd name="T64" fmla="*/ 72 w 84"/>
              <a:gd name="T65" fmla="*/ 12 h 82"/>
              <a:gd name="T66" fmla="*/ 78 w 84"/>
              <a:gd name="T67" fmla="*/ 18 h 82"/>
              <a:gd name="T68" fmla="*/ 80 w 84"/>
              <a:gd name="T69" fmla="*/ 24 h 82"/>
              <a:gd name="T70" fmla="*/ 84 w 84"/>
              <a:gd name="T71" fmla="*/ 32 h 82"/>
              <a:gd name="T72" fmla="*/ 84 w 84"/>
              <a:gd name="T73" fmla="*/ 42 h 82"/>
              <a:gd name="T74" fmla="*/ 84 w 84"/>
              <a:gd name="T75"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2">
                <a:moveTo>
                  <a:pt x="84" y="42"/>
                </a:moveTo>
                <a:lnTo>
                  <a:pt x="84" y="42"/>
                </a:lnTo>
                <a:lnTo>
                  <a:pt x="84" y="50"/>
                </a:lnTo>
                <a:lnTo>
                  <a:pt x="80" y="58"/>
                </a:lnTo>
                <a:lnTo>
                  <a:pt x="78" y="64"/>
                </a:lnTo>
                <a:lnTo>
                  <a:pt x="72" y="70"/>
                </a:lnTo>
                <a:lnTo>
                  <a:pt x="66" y="76"/>
                </a:lnTo>
                <a:lnTo>
                  <a:pt x="58" y="80"/>
                </a:lnTo>
                <a:lnTo>
                  <a:pt x="50" y="82"/>
                </a:lnTo>
                <a:lnTo>
                  <a:pt x="42" y="82"/>
                </a:lnTo>
                <a:lnTo>
                  <a:pt x="42" y="82"/>
                </a:lnTo>
                <a:lnTo>
                  <a:pt x="34" y="82"/>
                </a:lnTo>
                <a:lnTo>
                  <a:pt x="26" y="80"/>
                </a:lnTo>
                <a:lnTo>
                  <a:pt x="20" y="76"/>
                </a:lnTo>
                <a:lnTo>
                  <a:pt x="12" y="70"/>
                </a:lnTo>
                <a:lnTo>
                  <a:pt x="8" y="64"/>
                </a:lnTo>
                <a:lnTo>
                  <a:pt x="4" y="58"/>
                </a:lnTo>
                <a:lnTo>
                  <a:pt x="2" y="50"/>
                </a:lnTo>
                <a:lnTo>
                  <a:pt x="0" y="42"/>
                </a:lnTo>
                <a:lnTo>
                  <a:pt x="0" y="42"/>
                </a:lnTo>
                <a:lnTo>
                  <a:pt x="2" y="32"/>
                </a:lnTo>
                <a:lnTo>
                  <a:pt x="4" y="24"/>
                </a:lnTo>
                <a:lnTo>
                  <a:pt x="8" y="18"/>
                </a:lnTo>
                <a:lnTo>
                  <a:pt x="12" y="12"/>
                </a:lnTo>
                <a:lnTo>
                  <a:pt x="20" y="6"/>
                </a:lnTo>
                <a:lnTo>
                  <a:pt x="26" y="2"/>
                </a:lnTo>
                <a:lnTo>
                  <a:pt x="34" y="0"/>
                </a:lnTo>
                <a:lnTo>
                  <a:pt x="42" y="0"/>
                </a:lnTo>
                <a:lnTo>
                  <a:pt x="42" y="0"/>
                </a:lnTo>
                <a:lnTo>
                  <a:pt x="50" y="0"/>
                </a:lnTo>
                <a:lnTo>
                  <a:pt x="58" y="2"/>
                </a:lnTo>
                <a:lnTo>
                  <a:pt x="66" y="6"/>
                </a:lnTo>
                <a:lnTo>
                  <a:pt x="72" y="12"/>
                </a:lnTo>
                <a:lnTo>
                  <a:pt x="78" y="18"/>
                </a:lnTo>
                <a:lnTo>
                  <a:pt x="80" y="24"/>
                </a:lnTo>
                <a:lnTo>
                  <a:pt x="84" y="32"/>
                </a:lnTo>
                <a:lnTo>
                  <a:pt x="84" y="42"/>
                </a:lnTo>
                <a:lnTo>
                  <a:pt x="84" y="42"/>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nvGrpSpPr>
          <p:cNvPr id="27" name="Group 26"/>
          <p:cNvGrpSpPr/>
          <p:nvPr/>
        </p:nvGrpSpPr>
        <p:grpSpPr>
          <a:xfrm>
            <a:off x="3858039" y="3171908"/>
            <a:ext cx="77788" cy="138113"/>
            <a:chOff x="5144051" y="4269851"/>
            <a:chExt cx="103717" cy="184150"/>
          </a:xfrm>
        </p:grpSpPr>
        <p:sp>
          <p:nvSpPr>
            <p:cNvPr id="1034" name="Line 218"/>
            <p:cNvSpPr>
              <a:spLocks noChangeShapeType="1"/>
            </p:cNvSpPr>
            <p:nvPr/>
          </p:nvSpPr>
          <p:spPr bwMode="auto">
            <a:xfrm>
              <a:off x="5196968" y="4269851"/>
              <a:ext cx="0" cy="184150"/>
            </a:xfrm>
            <a:prstGeom prst="line">
              <a:avLst/>
            </a:prstGeom>
            <a:noFill/>
            <a:ln w="19050">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035" name="Line 219"/>
            <p:cNvSpPr>
              <a:spLocks noChangeShapeType="1"/>
            </p:cNvSpPr>
            <p:nvPr/>
          </p:nvSpPr>
          <p:spPr bwMode="auto">
            <a:xfrm>
              <a:off x="5144051" y="4269851"/>
              <a:ext cx="103717" cy="0"/>
            </a:xfrm>
            <a:prstGeom prst="line">
              <a:avLst/>
            </a:prstGeom>
            <a:noFill/>
            <a:ln w="19050">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036" name="Line 220"/>
            <p:cNvSpPr>
              <a:spLocks noChangeShapeType="1"/>
            </p:cNvSpPr>
            <p:nvPr/>
          </p:nvSpPr>
          <p:spPr bwMode="auto">
            <a:xfrm>
              <a:off x="5144051" y="4454001"/>
              <a:ext cx="103717" cy="0"/>
            </a:xfrm>
            <a:prstGeom prst="line">
              <a:avLst/>
            </a:prstGeom>
            <a:noFill/>
            <a:ln w="19050">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1037" name="Freeform 221"/>
          <p:cNvSpPr>
            <a:spLocks/>
          </p:cNvSpPr>
          <p:nvPr/>
        </p:nvSpPr>
        <p:spPr bwMode="auto">
          <a:xfrm>
            <a:off x="3864389" y="3206833"/>
            <a:ext cx="66675" cy="66675"/>
          </a:xfrm>
          <a:custGeom>
            <a:avLst/>
            <a:gdLst>
              <a:gd name="T0" fmla="*/ 84 w 84"/>
              <a:gd name="T1" fmla="*/ 42 h 84"/>
              <a:gd name="T2" fmla="*/ 84 w 84"/>
              <a:gd name="T3" fmla="*/ 42 h 84"/>
              <a:gd name="T4" fmla="*/ 82 w 84"/>
              <a:gd name="T5" fmla="*/ 50 h 84"/>
              <a:gd name="T6" fmla="*/ 80 w 84"/>
              <a:gd name="T7" fmla="*/ 58 h 84"/>
              <a:gd name="T8" fmla="*/ 76 w 84"/>
              <a:gd name="T9" fmla="*/ 66 h 84"/>
              <a:gd name="T10" fmla="*/ 72 w 84"/>
              <a:gd name="T11" fmla="*/ 72 h 84"/>
              <a:gd name="T12" fmla="*/ 66 w 84"/>
              <a:gd name="T13" fmla="*/ 78 h 84"/>
              <a:gd name="T14" fmla="*/ 58 w 84"/>
              <a:gd name="T15" fmla="*/ 82 h 84"/>
              <a:gd name="T16" fmla="*/ 50 w 84"/>
              <a:gd name="T17" fmla="*/ 84 h 84"/>
              <a:gd name="T18" fmla="*/ 42 w 84"/>
              <a:gd name="T19" fmla="*/ 84 h 84"/>
              <a:gd name="T20" fmla="*/ 42 w 84"/>
              <a:gd name="T21" fmla="*/ 84 h 84"/>
              <a:gd name="T22" fmla="*/ 34 w 84"/>
              <a:gd name="T23" fmla="*/ 84 h 84"/>
              <a:gd name="T24" fmla="*/ 26 w 84"/>
              <a:gd name="T25" fmla="*/ 82 h 84"/>
              <a:gd name="T26" fmla="*/ 18 w 84"/>
              <a:gd name="T27" fmla="*/ 78 h 84"/>
              <a:gd name="T28" fmla="*/ 12 w 84"/>
              <a:gd name="T29" fmla="*/ 72 h 84"/>
              <a:gd name="T30" fmla="*/ 8 w 84"/>
              <a:gd name="T31" fmla="*/ 66 h 84"/>
              <a:gd name="T32" fmla="*/ 4 w 84"/>
              <a:gd name="T33" fmla="*/ 58 h 84"/>
              <a:gd name="T34" fmla="*/ 0 w 84"/>
              <a:gd name="T35" fmla="*/ 50 h 84"/>
              <a:gd name="T36" fmla="*/ 0 w 84"/>
              <a:gd name="T37" fmla="*/ 42 h 84"/>
              <a:gd name="T38" fmla="*/ 0 w 84"/>
              <a:gd name="T39" fmla="*/ 42 h 84"/>
              <a:gd name="T40" fmla="*/ 0 w 84"/>
              <a:gd name="T41" fmla="*/ 34 h 84"/>
              <a:gd name="T42" fmla="*/ 4 w 84"/>
              <a:gd name="T43" fmla="*/ 26 h 84"/>
              <a:gd name="T44" fmla="*/ 8 w 84"/>
              <a:gd name="T45" fmla="*/ 20 h 84"/>
              <a:gd name="T46" fmla="*/ 12 w 84"/>
              <a:gd name="T47" fmla="*/ 12 h 84"/>
              <a:gd name="T48" fmla="*/ 18 w 84"/>
              <a:gd name="T49" fmla="*/ 8 h 84"/>
              <a:gd name="T50" fmla="*/ 26 w 84"/>
              <a:gd name="T51" fmla="*/ 4 h 84"/>
              <a:gd name="T52" fmla="*/ 34 w 84"/>
              <a:gd name="T53" fmla="*/ 2 h 84"/>
              <a:gd name="T54" fmla="*/ 42 w 84"/>
              <a:gd name="T55" fmla="*/ 0 h 84"/>
              <a:gd name="T56" fmla="*/ 42 w 84"/>
              <a:gd name="T57" fmla="*/ 0 h 84"/>
              <a:gd name="T58" fmla="*/ 50 w 84"/>
              <a:gd name="T59" fmla="*/ 2 h 84"/>
              <a:gd name="T60" fmla="*/ 58 w 84"/>
              <a:gd name="T61" fmla="*/ 4 h 84"/>
              <a:gd name="T62" fmla="*/ 66 w 84"/>
              <a:gd name="T63" fmla="*/ 8 h 84"/>
              <a:gd name="T64" fmla="*/ 72 w 84"/>
              <a:gd name="T65" fmla="*/ 12 h 84"/>
              <a:gd name="T66" fmla="*/ 76 w 84"/>
              <a:gd name="T67" fmla="*/ 20 h 84"/>
              <a:gd name="T68" fmla="*/ 80 w 84"/>
              <a:gd name="T69" fmla="*/ 26 h 84"/>
              <a:gd name="T70" fmla="*/ 82 w 84"/>
              <a:gd name="T71" fmla="*/ 34 h 84"/>
              <a:gd name="T72" fmla="*/ 84 w 84"/>
              <a:gd name="T73" fmla="*/ 42 h 84"/>
              <a:gd name="T74" fmla="*/ 84 w 84"/>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2"/>
                </a:moveTo>
                <a:lnTo>
                  <a:pt x="84" y="42"/>
                </a:lnTo>
                <a:lnTo>
                  <a:pt x="82" y="50"/>
                </a:lnTo>
                <a:lnTo>
                  <a:pt x="80" y="58"/>
                </a:lnTo>
                <a:lnTo>
                  <a:pt x="76" y="66"/>
                </a:lnTo>
                <a:lnTo>
                  <a:pt x="72" y="72"/>
                </a:lnTo>
                <a:lnTo>
                  <a:pt x="66" y="78"/>
                </a:lnTo>
                <a:lnTo>
                  <a:pt x="58" y="82"/>
                </a:lnTo>
                <a:lnTo>
                  <a:pt x="50" y="84"/>
                </a:lnTo>
                <a:lnTo>
                  <a:pt x="42" y="84"/>
                </a:lnTo>
                <a:lnTo>
                  <a:pt x="42" y="84"/>
                </a:lnTo>
                <a:lnTo>
                  <a:pt x="34" y="84"/>
                </a:lnTo>
                <a:lnTo>
                  <a:pt x="26" y="82"/>
                </a:lnTo>
                <a:lnTo>
                  <a:pt x="18" y="78"/>
                </a:lnTo>
                <a:lnTo>
                  <a:pt x="12" y="72"/>
                </a:lnTo>
                <a:lnTo>
                  <a:pt x="8" y="66"/>
                </a:lnTo>
                <a:lnTo>
                  <a:pt x="4" y="58"/>
                </a:lnTo>
                <a:lnTo>
                  <a:pt x="0" y="50"/>
                </a:lnTo>
                <a:lnTo>
                  <a:pt x="0" y="42"/>
                </a:lnTo>
                <a:lnTo>
                  <a:pt x="0" y="42"/>
                </a:lnTo>
                <a:lnTo>
                  <a:pt x="0" y="34"/>
                </a:lnTo>
                <a:lnTo>
                  <a:pt x="4" y="26"/>
                </a:lnTo>
                <a:lnTo>
                  <a:pt x="8" y="20"/>
                </a:lnTo>
                <a:lnTo>
                  <a:pt x="12" y="12"/>
                </a:lnTo>
                <a:lnTo>
                  <a:pt x="18" y="8"/>
                </a:lnTo>
                <a:lnTo>
                  <a:pt x="26" y="4"/>
                </a:lnTo>
                <a:lnTo>
                  <a:pt x="34" y="2"/>
                </a:lnTo>
                <a:lnTo>
                  <a:pt x="42" y="0"/>
                </a:lnTo>
                <a:lnTo>
                  <a:pt x="42" y="0"/>
                </a:lnTo>
                <a:lnTo>
                  <a:pt x="50" y="2"/>
                </a:lnTo>
                <a:lnTo>
                  <a:pt x="58" y="4"/>
                </a:lnTo>
                <a:lnTo>
                  <a:pt x="66" y="8"/>
                </a:lnTo>
                <a:lnTo>
                  <a:pt x="72" y="12"/>
                </a:lnTo>
                <a:lnTo>
                  <a:pt x="76" y="20"/>
                </a:lnTo>
                <a:lnTo>
                  <a:pt x="80" y="26"/>
                </a:lnTo>
                <a:lnTo>
                  <a:pt x="82" y="34"/>
                </a:lnTo>
                <a:lnTo>
                  <a:pt x="84" y="42"/>
                </a:lnTo>
                <a:lnTo>
                  <a:pt x="84" y="42"/>
                </a:lnTo>
                <a:close/>
              </a:path>
            </a:pathLst>
          </a:custGeom>
          <a:solidFill>
            <a:srgbClr val="D85C00"/>
          </a:solidFill>
          <a:ln>
            <a:noFill/>
          </a:ln>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nvGrpSpPr>
          <p:cNvPr id="28" name="Group 27"/>
          <p:cNvGrpSpPr/>
          <p:nvPr/>
        </p:nvGrpSpPr>
        <p:grpSpPr>
          <a:xfrm>
            <a:off x="4337463" y="3286209"/>
            <a:ext cx="77788" cy="158750"/>
            <a:chOff x="5783284" y="4422251"/>
            <a:chExt cx="103717" cy="211667"/>
          </a:xfrm>
        </p:grpSpPr>
        <p:sp>
          <p:nvSpPr>
            <p:cNvPr id="1038" name="Line 222"/>
            <p:cNvSpPr>
              <a:spLocks noChangeShapeType="1"/>
            </p:cNvSpPr>
            <p:nvPr/>
          </p:nvSpPr>
          <p:spPr bwMode="auto">
            <a:xfrm>
              <a:off x="5834084" y="4422251"/>
              <a:ext cx="0" cy="211667"/>
            </a:xfrm>
            <a:prstGeom prst="line">
              <a:avLst/>
            </a:prstGeom>
            <a:noFill/>
            <a:ln w="19050" cmpd="sng">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039" name="Line 223"/>
            <p:cNvSpPr>
              <a:spLocks noChangeShapeType="1"/>
            </p:cNvSpPr>
            <p:nvPr/>
          </p:nvSpPr>
          <p:spPr bwMode="auto">
            <a:xfrm>
              <a:off x="5783284" y="4422251"/>
              <a:ext cx="103717" cy="0"/>
            </a:xfrm>
            <a:prstGeom prst="line">
              <a:avLst/>
            </a:prstGeom>
            <a:noFill/>
            <a:ln w="19050" cmpd="sng">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040" name="Line 224"/>
            <p:cNvSpPr>
              <a:spLocks noChangeShapeType="1"/>
            </p:cNvSpPr>
            <p:nvPr/>
          </p:nvSpPr>
          <p:spPr bwMode="auto">
            <a:xfrm>
              <a:off x="5783284" y="4633917"/>
              <a:ext cx="103717" cy="0"/>
            </a:xfrm>
            <a:prstGeom prst="line">
              <a:avLst/>
            </a:prstGeom>
            <a:noFill/>
            <a:ln w="19050" cmpd="sng">
              <a:solidFill>
                <a:srgbClr val="D85C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1041" name="Freeform 225"/>
          <p:cNvSpPr>
            <a:spLocks/>
          </p:cNvSpPr>
          <p:nvPr/>
        </p:nvSpPr>
        <p:spPr bwMode="auto">
          <a:xfrm>
            <a:off x="4342226" y="3335420"/>
            <a:ext cx="66675" cy="66675"/>
          </a:xfrm>
          <a:custGeom>
            <a:avLst/>
            <a:gdLst>
              <a:gd name="T0" fmla="*/ 84 w 84"/>
              <a:gd name="T1" fmla="*/ 42 h 84"/>
              <a:gd name="T2" fmla="*/ 84 w 84"/>
              <a:gd name="T3" fmla="*/ 42 h 84"/>
              <a:gd name="T4" fmla="*/ 84 w 84"/>
              <a:gd name="T5" fmla="*/ 50 h 84"/>
              <a:gd name="T6" fmla="*/ 80 w 84"/>
              <a:gd name="T7" fmla="*/ 58 h 84"/>
              <a:gd name="T8" fmla="*/ 78 w 84"/>
              <a:gd name="T9" fmla="*/ 66 h 84"/>
              <a:gd name="T10" fmla="*/ 72 w 84"/>
              <a:gd name="T11" fmla="*/ 72 h 84"/>
              <a:gd name="T12" fmla="*/ 66 w 84"/>
              <a:gd name="T13" fmla="*/ 76 h 84"/>
              <a:gd name="T14" fmla="*/ 58 w 84"/>
              <a:gd name="T15" fmla="*/ 80 h 84"/>
              <a:gd name="T16" fmla="*/ 50 w 84"/>
              <a:gd name="T17" fmla="*/ 82 h 84"/>
              <a:gd name="T18" fmla="*/ 42 w 84"/>
              <a:gd name="T19" fmla="*/ 84 h 84"/>
              <a:gd name="T20" fmla="*/ 42 w 84"/>
              <a:gd name="T21" fmla="*/ 84 h 84"/>
              <a:gd name="T22" fmla="*/ 34 w 84"/>
              <a:gd name="T23" fmla="*/ 82 h 84"/>
              <a:gd name="T24" fmla="*/ 26 w 84"/>
              <a:gd name="T25" fmla="*/ 80 h 84"/>
              <a:gd name="T26" fmla="*/ 20 w 84"/>
              <a:gd name="T27" fmla="*/ 76 h 84"/>
              <a:gd name="T28" fmla="*/ 12 w 84"/>
              <a:gd name="T29" fmla="*/ 72 h 84"/>
              <a:gd name="T30" fmla="*/ 8 w 84"/>
              <a:gd name="T31" fmla="*/ 66 h 84"/>
              <a:gd name="T32" fmla="*/ 4 w 84"/>
              <a:gd name="T33" fmla="*/ 58 h 84"/>
              <a:gd name="T34" fmla="*/ 2 w 84"/>
              <a:gd name="T35" fmla="*/ 50 h 84"/>
              <a:gd name="T36" fmla="*/ 0 w 84"/>
              <a:gd name="T37" fmla="*/ 42 h 84"/>
              <a:gd name="T38" fmla="*/ 0 w 84"/>
              <a:gd name="T39" fmla="*/ 42 h 84"/>
              <a:gd name="T40" fmla="*/ 2 w 84"/>
              <a:gd name="T41" fmla="*/ 34 h 84"/>
              <a:gd name="T42" fmla="*/ 4 w 84"/>
              <a:gd name="T43" fmla="*/ 26 h 84"/>
              <a:gd name="T44" fmla="*/ 8 w 84"/>
              <a:gd name="T45" fmla="*/ 18 h 84"/>
              <a:gd name="T46" fmla="*/ 12 w 84"/>
              <a:gd name="T47" fmla="*/ 12 h 84"/>
              <a:gd name="T48" fmla="*/ 20 w 84"/>
              <a:gd name="T49" fmla="*/ 8 h 84"/>
              <a:gd name="T50" fmla="*/ 26 w 84"/>
              <a:gd name="T51" fmla="*/ 4 h 84"/>
              <a:gd name="T52" fmla="*/ 34 w 84"/>
              <a:gd name="T53" fmla="*/ 0 h 84"/>
              <a:gd name="T54" fmla="*/ 42 w 84"/>
              <a:gd name="T55" fmla="*/ 0 h 84"/>
              <a:gd name="T56" fmla="*/ 42 w 84"/>
              <a:gd name="T57" fmla="*/ 0 h 84"/>
              <a:gd name="T58" fmla="*/ 50 w 84"/>
              <a:gd name="T59" fmla="*/ 0 h 84"/>
              <a:gd name="T60" fmla="*/ 58 w 84"/>
              <a:gd name="T61" fmla="*/ 4 h 84"/>
              <a:gd name="T62" fmla="*/ 66 w 84"/>
              <a:gd name="T63" fmla="*/ 8 h 84"/>
              <a:gd name="T64" fmla="*/ 72 w 84"/>
              <a:gd name="T65" fmla="*/ 12 h 84"/>
              <a:gd name="T66" fmla="*/ 78 w 84"/>
              <a:gd name="T67" fmla="*/ 18 h 84"/>
              <a:gd name="T68" fmla="*/ 80 w 84"/>
              <a:gd name="T69" fmla="*/ 26 h 84"/>
              <a:gd name="T70" fmla="*/ 84 w 84"/>
              <a:gd name="T71" fmla="*/ 34 h 84"/>
              <a:gd name="T72" fmla="*/ 84 w 84"/>
              <a:gd name="T73" fmla="*/ 42 h 84"/>
              <a:gd name="T74" fmla="*/ 84 w 84"/>
              <a:gd name="T75"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2"/>
                </a:moveTo>
                <a:lnTo>
                  <a:pt x="84" y="42"/>
                </a:lnTo>
                <a:lnTo>
                  <a:pt x="84" y="50"/>
                </a:lnTo>
                <a:lnTo>
                  <a:pt x="80" y="58"/>
                </a:lnTo>
                <a:lnTo>
                  <a:pt x="78" y="66"/>
                </a:lnTo>
                <a:lnTo>
                  <a:pt x="72" y="72"/>
                </a:lnTo>
                <a:lnTo>
                  <a:pt x="66" y="76"/>
                </a:lnTo>
                <a:lnTo>
                  <a:pt x="58" y="80"/>
                </a:lnTo>
                <a:lnTo>
                  <a:pt x="50" y="82"/>
                </a:lnTo>
                <a:lnTo>
                  <a:pt x="42" y="84"/>
                </a:lnTo>
                <a:lnTo>
                  <a:pt x="42" y="84"/>
                </a:lnTo>
                <a:lnTo>
                  <a:pt x="34" y="82"/>
                </a:lnTo>
                <a:lnTo>
                  <a:pt x="26" y="80"/>
                </a:lnTo>
                <a:lnTo>
                  <a:pt x="20" y="76"/>
                </a:lnTo>
                <a:lnTo>
                  <a:pt x="12" y="72"/>
                </a:lnTo>
                <a:lnTo>
                  <a:pt x="8" y="66"/>
                </a:lnTo>
                <a:lnTo>
                  <a:pt x="4" y="58"/>
                </a:lnTo>
                <a:lnTo>
                  <a:pt x="2" y="50"/>
                </a:lnTo>
                <a:lnTo>
                  <a:pt x="0" y="42"/>
                </a:lnTo>
                <a:lnTo>
                  <a:pt x="0" y="42"/>
                </a:lnTo>
                <a:lnTo>
                  <a:pt x="2" y="34"/>
                </a:lnTo>
                <a:lnTo>
                  <a:pt x="4" y="26"/>
                </a:lnTo>
                <a:lnTo>
                  <a:pt x="8" y="18"/>
                </a:lnTo>
                <a:lnTo>
                  <a:pt x="12" y="12"/>
                </a:lnTo>
                <a:lnTo>
                  <a:pt x="20" y="8"/>
                </a:lnTo>
                <a:lnTo>
                  <a:pt x="26" y="4"/>
                </a:lnTo>
                <a:lnTo>
                  <a:pt x="34" y="0"/>
                </a:lnTo>
                <a:lnTo>
                  <a:pt x="42" y="0"/>
                </a:lnTo>
                <a:lnTo>
                  <a:pt x="42" y="0"/>
                </a:lnTo>
                <a:lnTo>
                  <a:pt x="50" y="0"/>
                </a:lnTo>
                <a:lnTo>
                  <a:pt x="58" y="4"/>
                </a:lnTo>
                <a:lnTo>
                  <a:pt x="66" y="8"/>
                </a:lnTo>
                <a:lnTo>
                  <a:pt x="72" y="12"/>
                </a:lnTo>
                <a:lnTo>
                  <a:pt x="78" y="18"/>
                </a:lnTo>
                <a:lnTo>
                  <a:pt x="80" y="26"/>
                </a:lnTo>
                <a:lnTo>
                  <a:pt x="84" y="34"/>
                </a:lnTo>
                <a:lnTo>
                  <a:pt x="84" y="42"/>
                </a:lnTo>
                <a:lnTo>
                  <a:pt x="84" y="42"/>
                </a:lnTo>
                <a:close/>
              </a:path>
            </a:pathLst>
          </a:custGeom>
          <a:solidFill>
            <a:srgbClr val="D85C00"/>
          </a:solidFill>
          <a:ln>
            <a:noFill/>
          </a:ln>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042" name="Freeform 226"/>
          <p:cNvSpPr>
            <a:spLocks/>
          </p:cNvSpPr>
          <p:nvPr/>
        </p:nvSpPr>
        <p:spPr bwMode="auto">
          <a:xfrm>
            <a:off x="1349788" y="2659145"/>
            <a:ext cx="3025775" cy="709613"/>
          </a:xfrm>
          <a:custGeom>
            <a:avLst/>
            <a:gdLst>
              <a:gd name="T0" fmla="*/ 0 w 3812"/>
              <a:gd name="T1" fmla="*/ 0 h 894"/>
              <a:gd name="T2" fmla="*/ 600 w 3812"/>
              <a:gd name="T3" fmla="*/ 164 h 894"/>
              <a:gd name="T4" fmla="*/ 1200 w 3812"/>
              <a:gd name="T5" fmla="*/ 278 h 894"/>
              <a:gd name="T6" fmla="*/ 1800 w 3812"/>
              <a:gd name="T7" fmla="*/ 364 h 894"/>
              <a:gd name="T8" fmla="*/ 2608 w 3812"/>
              <a:gd name="T9" fmla="*/ 576 h 894"/>
              <a:gd name="T10" fmla="*/ 3210 w 3812"/>
              <a:gd name="T11" fmla="*/ 732 h 894"/>
              <a:gd name="T12" fmla="*/ 3812 w 3812"/>
              <a:gd name="T13" fmla="*/ 894 h 894"/>
            </a:gdLst>
            <a:ahLst/>
            <a:cxnLst>
              <a:cxn ang="0">
                <a:pos x="T0" y="T1"/>
              </a:cxn>
              <a:cxn ang="0">
                <a:pos x="T2" y="T3"/>
              </a:cxn>
              <a:cxn ang="0">
                <a:pos x="T4" y="T5"/>
              </a:cxn>
              <a:cxn ang="0">
                <a:pos x="T6" y="T7"/>
              </a:cxn>
              <a:cxn ang="0">
                <a:pos x="T8" y="T9"/>
              </a:cxn>
              <a:cxn ang="0">
                <a:pos x="T10" y="T11"/>
              </a:cxn>
              <a:cxn ang="0">
                <a:pos x="T12" y="T13"/>
              </a:cxn>
            </a:cxnLst>
            <a:rect l="0" t="0" r="r" b="b"/>
            <a:pathLst>
              <a:path w="3812" h="894">
                <a:moveTo>
                  <a:pt x="0" y="0"/>
                </a:moveTo>
                <a:lnTo>
                  <a:pt x="600" y="164"/>
                </a:lnTo>
                <a:lnTo>
                  <a:pt x="1200" y="278"/>
                </a:lnTo>
                <a:lnTo>
                  <a:pt x="1800" y="364"/>
                </a:lnTo>
                <a:lnTo>
                  <a:pt x="2608" y="576"/>
                </a:lnTo>
                <a:lnTo>
                  <a:pt x="3210" y="732"/>
                </a:lnTo>
                <a:lnTo>
                  <a:pt x="3812" y="894"/>
                </a:lnTo>
              </a:path>
            </a:pathLst>
          </a:custGeom>
          <a:noFill/>
          <a:ln w="28575" cmpd="sng">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333" name="Rectangle 332"/>
          <p:cNvSpPr/>
          <p:nvPr/>
        </p:nvSpPr>
        <p:spPr>
          <a:xfrm>
            <a:off x="3799021" y="3671554"/>
            <a:ext cx="590226" cy="219291"/>
          </a:xfrm>
          <a:prstGeom prst="rect">
            <a:avLst/>
          </a:prstGeom>
        </p:spPr>
        <p:txBody>
          <a:bodyPr wrap="none">
            <a:spAutoFit/>
          </a:bodyPr>
          <a:lstStyle/>
          <a:p>
            <a:pPr defTabSz="318353">
              <a:buClrTx/>
              <a:defRPr/>
            </a:pPr>
            <a:r>
              <a:rPr lang="en-US" sz="825" b="1" kern="1200" dirty="0">
                <a:solidFill>
                  <a:srgbClr val="346691"/>
                </a:solidFill>
                <a:ea typeface="+mn-ea"/>
              </a:rPr>
              <a:t>Placebo</a:t>
            </a:r>
            <a:endParaRPr lang="en-US" sz="825" kern="1200" dirty="0">
              <a:solidFill>
                <a:srgbClr val="346691"/>
              </a:solidFill>
              <a:ea typeface="+mn-ea"/>
            </a:endParaRPr>
          </a:p>
        </p:txBody>
      </p:sp>
      <p:sp>
        <p:nvSpPr>
          <p:cNvPr id="339" name="Rectangle 338"/>
          <p:cNvSpPr/>
          <p:nvPr/>
        </p:nvSpPr>
        <p:spPr>
          <a:xfrm>
            <a:off x="3742229" y="2975218"/>
            <a:ext cx="790601" cy="219291"/>
          </a:xfrm>
          <a:prstGeom prst="rect">
            <a:avLst/>
          </a:prstGeom>
        </p:spPr>
        <p:txBody>
          <a:bodyPr wrap="none">
            <a:spAutoFit/>
          </a:bodyPr>
          <a:lstStyle/>
          <a:p>
            <a:pPr defTabSz="318353">
              <a:buClrTx/>
              <a:defRPr/>
            </a:pPr>
            <a:r>
              <a:rPr lang="en-US" sz="825" b="1" kern="1200" dirty="0">
                <a:solidFill>
                  <a:schemeClr val="accent2"/>
                </a:solidFill>
                <a:ea typeface="+mn-ea"/>
              </a:rPr>
              <a:t>Donanemab</a:t>
            </a:r>
            <a:endParaRPr lang="en-US" sz="825" kern="1200" dirty="0">
              <a:solidFill>
                <a:schemeClr val="accent2"/>
              </a:solidFill>
              <a:ea typeface="+mn-ea"/>
            </a:endParaRPr>
          </a:p>
        </p:txBody>
      </p:sp>
      <p:graphicFrame>
        <p:nvGraphicFramePr>
          <p:cNvPr id="3" name="Table 2">
            <a:extLst>
              <a:ext uri="{FF2B5EF4-FFF2-40B4-BE49-F238E27FC236}">
                <a16:creationId xmlns:a16="http://schemas.microsoft.com/office/drawing/2014/main" id="{07CADBD9-D732-856A-2F56-36CA168F0DBC}"/>
              </a:ext>
            </a:extLst>
          </p:cNvPr>
          <p:cNvGraphicFramePr>
            <a:graphicFrameLocks noGrp="1"/>
          </p:cNvGraphicFramePr>
          <p:nvPr/>
        </p:nvGraphicFramePr>
        <p:xfrm>
          <a:off x="5385955" y="681094"/>
          <a:ext cx="3209403" cy="1591745"/>
        </p:xfrm>
        <a:graphic>
          <a:graphicData uri="http://schemas.openxmlformats.org/drawingml/2006/table">
            <a:tbl>
              <a:tblPr firstRow="1" bandRow="1">
                <a:tableStyleId>{2D5ABB26-0587-4C30-8999-92F81FD0307C}</a:tableStyleId>
              </a:tblPr>
              <a:tblGrid>
                <a:gridCol w="1181838">
                  <a:extLst>
                    <a:ext uri="{9D8B030D-6E8A-4147-A177-3AD203B41FA5}">
                      <a16:colId xmlns:a16="http://schemas.microsoft.com/office/drawing/2014/main" val="20000"/>
                    </a:ext>
                  </a:extLst>
                </a:gridCol>
                <a:gridCol w="1013783">
                  <a:extLst>
                    <a:ext uri="{9D8B030D-6E8A-4147-A177-3AD203B41FA5}">
                      <a16:colId xmlns:a16="http://schemas.microsoft.com/office/drawing/2014/main" val="20001"/>
                    </a:ext>
                  </a:extLst>
                </a:gridCol>
                <a:gridCol w="115354">
                  <a:extLst>
                    <a:ext uri="{9D8B030D-6E8A-4147-A177-3AD203B41FA5}">
                      <a16:colId xmlns:a16="http://schemas.microsoft.com/office/drawing/2014/main" val="1383667161"/>
                    </a:ext>
                  </a:extLst>
                </a:gridCol>
                <a:gridCol w="898428">
                  <a:extLst>
                    <a:ext uri="{9D8B030D-6E8A-4147-A177-3AD203B41FA5}">
                      <a16:colId xmlns:a16="http://schemas.microsoft.com/office/drawing/2014/main" val="20002"/>
                    </a:ext>
                  </a:extLst>
                </a:gridCol>
              </a:tblGrid>
              <a:tr h="163565">
                <a:tc>
                  <a:txBody>
                    <a:bodyPr/>
                    <a:lstStyle/>
                    <a:p>
                      <a:pPr marL="45720" algn="l"/>
                      <a:r>
                        <a:rPr lang="en-US" sz="900" b="1" dirty="0"/>
                        <a:t>Month</a:t>
                      </a:r>
                    </a:p>
                  </a:txBody>
                  <a:tcPr marL="0" marR="0" marT="0" marB="0" anchor="ctr">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gridSpan="2">
                  <a:txBody>
                    <a:bodyPr/>
                    <a:lstStyle/>
                    <a:p>
                      <a:pPr algn="ctr"/>
                      <a:r>
                        <a:rPr lang="en-US" sz="900" b="1" dirty="0">
                          <a:solidFill>
                            <a:srgbClr val="FFFFFF"/>
                          </a:solidFill>
                        </a:rPr>
                        <a:t>Donanemab (N)</a:t>
                      </a:r>
                    </a:p>
                  </a:txBody>
                  <a:tcPr marL="0" marR="0" marT="0" marB="0" anchor="ctr">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D85C00"/>
                    </a:solidFill>
                  </a:tcPr>
                </a:tc>
                <a:tc hMerge="1">
                  <a:txBody>
                    <a:bodyPr/>
                    <a:lstStyle/>
                    <a:p>
                      <a:endParaRPr lang="en-US"/>
                    </a:p>
                  </a:txBody>
                  <a:tcPr/>
                </a:tc>
                <a:tc>
                  <a:txBody>
                    <a:bodyPr/>
                    <a:lstStyle/>
                    <a:p>
                      <a:pPr algn="ctr"/>
                      <a:r>
                        <a:rPr lang="en-US" sz="900" b="1" dirty="0">
                          <a:solidFill>
                            <a:srgbClr val="FFFFFF"/>
                          </a:solidFill>
                        </a:rPr>
                        <a:t>Placebo (N)</a:t>
                      </a:r>
                    </a:p>
                  </a:txBody>
                  <a:tcPr marL="0" marR="0" marT="0" marB="0" anchor="ctr">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0</a:t>
                      </a:r>
                    </a:p>
                  </a:txBody>
                  <a:tcPr marL="0" marR="0" marT="0" marB="0" anchor="ctr">
                    <a:lnT w="28575" cap="flat" cmpd="sng" algn="ctr">
                      <a:solidFill>
                        <a:scrgbClr r="0" g="0" b="0"/>
                      </a:solidFill>
                      <a:prstDash val="solid"/>
                      <a:round/>
                      <a:headEnd type="none" w="med" len="med"/>
                      <a:tailEnd type="none" w="med" len="med"/>
                    </a:lnT>
                  </a:tcPr>
                </a:tc>
                <a:tc gridSpan="2">
                  <a:txBody>
                    <a:bodyPr/>
                    <a:lstStyle/>
                    <a:p>
                      <a:pPr algn="ctr"/>
                      <a:r>
                        <a:rPr lang="en-US" sz="900" dirty="0">
                          <a:solidFill>
                            <a:schemeClr val="tx2"/>
                          </a:solidFill>
                        </a:rPr>
                        <a:t>546</a:t>
                      </a:r>
                    </a:p>
                  </a:txBody>
                  <a:tcPr marL="0" marR="0" marT="0" marB="0" anchor="ctr">
                    <a:lnT w="28575" cap="flat" cmpd="sng" algn="ctr">
                      <a:solidFill>
                        <a:scrgbClr r="0" g="0" b="0"/>
                      </a:solidFill>
                      <a:prstDash val="solid"/>
                      <a:round/>
                      <a:headEnd type="none" w="med" len="med"/>
                      <a:tailEnd type="none" w="med" len="med"/>
                    </a:lnT>
                    <a:solidFill>
                      <a:srgbClr val="D85C00">
                        <a:alpha val="9804"/>
                      </a:srgbClr>
                    </a:solidFill>
                  </a:tcPr>
                </a:tc>
                <a:tc hMerge="1">
                  <a:txBody>
                    <a:bodyPr/>
                    <a:lstStyle/>
                    <a:p>
                      <a:endParaRPr lang="en-US"/>
                    </a:p>
                  </a:txBody>
                  <a:tcPr/>
                </a:tc>
                <a:tc>
                  <a:txBody>
                    <a:bodyPr/>
                    <a:lstStyle/>
                    <a:p>
                      <a:pPr algn="ctr"/>
                      <a:r>
                        <a:rPr lang="en-US" sz="900" dirty="0">
                          <a:solidFill>
                            <a:schemeClr val="tx2"/>
                          </a:solidFill>
                        </a:rPr>
                        <a:t>569</a:t>
                      </a:r>
                    </a:p>
                  </a:txBody>
                  <a:tcPr marL="0" marR="0" marT="0" marB="0" anchor="ctr">
                    <a:lnT w="28575" cap="flat" cmpd="sng" algn="ctr">
                      <a:solidFill>
                        <a:scrgbClr r="0" g="0" b="0"/>
                      </a:solidFill>
                      <a:prstDash val="solid"/>
                      <a:round/>
                      <a:headEnd type="none" w="med" len="med"/>
                      <a:tailEnd type="none" w="med" len="med"/>
                    </a:lnT>
                    <a:solidFill>
                      <a:srgbClr val="346691">
                        <a:alpha val="10196"/>
                      </a:srgbClr>
                    </a:solidFill>
                  </a:tcPr>
                </a:tc>
                <a:extLst>
                  <a:ext uri="{0D108BD9-81ED-4DB2-BD59-A6C34878D82A}">
                    <a16:rowId xmlns:a16="http://schemas.microsoft.com/office/drawing/2014/main" val="3750241510"/>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12</a:t>
                      </a:r>
                    </a:p>
                  </a:txBody>
                  <a:tcPr marL="0" marR="0" marT="0" marB="0" anchor="ctr">
                    <a:lnB w="19050" cap="flat" cmpd="sng" algn="ctr">
                      <a:noFill/>
                      <a:prstDash val="solid"/>
                      <a:round/>
                      <a:headEnd type="none" w="med" len="med"/>
                      <a:tailEnd type="none" w="med" len="med"/>
                    </a:lnB>
                  </a:tcPr>
                </a:tc>
                <a:tc gridSpan="2">
                  <a:txBody>
                    <a:bodyPr/>
                    <a:lstStyle/>
                    <a:p>
                      <a:pPr algn="ctr"/>
                      <a:r>
                        <a:rPr lang="en-US" sz="900" dirty="0">
                          <a:solidFill>
                            <a:schemeClr val="tx2"/>
                          </a:solidFill>
                        </a:rPr>
                        <a:t>530</a:t>
                      </a:r>
                    </a:p>
                  </a:txBody>
                  <a:tcPr marL="0" marR="0" marT="0" marB="0" anchor="ctr">
                    <a:lnB w="19050" cap="flat" cmpd="sng" algn="ctr">
                      <a:noFill/>
                      <a:prstDash val="solid"/>
                      <a:round/>
                      <a:headEnd type="none" w="med" len="med"/>
                      <a:tailEnd type="none" w="med" len="med"/>
                    </a:lnB>
                    <a:solidFill>
                      <a:srgbClr val="D85C00">
                        <a:alpha val="10196"/>
                      </a:srgbClr>
                    </a:solidFill>
                  </a:tcPr>
                </a:tc>
                <a:tc hMerge="1">
                  <a:txBody>
                    <a:bodyPr/>
                    <a:lstStyle/>
                    <a:p>
                      <a:endParaRPr lang="en-US"/>
                    </a:p>
                  </a:txBody>
                  <a:tcPr/>
                </a:tc>
                <a:tc>
                  <a:txBody>
                    <a:bodyPr/>
                    <a:lstStyle/>
                    <a:p>
                      <a:pPr algn="ctr"/>
                      <a:r>
                        <a:rPr lang="en-US" sz="900" dirty="0">
                          <a:solidFill>
                            <a:schemeClr val="tx2"/>
                          </a:solidFill>
                        </a:rPr>
                        <a:t>561</a:t>
                      </a:r>
                    </a:p>
                  </a:txBody>
                  <a:tcPr marL="0" marR="0" marT="0" marB="0" anchor="ctr">
                    <a:lnB w="19050" cap="flat" cmpd="sng" algn="ctr">
                      <a:noFill/>
                      <a:prstDash val="solid"/>
                      <a:round/>
                      <a:headEnd type="none" w="med" len="med"/>
                      <a:tailEnd type="none" w="med" len="med"/>
                    </a:lnB>
                    <a:solidFill>
                      <a:srgbClr val="346691">
                        <a:alpha val="10196"/>
                      </a:srgbClr>
                    </a:solidFill>
                  </a:tcPr>
                </a:tc>
                <a:extLst>
                  <a:ext uri="{0D108BD9-81ED-4DB2-BD59-A6C34878D82A}">
                    <a16:rowId xmlns:a16="http://schemas.microsoft.com/office/drawing/2014/main" val="1359863939"/>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24</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900" dirty="0">
                          <a:solidFill>
                            <a:schemeClr val="tx2"/>
                          </a:solidFill>
                        </a:rPr>
                        <a:t>499</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85C00">
                        <a:alpha val="10196"/>
                      </a:srgbClr>
                    </a:solidFill>
                  </a:tcPr>
                </a:tc>
                <a:tc hMerge="1">
                  <a:txBody>
                    <a:bodyPr/>
                    <a:lstStyle/>
                    <a:p>
                      <a:endParaRPr lang="en-US"/>
                    </a:p>
                  </a:txBody>
                  <a:tcPr/>
                </a:tc>
                <a:tc>
                  <a:txBody>
                    <a:bodyPr/>
                    <a:lstStyle/>
                    <a:p>
                      <a:pPr algn="ctr"/>
                      <a:r>
                        <a:rPr lang="en-US" sz="900" dirty="0">
                          <a:solidFill>
                            <a:schemeClr val="tx2"/>
                          </a:solidFill>
                        </a:rPr>
                        <a:t>540</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extLst>
                  <a:ext uri="{0D108BD9-81ED-4DB2-BD59-A6C34878D82A}">
                    <a16:rowId xmlns:a16="http://schemas.microsoft.com/office/drawing/2014/main" val="1102699884"/>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36</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900" dirty="0">
                          <a:solidFill>
                            <a:schemeClr val="tx2"/>
                          </a:solidFill>
                        </a:rPr>
                        <a:t>471</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85C00">
                        <a:alpha val="10196"/>
                      </a:srgbClr>
                    </a:solidFill>
                  </a:tcPr>
                </a:tc>
                <a:tc hMerge="1">
                  <a:txBody>
                    <a:bodyPr/>
                    <a:lstStyle/>
                    <a:p>
                      <a:endParaRPr lang="en-US"/>
                    </a:p>
                  </a:txBody>
                  <a:tcPr/>
                </a:tc>
                <a:tc>
                  <a:txBody>
                    <a:bodyPr/>
                    <a:lstStyle/>
                    <a:p>
                      <a:pPr algn="ctr"/>
                      <a:r>
                        <a:rPr lang="en-US" sz="900" dirty="0">
                          <a:solidFill>
                            <a:schemeClr val="tx2"/>
                          </a:solidFill>
                        </a:rPr>
                        <a:t>516</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extLst>
                  <a:ext uri="{0D108BD9-81ED-4DB2-BD59-A6C34878D82A}">
                    <a16:rowId xmlns:a16="http://schemas.microsoft.com/office/drawing/2014/main" val="438957399"/>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52</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900" dirty="0">
                          <a:solidFill>
                            <a:schemeClr val="tx2"/>
                          </a:solidFill>
                        </a:rPr>
                        <a:t>451</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85C00">
                        <a:alpha val="10196"/>
                      </a:srgbClr>
                    </a:solidFill>
                  </a:tcPr>
                </a:tc>
                <a:tc hMerge="1">
                  <a:txBody>
                    <a:bodyPr/>
                    <a:lstStyle/>
                    <a:p>
                      <a:endParaRPr lang="en-US"/>
                    </a:p>
                  </a:txBody>
                  <a:tcPr/>
                </a:tc>
                <a:tc>
                  <a:txBody>
                    <a:bodyPr/>
                    <a:lstStyle/>
                    <a:p>
                      <a:pPr algn="ctr"/>
                      <a:r>
                        <a:rPr lang="en-US" sz="900" dirty="0">
                          <a:solidFill>
                            <a:schemeClr val="tx2"/>
                          </a:solidFill>
                        </a:rPr>
                        <a:t>486</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extLst>
                  <a:ext uri="{0D108BD9-81ED-4DB2-BD59-A6C34878D82A}">
                    <a16:rowId xmlns:a16="http://schemas.microsoft.com/office/drawing/2014/main" val="184425470"/>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64</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900" dirty="0">
                          <a:solidFill>
                            <a:schemeClr val="tx2"/>
                          </a:solidFill>
                        </a:rPr>
                        <a:t>418</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85C00">
                        <a:alpha val="10196"/>
                      </a:srgbClr>
                    </a:solidFill>
                  </a:tcPr>
                </a:tc>
                <a:tc hMerge="1">
                  <a:txBody>
                    <a:bodyPr/>
                    <a:lstStyle/>
                    <a:p>
                      <a:endParaRPr lang="en-US"/>
                    </a:p>
                  </a:txBody>
                  <a:tcPr/>
                </a:tc>
                <a:tc>
                  <a:txBody>
                    <a:bodyPr/>
                    <a:lstStyle/>
                    <a:p>
                      <a:pPr algn="ctr"/>
                      <a:r>
                        <a:rPr lang="en-US" sz="900" dirty="0">
                          <a:solidFill>
                            <a:schemeClr val="tx2"/>
                          </a:solidFill>
                        </a:rPr>
                        <a:t>461</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extLst>
                  <a:ext uri="{0D108BD9-81ED-4DB2-BD59-A6C34878D82A}">
                    <a16:rowId xmlns:a16="http://schemas.microsoft.com/office/drawing/2014/main" val="1357350342"/>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76</a:t>
                      </a:r>
                    </a:p>
                  </a:txBody>
                  <a:tcPr marL="0" marR="0"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900" dirty="0">
                          <a:solidFill>
                            <a:schemeClr val="tx2"/>
                          </a:solidFill>
                        </a:rPr>
                        <a:t>424</a:t>
                      </a:r>
                    </a:p>
                  </a:txBody>
                  <a:tcPr marL="0" marR="0"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5C00">
                        <a:alpha val="10196"/>
                      </a:srgbClr>
                    </a:solidFill>
                  </a:tcPr>
                </a:tc>
                <a:tc hMerge="1">
                  <a:txBody>
                    <a:bodyPr/>
                    <a:lstStyle/>
                    <a:p>
                      <a:endParaRPr lang="en-US"/>
                    </a:p>
                  </a:txBody>
                  <a:tcPr/>
                </a:tc>
                <a:tc>
                  <a:txBody>
                    <a:bodyPr/>
                    <a:lstStyle/>
                    <a:p>
                      <a:pPr algn="ctr"/>
                      <a:r>
                        <a:rPr lang="en-US" sz="900" dirty="0">
                          <a:solidFill>
                            <a:schemeClr val="tx2"/>
                          </a:solidFill>
                        </a:rPr>
                        <a:t>459</a:t>
                      </a:r>
                    </a:p>
                  </a:txBody>
                  <a:tcPr marL="0" marR="0"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extLst>
                  <a:ext uri="{0D108BD9-81ED-4DB2-BD59-A6C34878D82A}">
                    <a16:rowId xmlns:a16="http://schemas.microsoft.com/office/drawing/2014/main" val="2936145208"/>
                  </a:ext>
                </a:extLst>
              </a:tr>
              <a:tr h="456636">
                <a:tc>
                  <a:txBody>
                    <a:bodyPr/>
                    <a:lstStyle/>
                    <a:p>
                      <a:pPr marL="45720"/>
                      <a:r>
                        <a:rPr lang="en-US" sz="900" b="1" baseline="0" dirty="0">
                          <a:solidFill>
                            <a:schemeClr val="tx2"/>
                          </a:solidFill>
                        </a:rPr>
                        <a:t>Least-squares mean difference from placebo </a:t>
                      </a:r>
                      <a:r>
                        <a:rPr lang="en-US" sz="900" b="0" dirty="0">
                          <a:solidFill>
                            <a:schemeClr val="tx2"/>
                          </a:solidFill>
                        </a:rPr>
                        <a:t>(95% CI)</a:t>
                      </a:r>
                    </a:p>
                  </a:txBody>
                  <a:tcPr marL="0" marR="0" marT="0" marB="0" anchor="ct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900" b="1" dirty="0">
                          <a:solidFill>
                            <a:schemeClr val="tx2"/>
                          </a:solidFill>
                        </a:rPr>
                        <a:t>-0.67 (</a:t>
                      </a:r>
                      <a:r>
                        <a:rPr lang="en-US" sz="900" dirty="0">
                          <a:solidFill>
                            <a:schemeClr val="tx2"/>
                          </a:solidFill>
                        </a:rPr>
                        <a:t>-0.95 to -0.40)</a:t>
                      </a:r>
                    </a:p>
                  </a:txBody>
                  <a:tcPr marL="0" marR="0" marT="0" marB="0" anchor="ct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endParaRPr lang="en-US" sz="900" dirty="0">
                        <a:solidFill>
                          <a:schemeClr val="tx2"/>
                        </a:solidFill>
                      </a:endParaRPr>
                    </a:p>
                  </a:txBody>
                  <a:tcPr marL="0" marR="0" marT="0" marB="0" anchor="ct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a:endParaRPr lang="en-US" sz="800" dirty="0"/>
                    </a:p>
                  </a:txBody>
                  <a:tcPr/>
                </a:tc>
                <a:extLst>
                  <a:ext uri="{0D108BD9-81ED-4DB2-BD59-A6C34878D82A}">
                    <a16:rowId xmlns:a16="http://schemas.microsoft.com/office/drawing/2014/main" val="10003"/>
                  </a:ext>
                </a:extLst>
              </a:tr>
            </a:tbl>
          </a:graphicData>
        </a:graphic>
      </p:graphicFrame>
      <p:graphicFrame>
        <p:nvGraphicFramePr>
          <p:cNvPr id="4" name="Table 3">
            <a:extLst>
              <a:ext uri="{FF2B5EF4-FFF2-40B4-BE49-F238E27FC236}">
                <a16:creationId xmlns:a16="http://schemas.microsoft.com/office/drawing/2014/main" id="{C879EBFE-0479-AD2C-1A59-853894469C1D}"/>
              </a:ext>
            </a:extLst>
          </p:cNvPr>
          <p:cNvGraphicFramePr>
            <a:graphicFrameLocks noGrp="1"/>
          </p:cNvGraphicFramePr>
          <p:nvPr/>
        </p:nvGraphicFramePr>
        <p:xfrm>
          <a:off x="5394614" y="2462326"/>
          <a:ext cx="3200742" cy="1620263"/>
        </p:xfrm>
        <a:graphic>
          <a:graphicData uri="http://schemas.openxmlformats.org/drawingml/2006/table">
            <a:tbl>
              <a:tblPr firstRow="1" bandRow="1">
                <a:tableStyleId>{2D5ABB26-0587-4C30-8999-92F81FD0307C}</a:tableStyleId>
              </a:tblPr>
              <a:tblGrid>
                <a:gridCol w="1168300">
                  <a:extLst>
                    <a:ext uri="{9D8B030D-6E8A-4147-A177-3AD203B41FA5}">
                      <a16:colId xmlns:a16="http://schemas.microsoft.com/office/drawing/2014/main" val="20000"/>
                    </a:ext>
                  </a:extLst>
                </a:gridCol>
                <a:gridCol w="1016222">
                  <a:extLst>
                    <a:ext uri="{9D8B030D-6E8A-4147-A177-3AD203B41FA5}">
                      <a16:colId xmlns:a16="http://schemas.microsoft.com/office/drawing/2014/main" val="20001"/>
                    </a:ext>
                  </a:extLst>
                </a:gridCol>
                <a:gridCol w="115631">
                  <a:extLst>
                    <a:ext uri="{9D8B030D-6E8A-4147-A177-3AD203B41FA5}">
                      <a16:colId xmlns:a16="http://schemas.microsoft.com/office/drawing/2014/main" val="1383667161"/>
                    </a:ext>
                  </a:extLst>
                </a:gridCol>
                <a:gridCol w="900589">
                  <a:extLst>
                    <a:ext uri="{9D8B030D-6E8A-4147-A177-3AD203B41FA5}">
                      <a16:colId xmlns:a16="http://schemas.microsoft.com/office/drawing/2014/main" val="20002"/>
                    </a:ext>
                  </a:extLst>
                </a:gridCol>
              </a:tblGrid>
              <a:tr h="194423">
                <a:tc>
                  <a:txBody>
                    <a:bodyPr/>
                    <a:lstStyle/>
                    <a:p>
                      <a:pPr algn="l"/>
                      <a:r>
                        <a:rPr lang="en-US" sz="900" b="1" dirty="0"/>
                        <a:t>Month</a:t>
                      </a:r>
                    </a:p>
                  </a:txBody>
                  <a:tcPr marL="0" marR="0" marT="0" marB="0" anchor="ctr">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gridSpan="2">
                  <a:txBody>
                    <a:bodyPr/>
                    <a:lstStyle/>
                    <a:p>
                      <a:pPr algn="ctr"/>
                      <a:r>
                        <a:rPr lang="en-US" sz="900" b="1" dirty="0">
                          <a:solidFill>
                            <a:srgbClr val="FFFFFF"/>
                          </a:solidFill>
                        </a:rPr>
                        <a:t>Donanemab (N)</a:t>
                      </a:r>
                    </a:p>
                  </a:txBody>
                  <a:tcPr marL="0" marR="0" marT="0" marB="0" anchor="ctr">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D85C00"/>
                    </a:solidFill>
                  </a:tcPr>
                </a:tc>
                <a:tc hMerge="1">
                  <a:txBody>
                    <a:bodyPr/>
                    <a:lstStyle/>
                    <a:p>
                      <a:endParaRPr lang="en-US"/>
                    </a:p>
                  </a:txBody>
                  <a:tcPr/>
                </a:tc>
                <a:tc>
                  <a:txBody>
                    <a:bodyPr/>
                    <a:lstStyle/>
                    <a:p>
                      <a:pPr algn="ctr"/>
                      <a:r>
                        <a:rPr lang="en-US" sz="900" b="1" dirty="0">
                          <a:solidFill>
                            <a:srgbClr val="FFFFFF"/>
                          </a:solidFill>
                        </a:rPr>
                        <a:t>Placebo (N)</a:t>
                      </a:r>
                    </a:p>
                  </a:txBody>
                  <a:tcPr marL="0" marR="0" marT="0" marB="0" anchor="ctr">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0</a:t>
                      </a:r>
                    </a:p>
                  </a:txBody>
                  <a:tcPr marL="0" marR="0" marT="0" marB="0" anchor="ctr">
                    <a:lnT w="28575" cap="flat" cmpd="sng" algn="ctr">
                      <a:solidFill>
                        <a:scrgbClr r="0" g="0" b="0"/>
                      </a:solidFill>
                      <a:prstDash val="solid"/>
                      <a:round/>
                      <a:headEnd type="none" w="med" len="med"/>
                      <a:tailEnd type="none" w="med" len="med"/>
                    </a:lnT>
                  </a:tcPr>
                </a:tc>
                <a:tc gridSpan="2">
                  <a:txBody>
                    <a:bodyPr/>
                    <a:lstStyle/>
                    <a:p>
                      <a:pPr algn="ctr"/>
                      <a:r>
                        <a:rPr lang="en-US" sz="900" dirty="0">
                          <a:solidFill>
                            <a:schemeClr val="tx2"/>
                          </a:solidFill>
                        </a:rPr>
                        <a:t>794</a:t>
                      </a:r>
                    </a:p>
                  </a:txBody>
                  <a:tcPr marL="0" marR="0" marT="0" marB="0" anchor="ctr">
                    <a:lnT w="28575" cap="flat" cmpd="sng" algn="ctr">
                      <a:solidFill>
                        <a:scrgbClr r="0" g="0" b="0"/>
                      </a:solidFill>
                      <a:prstDash val="solid"/>
                      <a:round/>
                      <a:headEnd type="none" w="med" len="med"/>
                      <a:tailEnd type="none" w="med" len="med"/>
                    </a:lnT>
                    <a:solidFill>
                      <a:srgbClr val="D85C00">
                        <a:alpha val="9804"/>
                      </a:srgbClr>
                    </a:solidFill>
                  </a:tcPr>
                </a:tc>
                <a:tc hMerge="1">
                  <a:txBody>
                    <a:bodyPr/>
                    <a:lstStyle/>
                    <a:p>
                      <a:endParaRPr lang="en-US"/>
                    </a:p>
                  </a:txBody>
                  <a:tcPr/>
                </a:tc>
                <a:tc>
                  <a:txBody>
                    <a:bodyPr/>
                    <a:lstStyle/>
                    <a:p>
                      <a:pPr algn="ctr"/>
                      <a:r>
                        <a:rPr lang="en-US" sz="900" dirty="0">
                          <a:solidFill>
                            <a:schemeClr val="tx2"/>
                          </a:solidFill>
                        </a:rPr>
                        <a:t>838</a:t>
                      </a:r>
                    </a:p>
                  </a:txBody>
                  <a:tcPr marL="0" marR="0" marT="0" marB="0" anchor="ctr">
                    <a:lnT w="28575" cap="flat" cmpd="sng" algn="ctr">
                      <a:solidFill>
                        <a:scrgbClr r="0" g="0" b="0"/>
                      </a:solidFill>
                      <a:prstDash val="solid"/>
                      <a:round/>
                      <a:headEnd type="none" w="med" len="med"/>
                      <a:tailEnd type="none" w="med" len="med"/>
                    </a:lnT>
                    <a:solidFill>
                      <a:srgbClr val="346691">
                        <a:alpha val="10196"/>
                      </a:srgbClr>
                    </a:solidFill>
                  </a:tcPr>
                </a:tc>
                <a:extLst>
                  <a:ext uri="{0D108BD9-81ED-4DB2-BD59-A6C34878D82A}">
                    <a16:rowId xmlns:a16="http://schemas.microsoft.com/office/drawing/2014/main" val="3750241510"/>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12</a:t>
                      </a:r>
                    </a:p>
                  </a:txBody>
                  <a:tcPr marL="0" marR="0" marT="0" marB="0" anchor="ctr">
                    <a:lnB w="19050" cap="flat" cmpd="sng" algn="ctr">
                      <a:noFill/>
                      <a:prstDash val="solid"/>
                      <a:round/>
                      <a:headEnd type="none" w="med" len="med"/>
                      <a:tailEnd type="none" w="med" len="med"/>
                    </a:lnB>
                  </a:tcPr>
                </a:tc>
                <a:tc gridSpan="2">
                  <a:txBody>
                    <a:bodyPr/>
                    <a:lstStyle/>
                    <a:p>
                      <a:pPr algn="ctr"/>
                      <a:r>
                        <a:rPr lang="en-US" sz="900" dirty="0">
                          <a:solidFill>
                            <a:schemeClr val="tx2"/>
                          </a:solidFill>
                        </a:rPr>
                        <a:t>774</a:t>
                      </a:r>
                    </a:p>
                  </a:txBody>
                  <a:tcPr marL="0" marR="0" marT="0" marB="0" anchor="ctr">
                    <a:lnB w="19050" cap="flat" cmpd="sng" algn="ctr">
                      <a:noFill/>
                      <a:prstDash val="solid"/>
                      <a:round/>
                      <a:headEnd type="none" w="med" len="med"/>
                      <a:tailEnd type="none" w="med" len="med"/>
                    </a:lnB>
                    <a:solidFill>
                      <a:srgbClr val="D85C00">
                        <a:alpha val="10196"/>
                      </a:srgbClr>
                    </a:solidFill>
                  </a:tcPr>
                </a:tc>
                <a:tc hMerge="1">
                  <a:txBody>
                    <a:bodyPr/>
                    <a:lstStyle/>
                    <a:p>
                      <a:endParaRPr lang="en-US"/>
                    </a:p>
                  </a:txBody>
                  <a:tcPr/>
                </a:tc>
                <a:tc>
                  <a:txBody>
                    <a:bodyPr/>
                    <a:lstStyle/>
                    <a:p>
                      <a:pPr algn="ctr"/>
                      <a:r>
                        <a:rPr lang="en-US" sz="900" dirty="0">
                          <a:solidFill>
                            <a:schemeClr val="tx2"/>
                          </a:solidFill>
                        </a:rPr>
                        <a:t>825</a:t>
                      </a:r>
                    </a:p>
                  </a:txBody>
                  <a:tcPr marL="0" marR="0" marT="0" marB="0" anchor="ctr">
                    <a:lnB w="19050" cap="flat" cmpd="sng" algn="ctr">
                      <a:noFill/>
                      <a:prstDash val="solid"/>
                      <a:round/>
                      <a:headEnd type="none" w="med" len="med"/>
                      <a:tailEnd type="none" w="med" len="med"/>
                    </a:lnB>
                    <a:solidFill>
                      <a:srgbClr val="346691">
                        <a:alpha val="10196"/>
                      </a:srgbClr>
                    </a:solidFill>
                  </a:tcPr>
                </a:tc>
                <a:extLst>
                  <a:ext uri="{0D108BD9-81ED-4DB2-BD59-A6C34878D82A}">
                    <a16:rowId xmlns:a16="http://schemas.microsoft.com/office/drawing/2014/main" val="1359863939"/>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24</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900" dirty="0">
                          <a:solidFill>
                            <a:schemeClr val="tx2"/>
                          </a:solidFill>
                        </a:rPr>
                        <a:t>731</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85C00">
                        <a:alpha val="10196"/>
                      </a:srgbClr>
                    </a:solidFill>
                  </a:tcPr>
                </a:tc>
                <a:tc hMerge="1">
                  <a:txBody>
                    <a:bodyPr/>
                    <a:lstStyle/>
                    <a:p>
                      <a:endParaRPr lang="en-US"/>
                    </a:p>
                  </a:txBody>
                  <a:tcPr/>
                </a:tc>
                <a:tc>
                  <a:txBody>
                    <a:bodyPr/>
                    <a:lstStyle/>
                    <a:p>
                      <a:pPr algn="ctr"/>
                      <a:r>
                        <a:rPr lang="en-US" sz="900" dirty="0">
                          <a:solidFill>
                            <a:schemeClr val="tx2"/>
                          </a:solidFill>
                        </a:rPr>
                        <a:t>784</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extLst>
                  <a:ext uri="{0D108BD9-81ED-4DB2-BD59-A6C34878D82A}">
                    <a16:rowId xmlns:a16="http://schemas.microsoft.com/office/drawing/2014/main" val="1102699884"/>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36</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900" dirty="0">
                          <a:solidFill>
                            <a:schemeClr val="tx2"/>
                          </a:solidFill>
                        </a:rPr>
                        <a:t>682</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85C00">
                        <a:alpha val="10196"/>
                      </a:srgbClr>
                    </a:solidFill>
                  </a:tcPr>
                </a:tc>
                <a:tc hMerge="1">
                  <a:txBody>
                    <a:bodyPr/>
                    <a:lstStyle/>
                    <a:p>
                      <a:endParaRPr lang="en-US"/>
                    </a:p>
                  </a:txBody>
                  <a:tcPr/>
                </a:tc>
                <a:tc>
                  <a:txBody>
                    <a:bodyPr/>
                    <a:lstStyle/>
                    <a:p>
                      <a:pPr algn="ctr"/>
                      <a:r>
                        <a:rPr lang="en-US" sz="900" dirty="0">
                          <a:solidFill>
                            <a:schemeClr val="tx2"/>
                          </a:solidFill>
                        </a:rPr>
                        <a:t>752</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extLst>
                  <a:ext uri="{0D108BD9-81ED-4DB2-BD59-A6C34878D82A}">
                    <a16:rowId xmlns:a16="http://schemas.microsoft.com/office/drawing/2014/main" val="438957399"/>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52</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900" dirty="0">
                          <a:solidFill>
                            <a:schemeClr val="tx2"/>
                          </a:solidFill>
                        </a:rPr>
                        <a:t>650</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85C00">
                        <a:alpha val="10196"/>
                      </a:srgbClr>
                    </a:solidFill>
                  </a:tcPr>
                </a:tc>
                <a:tc hMerge="1">
                  <a:txBody>
                    <a:bodyPr/>
                    <a:lstStyle/>
                    <a:p>
                      <a:endParaRPr lang="en-US"/>
                    </a:p>
                  </a:txBody>
                  <a:tcPr/>
                </a:tc>
                <a:tc>
                  <a:txBody>
                    <a:bodyPr/>
                    <a:lstStyle/>
                    <a:p>
                      <a:pPr algn="ctr"/>
                      <a:r>
                        <a:rPr lang="en-US" sz="900" dirty="0">
                          <a:solidFill>
                            <a:schemeClr val="tx2"/>
                          </a:solidFill>
                        </a:rPr>
                        <a:t>713</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extLst>
                  <a:ext uri="{0D108BD9-81ED-4DB2-BD59-A6C34878D82A}">
                    <a16:rowId xmlns:a16="http://schemas.microsoft.com/office/drawing/2014/main" val="184425470"/>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64</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900" dirty="0">
                          <a:solidFill>
                            <a:schemeClr val="tx2"/>
                          </a:solidFill>
                        </a:rPr>
                        <a:t>603</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85C00">
                        <a:alpha val="10196"/>
                      </a:srgbClr>
                    </a:solidFill>
                  </a:tcPr>
                </a:tc>
                <a:tc hMerge="1">
                  <a:txBody>
                    <a:bodyPr/>
                    <a:lstStyle/>
                    <a:p>
                      <a:endParaRPr lang="en-US"/>
                    </a:p>
                  </a:txBody>
                  <a:tcPr/>
                </a:tc>
                <a:tc>
                  <a:txBody>
                    <a:bodyPr/>
                    <a:lstStyle/>
                    <a:p>
                      <a:pPr algn="ctr"/>
                      <a:r>
                        <a:rPr lang="en-US" sz="900" dirty="0">
                          <a:solidFill>
                            <a:schemeClr val="tx2"/>
                          </a:solidFill>
                        </a:rPr>
                        <a:t>678</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extLst>
                  <a:ext uri="{0D108BD9-81ED-4DB2-BD59-A6C34878D82A}">
                    <a16:rowId xmlns:a16="http://schemas.microsoft.com/office/drawing/2014/main" val="1357350342"/>
                  </a:ext>
                </a:extLst>
              </a:tr>
              <a:tr h="138792">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76</a:t>
                      </a:r>
                    </a:p>
                  </a:txBody>
                  <a:tcPr marL="0" marR="0"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900" dirty="0">
                          <a:solidFill>
                            <a:schemeClr val="tx2"/>
                          </a:solidFill>
                        </a:rPr>
                        <a:t>598</a:t>
                      </a:r>
                    </a:p>
                  </a:txBody>
                  <a:tcPr marL="0" marR="0"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5C00">
                        <a:alpha val="10196"/>
                      </a:srgbClr>
                    </a:solidFill>
                  </a:tcPr>
                </a:tc>
                <a:tc hMerge="1">
                  <a:txBody>
                    <a:bodyPr/>
                    <a:lstStyle/>
                    <a:p>
                      <a:endParaRPr lang="en-US"/>
                    </a:p>
                  </a:txBody>
                  <a:tcPr/>
                </a:tc>
                <a:tc>
                  <a:txBody>
                    <a:bodyPr/>
                    <a:lstStyle/>
                    <a:p>
                      <a:pPr algn="ctr"/>
                      <a:r>
                        <a:rPr lang="en-US" sz="900" dirty="0">
                          <a:solidFill>
                            <a:schemeClr val="tx2"/>
                          </a:solidFill>
                        </a:rPr>
                        <a:t>672</a:t>
                      </a:r>
                    </a:p>
                  </a:txBody>
                  <a:tcPr marL="0" marR="0"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extLst>
                  <a:ext uri="{0D108BD9-81ED-4DB2-BD59-A6C34878D82A}">
                    <a16:rowId xmlns:a16="http://schemas.microsoft.com/office/drawing/2014/main" val="2936145208"/>
                  </a:ext>
                </a:extLst>
              </a:tr>
              <a:tr h="454296">
                <a:tc>
                  <a:txBody>
                    <a:bodyPr/>
                    <a:lstStyle/>
                    <a:p>
                      <a:pPr marL="45720"/>
                      <a:r>
                        <a:rPr lang="en-US" sz="900" b="1" baseline="0" dirty="0">
                          <a:solidFill>
                            <a:schemeClr val="tx2"/>
                          </a:solidFill>
                        </a:rPr>
                        <a:t>Least-squares mean difference vs placebo </a:t>
                      </a:r>
                      <a:r>
                        <a:rPr lang="en-US" sz="900" b="0" dirty="0">
                          <a:solidFill>
                            <a:schemeClr val="tx2"/>
                          </a:solidFill>
                        </a:rPr>
                        <a:t>(95% CI)</a:t>
                      </a:r>
                    </a:p>
                  </a:txBody>
                  <a:tcPr marL="0" marR="0" marT="0" marB="0" anchor="ct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900" b="1" dirty="0">
                          <a:solidFill>
                            <a:schemeClr val="tx2"/>
                          </a:solidFill>
                        </a:rPr>
                        <a:t>-0.70 </a:t>
                      </a:r>
                      <a:r>
                        <a:rPr lang="en-US" sz="900" dirty="0">
                          <a:solidFill>
                            <a:schemeClr val="tx2"/>
                          </a:solidFill>
                        </a:rPr>
                        <a:t>(-0.95 to -0.45)</a:t>
                      </a:r>
                    </a:p>
                  </a:txBody>
                  <a:tcPr marL="0" marR="0" marT="0" marB="0" anchor="ct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endParaRPr lang="en-US" sz="900" dirty="0">
                        <a:solidFill>
                          <a:schemeClr val="tx2"/>
                        </a:solidFill>
                      </a:endParaRPr>
                    </a:p>
                  </a:txBody>
                  <a:tcPr marL="0" marR="0" marT="0" marB="0" anchor="ct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a:endParaRPr lang="en-US" sz="800" dirty="0"/>
                    </a:p>
                  </a:txBody>
                  <a:tcPr/>
                </a:tc>
                <a:extLst>
                  <a:ext uri="{0D108BD9-81ED-4DB2-BD59-A6C34878D82A}">
                    <a16:rowId xmlns:a16="http://schemas.microsoft.com/office/drawing/2014/main" val="10003"/>
                  </a:ext>
                </a:extLst>
              </a:tr>
            </a:tbl>
          </a:graphicData>
        </a:graphic>
      </p:graphicFrame>
      <p:sp>
        <p:nvSpPr>
          <p:cNvPr id="5" name="Google Shape;700;p33">
            <a:extLst>
              <a:ext uri="{FF2B5EF4-FFF2-40B4-BE49-F238E27FC236}">
                <a16:creationId xmlns:a16="http://schemas.microsoft.com/office/drawing/2014/main" id="{6C899A27-F957-EC65-11A4-BAC80BDFC432}"/>
              </a:ext>
            </a:extLst>
          </p:cNvPr>
          <p:cNvSpPr/>
          <p:nvPr/>
        </p:nvSpPr>
        <p:spPr>
          <a:xfrm>
            <a:off x="0" y="4375893"/>
            <a:ext cx="9144000" cy="511211"/>
          </a:xfrm>
          <a:prstGeom prst="rect">
            <a:avLst/>
          </a:prstGeom>
          <a:solidFill>
            <a:schemeClr val="accent1">
              <a:lumMod val="50000"/>
            </a:schemeClr>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algn="ctr" defTabSz="685800">
              <a:buClr>
                <a:srgbClr val="C00000"/>
              </a:buClr>
              <a:buSzPts val="1800"/>
              <a:defRPr/>
            </a:pPr>
            <a:r>
              <a:rPr lang="en-US" sz="1350" b="1" kern="1200" dirty="0">
                <a:solidFill>
                  <a:srgbClr val="FFFFFF"/>
                </a:solidFill>
                <a:latin typeface="Arial" panose="020B0604020202020204" pitchFamily="34" charset="0"/>
                <a:ea typeface="Arial Narrow"/>
                <a:cs typeface="Arial" panose="020B0604020202020204" pitchFamily="34" charset="0"/>
                <a:sym typeface="Arial Narrow"/>
              </a:rPr>
              <a:t>Donanemab slowed disease progression by 36.0% in the low/medium Tau population and 28.9% in the combined population</a:t>
            </a:r>
            <a:endParaRPr sz="1200" b="1" kern="1200" dirty="0">
              <a:solidFill>
                <a:srgbClr val="FFFFFF"/>
              </a:solidFill>
              <a:latin typeface="Arial" panose="020B0604020202020204" pitchFamily="34" charset="0"/>
              <a:ea typeface="Arial Narrow"/>
              <a:cs typeface="Arial" panose="020B0604020202020204" pitchFamily="34" charset="0"/>
              <a:sym typeface="Arial Narrow"/>
            </a:endParaRPr>
          </a:p>
        </p:txBody>
      </p:sp>
      <p:sp>
        <p:nvSpPr>
          <p:cNvPr id="6" name="Text Placeholder 7">
            <a:extLst>
              <a:ext uri="{FF2B5EF4-FFF2-40B4-BE49-F238E27FC236}">
                <a16:creationId xmlns:a16="http://schemas.microsoft.com/office/drawing/2014/main" id="{EDF9EF79-E594-FB23-ECCA-D60F58AEABAB}"/>
              </a:ext>
            </a:extLst>
          </p:cNvPr>
          <p:cNvSpPr txBox="1">
            <a:spLocks/>
          </p:cNvSpPr>
          <p:nvPr/>
        </p:nvSpPr>
        <p:spPr>
          <a:xfrm>
            <a:off x="16031" y="4887700"/>
            <a:ext cx="8255000" cy="163512"/>
          </a:xfrm>
          <a:prstGeom prst="rect">
            <a:avLst/>
          </a:prstGeom>
          <a:noFill/>
        </p:spPr>
        <p:txBody>
          <a:bodyPr vert="horz" lIns="68580" tIns="34290" rIns="68580" bIns="34290" rtlCol="0" anchor="t">
            <a:noAutofit/>
          </a:bodyPr>
          <a:lstStyle>
            <a:lvl1pPr marL="0" indent="0" algn="l" defTabSz="609585" rtl="0" eaLnBrk="1" latinLnBrk="0" hangingPunct="1">
              <a:spcBef>
                <a:spcPts val="0"/>
              </a:spcBef>
              <a:buClr>
                <a:srgbClr val="346691"/>
              </a:buClr>
              <a:buFont typeface="Arial"/>
              <a:buNone/>
              <a:defRPr sz="800" kern="1200">
                <a:solidFill>
                  <a:schemeClr val="bg1">
                    <a:lumMod val="65000"/>
                  </a:schemeClr>
                </a:solidFill>
                <a:latin typeface="Arial"/>
                <a:ea typeface="+mn-ea"/>
                <a:cs typeface="Arial"/>
              </a:defRPr>
            </a:lvl1pPr>
            <a:lvl2pPr marL="990575" indent="-380990" algn="l" defTabSz="609585" rtl="0" eaLnBrk="1" latinLnBrk="0" hangingPunct="1">
              <a:spcBef>
                <a:spcPct val="20000"/>
              </a:spcBef>
              <a:buClr>
                <a:srgbClr val="346691"/>
              </a:buClr>
              <a:buFont typeface="Arial"/>
              <a:buChar char="–"/>
              <a:defRPr sz="2400" kern="1200">
                <a:solidFill>
                  <a:schemeClr val="tx2">
                    <a:lumMod val="75000"/>
                    <a:lumOff val="25000"/>
                  </a:schemeClr>
                </a:solidFill>
                <a:latin typeface="Arial"/>
                <a:ea typeface="+mn-ea"/>
                <a:cs typeface="Arial"/>
              </a:defRPr>
            </a:lvl2pPr>
            <a:lvl3pPr marL="1523962" indent="-304792" algn="l" defTabSz="609585" rtl="0" eaLnBrk="1" latinLnBrk="0" hangingPunct="1">
              <a:spcBef>
                <a:spcPct val="20000"/>
              </a:spcBef>
              <a:buClr>
                <a:srgbClr val="346691"/>
              </a:buClr>
              <a:buFont typeface="Arial"/>
              <a:buChar char="•"/>
              <a:defRPr sz="2400" kern="1200">
                <a:solidFill>
                  <a:schemeClr val="tx2">
                    <a:lumMod val="75000"/>
                    <a:lumOff val="25000"/>
                  </a:schemeClr>
                </a:solidFill>
                <a:latin typeface="Arial"/>
                <a:ea typeface="+mn-ea"/>
                <a:cs typeface="Arial"/>
              </a:defRPr>
            </a:lvl3pPr>
            <a:lvl4pPr marL="2133547" indent="-304792" algn="l" defTabSz="609585" rtl="0" eaLnBrk="1" latinLnBrk="0" hangingPunct="1">
              <a:spcBef>
                <a:spcPct val="20000"/>
              </a:spcBef>
              <a:buClr>
                <a:srgbClr val="346691"/>
              </a:buClr>
              <a:buFont typeface="Arial"/>
              <a:buChar char="–"/>
              <a:defRPr sz="2000" kern="1200">
                <a:solidFill>
                  <a:schemeClr val="tx2">
                    <a:lumMod val="75000"/>
                    <a:lumOff val="25000"/>
                  </a:schemeClr>
                </a:solidFill>
                <a:latin typeface="Arial"/>
                <a:ea typeface="+mn-ea"/>
                <a:cs typeface="Arial"/>
              </a:defRPr>
            </a:lvl4pPr>
            <a:lvl5pPr marL="2743131" indent="-304792" algn="l" defTabSz="609585" rtl="0" eaLnBrk="1" latinLnBrk="0" hangingPunct="1">
              <a:spcBef>
                <a:spcPct val="20000"/>
              </a:spcBef>
              <a:buClr>
                <a:srgbClr val="346691"/>
              </a:buClr>
              <a:buFont typeface="Arial"/>
              <a:buChar char="»"/>
              <a:defRPr sz="2000" kern="1200">
                <a:solidFill>
                  <a:schemeClr val="tx2">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285710">
              <a:buClrTx/>
              <a:defRPr/>
            </a:pPr>
            <a:r>
              <a:rPr lang="en-US" sz="600" dirty="0">
                <a:solidFill>
                  <a:srgbClr val="000000">
                    <a:lumMod val="50000"/>
                    <a:lumOff val="50000"/>
                  </a:srgbClr>
                </a:solidFill>
              </a:rPr>
              <a:t>Sims. </a:t>
            </a:r>
            <a:r>
              <a:rPr lang="en-US" sz="600" i="1" dirty="0">
                <a:solidFill>
                  <a:srgbClr val="000000">
                    <a:lumMod val="50000"/>
                    <a:lumOff val="50000"/>
                  </a:srgbClr>
                </a:solidFill>
              </a:rPr>
              <a:t>JAMA</a:t>
            </a:r>
            <a:r>
              <a:rPr lang="en-US" sz="600" dirty="0">
                <a:solidFill>
                  <a:srgbClr val="000000">
                    <a:lumMod val="50000"/>
                    <a:lumOff val="50000"/>
                  </a:srgbClr>
                </a:solidFill>
              </a:rPr>
              <a:t>. 2023;330(6):512-527.</a:t>
            </a:r>
          </a:p>
        </p:txBody>
      </p:sp>
      <p:sp>
        <p:nvSpPr>
          <p:cNvPr id="29" name="Text Placeholder 7">
            <a:extLst>
              <a:ext uri="{FF2B5EF4-FFF2-40B4-BE49-F238E27FC236}">
                <a16:creationId xmlns:a16="http://schemas.microsoft.com/office/drawing/2014/main" id="{6DFF2028-FF91-778F-9BDC-1A3BE02485DA}"/>
              </a:ext>
            </a:extLst>
          </p:cNvPr>
          <p:cNvSpPr txBox="1">
            <a:spLocks/>
          </p:cNvSpPr>
          <p:nvPr/>
        </p:nvSpPr>
        <p:spPr>
          <a:xfrm>
            <a:off x="24829" y="4216991"/>
            <a:ext cx="8255000" cy="163512"/>
          </a:xfrm>
          <a:prstGeom prst="rect">
            <a:avLst/>
          </a:prstGeom>
          <a:noFill/>
        </p:spPr>
        <p:txBody>
          <a:bodyPr vert="horz" lIns="68580" tIns="34290" rIns="68580" bIns="34290" rtlCol="0" anchor="t">
            <a:noAutofit/>
          </a:bodyPr>
          <a:lstStyle>
            <a:lvl1pPr marL="0" indent="0" algn="l" defTabSz="609585" rtl="0" eaLnBrk="1" latinLnBrk="0" hangingPunct="1">
              <a:spcBef>
                <a:spcPts val="0"/>
              </a:spcBef>
              <a:buClr>
                <a:srgbClr val="346691"/>
              </a:buClr>
              <a:buFont typeface="Arial"/>
              <a:buNone/>
              <a:defRPr sz="800" kern="1200">
                <a:solidFill>
                  <a:schemeClr val="bg1">
                    <a:lumMod val="65000"/>
                  </a:schemeClr>
                </a:solidFill>
                <a:latin typeface="Arial"/>
                <a:ea typeface="+mn-ea"/>
                <a:cs typeface="Arial"/>
              </a:defRPr>
            </a:lvl1pPr>
            <a:lvl2pPr marL="990575" indent="-380990" algn="l" defTabSz="609585" rtl="0" eaLnBrk="1" latinLnBrk="0" hangingPunct="1">
              <a:spcBef>
                <a:spcPct val="20000"/>
              </a:spcBef>
              <a:buClr>
                <a:srgbClr val="346691"/>
              </a:buClr>
              <a:buFont typeface="Arial"/>
              <a:buChar char="–"/>
              <a:defRPr sz="2400" kern="1200">
                <a:solidFill>
                  <a:schemeClr val="tx2">
                    <a:lumMod val="75000"/>
                    <a:lumOff val="25000"/>
                  </a:schemeClr>
                </a:solidFill>
                <a:latin typeface="Arial"/>
                <a:ea typeface="+mn-ea"/>
                <a:cs typeface="Arial"/>
              </a:defRPr>
            </a:lvl2pPr>
            <a:lvl3pPr marL="1523962" indent="-304792" algn="l" defTabSz="609585" rtl="0" eaLnBrk="1" latinLnBrk="0" hangingPunct="1">
              <a:spcBef>
                <a:spcPct val="20000"/>
              </a:spcBef>
              <a:buClr>
                <a:srgbClr val="346691"/>
              </a:buClr>
              <a:buFont typeface="Arial"/>
              <a:buChar char="•"/>
              <a:defRPr sz="2400" kern="1200">
                <a:solidFill>
                  <a:schemeClr val="tx2">
                    <a:lumMod val="75000"/>
                    <a:lumOff val="25000"/>
                  </a:schemeClr>
                </a:solidFill>
                <a:latin typeface="Arial"/>
                <a:ea typeface="+mn-ea"/>
                <a:cs typeface="Arial"/>
              </a:defRPr>
            </a:lvl3pPr>
            <a:lvl4pPr marL="2133547" indent="-304792" algn="l" defTabSz="609585" rtl="0" eaLnBrk="1" latinLnBrk="0" hangingPunct="1">
              <a:spcBef>
                <a:spcPct val="20000"/>
              </a:spcBef>
              <a:buClr>
                <a:srgbClr val="346691"/>
              </a:buClr>
              <a:buFont typeface="Arial"/>
              <a:buChar char="–"/>
              <a:defRPr sz="2000" kern="1200">
                <a:solidFill>
                  <a:schemeClr val="tx2">
                    <a:lumMod val="75000"/>
                    <a:lumOff val="25000"/>
                  </a:schemeClr>
                </a:solidFill>
                <a:latin typeface="Arial"/>
                <a:ea typeface="+mn-ea"/>
                <a:cs typeface="Arial"/>
              </a:defRPr>
            </a:lvl4pPr>
            <a:lvl5pPr marL="2743131" indent="-304792" algn="l" defTabSz="609585" rtl="0" eaLnBrk="1" latinLnBrk="0" hangingPunct="1">
              <a:spcBef>
                <a:spcPct val="20000"/>
              </a:spcBef>
              <a:buClr>
                <a:srgbClr val="346691"/>
              </a:buClr>
              <a:buFont typeface="Arial"/>
              <a:buChar char="»"/>
              <a:defRPr sz="2000" kern="1200">
                <a:solidFill>
                  <a:schemeClr val="tx2">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285710">
              <a:buClrTx/>
              <a:defRPr/>
            </a:pPr>
            <a:r>
              <a:rPr lang="en-US" sz="600" dirty="0">
                <a:solidFill>
                  <a:srgbClr val="000000">
                    <a:lumMod val="50000"/>
                    <a:lumOff val="50000"/>
                  </a:srgbClr>
                </a:solidFill>
              </a:rPr>
              <a:t>CDR-SB, Clinical Dementia Rating scale Sum of Boxes; CI, confidence interval</a:t>
            </a:r>
          </a:p>
        </p:txBody>
      </p:sp>
    </p:spTree>
    <p:extLst>
      <p:ext uri="{BB962C8B-B14F-4D97-AF65-F5344CB8AC3E}">
        <p14:creationId xmlns:p14="http://schemas.microsoft.com/office/powerpoint/2010/main" val="426913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5F85-75C7-AEC5-EBE9-C8F3C1C3C9A1}"/>
              </a:ext>
            </a:extLst>
          </p:cNvPr>
          <p:cNvSpPr>
            <a:spLocks noGrp="1"/>
          </p:cNvSpPr>
          <p:nvPr>
            <p:ph type="title"/>
          </p:nvPr>
        </p:nvSpPr>
        <p:spPr>
          <a:xfrm>
            <a:off x="628650" y="-1"/>
            <a:ext cx="7325179" cy="868901"/>
          </a:xfrm>
        </p:spPr>
        <p:txBody>
          <a:bodyPr>
            <a:normAutofit fontScale="90000"/>
          </a:bodyPr>
          <a:lstStyle/>
          <a:p>
            <a:pPr algn="ctr"/>
            <a:r>
              <a:rPr lang="en-US" dirty="0"/>
              <a:t>Treatment will need to be a multidrug regimen hitting different targets</a:t>
            </a:r>
          </a:p>
        </p:txBody>
      </p:sp>
      <p:pic>
        <p:nvPicPr>
          <p:cNvPr id="2050" name="Picture 2" descr="Acumen: ACU193 Is A Promising Phase 1 Alzheimer's Candidate, But Not More  Than That | Seeking Alpha">
            <a:extLst>
              <a:ext uri="{FF2B5EF4-FFF2-40B4-BE49-F238E27FC236}">
                <a16:creationId xmlns:a16="http://schemas.microsoft.com/office/drawing/2014/main" id="{5B537BD1-6B70-C9EE-B5BB-CA8FA55D6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052209"/>
            <a:ext cx="7799424" cy="351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0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33ABC0-DD38-4E2C-8CFD-EABAC8F280AD}"/>
              </a:ext>
            </a:extLst>
          </p:cNvPr>
          <p:cNvSpPr txBox="1"/>
          <p:nvPr/>
        </p:nvSpPr>
        <p:spPr>
          <a:xfrm>
            <a:off x="5638800" y="323851"/>
            <a:ext cx="3203331" cy="923330"/>
          </a:xfrm>
          <a:prstGeom prst="rect">
            <a:avLst/>
          </a:prstGeom>
          <a:solidFill>
            <a:schemeClr val="accent6"/>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1800" dirty="0">
                <a:solidFill>
                  <a:schemeClr val="bg1"/>
                </a:solidFill>
              </a:rPr>
              <a:t>Universe of Drugs in the 2023 Alzheimer’s Drug Development Pipeline</a:t>
            </a:r>
          </a:p>
        </p:txBody>
      </p:sp>
      <p:sp>
        <p:nvSpPr>
          <p:cNvPr id="2" name="TextBox 1">
            <a:extLst>
              <a:ext uri="{FF2B5EF4-FFF2-40B4-BE49-F238E27FC236}">
                <a16:creationId xmlns:a16="http://schemas.microsoft.com/office/drawing/2014/main" id="{646AF466-948C-397E-84DB-033B11EFBD20}"/>
              </a:ext>
            </a:extLst>
          </p:cNvPr>
          <p:cNvSpPr txBox="1"/>
          <p:nvPr/>
        </p:nvSpPr>
        <p:spPr>
          <a:xfrm>
            <a:off x="5638800" y="1390650"/>
            <a:ext cx="3200400" cy="2031325"/>
          </a:xfrm>
          <a:prstGeom prst="rect">
            <a:avLst/>
          </a:prstGeom>
          <a:solidFill>
            <a:schemeClr val="accent2">
              <a:lumMod val="60000"/>
              <a:lumOff val="40000"/>
            </a:schemeClr>
          </a:solidFill>
          <a:ln>
            <a:solidFill>
              <a:srgbClr val="9437FF"/>
            </a:solidFill>
          </a:ln>
        </p:spPr>
        <p:txBody>
          <a:bodyPr wrap="square" rtlCol="0">
            <a:spAutoFit/>
          </a:bodyPr>
          <a:lstStyle/>
          <a:p>
            <a:pPr marL="171458" indent="-171458">
              <a:buFont typeface="Arial" panose="020B0604020202020204" pitchFamily="34" charset="0"/>
              <a:buChar char="•"/>
            </a:pPr>
            <a:r>
              <a:rPr lang="en-US" sz="1400" dirty="0"/>
              <a:t>141 unique drugs</a:t>
            </a:r>
          </a:p>
          <a:p>
            <a:pPr marL="171458" indent="-171458">
              <a:buFont typeface="Arial" panose="020B0604020202020204" pitchFamily="34" charset="0"/>
              <a:buChar char="•"/>
            </a:pPr>
            <a:r>
              <a:rPr lang="en-US" sz="1400" dirty="0"/>
              <a:t>78% disease modifying treatments</a:t>
            </a:r>
          </a:p>
          <a:p>
            <a:pPr marL="171458" indent="-171458">
              <a:buFont typeface="Arial" panose="020B0604020202020204" pitchFamily="34" charset="0"/>
              <a:buChar char="•"/>
            </a:pPr>
            <a:r>
              <a:rPr lang="en-US" sz="1400" dirty="0"/>
              <a:t>35% biologics</a:t>
            </a:r>
          </a:p>
          <a:p>
            <a:pPr marL="514358" lvl="1" indent="-171458">
              <a:buFont typeface="Arial" panose="020B0604020202020204" pitchFamily="34" charset="0"/>
              <a:buChar char="•"/>
            </a:pPr>
            <a:r>
              <a:rPr lang="en-US" sz="1400" dirty="0"/>
              <a:t>Notable Phase 1</a:t>
            </a:r>
          </a:p>
          <a:p>
            <a:pPr marL="171458" indent="-171458">
              <a:buFont typeface="Arial" panose="020B0604020202020204" pitchFamily="34" charset="0"/>
              <a:buChar char="•"/>
            </a:pPr>
            <a:r>
              <a:rPr lang="en-US" sz="1400" dirty="0"/>
              <a:t>44% DMT small molecules</a:t>
            </a:r>
          </a:p>
          <a:p>
            <a:pPr marL="171458" indent="-171458">
              <a:buFont typeface="Arial" panose="020B0604020202020204" pitchFamily="34" charset="0"/>
              <a:buChar char="•"/>
            </a:pPr>
            <a:r>
              <a:rPr lang="en-US" sz="1400" dirty="0"/>
              <a:t>11% cognitive enhancers</a:t>
            </a:r>
          </a:p>
          <a:p>
            <a:pPr marL="171458" indent="-171458">
              <a:buFont typeface="Arial" panose="020B0604020202020204" pitchFamily="34" charset="0"/>
              <a:buChar char="•"/>
            </a:pPr>
            <a:r>
              <a:rPr lang="en-US" sz="1400" dirty="0"/>
              <a:t>11% drugs for behavioral symptoms</a:t>
            </a:r>
          </a:p>
          <a:p>
            <a:pPr marL="514358" lvl="1" indent="-171458">
              <a:buFont typeface="Arial" panose="020B0604020202020204" pitchFamily="34" charset="0"/>
              <a:buChar char="•"/>
            </a:pPr>
            <a:r>
              <a:rPr lang="en-US" sz="1400" dirty="0"/>
              <a:t>Notable Phase 3 activity</a:t>
            </a:r>
          </a:p>
          <a:p>
            <a:pPr marL="171458" indent="-171458">
              <a:buFont typeface="Arial" panose="020B0604020202020204" pitchFamily="34" charset="0"/>
              <a:buChar char="•"/>
            </a:pPr>
            <a:r>
              <a:rPr lang="en-US" sz="1400" dirty="0"/>
              <a:t>28% repurposed agents</a:t>
            </a:r>
          </a:p>
        </p:txBody>
      </p:sp>
      <p:pic>
        <p:nvPicPr>
          <p:cNvPr id="7" name="Picture 6" descr="Chart&#10;&#10;Description automatically generated">
            <a:extLst>
              <a:ext uri="{FF2B5EF4-FFF2-40B4-BE49-F238E27FC236}">
                <a16:creationId xmlns:a16="http://schemas.microsoft.com/office/drawing/2014/main" id="{7E8A5974-D240-7819-C704-7ECB94B5169D}"/>
              </a:ext>
            </a:extLst>
          </p:cNvPr>
          <p:cNvPicPr>
            <a:picLocks noChangeAspect="1"/>
          </p:cNvPicPr>
          <p:nvPr/>
        </p:nvPicPr>
        <p:blipFill>
          <a:blip r:embed="rId2"/>
          <a:stretch>
            <a:fillRect/>
          </a:stretch>
        </p:blipFill>
        <p:spPr>
          <a:xfrm>
            <a:off x="161925" y="39162"/>
            <a:ext cx="5138495" cy="4632075"/>
          </a:xfrm>
          <a:prstGeom prst="rect">
            <a:avLst/>
          </a:prstGeom>
        </p:spPr>
      </p:pic>
    </p:spTree>
    <p:extLst>
      <p:ext uri="{BB962C8B-B14F-4D97-AF65-F5344CB8AC3E}">
        <p14:creationId xmlns:p14="http://schemas.microsoft.com/office/powerpoint/2010/main" val="265497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F1036F3-8EC0-24C5-3905-0C838A51B754}"/>
              </a:ext>
            </a:extLst>
          </p:cNvPr>
          <p:cNvPicPr>
            <a:picLocks noChangeAspect="1"/>
          </p:cNvPicPr>
          <p:nvPr/>
        </p:nvPicPr>
        <p:blipFill>
          <a:blip r:embed="rId2"/>
          <a:stretch>
            <a:fillRect/>
          </a:stretch>
        </p:blipFill>
        <p:spPr>
          <a:xfrm>
            <a:off x="0" y="84356"/>
            <a:ext cx="3092335" cy="898839"/>
          </a:xfrm>
          <a:prstGeom prst="rect">
            <a:avLst/>
          </a:prstGeom>
        </p:spPr>
      </p:pic>
      <p:pic>
        <p:nvPicPr>
          <p:cNvPr id="7" name="Afbeelding 6">
            <a:extLst>
              <a:ext uri="{FF2B5EF4-FFF2-40B4-BE49-F238E27FC236}">
                <a16:creationId xmlns:a16="http://schemas.microsoft.com/office/drawing/2014/main" id="{63D5D8F6-6544-6983-4BE6-9DD55D866EB6}"/>
              </a:ext>
            </a:extLst>
          </p:cNvPr>
          <p:cNvPicPr>
            <a:picLocks noChangeAspect="1"/>
          </p:cNvPicPr>
          <p:nvPr/>
        </p:nvPicPr>
        <p:blipFill>
          <a:blip r:embed="rId3"/>
          <a:stretch>
            <a:fillRect/>
          </a:stretch>
        </p:blipFill>
        <p:spPr>
          <a:xfrm>
            <a:off x="3059406" y="-15672"/>
            <a:ext cx="6126504" cy="4714805"/>
          </a:xfrm>
          <a:prstGeom prst="rect">
            <a:avLst/>
          </a:prstGeom>
        </p:spPr>
      </p:pic>
      <p:sp>
        <p:nvSpPr>
          <p:cNvPr id="8" name="Tekstvak 7">
            <a:extLst>
              <a:ext uri="{FF2B5EF4-FFF2-40B4-BE49-F238E27FC236}">
                <a16:creationId xmlns:a16="http://schemas.microsoft.com/office/drawing/2014/main" id="{6100E3BE-4C29-774E-4DDC-931FEFC7515A}"/>
              </a:ext>
            </a:extLst>
          </p:cNvPr>
          <p:cNvSpPr txBox="1"/>
          <p:nvPr/>
        </p:nvSpPr>
        <p:spPr>
          <a:xfrm>
            <a:off x="490918" y="4422134"/>
            <a:ext cx="1553439" cy="276999"/>
          </a:xfrm>
          <a:prstGeom prst="rect">
            <a:avLst/>
          </a:prstGeom>
          <a:noFill/>
        </p:spPr>
        <p:txBody>
          <a:bodyPr wrap="none" rtlCol="0">
            <a:spAutoFit/>
          </a:bodyPr>
          <a:lstStyle/>
          <a:p>
            <a:r>
              <a:rPr lang="nl-NL" sz="1200" dirty="0">
                <a:solidFill>
                  <a:schemeClr val="bg1"/>
                </a:solidFill>
              </a:rPr>
              <a:t>Van Bokhoven 2022</a:t>
            </a:r>
          </a:p>
        </p:txBody>
      </p:sp>
    </p:spTree>
    <p:extLst>
      <p:ext uri="{BB962C8B-B14F-4D97-AF65-F5344CB8AC3E}">
        <p14:creationId xmlns:p14="http://schemas.microsoft.com/office/powerpoint/2010/main" val="417115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3779-84CA-A65A-EDB7-4A26AC35F079}"/>
              </a:ext>
            </a:extLst>
          </p:cNvPr>
          <p:cNvSpPr>
            <a:spLocks noGrp="1"/>
          </p:cNvSpPr>
          <p:nvPr>
            <p:ph type="title"/>
          </p:nvPr>
        </p:nvSpPr>
        <p:spPr/>
        <p:txBody>
          <a:bodyPr>
            <a:normAutofit/>
          </a:bodyPr>
          <a:lstStyle/>
          <a:p>
            <a:pPr algn="ctr"/>
            <a:r>
              <a:rPr lang="en-US" sz="4000" dirty="0"/>
              <a:t>Third Generation anti-amyloid monoclonal antibodies could clear amyloid more efficiently</a:t>
            </a:r>
          </a:p>
        </p:txBody>
      </p:sp>
      <p:sp>
        <p:nvSpPr>
          <p:cNvPr id="3" name="Text Placeholder 2">
            <a:extLst>
              <a:ext uri="{FF2B5EF4-FFF2-40B4-BE49-F238E27FC236}">
                <a16:creationId xmlns:a16="http://schemas.microsoft.com/office/drawing/2014/main" id="{BD5C4AAF-D120-0256-ADBA-18F3842D97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1049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ontinemab Data Strengthen Hope for Brain Shuttles | ALZFORUM">
            <a:extLst>
              <a:ext uri="{FF2B5EF4-FFF2-40B4-BE49-F238E27FC236}">
                <a16:creationId xmlns:a16="http://schemas.microsoft.com/office/drawing/2014/main" id="{627C9D68-44CE-6329-6D47-C1006BAF4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3255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ontinemab Data Strengthen Hope for Brain Shuttles | ALZFORUM">
            <a:extLst>
              <a:ext uri="{FF2B5EF4-FFF2-40B4-BE49-F238E27FC236}">
                <a16:creationId xmlns:a16="http://schemas.microsoft.com/office/drawing/2014/main" id="{F68FC7E8-AD83-CBF4-5BCE-DC9938412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062" y="2371230"/>
            <a:ext cx="597217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64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A4AD-C467-2315-5476-9D75DA85C71C}"/>
              </a:ext>
            </a:extLst>
          </p:cNvPr>
          <p:cNvSpPr>
            <a:spLocks noGrp="1"/>
          </p:cNvSpPr>
          <p:nvPr>
            <p:ph type="title"/>
          </p:nvPr>
        </p:nvSpPr>
        <p:spPr/>
        <p:txBody>
          <a:bodyPr/>
          <a:lstStyle/>
          <a:p>
            <a:r>
              <a:rPr lang="en-US" dirty="0" err="1"/>
              <a:t>Remtemetug</a:t>
            </a:r>
            <a:endParaRPr lang="en-US" dirty="0"/>
          </a:p>
        </p:txBody>
      </p:sp>
      <p:sp>
        <p:nvSpPr>
          <p:cNvPr id="4" name="Text Placeholder 3">
            <a:extLst>
              <a:ext uri="{FF2B5EF4-FFF2-40B4-BE49-F238E27FC236}">
                <a16:creationId xmlns:a16="http://schemas.microsoft.com/office/drawing/2014/main" id="{29A90459-84AF-C123-17AF-16F713561069}"/>
              </a:ext>
            </a:extLst>
          </p:cNvPr>
          <p:cNvSpPr>
            <a:spLocks noGrp="1"/>
          </p:cNvSpPr>
          <p:nvPr>
            <p:ph type="body" idx="2"/>
          </p:nvPr>
        </p:nvSpPr>
        <p:spPr/>
        <p:txBody>
          <a:bodyPr/>
          <a:lstStyle/>
          <a:p>
            <a:endParaRPr lang="en-US"/>
          </a:p>
        </p:txBody>
      </p:sp>
      <p:pic>
        <p:nvPicPr>
          <p:cNvPr id="1026" name="Picture 2" descr="remternetug (LY3372993) / Eli Lilly">
            <a:extLst>
              <a:ext uri="{FF2B5EF4-FFF2-40B4-BE49-F238E27FC236}">
                <a16:creationId xmlns:a16="http://schemas.microsoft.com/office/drawing/2014/main" id="{84D7DC55-A3C3-1C14-5C16-8E599A333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511" y="1119480"/>
            <a:ext cx="4579345" cy="34345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mternetug (LY3372993) | Anti-APP Aβ42 N3pGlu Peptide Antibody |  MedChemExpress">
            <a:extLst>
              <a:ext uri="{FF2B5EF4-FFF2-40B4-BE49-F238E27FC236}">
                <a16:creationId xmlns:a16="http://schemas.microsoft.com/office/drawing/2014/main" id="{14094CA3-FEFA-244F-77C8-11F0A555F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58" y="1543050"/>
            <a:ext cx="2851883" cy="285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20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A177-533F-AE31-47A2-1848B4F54A84}"/>
              </a:ext>
            </a:extLst>
          </p:cNvPr>
          <p:cNvSpPr>
            <a:spLocks noGrp="1"/>
          </p:cNvSpPr>
          <p:nvPr>
            <p:ph type="title"/>
          </p:nvPr>
        </p:nvSpPr>
        <p:spPr>
          <a:xfrm>
            <a:off x="152448" y="779699"/>
            <a:ext cx="3845394" cy="1200300"/>
          </a:xfrm>
        </p:spPr>
        <p:txBody>
          <a:bodyPr>
            <a:normAutofit fontScale="90000"/>
          </a:bodyPr>
          <a:lstStyle/>
          <a:p>
            <a:r>
              <a:rPr lang="en-US" dirty="0"/>
              <a:t>PRX-012</a:t>
            </a:r>
            <a:br>
              <a:rPr lang="en-US" dirty="0"/>
            </a:br>
            <a:r>
              <a:rPr lang="en-US" dirty="0"/>
              <a:t/>
            </a:r>
            <a:br>
              <a:rPr lang="en-US" dirty="0"/>
            </a:br>
            <a:r>
              <a:rPr lang="en-US" sz="2000" b="0" i="0" u="none" strike="noStrike" dirty="0">
                <a:solidFill>
                  <a:schemeClr val="bg1"/>
                </a:solidFill>
                <a:effectLst/>
                <a:latin typeface="Google Sans"/>
                <a:hlinkClick r:id="rId2">
                  <a:extLst>
                    <a:ext uri="{A12FA001-AC4F-418D-AE19-62706E023703}">
                      <ahyp:hlinkClr xmlns:ahyp="http://schemas.microsoft.com/office/drawing/2018/hyperlinkcolor" xmlns="" val="tx"/>
                    </a:ext>
                  </a:extLst>
                </a:hlinkClick>
              </a:rPr>
              <a:t>Preclinical surrogate of PRX-012 binds to toxic Aβ protofibrils and clears N3pE-Aβ in AD brain tissue</a:t>
            </a:r>
            <a:r>
              <a:rPr lang="en-US" sz="2000" b="0" i="0" u="none" strike="noStrike" dirty="0">
                <a:solidFill>
                  <a:schemeClr val="bg1"/>
                </a:solidFill>
                <a:effectLst/>
                <a:latin typeface="Google Sans"/>
              </a:rPr>
              <a:t/>
            </a:r>
            <a:br>
              <a:rPr lang="en-US" sz="2000" b="0" i="0" u="none" strike="noStrike" dirty="0">
                <a:solidFill>
                  <a:schemeClr val="bg1"/>
                </a:solidFill>
                <a:effectLst/>
                <a:latin typeface="Google Sans"/>
              </a:rPr>
            </a:br>
            <a:endParaRPr lang="en-US" sz="2000" dirty="0">
              <a:solidFill>
                <a:schemeClr val="bg1"/>
              </a:solidFill>
            </a:endParaRPr>
          </a:p>
        </p:txBody>
      </p:sp>
      <p:pic>
        <p:nvPicPr>
          <p:cNvPr id="4098" name="Picture 2" descr="Preclinical surrogate of PRX-012 binds to toxic Aβ protofibrils and clears  N3pE-Aβ in AD brain tissue | BioWorld">
            <a:extLst>
              <a:ext uri="{FF2B5EF4-FFF2-40B4-BE49-F238E27FC236}">
                <a16:creationId xmlns:a16="http://schemas.microsoft.com/office/drawing/2014/main" id="{0E6643C0-B64E-9603-99AE-BCB9E5283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69" y="1660230"/>
            <a:ext cx="3809322" cy="28587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ext Goals for Immunotherapy: Make It Safer, Less of a Hassle | ALZFORUM">
            <a:extLst>
              <a:ext uri="{FF2B5EF4-FFF2-40B4-BE49-F238E27FC236}">
                <a16:creationId xmlns:a16="http://schemas.microsoft.com/office/drawing/2014/main" id="{A65BBEE7-4D48-F43D-032B-D2843BF88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842" y="1647825"/>
            <a:ext cx="5055939" cy="287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54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D24F-4FF6-5F16-8008-6F4A9ADC19E7}"/>
              </a:ext>
            </a:extLst>
          </p:cNvPr>
          <p:cNvSpPr>
            <a:spLocks noGrp="1"/>
          </p:cNvSpPr>
          <p:nvPr>
            <p:ph type="title"/>
          </p:nvPr>
        </p:nvSpPr>
        <p:spPr>
          <a:xfrm>
            <a:off x="42295" y="-281214"/>
            <a:ext cx="2949300" cy="1200300"/>
          </a:xfrm>
        </p:spPr>
        <p:txBody>
          <a:bodyPr/>
          <a:lstStyle/>
          <a:p>
            <a:r>
              <a:rPr lang="en-US" dirty="0"/>
              <a:t>ACU193</a:t>
            </a:r>
          </a:p>
        </p:txBody>
      </p:sp>
      <p:pic>
        <p:nvPicPr>
          <p:cNvPr id="3074" name="Picture 2" descr="A new horizon in Alzheimer's disease: targeting highly neurotoxic amyloid-β  oligomers (AβOs)">
            <a:extLst>
              <a:ext uri="{FF2B5EF4-FFF2-40B4-BE49-F238E27FC236}">
                <a16:creationId xmlns:a16="http://schemas.microsoft.com/office/drawing/2014/main" id="{AE658026-2B98-B8A0-E54F-55F7DB1F8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20" y="986971"/>
            <a:ext cx="4545465" cy="28971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cumen Pharmaceuticals Presents Positive Topline Results">
            <a:extLst>
              <a:ext uri="{FF2B5EF4-FFF2-40B4-BE49-F238E27FC236}">
                <a16:creationId xmlns:a16="http://schemas.microsoft.com/office/drawing/2014/main" id="{4672DAD7-8ADE-8AB6-AD0D-CAF161A4B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564" y="1066801"/>
            <a:ext cx="4072372" cy="322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62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31F0-4819-C360-5FC9-5A3FA538AD55}"/>
              </a:ext>
            </a:extLst>
          </p:cNvPr>
          <p:cNvSpPr>
            <a:spLocks noGrp="1"/>
          </p:cNvSpPr>
          <p:nvPr>
            <p:ph type="title"/>
          </p:nvPr>
        </p:nvSpPr>
        <p:spPr>
          <a:xfrm>
            <a:off x="184299" y="1282303"/>
            <a:ext cx="8449338" cy="2139600"/>
          </a:xfrm>
        </p:spPr>
        <p:txBody>
          <a:bodyPr>
            <a:normAutofit/>
          </a:bodyPr>
          <a:lstStyle/>
          <a:p>
            <a:pPr algn="ctr"/>
            <a:r>
              <a:rPr lang="en-US" sz="4000" dirty="0"/>
              <a:t>Second Generation Anti-amyloid Therapies</a:t>
            </a:r>
          </a:p>
        </p:txBody>
      </p:sp>
      <p:sp>
        <p:nvSpPr>
          <p:cNvPr id="3" name="Text Placeholder 2">
            <a:extLst>
              <a:ext uri="{FF2B5EF4-FFF2-40B4-BE49-F238E27FC236}">
                <a16:creationId xmlns:a16="http://schemas.microsoft.com/office/drawing/2014/main" id="{7F1BF384-8C83-8D98-0D30-5A2A703543B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8609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3508-5E50-E2DA-3539-5111A6F3244D}"/>
              </a:ext>
            </a:extLst>
          </p:cNvPr>
          <p:cNvSpPr>
            <a:spLocks noGrp="1"/>
          </p:cNvSpPr>
          <p:nvPr>
            <p:ph type="title"/>
          </p:nvPr>
        </p:nvSpPr>
        <p:spPr/>
        <p:txBody>
          <a:bodyPr/>
          <a:lstStyle/>
          <a:p>
            <a:r>
              <a:rPr lang="en-US" dirty="0"/>
              <a:t>Anti-tau approaches </a:t>
            </a:r>
          </a:p>
        </p:txBody>
      </p:sp>
      <p:sp>
        <p:nvSpPr>
          <p:cNvPr id="3" name="Text Placeholder 2">
            <a:extLst>
              <a:ext uri="{FF2B5EF4-FFF2-40B4-BE49-F238E27FC236}">
                <a16:creationId xmlns:a16="http://schemas.microsoft.com/office/drawing/2014/main" id="{A1A458E7-7F2A-B81C-99A8-74F1D73E7A3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12333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7AEE-B212-6E0C-BC95-D20DD7621EF9}"/>
              </a:ext>
            </a:extLst>
          </p:cNvPr>
          <p:cNvSpPr>
            <a:spLocks noGrp="1"/>
          </p:cNvSpPr>
          <p:nvPr>
            <p:ph type="title"/>
          </p:nvPr>
        </p:nvSpPr>
        <p:spPr/>
        <p:txBody>
          <a:bodyPr/>
          <a:lstStyle/>
          <a:p>
            <a:r>
              <a:rPr lang="en-US" dirty="0"/>
              <a:t>Many </a:t>
            </a:r>
            <a:r>
              <a:rPr lang="en-US" dirty="0" err="1"/>
              <a:t>mABs</a:t>
            </a:r>
            <a:r>
              <a:rPr lang="en-US" dirty="0"/>
              <a:t> and aggregation inhibitors have failed but ASO might work. </a:t>
            </a:r>
          </a:p>
        </p:txBody>
      </p:sp>
      <p:pic>
        <p:nvPicPr>
          <p:cNvPr id="6148" name="Picture 4" descr="Tau-targeting therapies for Alzheimer disease | Nature Reviews Neurology">
            <a:extLst>
              <a:ext uri="{FF2B5EF4-FFF2-40B4-BE49-F238E27FC236}">
                <a16:creationId xmlns:a16="http://schemas.microsoft.com/office/drawing/2014/main" id="{CF17E3E5-5ACA-837C-5072-6A21348CE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8688" y="1268044"/>
            <a:ext cx="3734298" cy="3434443"/>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1489;p50">
            <a:extLst>
              <a:ext uri="{FF2B5EF4-FFF2-40B4-BE49-F238E27FC236}">
                <a16:creationId xmlns:a16="http://schemas.microsoft.com/office/drawing/2014/main" id="{9664E1BD-840D-1F9E-5E8D-95AF036EDEEA}"/>
              </a:ext>
            </a:extLst>
          </p:cNvPr>
          <p:cNvPicPr preferRelativeResize="0"/>
          <p:nvPr/>
        </p:nvPicPr>
        <p:blipFill rotWithShape="1">
          <a:blip r:embed="rId3">
            <a:alphaModFix/>
          </a:blip>
          <a:srcRect/>
          <a:stretch/>
        </p:blipFill>
        <p:spPr>
          <a:xfrm>
            <a:off x="221014" y="1268044"/>
            <a:ext cx="4287191" cy="3360663"/>
          </a:xfrm>
          <a:prstGeom prst="rect">
            <a:avLst/>
          </a:prstGeom>
          <a:noFill/>
          <a:ln>
            <a:noFill/>
          </a:ln>
        </p:spPr>
      </p:pic>
    </p:spTree>
    <p:extLst>
      <p:ext uri="{BB962C8B-B14F-4D97-AF65-F5344CB8AC3E}">
        <p14:creationId xmlns:p14="http://schemas.microsoft.com/office/powerpoint/2010/main" val="2240833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79D2-42E3-E37A-EE23-80AA90468ECD}"/>
              </a:ext>
            </a:extLst>
          </p:cNvPr>
          <p:cNvSpPr>
            <a:spLocks noGrp="1"/>
          </p:cNvSpPr>
          <p:nvPr>
            <p:ph type="title"/>
          </p:nvPr>
        </p:nvSpPr>
        <p:spPr/>
        <p:txBody>
          <a:bodyPr/>
          <a:lstStyle/>
          <a:p>
            <a:r>
              <a:rPr lang="en-US" dirty="0"/>
              <a:t>Autophagy</a:t>
            </a:r>
          </a:p>
        </p:txBody>
      </p:sp>
      <p:sp>
        <p:nvSpPr>
          <p:cNvPr id="3" name="Text Placeholder 2">
            <a:extLst>
              <a:ext uri="{FF2B5EF4-FFF2-40B4-BE49-F238E27FC236}">
                <a16:creationId xmlns:a16="http://schemas.microsoft.com/office/drawing/2014/main" id="{597632EB-CB38-9D5A-8C78-D74F4447DE1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367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DD200C-DC8E-E8E2-77A0-44277DF7E66E}"/>
              </a:ext>
            </a:extLst>
          </p:cNvPr>
          <p:cNvSpPr txBox="1"/>
          <p:nvPr/>
        </p:nvSpPr>
        <p:spPr>
          <a:xfrm>
            <a:off x="93189" y="52374"/>
            <a:ext cx="8440247" cy="738664"/>
          </a:xfrm>
          <a:prstGeom prst="rect">
            <a:avLst/>
          </a:prstGeom>
          <a:noFill/>
        </p:spPr>
        <p:txBody>
          <a:bodyPr wrap="square" rtlCol="0">
            <a:spAutoFit/>
          </a:bodyPr>
          <a:lstStyle/>
          <a:p>
            <a:r>
              <a:rPr lang="en-US" sz="2100" b="1" dirty="0">
                <a:solidFill>
                  <a:schemeClr val="bg1"/>
                </a:solidFill>
                <a:latin typeface="Arial" panose="020B0604020202020204" pitchFamily="34" charset="0"/>
                <a:ea typeface="+mj-ea"/>
                <a:cs typeface="Arial" panose="020B0604020202020204" pitchFamily="34" charset="0"/>
              </a:rPr>
              <a:t>Blarcamesine Improves Upstream Autophagy and </a:t>
            </a:r>
          </a:p>
          <a:p>
            <a:r>
              <a:rPr lang="en-US" sz="2100" b="1" dirty="0">
                <a:solidFill>
                  <a:schemeClr val="bg1"/>
                </a:solidFill>
                <a:latin typeface="Arial" panose="020B0604020202020204" pitchFamily="34" charset="0"/>
                <a:ea typeface="+mj-ea"/>
                <a:cs typeface="Arial" panose="020B0604020202020204" pitchFamily="34" charset="0"/>
              </a:rPr>
              <a:t>Clearance of Misfolded Proteins in AD</a:t>
            </a:r>
          </a:p>
        </p:txBody>
      </p:sp>
      <p:sp>
        <p:nvSpPr>
          <p:cNvPr id="16" name="TextBox 15">
            <a:extLst>
              <a:ext uri="{FF2B5EF4-FFF2-40B4-BE49-F238E27FC236}">
                <a16:creationId xmlns:a16="http://schemas.microsoft.com/office/drawing/2014/main" id="{A4937209-CA10-E29D-BCA3-189E071B24BA}"/>
              </a:ext>
            </a:extLst>
          </p:cNvPr>
          <p:cNvSpPr txBox="1"/>
          <p:nvPr/>
        </p:nvSpPr>
        <p:spPr>
          <a:xfrm>
            <a:off x="138046" y="4674074"/>
            <a:ext cx="962123" cy="173124"/>
          </a:xfrm>
          <a:prstGeom prst="rect">
            <a:avLst/>
          </a:prstGeom>
          <a:noFill/>
        </p:spPr>
        <p:txBody>
          <a:bodyPr wrap="none" rtlCol="0">
            <a:spAutoFit/>
          </a:bodyPr>
          <a:lstStyle/>
          <a:p>
            <a:r>
              <a:rPr lang="en-US" sz="525">
                <a:solidFill>
                  <a:schemeClr val="bg2">
                    <a:lumMod val="10000"/>
                  </a:schemeClr>
                </a:solidFill>
              </a:rPr>
              <a:t>Schematic representation.</a:t>
            </a:r>
          </a:p>
        </p:txBody>
      </p:sp>
      <p:sp>
        <p:nvSpPr>
          <p:cNvPr id="21" name="Text Placeholder 1">
            <a:extLst>
              <a:ext uri="{FF2B5EF4-FFF2-40B4-BE49-F238E27FC236}">
                <a16:creationId xmlns:a16="http://schemas.microsoft.com/office/drawing/2014/main" id="{B14205C3-4F43-4768-05E5-B45DC3F4A6C0}"/>
              </a:ext>
            </a:extLst>
          </p:cNvPr>
          <p:cNvSpPr txBox="1">
            <a:spLocks/>
          </p:cNvSpPr>
          <p:nvPr/>
        </p:nvSpPr>
        <p:spPr>
          <a:xfrm>
            <a:off x="122280" y="4788921"/>
            <a:ext cx="7365745" cy="29260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lumMod val="75000"/>
                  </a:schemeClr>
                </a:solidFill>
                <a:latin typeface="+mn-lt"/>
                <a:ea typeface="+mn-ea"/>
                <a:cs typeface="+mn-cs"/>
              </a:defRPr>
            </a:lvl1pPr>
            <a:lvl2pPr marL="180975" indent="-180975"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lumMod val="75000"/>
                  </a:schemeClr>
                </a:solidFill>
                <a:latin typeface="+mn-lt"/>
                <a:ea typeface="+mn-ea"/>
                <a:cs typeface="+mn-cs"/>
              </a:defRPr>
            </a:lvl2pPr>
            <a:lvl3pPr marL="361950" indent="-180975" algn="l" defTabSz="914400" rtl="0" eaLnBrk="1" latinLnBrk="0" hangingPunct="1">
              <a:lnSpc>
                <a:spcPct val="100000"/>
              </a:lnSpc>
              <a:spcBef>
                <a:spcPts val="600"/>
              </a:spcBef>
              <a:buClr>
                <a:schemeClr val="tx2"/>
              </a:buClr>
              <a:buFont typeface="System Font Regular"/>
              <a:buChar char="—"/>
              <a:defRPr sz="1400" kern="1200">
                <a:solidFill>
                  <a:schemeClr val="tx1">
                    <a:lumMod val="75000"/>
                  </a:schemeClr>
                </a:solidFill>
                <a:latin typeface="+mn-lt"/>
                <a:ea typeface="+mn-ea"/>
                <a:cs typeface="+mn-cs"/>
              </a:defRPr>
            </a:lvl3pPr>
            <a:lvl4pPr marL="0" indent="0" algn="l" defTabSz="914400" rtl="0" eaLnBrk="1" latinLnBrk="0" hangingPunct="1">
              <a:lnSpc>
                <a:spcPct val="100000"/>
              </a:lnSpc>
              <a:spcBef>
                <a:spcPts val="1200"/>
              </a:spcBef>
              <a:buFontTx/>
              <a:buNone/>
              <a:defRPr sz="1400" b="1" kern="1200">
                <a:solidFill>
                  <a:schemeClr val="tx1">
                    <a:lumMod val="75000"/>
                  </a:schemeClr>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600">
                <a:solidFill>
                  <a:schemeClr val="bg2">
                    <a:lumMod val="10000"/>
                  </a:schemeClr>
                </a:solidFill>
              </a:rPr>
              <a:t>Christ, MG, et al. Sigma-1 receptor activation induces autophagy and increases proteostasis capacity in vitro and in vivo. </a:t>
            </a:r>
            <a:r>
              <a:rPr lang="en-US" sz="600" i="1">
                <a:solidFill>
                  <a:schemeClr val="bg2">
                    <a:lumMod val="10000"/>
                  </a:schemeClr>
                </a:solidFill>
              </a:rPr>
              <a:t>Cells</a:t>
            </a:r>
            <a:r>
              <a:rPr lang="en-US" sz="600">
                <a:solidFill>
                  <a:schemeClr val="bg2">
                    <a:lumMod val="10000"/>
                  </a:schemeClr>
                </a:solidFill>
              </a:rPr>
              <a:t>. 2019;8(3):211. </a:t>
            </a:r>
          </a:p>
          <a:p>
            <a:pPr>
              <a:spcBef>
                <a:spcPts val="0"/>
              </a:spcBef>
            </a:pPr>
            <a:r>
              <a:rPr lang="en-US" sz="600">
                <a:solidFill>
                  <a:schemeClr val="bg2">
                    <a:lumMod val="10000"/>
                  </a:schemeClr>
                </a:solidFill>
              </a:rPr>
              <a:t>Yang H, et al. SIGMAR1/sigma-1 receptor ablation impairs autophagosome clearance. </a:t>
            </a:r>
            <a:r>
              <a:rPr lang="en-US" sz="600" i="1">
                <a:solidFill>
                  <a:schemeClr val="bg2">
                    <a:lumMod val="10000"/>
                  </a:schemeClr>
                </a:solidFill>
              </a:rPr>
              <a:t>Autophagy</a:t>
            </a:r>
            <a:r>
              <a:rPr lang="en-US" sz="600">
                <a:solidFill>
                  <a:schemeClr val="bg2">
                    <a:lumMod val="10000"/>
                  </a:schemeClr>
                </a:solidFill>
              </a:rPr>
              <a:t>. 2019;15(9):1539-1557.</a:t>
            </a:r>
          </a:p>
          <a:p>
            <a:pPr>
              <a:spcBef>
                <a:spcPts val="0"/>
              </a:spcBef>
            </a:pPr>
            <a:r>
              <a:rPr lang="en-US" sz="600">
                <a:solidFill>
                  <a:schemeClr val="bg2">
                    <a:lumMod val="10000"/>
                  </a:schemeClr>
                </a:solidFill>
              </a:rPr>
              <a:t>Lee JH, et al. Faulty autolysosome acidification in Alzheimer's disease mouse models induces autophagic build-up of A</a:t>
            </a:r>
            <a:r>
              <a:rPr lang="el-GR" sz="600">
                <a:solidFill>
                  <a:schemeClr val="bg2">
                    <a:lumMod val="10000"/>
                  </a:schemeClr>
                </a:solidFill>
              </a:rPr>
              <a:t>β </a:t>
            </a:r>
            <a:r>
              <a:rPr lang="en-US" sz="600">
                <a:solidFill>
                  <a:schemeClr val="bg2">
                    <a:lumMod val="10000"/>
                  </a:schemeClr>
                </a:solidFill>
              </a:rPr>
              <a:t>in neurons, yielding senile plaques. </a:t>
            </a:r>
            <a:r>
              <a:rPr lang="en-US" sz="600" i="1">
                <a:solidFill>
                  <a:schemeClr val="bg2">
                    <a:lumMod val="10000"/>
                  </a:schemeClr>
                </a:solidFill>
              </a:rPr>
              <a:t>Nature Neuroscience</a:t>
            </a:r>
            <a:r>
              <a:rPr lang="en-US" sz="600">
                <a:solidFill>
                  <a:schemeClr val="bg2">
                    <a:lumMod val="10000"/>
                  </a:schemeClr>
                </a:solidFill>
              </a:rPr>
              <a:t>. 2022;25(6):688-701.</a:t>
            </a:r>
          </a:p>
        </p:txBody>
      </p:sp>
      <p:cxnSp>
        <p:nvCxnSpPr>
          <p:cNvPr id="15" name="Straight Arrow Connector 14">
            <a:extLst>
              <a:ext uri="{FF2B5EF4-FFF2-40B4-BE49-F238E27FC236}">
                <a16:creationId xmlns:a16="http://schemas.microsoft.com/office/drawing/2014/main" id="{5B587FF6-1A48-1A22-29E9-9C421094AFB4}"/>
              </a:ext>
            </a:extLst>
          </p:cNvPr>
          <p:cNvCxnSpPr>
            <a:cxnSpLocks noGrp="1" noRot="1" noMove="1" noResize="1" noEditPoints="1" noAdjustHandles="1" noChangeArrowheads="1" noChangeShapeType="1"/>
          </p:cNvCxnSpPr>
          <p:nvPr/>
        </p:nvCxnSpPr>
        <p:spPr>
          <a:xfrm>
            <a:off x="2468831" y="2580185"/>
            <a:ext cx="206206" cy="0"/>
          </a:xfrm>
          <a:prstGeom prst="straightConnector1">
            <a:avLst/>
          </a:prstGeom>
          <a:ln w="44450">
            <a:solidFill>
              <a:srgbClr val="F48A1F"/>
            </a:solidFill>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a:extLst>
              <a:ext uri="{FF2B5EF4-FFF2-40B4-BE49-F238E27FC236}">
                <a16:creationId xmlns:a16="http://schemas.microsoft.com/office/drawing/2014/main" id="{5F61CB7D-3FBC-B47F-B506-8FFDA724D4AF}"/>
              </a:ext>
            </a:extLst>
          </p:cNvPr>
          <p:cNvCxnSpPr>
            <a:cxnSpLocks noGrp="1" noRot="1" noMove="1" noResize="1" noEditPoints="1" noAdjustHandles="1" noChangeArrowheads="1" noChangeShapeType="1"/>
          </p:cNvCxnSpPr>
          <p:nvPr/>
        </p:nvCxnSpPr>
        <p:spPr>
          <a:xfrm>
            <a:off x="1598555" y="2587009"/>
            <a:ext cx="206206" cy="0"/>
          </a:xfrm>
          <a:prstGeom prst="straightConnector1">
            <a:avLst/>
          </a:prstGeom>
          <a:ln w="44450">
            <a:solidFill>
              <a:srgbClr val="F48A1F"/>
            </a:solidFill>
            <a:tailEnd type="triangle"/>
          </a:ln>
        </p:spPr>
        <p:style>
          <a:lnRef idx="1">
            <a:schemeClr val="accent4"/>
          </a:lnRef>
          <a:fillRef idx="0">
            <a:schemeClr val="accent4"/>
          </a:fillRef>
          <a:effectRef idx="0">
            <a:schemeClr val="accent4"/>
          </a:effectRef>
          <a:fontRef idx="minor">
            <a:schemeClr val="tx1"/>
          </a:fontRef>
        </p:style>
      </p:cxnSp>
      <p:cxnSp>
        <p:nvCxnSpPr>
          <p:cNvPr id="10" name="Straight Arrow Connector 9">
            <a:extLst>
              <a:ext uri="{FF2B5EF4-FFF2-40B4-BE49-F238E27FC236}">
                <a16:creationId xmlns:a16="http://schemas.microsoft.com/office/drawing/2014/main" id="{399FC542-79B0-462E-14FF-C600CAC0CD5F}"/>
              </a:ext>
            </a:extLst>
          </p:cNvPr>
          <p:cNvCxnSpPr>
            <a:cxnSpLocks/>
          </p:cNvCxnSpPr>
          <p:nvPr/>
        </p:nvCxnSpPr>
        <p:spPr>
          <a:xfrm>
            <a:off x="3569941" y="839072"/>
            <a:ext cx="1042756" cy="0"/>
          </a:xfrm>
          <a:prstGeom prst="straightConnector1">
            <a:avLst/>
          </a:prstGeom>
          <a:ln w="88900">
            <a:noFill/>
            <a:tailEnd type="triangle"/>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D79D6A52-6162-5C7E-DAA4-5ADD9A7F5F5A}"/>
              </a:ext>
            </a:extLst>
          </p:cNvPr>
          <p:cNvCxnSpPr>
            <a:cxnSpLocks/>
          </p:cNvCxnSpPr>
          <p:nvPr/>
        </p:nvCxnSpPr>
        <p:spPr>
          <a:xfrm>
            <a:off x="3587318" y="-113838"/>
            <a:ext cx="0" cy="969587"/>
          </a:xfrm>
          <a:prstGeom prst="line">
            <a:avLst/>
          </a:prstGeom>
          <a:ln w="44450">
            <a:no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617114-EE86-6439-386F-53CD1CFFFA29}"/>
              </a:ext>
            </a:extLst>
          </p:cNvPr>
          <p:cNvCxnSpPr>
            <a:cxnSpLocks/>
          </p:cNvCxnSpPr>
          <p:nvPr/>
        </p:nvCxnSpPr>
        <p:spPr>
          <a:xfrm>
            <a:off x="3273315" y="2814101"/>
            <a:ext cx="273306" cy="0"/>
          </a:xfrm>
          <a:prstGeom prst="line">
            <a:avLst/>
          </a:prstGeom>
          <a:ln w="44450">
            <a:solidFill>
              <a:srgbClr val="F88C20"/>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627ABE2-3CE2-280E-BD7F-F90CB75BF14A}"/>
              </a:ext>
            </a:extLst>
          </p:cNvPr>
          <p:cNvGrpSpPr>
            <a:grpSpLocks noGrp="1" noUngrp="1" noRot="1" noMove="1" noResize="1"/>
          </p:cNvGrpSpPr>
          <p:nvPr/>
        </p:nvGrpSpPr>
        <p:grpSpPr>
          <a:xfrm>
            <a:off x="169278" y="2267444"/>
            <a:ext cx="1392074" cy="995760"/>
            <a:chOff x="200146" y="2738721"/>
            <a:chExt cx="2368019" cy="1327681"/>
          </a:xfrm>
        </p:grpSpPr>
        <p:sp>
          <p:nvSpPr>
            <p:cNvPr id="27" name="Arrow: Curved Left 26">
              <a:extLst>
                <a:ext uri="{FF2B5EF4-FFF2-40B4-BE49-F238E27FC236}">
                  <a16:creationId xmlns:a16="http://schemas.microsoft.com/office/drawing/2014/main" id="{B5A2722F-4F49-086A-45B9-AFCE1EAA9148}"/>
                </a:ext>
              </a:extLst>
            </p:cNvPr>
            <p:cNvSpPr>
              <a:spLocks noGrp="1" noRot="1" noMove="1" noResize="1" noEditPoints="1" noAdjustHandles="1" noChangeArrowheads="1" noChangeShapeType="1"/>
            </p:cNvSpPr>
            <p:nvPr/>
          </p:nvSpPr>
          <p:spPr>
            <a:xfrm flipV="1">
              <a:off x="1956545" y="2738721"/>
              <a:ext cx="611620" cy="822301"/>
            </a:xfrm>
            <a:prstGeom prst="curvedLeftArrow">
              <a:avLst/>
            </a:prstGeom>
            <a:gradFill>
              <a:gsLst>
                <a:gs pos="3000">
                  <a:srgbClr val="5F779C"/>
                </a:gs>
                <a:gs pos="51500">
                  <a:schemeClr val="bg1"/>
                </a:gs>
                <a:gs pos="100000">
                  <a:srgbClr val="5F779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200">
                <a:solidFill>
                  <a:schemeClr val="tx1"/>
                </a:solidFill>
              </a:endParaRPr>
            </a:p>
          </p:txBody>
        </p:sp>
        <p:sp>
          <p:nvSpPr>
            <p:cNvPr id="28" name="Arrow: Curved Left 27">
              <a:extLst>
                <a:ext uri="{FF2B5EF4-FFF2-40B4-BE49-F238E27FC236}">
                  <a16:creationId xmlns:a16="http://schemas.microsoft.com/office/drawing/2014/main" id="{5FA0AF4E-B2B7-C420-5A4F-F0EB04CEFC1F}"/>
                </a:ext>
              </a:extLst>
            </p:cNvPr>
            <p:cNvSpPr>
              <a:spLocks noGrp="1" noRot="1" noMove="1" noResize="1" noEditPoints="1" noAdjustHandles="1" noChangeArrowheads="1" noChangeShapeType="1"/>
            </p:cNvSpPr>
            <p:nvPr/>
          </p:nvSpPr>
          <p:spPr>
            <a:xfrm flipH="1">
              <a:off x="200146" y="2771007"/>
              <a:ext cx="611621" cy="776952"/>
            </a:xfrm>
            <a:prstGeom prst="curvedLeftArrow">
              <a:avLst/>
            </a:prstGeom>
            <a:gradFill>
              <a:gsLst>
                <a:gs pos="3000">
                  <a:srgbClr val="5F779C"/>
                </a:gs>
                <a:gs pos="51500">
                  <a:schemeClr val="bg1"/>
                </a:gs>
                <a:gs pos="100000">
                  <a:srgbClr val="5F779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200">
                <a:solidFill>
                  <a:schemeClr val="tx1"/>
                </a:solidFill>
              </a:endParaRPr>
            </a:p>
          </p:txBody>
        </p:sp>
        <p:sp>
          <p:nvSpPr>
            <p:cNvPr id="30" name="TextBox 29">
              <a:extLst>
                <a:ext uri="{FF2B5EF4-FFF2-40B4-BE49-F238E27FC236}">
                  <a16:creationId xmlns:a16="http://schemas.microsoft.com/office/drawing/2014/main" id="{CF4C8745-5FD6-1B41-72FA-D52FA3CD50B6}"/>
                </a:ext>
              </a:extLst>
            </p:cNvPr>
            <p:cNvSpPr txBox="1">
              <a:spLocks noGrp="1" noRot="1" noMove="1" noResize="1" noEditPoints="1" noAdjustHandles="1" noChangeArrowheads="1" noChangeShapeType="1"/>
            </p:cNvSpPr>
            <p:nvPr/>
          </p:nvSpPr>
          <p:spPr>
            <a:xfrm>
              <a:off x="532269" y="3881737"/>
              <a:ext cx="1777891" cy="184665"/>
            </a:xfrm>
            <a:prstGeom prst="rect">
              <a:avLst/>
            </a:prstGeom>
            <a:noFill/>
          </p:spPr>
          <p:txBody>
            <a:bodyPr wrap="none" lIns="0" tIns="0" rIns="0" bIns="0" rtlCol="0">
              <a:spAutoFit/>
            </a:bodyPr>
            <a:lstStyle/>
            <a:p>
              <a:pPr algn="ctr"/>
              <a:r>
                <a:rPr lang="en-US" sz="900" b="1" dirty="0">
                  <a:solidFill>
                    <a:schemeClr val="bg1"/>
                  </a:solidFill>
                </a:rPr>
                <a:t>Protein aggregates</a:t>
              </a:r>
            </a:p>
          </p:txBody>
        </p:sp>
        <p:sp>
          <p:nvSpPr>
            <p:cNvPr id="31" name="TextBox 30">
              <a:extLst>
                <a:ext uri="{FF2B5EF4-FFF2-40B4-BE49-F238E27FC236}">
                  <a16:creationId xmlns:a16="http://schemas.microsoft.com/office/drawing/2014/main" id="{FA31CC76-9621-698E-6C71-AFF6B0E1C206}"/>
                </a:ext>
              </a:extLst>
            </p:cNvPr>
            <p:cNvSpPr txBox="1">
              <a:spLocks noGrp="1" noRot="1" noMove="1" noResize="1" noEditPoints="1" noAdjustHandles="1" noChangeArrowheads="1" noChangeShapeType="1"/>
            </p:cNvSpPr>
            <p:nvPr/>
          </p:nvSpPr>
          <p:spPr>
            <a:xfrm>
              <a:off x="904540" y="2741721"/>
              <a:ext cx="992564" cy="184665"/>
            </a:xfrm>
            <a:prstGeom prst="rect">
              <a:avLst/>
            </a:prstGeom>
            <a:noFill/>
          </p:spPr>
          <p:txBody>
            <a:bodyPr wrap="none" lIns="0" tIns="0" rIns="0" bIns="0" rtlCol="0">
              <a:spAutoFit/>
            </a:bodyPr>
            <a:lstStyle/>
            <a:p>
              <a:pPr algn="ctr"/>
              <a:r>
                <a:rPr lang="en-US" sz="900" b="1" dirty="0">
                  <a:solidFill>
                    <a:schemeClr val="bg1"/>
                  </a:solidFill>
                </a:rPr>
                <a:t>Cell stress</a:t>
              </a:r>
            </a:p>
          </p:txBody>
        </p:sp>
        <p:pic>
          <p:nvPicPr>
            <p:cNvPr id="49" name="Picture 48">
              <a:extLst>
                <a:ext uri="{FF2B5EF4-FFF2-40B4-BE49-F238E27FC236}">
                  <a16:creationId xmlns:a16="http://schemas.microsoft.com/office/drawing/2014/main" id="{CBB97545-DD78-7050-9023-20B6CA25BF58}"/>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a:xfrm>
              <a:off x="922564" y="3053452"/>
              <a:ext cx="1053193" cy="816429"/>
            </a:xfrm>
            <a:prstGeom prst="rect">
              <a:avLst/>
            </a:prstGeom>
          </p:spPr>
        </p:pic>
      </p:grpSp>
      <p:grpSp>
        <p:nvGrpSpPr>
          <p:cNvPr id="5" name="Group 4">
            <a:extLst>
              <a:ext uri="{FF2B5EF4-FFF2-40B4-BE49-F238E27FC236}">
                <a16:creationId xmlns:a16="http://schemas.microsoft.com/office/drawing/2014/main" id="{3793C36E-B6D1-AC43-2F7E-8B95EFCE574F}"/>
              </a:ext>
            </a:extLst>
          </p:cNvPr>
          <p:cNvGrpSpPr>
            <a:grpSpLocks noGrp="1" noUngrp="1" noRot="1" noMove="1" noResize="1"/>
          </p:cNvGrpSpPr>
          <p:nvPr/>
        </p:nvGrpSpPr>
        <p:grpSpPr>
          <a:xfrm>
            <a:off x="1825032" y="2227481"/>
            <a:ext cx="722540" cy="1009812"/>
            <a:chOff x="2947306" y="2637074"/>
            <a:chExt cx="963387" cy="1346415"/>
          </a:xfrm>
        </p:grpSpPr>
        <p:sp>
          <p:nvSpPr>
            <p:cNvPr id="32" name="TextBox 31">
              <a:extLst>
                <a:ext uri="{FF2B5EF4-FFF2-40B4-BE49-F238E27FC236}">
                  <a16:creationId xmlns:a16="http://schemas.microsoft.com/office/drawing/2014/main" id="{2573BDF8-A205-FFF2-7EC8-C97F5905591B}"/>
                </a:ext>
              </a:extLst>
            </p:cNvPr>
            <p:cNvSpPr txBox="1">
              <a:spLocks noGrp="1" noRot="1" noMove="1" noResize="1" noEditPoints="1" noAdjustHandles="1" noChangeArrowheads="1" noChangeShapeType="1"/>
            </p:cNvSpPr>
            <p:nvPr/>
          </p:nvSpPr>
          <p:spPr>
            <a:xfrm>
              <a:off x="3029895" y="3614157"/>
              <a:ext cx="709596" cy="369332"/>
            </a:xfrm>
            <a:prstGeom prst="rect">
              <a:avLst/>
            </a:prstGeom>
            <a:noFill/>
          </p:spPr>
          <p:txBody>
            <a:bodyPr wrap="none" lIns="0" tIns="0" rIns="0" bIns="0" rtlCol="0">
              <a:spAutoFit/>
            </a:bodyPr>
            <a:lstStyle/>
            <a:p>
              <a:pPr algn="ctr"/>
              <a:r>
                <a:rPr lang="en-US" sz="900" b="1" dirty="0">
                  <a:solidFill>
                    <a:schemeClr val="bg1"/>
                  </a:solidFill>
                </a:rPr>
                <a:t>Vesicle </a:t>
              </a:r>
              <a:br>
                <a:rPr lang="en-US" sz="900" b="1" dirty="0">
                  <a:solidFill>
                    <a:schemeClr val="bg1"/>
                  </a:solidFill>
                </a:rPr>
              </a:br>
              <a:r>
                <a:rPr lang="en-US" sz="900" b="1" dirty="0">
                  <a:solidFill>
                    <a:schemeClr val="bg1"/>
                  </a:solidFill>
                </a:rPr>
                <a:t>formation</a:t>
              </a:r>
            </a:p>
          </p:txBody>
        </p:sp>
        <p:pic>
          <p:nvPicPr>
            <p:cNvPr id="50" name="Picture 49" descr="A screenshot of a video game&#10;&#10;Description automatically generated">
              <a:extLst>
                <a:ext uri="{FF2B5EF4-FFF2-40B4-BE49-F238E27FC236}">
                  <a16:creationId xmlns:a16="http://schemas.microsoft.com/office/drawing/2014/main" id="{E2A5CDE7-B448-3348-8028-09D240905C5C}"/>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p:blipFill>
          <p:spPr>
            <a:xfrm>
              <a:off x="2947306" y="2637074"/>
              <a:ext cx="963387" cy="914400"/>
            </a:xfrm>
            <a:prstGeom prst="rect">
              <a:avLst/>
            </a:prstGeom>
          </p:spPr>
        </p:pic>
      </p:grpSp>
      <p:sp>
        <p:nvSpPr>
          <p:cNvPr id="33" name="TextBox 32">
            <a:extLst>
              <a:ext uri="{FF2B5EF4-FFF2-40B4-BE49-F238E27FC236}">
                <a16:creationId xmlns:a16="http://schemas.microsoft.com/office/drawing/2014/main" id="{0A7DE690-2B37-49E2-4351-AFAE36065053}"/>
              </a:ext>
            </a:extLst>
          </p:cNvPr>
          <p:cNvSpPr txBox="1">
            <a:spLocks noGrp="1" noRot="1" noMove="1" noResize="1" noEditPoints="1" noAdjustHandles="1" noChangeArrowheads="1" noChangeShapeType="1"/>
          </p:cNvSpPr>
          <p:nvPr/>
        </p:nvSpPr>
        <p:spPr>
          <a:xfrm>
            <a:off x="2679662" y="2976689"/>
            <a:ext cx="589906" cy="138499"/>
          </a:xfrm>
          <a:prstGeom prst="rect">
            <a:avLst/>
          </a:prstGeom>
          <a:noFill/>
        </p:spPr>
        <p:txBody>
          <a:bodyPr wrap="none" lIns="0" tIns="0" rIns="0" bIns="0" rtlCol="0">
            <a:spAutoFit/>
          </a:bodyPr>
          <a:lstStyle/>
          <a:p>
            <a:pPr algn="ctr"/>
            <a:r>
              <a:rPr lang="en-US" sz="900" b="1" dirty="0">
                <a:solidFill>
                  <a:schemeClr val="bg1"/>
                </a:solidFill>
              </a:rPr>
              <a:t>Maturation</a:t>
            </a:r>
          </a:p>
        </p:txBody>
      </p:sp>
      <p:pic>
        <p:nvPicPr>
          <p:cNvPr id="51" name="Picture 50">
            <a:extLst>
              <a:ext uri="{FF2B5EF4-FFF2-40B4-BE49-F238E27FC236}">
                <a16:creationId xmlns:a16="http://schemas.microsoft.com/office/drawing/2014/main" id="{B95B06D8-FB52-D72A-235D-708840C8BD06}"/>
              </a:ext>
            </a:extLst>
          </p:cNvPr>
          <p:cNvPicPr>
            <a:picLocks noGrp="1" noRot="1" noChangeAspect="1" noMove="1" noResize="1" noEditPoints="1" noAdjustHandles="1" noChangeArrowheads="1" noChangeShapeType="1" noCrop="1"/>
          </p:cNvPicPr>
          <p:nvPr/>
        </p:nvPicPr>
        <p:blipFill rotWithShape="1">
          <a:blip r:embed="rId5"/>
          <a:srcRect t="20268" b="15818"/>
          <a:stretch/>
        </p:blipFill>
        <p:spPr>
          <a:xfrm>
            <a:off x="2560225" y="2232691"/>
            <a:ext cx="815504" cy="680591"/>
          </a:xfrm>
          <a:prstGeom prst="rect">
            <a:avLst/>
          </a:prstGeom>
        </p:spPr>
      </p:pic>
      <p:grpSp>
        <p:nvGrpSpPr>
          <p:cNvPr id="12" name="Group 11">
            <a:extLst>
              <a:ext uri="{FF2B5EF4-FFF2-40B4-BE49-F238E27FC236}">
                <a16:creationId xmlns:a16="http://schemas.microsoft.com/office/drawing/2014/main" id="{69F63323-25E1-F262-1BA0-61CB1D5A830E}"/>
              </a:ext>
            </a:extLst>
          </p:cNvPr>
          <p:cNvGrpSpPr/>
          <p:nvPr/>
        </p:nvGrpSpPr>
        <p:grpSpPr>
          <a:xfrm>
            <a:off x="3347685" y="854434"/>
            <a:ext cx="1288814" cy="1023329"/>
            <a:chOff x="5199680" y="4636410"/>
            <a:chExt cx="1718418" cy="1364438"/>
          </a:xfrm>
        </p:grpSpPr>
        <p:sp>
          <p:nvSpPr>
            <p:cNvPr id="43" name="TextBox 42">
              <a:extLst>
                <a:ext uri="{FF2B5EF4-FFF2-40B4-BE49-F238E27FC236}">
                  <a16:creationId xmlns:a16="http://schemas.microsoft.com/office/drawing/2014/main" id="{633D92A6-D737-08DD-EB6E-5E5B91B189EB}"/>
                </a:ext>
              </a:extLst>
            </p:cNvPr>
            <p:cNvSpPr txBox="1"/>
            <p:nvPr/>
          </p:nvSpPr>
          <p:spPr>
            <a:xfrm>
              <a:off x="5199680" y="5631516"/>
              <a:ext cx="1718418" cy="369332"/>
            </a:xfrm>
            <a:prstGeom prst="rect">
              <a:avLst/>
            </a:prstGeom>
            <a:noFill/>
          </p:spPr>
          <p:txBody>
            <a:bodyPr wrap="none" lIns="0" tIns="0" rIns="0" bIns="0" rtlCol="0">
              <a:spAutoFit/>
            </a:bodyPr>
            <a:lstStyle/>
            <a:p>
              <a:pPr algn="ctr"/>
              <a:r>
                <a:rPr lang="en-US" sz="900" b="1" dirty="0">
                  <a:solidFill>
                    <a:schemeClr val="bg1"/>
                  </a:solidFill>
                </a:rPr>
                <a:t>Lysosomal dysfunction</a:t>
              </a:r>
            </a:p>
            <a:p>
              <a:pPr algn="ctr"/>
              <a:r>
                <a:rPr lang="en-US" sz="900" b="1" dirty="0">
                  <a:solidFill>
                    <a:schemeClr val="bg1"/>
                  </a:solidFill>
                </a:rPr>
                <a:t>(no fusion)</a:t>
              </a:r>
            </a:p>
          </p:txBody>
        </p:sp>
        <p:pic>
          <p:nvPicPr>
            <p:cNvPr id="53" name="Picture 52">
              <a:extLst>
                <a:ext uri="{FF2B5EF4-FFF2-40B4-BE49-F238E27FC236}">
                  <a16:creationId xmlns:a16="http://schemas.microsoft.com/office/drawing/2014/main" id="{2DDD80C9-6085-81E8-32B1-9205FD5FDD8C}"/>
                </a:ext>
              </a:extLst>
            </p:cNvPr>
            <p:cNvPicPr>
              <a:picLocks noChangeAspect="1"/>
            </p:cNvPicPr>
            <p:nvPr/>
          </p:nvPicPr>
          <p:blipFill>
            <a:blip r:embed="rId6"/>
            <a:srcRect/>
            <a:stretch/>
          </p:blipFill>
          <p:spPr>
            <a:xfrm>
              <a:off x="5548519" y="4636410"/>
              <a:ext cx="1007577" cy="1114767"/>
            </a:xfrm>
            <a:prstGeom prst="rect">
              <a:avLst/>
            </a:prstGeom>
          </p:spPr>
        </p:pic>
      </p:grpSp>
      <p:sp>
        <p:nvSpPr>
          <p:cNvPr id="42" name="TextBox 41">
            <a:extLst>
              <a:ext uri="{FF2B5EF4-FFF2-40B4-BE49-F238E27FC236}">
                <a16:creationId xmlns:a16="http://schemas.microsoft.com/office/drawing/2014/main" id="{952446DA-6FE8-6689-6F10-3B274D8CFE3A}"/>
              </a:ext>
            </a:extLst>
          </p:cNvPr>
          <p:cNvSpPr txBox="1"/>
          <p:nvPr/>
        </p:nvSpPr>
        <p:spPr>
          <a:xfrm>
            <a:off x="5050785" y="2418989"/>
            <a:ext cx="1974901" cy="138499"/>
          </a:xfrm>
          <a:prstGeom prst="rect">
            <a:avLst/>
          </a:prstGeom>
          <a:noFill/>
        </p:spPr>
        <p:txBody>
          <a:bodyPr wrap="none" lIns="0" tIns="0" rIns="0" bIns="0" rtlCol="0">
            <a:spAutoFit/>
          </a:bodyPr>
          <a:lstStyle/>
          <a:p>
            <a:pPr algn="ctr"/>
            <a:r>
              <a:rPr lang="en-US" sz="900" b="1" dirty="0">
                <a:solidFill>
                  <a:schemeClr val="bg1"/>
                </a:solidFill>
              </a:rPr>
              <a:t>Accumulation of protein aggregates</a:t>
            </a:r>
          </a:p>
        </p:txBody>
      </p:sp>
      <p:pic>
        <p:nvPicPr>
          <p:cNvPr id="63" name="Picture 62">
            <a:extLst>
              <a:ext uri="{FF2B5EF4-FFF2-40B4-BE49-F238E27FC236}">
                <a16:creationId xmlns:a16="http://schemas.microsoft.com/office/drawing/2014/main" id="{77BDB79D-23B8-3221-05C4-08515BA2C5E4}"/>
              </a:ext>
            </a:extLst>
          </p:cNvPr>
          <p:cNvPicPr>
            <a:picLocks noChangeAspect="1"/>
          </p:cNvPicPr>
          <p:nvPr/>
        </p:nvPicPr>
        <p:blipFill rotWithShape="1">
          <a:blip r:embed="rId7"/>
          <a:srcRect l="9707" t="15351" r="23040" b="25583"/>
          <a:stretch/>
        </p:blipFill>
        <p:spPr>
          <a:xfrm>
            <a:off x="5218812" y="2688965"/>
            <a:ext cx="947771" cy="922693"/>
          </a:xfrm>
          <a:prstGeom prst="rect">
            <a:avLst/>
          </a:prstGeom>
        </p:spPr>
      </p:pic>
      <p:pic>
        <p:nvPicPr>
          <p:cNvPr id="75" name="Picture 74" descr="A white round object with yellow objects on it&#10;&#10;Description automatically generated">
            <a:extLst>
              <a:ext uri="{FF2B5EF4-FFF2-40B4-BE49-F238E27FC236}">
                <a16:creationId xmlns:a16="http://schemas.microsoft.com/office/drawing/2014/main" id="{22899E04-0E94-5F18-E357-455792E1C20E}"/>
              </a:ext>
            </a:extLst>
          </p:cNvPr>
          <p:cNvPicPr>
            <a:picLocks noChangeAspect="1"/>
          </p:cNvPicPr>
          <p:nvPr/>
        </p:nvPicPr>
        <p:blipFill rotWithShape="1">
          <a:blip r:embed="rId8"/>
          <a:srcRect l="11704" t="5446" r="498" b="6508"/>
          <a:stretch/>
        </p:blipFill>
        <p:spPr>
          <a:xfrm>
            <a:off x="6262301" y="2618578"/>
            <a:ext cx="971343" cy="911798"/>
          </a:xfrm>
          <a:prstGeom prst="rect">
            <a:avLst/>
          </a:prstGeom>
        </p:spPr>
      </p:pic>
      <p:sp>
        <p:nvSpPr>
          <p:cNvPr id="3" name="Arrow: Right 2">
            <a:extLst>
              <a:ext uri="{FF2B5EF4-FFF2-40B4-BE49-F238E27FC236}">
                <a16:creationId xmlns:a16="http://schemas.microsoft.com/office/drawing/2014/main" id="{60B8C886-D29D-5448-E989-DDBB5D5E94D6}"/>
              </a:ext>
            </a:extLst>
          </p:cNvPr>
          <p:cNvSpPr/>
          <p:nvPr/>
        </p:nvSpPr>
        <p:spPr>
          <a:xfrm>
            <a:off x="7351192" y="1541134"/>
            <a:ext cx="345214" cy="138500"/>
          </a:xfrm>
          <a:prstGeom prst="rightArrow">
            <a:avLst>
              <a:gd name="adj1" fmla="val 50000"/>
              <a:gd name="adj2" fmla="val 90396"/>
            </a:avLst>
          </a:prstGeom>
          <a:solidFill>
            <a:srgbClr val="DA06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200"/>
          </a:p>
        </p:txBody>
      </p:sp>
      <p:pic>
        <p:nvPicPr>
          <p:cNvPr id="7" name="Picture 6">
            <a:extLst>
              <a:ext uri="{FF2B5EF4-FFF2-40B4-BE49-F238E27FC236}">
                <a16:creationId xmlns:a16="http://schemas.microsoft.com/office/drawing/2014/main" id="{675FDF70-F3F6-0296-A8B1-ECF08D4C493A}"/>
              </a:ext>
            </a:extLst>
          </p:cNvPr>
          <p:cNvPicPr>
            <a:picLocks noChangeAspect="1"/>
          </p:cNvPicPr>
          <p:nvPr/>
        </p:nvPicPr>
        <p:blipFill rotWithShape="1">
          <a:blip r:embed="rId5"/>
          <a:srcRect l="4432" t="13559" r="12196" b="7578"/>
          <a:stretch/>
        </p:blipFill>
        <p:spPr>
          <a:xfrm>
            <a:off x="4592583" y="854800"/>
            <a:ext cx="756503" cy="901008"/>
          </a:xfrm>
          <a:prstGeom prst="rect">
            <a:avLst/>
          </a:prstGeom>
        </p:spPr>
      </p:pic>
      <p:pic>
        <p:nvPicPr>
          <p:cNvPr id="8" name="Picture 7">
            <a:extLst>
              <a:ext uri="{FF2B5EF4-FFF2-40B4-BE49-F238E27FC236}">
                <a16:creationId xmlns:a16="http://schemas.microsoft.com/office/drawing/2014/main" id="{A6339234-9754-7426-1000-92BD4D80C23A}"/>
              </a:ext>
            </a:extLst>
          </p:cNvPr>
          <p:cNvPicPr>
            <a:picLocks noChangeAspect="1"/>
          </p:cNvPicPr>
          <p:nvPr/>
        </p:nvPicPr>
        <p:blipFill>
          <a:blip r:embed="rId5"/>
          <a:srcRect/>
          <a:stretch/>
        </p:blipFill>
        <p:spPr>
          <a:xfrm>
            <a:off x="5836642" y="903327"/>
            <a:ext cx="907377" cy="1142509"/>
          </a:xfrm>
          <a:prstGeom prst="rect">
            <a:avLst/>
          </a:prstGeom>
        </p:spPr>
      </p:pic>
      <p:pic>
        <p:nvPicPr>
          <p:cNvPr id="11" name="Picture 10">
            <a:extLst>
              <a:ext uri="{FF2B5EF4-FFF2-40B4-BE49-F238E27FC236}">
                <a16:creationId xmlns:a16="http://schemas.microsoft.com/office/drawing/2014/main" id="{7832AAD0-C57A-731E-ABA2-73F2CF5F990B}"/>
              </a:ext>
            </a:extLst>
          </p:cNvPr>
          <p:cNvPicPr>
            <a:picLocks noChangeAspect="1"/>
          </p:cNvPicPr>
          <p:nvPr/>
        </p:nvPicPr>
        <p:blipFill rotWithShape="1">
          <a:blip r:embed="rId5"/>
          <a:srcRect l="4432" t="13559" r="12196" b="7578"/>
          <a:stretch/>
        </p:blipFill>
        <p:spPr>
          <a:xfrm>
            <a:off x="6210728" y="1632725"/>
            <a:ext cx="756503" cy="901008"/>
          </a:xfrm>
          <a:prstGeom prst="rect">
            <a:avLst/>
          </a:prstGeom>
        </p:spPr>
      </p:pic>
      <p:pic>
        <p:nvPicPr>
          <p:cNvPr id="14" name="Picture 13">
            <a:extLst>
              <a:ext uri="{FF2B5EF4-FFF2-40B4-BE49-F238E27FC236}">
                <a16:creationId xmlns:a16="http://schemas.microsoft.com/office/drawing/2014/main" id="{8E42667D-F1D5-44F5-BCC4-9C018CE9F0F4}"/>
              </a:ext>
            </a:extLst>
          </p:cNvPr>
          <p:cNvPicPr>
            <a:picLocks noChangeAspect="1"/>
          </p:cNvPicPr>
          <p:nvPr/>
        </p:nvPicPr>
        <p:blipFill>
          <a:blip r:embed="rId5"/>
          <a:srcRect/>
          <a:stretch/>
        </p:blipFill>
        <p:spPr>
          <a:xfrm>
            <a:off x="6489605" y="900567"/>
            <a:ext cx="907377" cy="1142509"/>
          </a:xfrm>
          <a:prstGeom prst="rect">
            <a:avLst/>
          </a:prstGeom>
        </p:spPr>
      </p:pic>
      <p:pic>
        <p:nvPicPr>
          <p:cNvPr id="18" name="Picture 17">
            <a:extLst>
              <a:ext uri="{FF2B5EF4-FFF2-40B4-BE49-F238E27FC236}">
                <a16:creationId xmlns:a16="http://schemas.microsoft.com/office/drawing/2014/main" id="{F656A04B-C5E7-ADEE-88BC-4DAC14083693}"/>
              </a:ext>
            </a:extLst>
          </p:cNvPr>
          <p:cNvPicPr>
            <a:picLocks noChangeAspect="1"/>
          </p:cNvPicPr>
          <p:nvPr/>
        </p:nvPicPr>
        <p:blipFill rotWithShape="1">
          <a:blip r:embed="rId5"/>
          <a:srcRect l="4432" t="13559" r="12196" b="7578"/>
          <a:stretch/>
        </p:blipFill>
        <p:spPr>
          <a:xfrm>
            <a:off x="5535544" y="1645755"/>
            <a:ext cx="756503" cy="901008"/>
          </a:xfrm>
          <a:prstGeom prst="rect">
            <a:avLst/>
          </a:prstGeom>
        </p:spPr>
      </p:pic>
      <p:pic>
        <p:nvPicPr>
          <p:cNvPr id="23" name="Picture 22">
            <a:extLst>
              <a:ext uri="{FF2B5EF4-FFF2-40B4-BE49-F238E27FC236}">
                <a16:creationId xmlns:a16="http://schemas.microsoft.com/office/drawing/2014/main" id="{88DB4916-B4CD-BF72-FAD6-FBD5C04CABDB}"/>
              </a:ext>
            </a:extLst>
          </p:cNvPr>
          <p:cNvPicPr>
            <a:picLocks noChangeAspect="1"/>
          </p:cNvPicPr>
          <p:nvPr/>
        </p:nvPicPr>
        <p:blipFill>
          <a:blip r:embed="rId5"/>
          <a:srcRect/>
          <a:stretch/>
        </p:blipFill>
        <p:spPr>
          <a:xfrm>
            <a:off x="5205959" y="862929"/>
            <a:ext cx="907377" cy="1142509"/>
          </a:xfrm>
          <a:prstGeom prst="rect">
            <a:avLst/>
          </a:prstGeom>
        </p:spPr>
      </p:pic>
      <p:pic>
        <p:nvPicPr>
          <p:cNvPr id="24" name="Picture 23">
            <a:extLst>
              <a:ext uri="{FF2B5EF4-FFF2-40B4-BE49-F238E27FC236}">
                <a16:creationId xmlns:a16="http://schemas.microsoft.com/office/drawing/2014/main" id="{76527071-BC74-4B80-0247-F4B30108AC42}"/>
              </a:ext>
            </a:extLst>
          </p:cNvPr>
          <p:cNvPicPr>
            <a:picLocks noChangeAspect="1"/>
          </p:cNvPicPr>
          <p:nvPr/>
        </p:nvPicPr>
        <p:blipFill rotWithShape="1">
          <a:blip r:embed="rId5"/>
          <a:srcRect l="4432" t="13559" r="12196" b="7578"/>
          <a:stretch/>
        </p:blipFill>
        <p:spPr>
          <a:xfrm>
            <a:off x="4818784" y="1535269"/>
            <a:ext cx="756503" cy="901008"/>
          </a:xfrm>
          <a:prstGeom prst="rect">
            <a:avLst/>
          </a:prstGeom>
        </p:spPr>
      </p:pic>
      <p:pic>
        <p:nvPicPr>
          <p:cNvPr id="25" name="Picture 24">
            <a:extLst>
              <a:ext uri="{FF2B5EF4-FFF2-40B4-BE49-F238E27FC236}">
                <a16:creationId xmlns:a16="http://schemas.microsoft.com/office/drawing/2014/main" id="{08066A03-FE13-9DBA-D799-760625AA23BF}"/>
              </a:ext>
            </a:extLst>
          </p:cNvPr>
          <p:cNvPicPr>
            <a:picLocks noChangeAspect="1"/>
          </p:cNvPicPr>
          <p:nvPr/>
        </p:nvPicPr>
        <p:blipFill rotWithShape="1">
          <a:blip r:embed="rId5"/>
          <a:srcRect l="4432" t="13559" r="12196" b="7578"/>
          <a:stretch/>
        </p:blipFill>
        <p:spPr>
          <a:xfrm>
            <a:off x="5504074" y="408413"/>
            <a:ext cx="756503" cy="901008"/>
          </a:xfrm>
          <a:prstGeom prst="rect">
            <a:avLst/>
          </a:prstGeom>
        </p:spPr>
      </p:pic>
      <p:pic>
        <p:nvPicPr>
          <p:cNvPr id="29" name="Picture 28">
            <a:extLst>
              <a:ext uri="{FF2B5EF4-FFF2-40B4-BE49-F238E27FC236}">
                <a16:creationId xmlns:a16="http://schemas.microsoft.com/office/drawing/2014/main" id="{2656A024-8DEB-185B-ED98-09A0DCD5FB0B}"/>
              </a:ext>
            </a:extLst>
          </p:cNvPr>
          <p:cNvPicPr>
            <a:picLocks noChangeAspect="1"/>
          </p:cNvPicPr>
          <p:nvPr/>
        </p:nvPicPr>
        <p:blipFill rotWithShape="1">
          <a:blip r:embed="rId5"/>
          <a:srcRect l="4432" t="13559" r="12196" b="7578"/>
          <a:stretch/>
        </p:blipFill>
        <p:spPr>
          <a:xfrm>
            <a:off x="6211034" y="419492"/>
            <a:ext cx="756503" cy="901008"/>
          </a:xfrm>
          <a:prstGeom prst="rect">
            <a:avLst/>
          </a:prstGeom>
        </p:spPr>
      </p:pic>
      <p:grpSp>
        <p:nvGrpSpPr>
          <p:cNvPr id="67" name="Group 66">
            <a:extLst>
              <a:ext uri="{FF2B5EF4-FFF2-40B4-BE49-F238E27FC236}">
                <a16:creationId xmlns:a16="http://schemas.microsoft.com/office/drawing/2014/main" id="{A6B12828-BED0-F502-7430-0614CDD4EB0F}"/>
              </a:ext>
            </a:extLst>
          </p:cNvPr>
          <p:cNvGrpSpPr/>
          <p:nvPr/>
        </p:nvGrpSpPr>
        <p:grpSpPr>
          <a:xfrm flipV="1">
            <a:off x="3492915" y="1919089"/>
            <a:ext cx="990873" cy="1867614"/>
            <a:chOff x="4657220" y="2273035"/>
            <a:chExt cx="1321164" cy="2490152"/>
          </a:xfrm>
        </p:grpSpPr>
        <p:sp>
          <p:nvSpPr>
            <p:cNvPr id="92" name="Arrow: Right 91">
              <a:extLst>
                <a:ext uri="{FF2B5EF4-FFF2-40B4-BE49-F238E27FC236}">
                  <a16:creationId xmlns:a16="http://schemas.microsoft.com/office/drawing/2014/main" id="{AA639DFA-A0FB-4E3A-78C8-4178398DA6CF}"/>
                </a:ext>
              </a:extLst>
            </p:cNvPr>
            <p:cNvSpPr/>
            <p:nvPr/>
          </p:nvSpPr>
          <p:spPr>
            <a:xfrm>
              <a:off x="4703919" y="2281223"/>
              <a:ext cx="1274465" cy="133326"/>
            </a:xfrm>
            <a:prstGeom prst="rightArrow">
              <a:avLst>
                <a:gd name="adj1" fmla="val 50000"/>
                <a:gd name="adj2" fmla="val 101629"/>
              </a:avLst>
            </a:prstGeom>
            <a:solidFill>
              <a:srgbClr val="41DA05"/>
            </a:solidFill>
            <a:ln w="88900">
              <a:solidFill>
                <a:srgbClr val="41DA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200"/>
            </a:p>
          </p:txBody>
        </p:sp>
        <p:sp>
          <p:nvSpPr>
            <p:cNvPr id="93" name="Rectangle 92">
              <a:extLst>
                <a:ext uri="{FF2B5EF4-FFF2-40B4-BE49-F238E27FC236}">
                  <a16:creationId xmlns:a16="http://schemas.microsoft.com/office/drawing/2014/main" id="{108BC1C9-A2A5-09A6-8650-5B1D252ACB91}"/>
                </a:ext>
              </a:extLst>
            </p:cNvPr>
            <p:cNvSpPr/>
            <p:nvPr/>
          </p:nvSpPr>
          <p:spPr>
            <a:xfrm>
              <a:off x="4657220" y="2273035"/>
              <a:ext cx="134344" cy="1180289"/>
            </a:xfrm>
            <a:prstGeom prst="rect">
              <a:avLst/>
            </a:prstGeom>
            <a:gradFill>
              <a:gsLst>
                <a:gs pos="57000">
                  <a:srgbClr val="F48A1F"/>
                </a:gs>
                <a:gs pos="100000">
                  <a:srgbClr val="41DA05"/>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200"/>
            </a:p>
          </p:txBody>
        </p:sp>
        <p:sp>
          <p:nvSpPr>
            <p:cNvPr id="70" name="Rectangle 69">
              <a:extLst>
                <a:ext uri="{FF2B5EF4-FFF2-40B4-BE49-F238E27FC236}">
                  <a16:creationId xmlns:a16="http://schemas.microsoft.com/office/drawing/2014/main" id="{2917CEA9-6BBE-5FC8-66C8-97D61FD21EDF}"/>
                </a:ext>
              </a:extLst>
            </p:cNvPr>
            <p:cNvSpPr/>
            <p:nvPr/>
          </p:nvSpPr>
          <p:spPr>
            <a:xfrm>
              <a:off x="4657713" y="3450954"/>
              <a:ext cx="133851" cy="1312233"/>
            </a:xfrm>
            <a:prstGeom prst="rect">
              <a:avLst/>
            </a:prstGeom>
            <a:gradFill>
              <a:gsLst>
                <a:gs pos="57000">
                  <a:srgbClr val="DA0609"/>
                </a:gs>
                <a:gs pos="100000">
                  <a:srgbClr val="F48A1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200"/>
            </a:p>
          </p:txBody>
        </p:sp>
        <p:sp>
          <p:nvSpPr>
            <p:cNvPr id="71" name="Arrow: Right 91">
              <a:extLst>
                <a:ext uri="{FF2B5EF4-FFF2-40B4-BE49-F238E27FC236}">
                  <a16:creationId xmlns:a16="http://schemas.microsoft.com/office/drawing/2014/main" id="{97D76EB9-A6C0-EC8C-A865-F7C13E075EBD}"/>
                </a:ext>
              </a:extLst>
            </p:cNvPr>
            <p:cNvSpPr/>
            <p:nvPr/>
          </p:nvSpPr>
          <p:spPr>
            <a:xfrm>
              <a:off x="4703919" y="4620333"/>
              <a:ext cx="1274465" cy="133326"/>
            </a:xfrm>
            <a:prstGeom prst="rightArrow">
              <a:avLst>
                <a:gd name="adj1" fmla="val 50000"/>
                <a:gd name="adj2" fmla="val 101629"/>
              </a:avLst>
            </a:prstGeom>
            <a:solidFill>
              <a:srgbClr val="DA0609"/>
            </a:solidFill>
            <a:ln w="88900">
              <a:solidFill>
                <a:srgbClr val="DA06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200"/>
            </a:p>
          </p:txBody>
        </p:sp>
      </p:grpSp>
      <p:grpSp>
        <p:nvGrpSpPr>
          <p:cNvPr id="69" name="Group 68">
            <a:extLst>
              <a:ext uri="{FF2B5EF4-FFF2-40B4-BE49-F238E27FC236}">
                <a16:creationId xmlns:a16="http://schemas.microsoft.com/office/drawing/2014/main" id="{5D2E94F6-FD2F-AC2F-06DA-01D23ACEF7DC}"/>
              </a:ext>
            </a:extLst>
          </p:cNvPr>
          <p:cNvGrpSpPr/>
          <p:nvPr/>
        </p:nvGrpSpPr>
        <p:grpSpPr>
          <a:xfrm>
            <a:off x="427981" y="942777"/>
            <a:ext cx="1960881" cy="1091470"/>
            <a:chOff x="481693" y="4738843"/>
            <a:chExt cx="2063524" cy="1280398"/>
          </a:xfrm>
        </p:grpSpPr>
        <p:sp>
          <p:nvSpPr>
            <p:cNvPr id="44" name="TextBox 43">
              <a:extLst>
                <a:ext uri="{FF2B5EF4-FFF2-40B4-BE49-F238E27FC236}">
                  <a16:creationId xmlns:a16="http://schemas.microsoft.com/office/drawing/2014/main" id="{D2B7FA3B-B8FD-C87A-24E0-E36F46F1305C}"/>
                </a:ext>
              </a:extLst>
            </p:cNvPr>
            <p:cNvSpPr txBox="1"/>
            <p:nvPr/>
          </p:nvSpPr>
          <p:spPr>
            <a:xfrm>
              <a:off x="960976" y="4865016"/>
              <a:ext cx="447032" cy="135394"/>
            </a:xfrm>
            <a:prstGeom prst="rect">
              <a:avLst/>
            </a:prstGeom>
            <a:noFill/>
          </p:spPr>
          <p:txBody>
            <a:bodyPr wrap="none" lIns="0" tIns="0" rIns="0" bIns="0" rtlCol="0">
              <a:spAutoFit/>
            </a:bodyPr>
            <a:lstStyle/>
            <a:p>
              <a:pPr algn="ctr"/>
              <a:r>
                <a:rPr lang="en-US" sz="750" dirty="0">
                  <a:solidFill>
                    <a:schemeClr val="bg1"/>
                  </a:solidFill>
                  <a:latin typeface="+mn-lt"/>
                </a:rPr>
                <a:t>Amyloid-</a:t>
              </a:r>
              <a:r>
                <a:rPr lang="en-US" sz="750" dirty="0">
                  <a:solidFill>
                    <a:schemeClr val="bg1"/>
                  </a:solidFill>
                  <a:latin typeface="Symbol" panose="05050102010706020507" pitchFamily="18" charset="2"/>
                </a:rPr>
                <a:t>b</a:t>
              </a:r>
              <a:endParaRPr lang="en-US" sz="713" b="1" dirty="0">
                <a:solidFill>
                  <a:schemeClr val="bg1"/>
                </a:solidFill>
              </a:endParaRPr>
            </a:p>
          </p:txBody>
        </p:sp>
        <p:sp>
          <p:nvSpPr>
            <p:cNvPr id="45" name="TextBox 44">
              <a:extLst>
                <a:ext uri="{FF2B5EF4-FFF2-40B4-BE49-F238E27FC236}">
                  <a16:creationId xmlns:a16="http://schemas.microsoft.com/office/drawing/2014/main" id="{14B5761F-E8D9-021F-73B9-36BD8B0B9E07}"/>
                </a:ext>
              </a:extLst>
            </p:cNvPr>
            <p:cNvSpPr txBox="1"/>
            <p:nvPr/>
          </p:nvSpPr>
          <p:spPr>
            <a:xfrm>
              <a:off x="966663" y="5084197"/>
              <a:ext cx="173753" cy="135394"/>
            </a:xfrm>
            <a:prstGeom prst="rect">
              <a:avLst/>
            </a:prstGeom>
            <a:noFill/>
          </p:spPr>
          <p:txBody>
            <a:bodyPr wrap="none" lIns="0" tIns="0" rIns="0" bIns="0" rtlCol="0">
              <a:spAutoFit/>
            </a:bodyPr>
            <a:lstStyle/>
            <a:p>
              <a:pPr algn="ctr"/>
              <a:r>
                <a:rPr lang="en-US" sz="750" dirty="0">
                  <a:solidFill>
                    <a:schemeClr val="bg1"/>
                  </a:solidFill>
                </a:rPr>
                <a:t>Tau</a:t>
              </a:r>
              <a:endParaRPr lang="en-US" sz="713" b="1" dirty="0">
                <a:solidFill>
                  <a:schemeClr val="bg1"/>
                </a:solidFill>
              </a:endParaRPr>
            </a:p>
          </p:txBody>
        </p:sp>
        <p:sp>
          <p:nvSpPr>
            <p:cNvPr id="46" name="TextBox 45">
              <a:extLst>
                <a:ext uri="{FF2B5EF4-FFF2-40B4-BE49-F238E27FC236}">
                  <a16:creationId xmlns:a16="http://schemas.microsoft.com/office/drawing/2014/main" id="{D37ECE5F-58BA-943B-3D88-6E1A182342BF}"/>
                </a:ext>
              </a:extLst>
            </p:cNvPr>
            <p:cNvSpPr txBox="1"/>
            <p:nvPr/>
          </p:nvSpPr>
          <p:spPr>
            <a:xfrm>
              <a:off x="964268" y="5295443"/>
              <a:ext cx="862013" cy="135394"/>
            </a:xfrm>
            <a:prstGeom prst="rect">
              <a:avLst/>
            </a:prstGeom>
            <a:noFill/>
          </p:spPr>
          <p:txBody>
            <a:bodyPr wrap="none" lIns="0" tIns="0" rIns="0" bIns="0" rtlCol="0">
              <a:spAutoFit/>
            </a:bodyPr>
            <a:lstStyle/>
            <a:p>
              <a:r>
                <a:rPr lang="en-US" sz="750" dirty="0">
                  <a:solidFill>
                    <a:schemeClr val="bg1"/>
                  </a:solidFill>
                </a:rPr>
                <a:t>Lysosomal enzyme</a:t>
              </a:r>
              <a:endParaRPr lang="en-US" sz="713" b="1" dirty="0">
                <a:solidFill>
                  <a:schemeClr val="bg1"/>
                </a:solidFill>
              </a:endParaRPr>
            </a:p>
          </p:txBody>
        </p:sp>
        <p:sp>
          <p:nvSpPr>
            <p:cNvPr id="47" name="Rectangle 46">
              <a:extLst>
                <a:ext uri="{FF2B5EF4-FFF2-40B4-BE49-F238E27FC236}">
                  <a16:creationId xmlns:a16="http://schemas.microsoft.com/office/drawing/2014/main" id="{BFEBEB5D-C6A1-1BDB-5107-500094D24A6B}"/>
                </a:ext>
              </a:extLst>
            </p:cNvPr>
            <p:cNvSpPr/>
            <p:nvPr/>
          </p:nvSpPr>
          <p:spPr>
            <a:xfrm>
              <a:off x="888085" y="4763190"/>
              <a:ext cx="1657132" cy="1256051"/>
            </a:xfrm>
            <a:prstGeom prst="rect">
              <a:avLst/>
            </a:prstGeom>
            <a:noFill/>
            <a:ln w="19050">
              <a:solidFill>
                <a:schemeClr val="bg1">
                  <a:lumMod val="85000"/>
                </a:schemeClr>
              </a:solidFill>
            </a:ln>
            <a:scene3d>
              <a:camera prst="obliqueBottomRigh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200">
                <a:effectLst>
                  <a:outerShdw blurRad="50800" dist="38100" dir="2700000" algn="tl" rotWithShape="0">
                    <a:prstClr val="black">
                      <a:alpha val="40000"/>
                    </a:prstClr>
                  </a:outerShdw>
                </a:effectLst>
              </a:endParaRPr>
            </a:p>
          </p:txBody>
        </p:sp>
        <p:pic>
          <p:nvPicPr>
            <p:cNvPr id="56" name="Picture 55" descr="A screenshot of a video game&#10;&#10;Description automatically generated">
              <a:extLst>
                <a:ext uri="{FF2B5EF4-FFF2-40B4-BE49-F238E27FC236}">
                  <a16:creationId xmlns:a16="http://schemas.microsoft.com/office/drawing/2014/main" id="{D9161C86-3C69-086A-F756-2D53A1EE30F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43848"/>
            <a:stretch/>
          </p:blipFill>
          <p:spPr>
            <a:xfrm>
              <a:off x="481693" y="4995975"/>
              <a:ext cx="359228" cy="261312"/>
            </a:xfrm>
            <a:prstGeom prst="rect">
              <a:avLst/>
            </a:prstGeom>
          </p:spPr>
        </p:pic>
        <p:pic>
          <p:nvPicPr>
            <p:cNvPr id="57" name="Picture 56" descr="A screenshot of a video game&#10;&#10;Description automatically generated">
              <a:extLst>
                <a:ext uri="{FF2B5EF4-FFF2-40B4-BE49-F238E27FC236}">
                  <a16:creationId xmlns:a16="http://schemas.microsoft.com/office/drawing/2014/main" id="{D6E784FA-97D5-EFBB-2553-A1F8E75F3B9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34758"/>
            <a:stretch/>
          </p:blipFill>
          <p:spPr>
            <a:xfrm>
              <a:off x="490042" y="4738843"/>
              <a:ext cx="449036" cy="314268"/>
            </a:xfrm>
            <a:prstGeom prst="rect">
              <a:avLst/>
            </a:prstGeom>
          </p:spPr>
        </p:pic>
        <p:pic>
          <p:nvPicPr>
            <p:cNvPr id="58" name="Picture 57">
              <a:extLst>
                <a:ext uri="{FF2B5EF4-FFF2-40B4-BE49-F238E27FC236}">
                  <a16:creationId xmlns:a16="http://schemas.microsoft.com/office/drawing/2014/main" id="{7840C3FE-DF44-960B-0317-18E373C5F75A}"/>
                </a:ext>
              </a:extLst>
            </p:cNvPr>
            <p:cNvPicPr>
              <a:picLocks noChangeAspect="1"/>
            </p:cNvPicPr>
            <p:nvPr/>
          </p:nvPicPr>
          <p:blipFill rotWithShape="1">
            <a:blip r:embed="rId11"/>
            <a:srcRect l="39625" t="26245" r="29667" b="31945"/>
            <a:stretch/>
          </p:blipFill>
          <p:spPr>
            <a:xfrm>
              <a:off x="576234" y="5244807"/>
              <a:ext cx="168059" cy="216532"/>
            </a:xfrm>
            <a:prstGeom prst="rect">
              <a:avLst/>
            </a:prstGeom>
          </p:spPr>
        </p:pic>
        <p:sp>
          <p:nvSpPr>
            <p:cNvPr id="60" name="TextBox 59">
              <a:extLst>
                <a:ext uri="{FF2B5EF4-FFF2-40B4-BE49-F238E27FC236}">
                  <a16:creationId xmlns:a16="http://schemas.microsoft.com/office/drawing/2014/main" id="{F1C866DB-AACE-8893-5EDA-5475427EA897}"/>
                </a:ext>
              </a:extLst>
            </p:cNvPr>
            <p:cNvSpPr txBox="1"/>
            <p:nvPr/>
          </p:nvSpPr>
          <p:spPr>
            <a:xfrm>
              <a:off x="959163" y="5551573"/>
              <a:ext cx="1189274" cy="128700"/>
            </a:xfrm>
            <a:prstGeom prst="rect">
              <a:avLst/>
            </a:prstGeom>
            <a:noFill/>
          </p:spPr>
          <p:txBody>
            <a:bodyPr wrap="none" lIns="0" tIns="0" rIns="0" bIns="0" rtlCol="0">
              <a:spAutoFit/>
            </a:bodyPr>
            <a:lstStyle/>
            <a:p>
              <a:r>
                <a:rPr lang="en-US" sz="713" dirty="0">
                  <a:solidFill>
                    <a:schemeClr val="bg1"/>
                  </a:solidFill>
                </a:rPr>
                <a:t>SIGMAR1/sigma-1 receptor</a:t>
              </a:r>
            </a:p>
          </p:txBody>
        </p:sp>
        <p:pic>
          <p:nvPicPr>
            <p:cNvPr id="34" name="Picture 33" descr="A green planet in space&#10;&#10;Description automatically generated">
              <a:extLst>
                <a:ext uri="{FF2B5EF4-FFF2-40B4-BE49-F238E27FC236}">
                  <a16:creationId xmlns:a16="http://schemas.microsoft.com/office/drawing/2014/main" id="{28E05EAE-EC90-3873-5346-9EE4C357C18F}"/>
                </a:ext>
              </a:extLst>
            </p:cNvPr>
            <p:cNvPicPr>
              <a:picLocks noChangeAspect="1"/>
            </p:cNvPicPr>
            <p:nvPr/>
          </p:nvPicPr>
          <p:blipFill rotWithShape="1">
            <a:blip r:embed="rId12"/>
            <a:srcRect l="49480" t="53858" r="32763" b="28227"/>
            <a:stretch/>
          </p:blipFill>
          <p:spPr>
            <a:xfrm>
              <a:off x="631445" y="5790543"/>
              <a:ext cx="163410" cy="166488"/>
            </a:xfrm>
            <a:prstGeom prst="rect">
              <a:avLst/>
            </a:prstGeom>
          </p:spPr>
        </p:pic>
        <p:pic>
          <p:nvPicPr>
            <p:cNvPr id="59" name="Picture 58" descr="A pink twisted object on a black background&#10;&#10;Description automatically generated">
              <a:extLst>
                <a:ext uri="{FF2B5EF4-FFF2-40B4-BE49-F238E27FC236}">
                  <a16:creationId xmlns:a16="http://schemas.microsoft.com/office/drawing/2014/main" id="{18A1A522-1D23-08CA-7318-549989DD83CF}"/>
                </a:ext>
              </a:extLst>
            </p:cNvPr>
            <p:cNvPicPr>
              <a:picLocks noChangeAspect="1"/>
            </p:cNvPicPr>
            <p:nvPr/>
          </p:nvPicPr>
          <p:blipFill rotWithShape="1">
            <a:blip r:embed="rId13"/>
            <a:srcRect l="8913" t="20633" r="26397" b="6497"/>
            <a:stretch/>
          </p:blipFill>
          <p:spPr>
            <a:xfrm>
              <a:off x="556141" y="5412231"/>
              <a:ext cx="292430" cy="332659"/>
            </a:xfrm>
            <a:prstGeom prst="rect">
              <a:avLst/>
            </a:prstGeom>
          </p:spPr>
        </p:pic>
        <p:sp>
          <p:nvSpPr>
            <p:cNvPr id="6" name="TextBox 5">
              <a:extLst>
                <a:ext uri="{FF2B5EF4-FFF2-40B4-BE49-F238E27FC236}">
                  <a16:creationId xmlns:a16="http://schemas.microsoft.com/office/drawing/2014/main" id="{7CEC0F20-A9A4-26C9-63DE-3A7B0066BD8C}"/>
                </a:ext>
              </a:extLst>
            </p:cNvPr>
            <p:cNvSpPr txBox="1"/>
            <p:nvPr/>
          </p:nvSpPr>
          <p:spPr>
            <a:xfrm>
              <a:off x="964268" y="5784950"/>
              <a:ext cx="588734" cy="128700"/>
            </a:xfrm>
            <a:prstGeom prst="rect">
              <a:avLst/>
            </a:prstGeom>
            <a:noFill/>
          </p:spPr>
          <p:txBody>
            <a:bodyPr wrap="none" lIns="0" tIns="0" rIns="0" bIns="0" rtlCol="0">
              <a:spAutoFit/>
            </a:bodyPr>
            <a:lstStyle/>
            <a:p>
              <a:r>
                <a:rPr lang="en-US" sz="713" dirty="0">
                  <a:solidFill>
                    <a:schemeClr val="bg1"/>
                  </a:solidFill>
                </a:rPr>
                <a:t>Blarcamesine</a:t>
              </a:r>
            </a:p>
          </p:txBody>
        </p:sp>
      </p:grpSp>
      <p:sp>
        <p:nvSpPr>
          <p:cNvPr id="52" name="TextBox 51">
            <a:extLst>
              <a:ext uri="{FF2B5EF4-FFF2-40B4-BE49-F238E27FC236}">
                <a16:creationId xmlns:a16="http://schemas.microsoft.com/office/drawing/2014/main" id="{DD3A87B3-F2F1-CEF2-2FB9-4D9500B67530}"/>
              </a:ext>
            </a:extLst>
          </p:cNvPr>
          <p:cNvSpPr txBox="1"/>
          <p:nvPr/>
        </p:nvSpPr>
        <p:spPr>
          <a:xfrm>
            <a:off x="7773250" y="1494966"/>
            <a:ext cx="1252537" cy="230832"/>
          </a:xfrm>
          <a:prstGeom prst="rect">
            <a:avLst/>
          </a:prstGeom>
          <a:noFill/>
        </p:spPr>
        <p:txBody>
          <a:bodyPr wrap="square" lIns="0" tIns="0" rIns="0" bIns="0" rtlCol="0">
            <a:spAutoFit/>
          </a:bodyPr>
          <a:lstStyle/>
          <a:p>
            <a:pPr algn="ctr"/>
            <a:r>
              <a:rPr lang="en-US" sz="1500" b="1">
                <a:solidFill>
                  <a:srgbClr val="DA0609"/>
                </a:solidFill>
              </a:rPr>
              <a:t>Neurotoxicity</a:t>
            </a:r>
            <a:endParaRPr lang="en-US" sz="1050" b="1">
              <a:solidFill>
                <a:srgbClr val="DA0609"/>
              </a:solidFill>
            </a:endParaRPr>
          </a:p>
        </p:txBody>
      </p:sp>
      <p:grpSp>
        <p:nvGrpSpPr>
          <p:cNvPr id="26" name="Group 25">
            <a:extLst>
              <a:ext uri="{FF2B5EF4-FFF2-40B4-BE49-F238E27FC236}">
                <a16:creationId xmlns:a16="http://schemas.microsoft.com/office/drawing/2014/main" id="{959ACE80-63A6-6E23-20DF-B5B021740986}"/>
              </a:ext>
            </a:extLst>
          </p:cNvPr>
          <p:cNvGrpSpPr/>
          <p:nvPr/>
        </p:nvGrpSpPr>
        <p:grpSpPr>
          <a:xfrm>
            <a:off x="4413429" y="3088436"/>
            <a:ext cx="1040402" cy="1110075"/>
            <a:chOff x="6839934" y="723239"/>
            <a:chExt cx="1440722" cy="1779173"/>
          </a:xfrm>
        </p:grpSpPr>
        <p:sp>
          <p:nvSpPr>
            <p:cNvPr id="39" name="TextBox 38">
              <a:extLst>
                <a:ext uri="{FF2B5EF4-FFF2-40B4-BE49-F238E27FC236}">
                  <a16:creationId xmlns:a16="http://schemas.microsoft.com/office/drawing/2014/main" id="{77CD32E5-4F9E-5CC8-82E9-793E49A224C4}"/>
                </a:ext>
              </a:extLst>
            </p:cNvPr>
            <p:cNvSpPr txBox="1"/>
            <p:nvPr/>
          </p:nvSpPr>
          <p:spPr>
            <a:xfrm>
              <a:off x="7650233" y="2280433"/>
              <a:ext cx="630423" cy="221979"/>
            </a:xfrm>
            <a:prstGeom prst="rect">
              <a:avLst/>
            </a:prstGeom>
            <a:noFill/>
          </p:spPr>
          <p:txBody>
            <a:bodyPr wrap="none" lIns="0" tIns="0" rIns="0" bIns="0" rtlCol="0">
              <a:spAutoFit/>
            </a:bodyPr>
            <a:lstStyle/>
            <a:p>
              <a:pPr algn="ctr"/>
              <a:r>
                <a:rPr lang="en-US" sz="900" b="1" dirty="0">
                  <a:solidFill>
                    <a:schemeClr val="bg1"/>
                  </a:solidFill>
                </a:rPr>
                <a:t>Docking</a:t>
              </a:r>
            </a:p>
          </p:txBody>
        </p:sp>
        <p:pic>
          <p:nvPicPr>
            <p:cNvPr id="54" name="Picture 53">
              <a:extLst>
                <a:ext uri="{FF2B5EF4-FFF2-40B4-BE49-F238E27FC236}">
                  <a16:creationId xmlns:a16="http://schemas.microsoft.com/office/drawing/2014/main" id="{3281F976-19C2-3940-978D-A269FF9DFA08}"/>
                </a:ext>
              </a:extLst>
            </p:cNvPr>
            <p:cNvPicPr>
              <a:picLocks noChangeAspect="1"/>
            </p:cNvPicPr>
            <p:nvPr/>
          </p:nvPicPr>
          <p:blipFill rotWithShape="1">
            <a:blip r:embed="rId14"/>
            <a:srcRect l="16601" t="16088" b="11682"/>
            <a:stretch/>
          </p:blipFill>
          <p:spPr>
            <a:xfrm>
              <a:off x="6839934" y="723239"/>
              <a:ext cx="1384053" cy="1532209"/>
            </a:xfrm>
            <a:prstGeom prst="rect">
              <a:avLst/>
            </a:prstGeom>
          </p:spPr>
        </p:pic>
      </p:grpSp>
      <p:pic>
        <p:nvPicPr>
          <p:cNvPr id="62" name="Picture 61" descr="A pink circle in the sky&#10;&#10;Description automatically generated">
            <a:extLst>
              <a:ext uri="{FF2B5EF4-FFF2-40B4-BE49-F238E27FC236}">
                <a16:creationId xmlns:a16="http://schemas.microsoft.com/office/drawing/2014/main" id="{BD93AF0F-0739-6801-5E5C-B48B87DFB70E}"/>
              </a:ext>
            </a:extLst>
          </p:cNvPr>
          <p:cNvPicPr>
            <a:picLocks noChangeAspect="1"/>
          </p:cNvPicPr>
          <p:nvPr/>
        </p:nvPicPr>
        <p:blipFill rotWithShape="1">
          <a:blip r:embed="rId15">
            <a:alphaModFix amt="70000"/>
          </a:blip>
          <a:srcRect l="33441" t="34614" r="33818" b="35328"/>
          <a:stretch/>
        </p:blipFill>
        <p:spPr>
          <a:xfrm>
            <a:off x="7110730" y="3028043"/>
            <a:ext cx="946596" cy="955988"/>
          </a:xfrm>
          <a:prstGeom prst="rect">
            <a:avLst/>
          </a:prstGeom>
        </p:spPr>
      </p:pic>
      <p:sp>
        <p:nvSpPr>
          <p:cNvPr id="36" name="TextBox 35">
            <a:extLst>
              <a:ext uri="{FF2B5EF4-FFF2-40B4-BE49-F238E27FC236}">
                <a16:creationId xmlns:a16="http://schemas.microsoft.com/office/drawing/2014/main" id="{5B0B7FE9-A965-85FA-D5B1-81453733863D}"/>
              </a:ext>
            </a:extLst>
          </p:cNvPr>
          <p:cNvSpPr txBox="1"/>
          <p:nvPr/>
        </p:nvSpPr>
        <p:spPr>
          <a:xfrm>
            <a:off x="3231619" y="4417868"/>
            <a:ext cx="1211870" cy="276999"/>
          </a:xfrm>
          <a:prstGeom prst="rect">
            <a:avLst/>
          </a:prstGeom>
          <a:noFill/>
        </p:spPr>
        <p:txBody>
          <a:bodyPr wrap="none" lIns="0" tIns="0" rIns="0" bIns="0" rtlCol="0">
            <a:spAutoFit/>
          </a:bodyPr>
          <a:lstStyle/>
          <a:p>
            <a:pPr algn="ctr"/>
            <a:r>
              <a:rPr lang="en-US" sz="900" b="1" dirty="0">
                <a:solidFill>
                  <a:srgbClr val="40D905"/>
                </a:solidFill>
              </a:rPr>
              <a:t>Functional</a:t>
            </a:r>
            <a:r>
              <a:rPr lang="en-US" sz="900" b="1" dirty="0">
                <a:solidFill>
                  <a:schemeClr val="bg2">
                    <a:lumMod val="10000"/>
                  </a:schemeClr>
                </a:solidFill>
              </a:rPr>
              <a:t> </a:t>
            </a:r>
            <a:r>
              <a:rPr lang="en-US" sz="900" b="1" dirty="0">
                <a:solidFill>
                  <a:schemeClr val="bg1"/>
                </a:solidFill>
              </a:rPr>
              <a:t>lysosomes</a:t>
            </a:r>
          </a:p>
          <a:p>
            <a:pPr algn="ctr"/>
            <a:r>
              <a:rPr lang="en-US" sz="900" b="1" dirty="0">
                <a:solidFill>
                  <a:schemeClr val="bg1"/>
                </a:solidFill>
              </a:rPr>
              <a:t>(fusion)</a:t>
            </a:r>
          </a:p>
        </p:txBody>
      </p:sp>
      <p:pic>
        <p:nvPicPr>
          <p:cNvPr id="61" name="Picture 60">
            <a:extLst>
              <a:ext uri="{FF2B5EF4-FFF2-40B4-BE49-F238E27FC236}">
                <a16:creationId xmlns:a16="http://schemas.microsoft.com/office/drawing/2014/main" id="{501EF938-804C-B893-28A5-ADB0B9E0BE09}"/>
              </a:ext>
            </a:extLst>
          </p:cNvPr>
          <p:cNvPicPr>
            <a:picLocks noChangeAspect="1"/>
          </p:cNvPicPr>
          <p:nvPr/>
        </p:nvPicPr>
        <p:blipFill rotWithShape="1">
          <a:blip r:embed="rId16"/>
          <a:srcRect t="16641" b="20446"/>
          <a:stretch/>
        </p:blipFill>
        <p:spPr>
          <a:xfrm>
            <a:off x="3496614" y="3750103"/>
            <a:ext cx="996467" cy="663629"/>
          </a:xfrm>
          <a:prstGeom prst="rect">
            <a:avLst/>
          </a:prstGeom>
        </p:spPr>
      </p:pic>
      <p:sp>
        <p:nvSpPr>
          <p:cNvPr id="80" name="Arrow: Right 79">
            <a:extLst>
              <a:ext uri="{FF2B5EF4-FFF2-40B4-BE49-F238E27FC236}">
                <a16:creationId xmlns:a16="http://schemas.microsoft.com/office/drawing/2014/main" id="{A26BD768-7148-5471-FA5D-B993133118E9}"/>
              </a:ext>
            </a:extLst>
          </p:cNvPr>
          <p:cNvSpPr/>
          <p:nvPr/>
        </p:nvSpPr>
        <p:spPr>
          <a:xfrm>
            <a:off x="2421820" y="3884719"/>
            <a:ext cx="690827" cy="103109"/>
          </a:xfrm>
          <a:prstGeom prst="rightArrow">
            <a:avLst>
              <a:gd name="adj1" fmla="val 50000"/>
              <a:gd name="adj2" fmla="val 119490"/>
            </a:avLst>
          </a:prstGeom>
          <a:solidFill>
            <a:srgbClr val="40D9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200"/>
          </a:p>
        </p:txBody>
      </p:sp>
      <p:sp>
        <p:nvSpPr>
          <p:cNvPr id="82" name="Arrow: Right 81">
            <a:extLst>
              <a:ext uri="{FF2B5EF4-FFF2-40B4-BE49-F238E27FC236}">
                <a16:creationId xmlns:a16="http://schemas.microsoft.com/office/drawing/2014/main" id="{D66466EC-C703-2727-1B01-DD2D666DB1FA}"/>
              </a:ext>
            </a:extLst>
          </p:cNvPr>
          <p:cNvSpPr/>
          <p:nvPr/>
        </p:nvSpPr>
        <p:spPr>
          <a:xfrm rot="21192998">
            <a:off x="6143390" y="2879078"/>
            <a:ext cx="214206" cy="129000"/>
          </a:xfrm>
          <a:prstGeom prst="rightArrow">
            <a:avLst>
              <a:gd name="adj1" fmla="val 50000"/>
              <a:gd name="adj2" fmla="val 90396"/>
            </a:avLst>
          </a:prstGeom>
          <a:solidFill>
            <a:srgbClr val="40D9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200"/>
          </a:p>
        </p:txBody>
      </p:sp>
      <p:sp>
        <p:nvSpPr>
          <p:cNvPr id="84" name="Arrow: Right 83">
            <a:extLst>
              <a:ext uri="{FF2B5EF4-FFF2-40B4-BE49-F238E27FC236}">
                <a16:creationId xmlns:a16="http://schemas.microsoft.com/office/drawing/2014/main" id="{1CD2C3F9-8363-A3EC-7F6D-3564B4C50931}"/>
              </a:ext>
            </a:extLst>
          </p:cNvPr>
          <p:cNvSpPr/>
          <p:nvPr/>
        </p:nvSpPr>
        <p:spPr>
          <a:xfrm rot="1193822">
            <a:off x="7189018" y="2987120"/>
            <a:ext cx="214206" cy="129000"/>
          </a:xfrm>
          <a:prstGeom prst="rightArrow">
            <a:avLst>
              <a:gd name="adj1" fmla="val 50000"/>
              <a:gd name="adj2" fmla="val 90396"/>
            </a:avLst>
          </a:prstGeom>
          <a:solidFill>
            <a:srgbClr val="40D9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200"/>
          </a:p>
        </p:txBody>
      </p:sp>
      <p:sp>
        <p:nvSpPr>
          <p:cNvPr id="85" name="Arrow: Right 84">
            <a:extLst>
              <a:ext uri="{FF2B5EF4-FFF2-40B4-BE49-F238E27FC236}">
                <a16:creationId xmlns:a16="http://schemas.microsoft.com/office/drawing/2014/main" id="{4032F9F6-FAB4-FE27-8390-42548C7E6603}"/>
              </a:ext>
            </a:extLst>
          </p:cNvPr>
          <p:cNvSpPr/>
          <p:nvPr/>
        </p:nvSpPr>
        <p:spPr>
          <a:xfrm rot="20006129">
            <a:off x="5098031" y="3168503"/>
            <a:ext cx="214206" cy="129000"/>
          </a:xfrm>
          <a:prstGeom prst="rightArrow">
            <a:avLst>
              <a:gd name="adj1" fmla="val 50000"/>
              <a:gd name="adj2" fmla="val 90396"/>
            </a:avLst>
          </a:prstGeom>
          <a:solidFill>
            <a:srgbClr val="40D9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200"/>
          </a:p>
        </p:txBody>
      </p:sp>
      <p:sp>
        <p:nvSpPr>
          <p:cNvPr id="95" name="TextBox 94">
            <a:extLst>
              <a:ext uri="{FF2B5EF4-FFF2-40B4-BE49-F238E27FC236}">
                <a16:creationId xmlns:a16="http://schemas.microsoft.com/office/drawing/2014/main" id="{60CFEE32-1FC9-EA9A-DFF4-2BB291FD102F}"/>
              </a:ext>
            </a:extLst>
          </p:cNvPr>
          <p:cNvSpPr txBox="1"/>
          <p:nvPr/>
        </p:nvSpPr>
        <p:spPr>
          <a:xfrm>
            <a:off x="5386110" y="3571459"/>
            <a:ext cx="1005277" cy="230832"/>
          </a:xfrm>
          <a:prstGeom prst="rect">
            <a:avLst/>
          </a:prstGeom>
          <a:noFill/>
        </p:spPr>
        <p:txBody>
          <a:bodyPr wrap="square">
            <a:spAutoFit/>
          </a:bodyPr>
          <a:lstStyle/>
          <a:p>
            <a:r>
              <a:rPr lang="en-US" sz="900" b="1" dirty="0">
                <a:solidFill>
                  <a:schemeClr val="bg1"/>
                </a:solidFill>
              </a:rPr>
              <a:t>Autolysosome</a:t>
            </a:r>
            <a:endParaRPr lang="en-US" sz="900" dirty="0">
              <a:solidFill>
                <a:schemeClr val="bg1"/>
              </a:solidFill>
            </a:endParaRPr>
          </a:p>
        </p:txBody>
      </p:sp>
      <p:sp>
        <p:nvSpPr>
          <p:cNvPr id="96" name="TextBox 95">
            <a:extLst>
              <a:ext uri="{FF2B5EF4-FFF2-40B4-BE49-F238E27FC236}">
                <a16:creationId xmlns:a16="http://schemas.microsoft.com/office/drawing/2014/main" id="{34146C5F-5BCD-384C-27F2-AE1D49930F77}"/>
              </a:ext>
            </a:extLst>
          </p:cNvPr>
          <p:cNvSpPr txBox="1"/>
          <p:nvPr/>
        </p:nvSpPr>
        <p:spPr>
          <a:xfrm>
            <a:off x="7324582" y="3985159"/>
            <a:ext cx="545022" cy="138499"/>
          </a:xfrm>
          <a:prstGeom prst="rect">
            <a:avLst/>
          </a:prstGeom>
          <a:noFill/>
        </p:spPr>
        <p:txBody>
          <a:bodyPr wrap="none" lIns="0" tIns="0" rIns="0" bIns="0" rtlCol="0">
            <a:spAutoFit/>
          </a:bodyPr>
          <a:lstStyle/>
          <a:p>
            <a:pPr algn="ctr"/>
            <a:r>
              <a:rPr lang="en-US" sz="900" b="1" dirty="0">
                <a:solidFill>
                  <a:schemeClr val="bg1"/>
                </a:solidFill>
              </a:rPr>
              <a:t>Recycling</a:t>
            </a:r>
          </a:p>
        </p:txBody>
      </p:sp>
      <p:sp>
        <p:nvSpPr>
          <p:cNvPr id="40" name="TextBox 39">
            <a:extLst>
              <a:ext uri="{FF2B5EF4-FFF2-40B4-BE49-F238E27FC236}">
                <a16:creationId xmlns:a16="http://schemas.microsoft.com/office/drawing/2014/main" id="{8DDD8532-8B37-ED04-7A3C-2276C769B45C}"/>
              </a:ext>
            </a:extLst>
          </p:cNvPr>
          <p:cNvSpPr txBox="1"/>
          <p:nvPr/>
        </p:nvSpPr>
        <p:spPr>
          <a:xfrm>
            <a:off x="600225" y="3530718"/>
            <a:ext cx="1561753" cy="461665"/>
          </a:xfrm>
          <a:prstGeom prst="rect">
            <a:avLst/>
          </a:prstGeom>
          <a:noFill/>
        </p:spPr>
        <p:txBody>
          <a:bodyPr wrap="square" lIns="0" tIns="0" rIns="0" bIns="0" rtlCol="0">
            <a:spAutoFit/>
          </a:bodyPr>
          <a:lstStyle/>
          <a:p>
            <a:pPr algn="ctr"/>
            <a:r>
              <a:rPr lang="en-US" sz="1500" b="1">
                <a:ln>
                  <a:solidFill>
                    <a:srgbClr val="FF40FF"/>
                  </a:solidFill>
                </a:ln>
                <a:solidFill>
                  <a:srgbClr val="FF40FF"/>
                </a:solidFill>
              </a:rPr>
              <a:t> Blarcamesine (oral drug)</a:t>
            </a:r>
          </a:p>
        </p:txBody>
      </p:sp>
      <p:sp>
        <p:nvSpPr>
          <p:cNvPr id="55" name="TextBox 54">
            <a:extLst>
              <a:ext uri="{FF2B5EF4-FFF2-40B4-BE49-F238E27FC236}">
                <a16:creationId xmlns:a16="http://schemas.microsoft.com/office/drawing/2014/main" id="{B28FEAA1-188D-90EE-6213-FCCEA51BA5C3}"/>
              </a:ext>
            </a:extLst>
          </p:cNvPr>
          <p:cNvSpPr txBox="1"/>
          <p:nvPr/>
        </p:nvSpPr>
        <p:spPr>
          <a:xfrm>
            <a:off x="2416114" y="3568209"/>
            <a:ext cx="680037" cy="323165"/>
          </a:xfrm>
          <a:prstGeom prst="rect">
            <a:avLst/>
          </a:prstGeom>
          <a:noFill/>
        </p:spPr>
        <p:txBody>
          <a:bodyPr wrap="square" lIns="0" tIns="0" rIns="0" bIns="0" rtlCol="0">
            <a:spAutoFit/>
          </a:bodyPr>
          <a:lstStyle/>
          <a:p>
            <a:pPr algn="ctr"/>
            <a:r>
              <a:rPr lang="en-US" sz="1050" b="1">
                <a:solidFill>
                  <a:srgbClr val="00B050"/>
                </a:solidFill>
              </a:rPr>
              <a:t>SIGMAR1 activation</a:t>
            </a:r>
          </a:p>
        </p:txBody>
      </p:sp>
      <p:sp>
        <p:nvSpPr>
          <p:cNvPr id="72" name="TextBox 71">
            <a:extLst>
              <a:ext uri="{FF2B5EF4-FFF2-40B4-BE49-F238E27FC236}">
                <a16:creationId xmlns:a16="http://schemas.microsoft.com/office/drawing/2014/main" id="{CED39B15-5914-755C-6F3C-B1206580DE60}"/>
              </a:ext>
            </a:extLst>
          </p:cNvPr>
          <p:cNvSpPr txBox="1"/>
          <p:nvPr/>
        </p:nvSpPr>
        <p:spPr>
          <a:xfrm>
            <a:off x="6391387" y="3479151"/>
            <a:ext cx="673262" cy="138499"/>
          </a:xfrm>
          <a:prstGeom prst="rect">
            <a:avLst/>
          </a:prstGeom>
          <a:noFill/>
        </p:spPr>
        <p:txBody>
          <a:bodyPr wrap="none" lIns="0" tIns="0" rIns="0" bIns="0" rtlCol="0">
            <a:spAutoFit/>
          </a:bodyPr>
          <a:lstStyle/>
          <a:p>
            <a:pPr algn="ctr"/>
            <a:r>
              <a:rPr lang="en-US" sz="900" b="1" dirty="0">
                <a:solidFill>
                  <a:schemeClr val="bg1"/>
                </a:solidFill>
              </a:rPr>
              <a:t>Degradation</a:t>
            </a:r>
          </a:p>
        </p:txBody>
      </p:sp>
      <p:pic>
        <p:nvPicPr>
          <p:cNvPr id="9" name="Picture 8" descr="A pink twisted object with a green ball&#10;&#10;Description automatically generated">
            <a:extLst>
              <a:ext uri="{FF2B5EF4-FFF2-40B4-BE49-F238E27FC236}">
                <a16:creationId xmlns:a16="http://schemas.microsoft.com/office/drawing/2014/main" id="{8B9CE0B2-E2EC-00F8-AD80-55A3A636A076}"/>
              </a:ext>
            </a:extLst>
          </p:cNvPr>
          <p:cNvPicPr>
            <a:picLocks noChangeAspect="1"/>
          </p:cNvPicPr>
          <p:nvPr/>
        </p:nvPicPr>
        <p:blipFill rotWithShape="1">
          <a:blip r:embed="rId17"/>
          <a:srcRect l="8925" t="22053" r="26881" b="6115"/>
          <a:stretch/>
        </p:blipFill>
        <p:spPr>
          <a:xfrm>
            <a:off x="4464687" y="3519683"/>
            <a:ext cx="574814" cy="649556"/>
          </a:xfrm>
          <a:prstGeom prst="rect">
            <a:avLst/>
          </a:prstGeom>
        </p:spPr>
      </p:pic>
      <p:pic>
        <p:nvPicPr>
          <p:cNvPr id="20" name="Picture 19" descr="A pink twisted object with a green ball&#10;&#10;Description automatically generated">
            <a:extLst>
              <a:ext uri="{FF2B5EF4-FFF2-40B4-BE49-F238E27FC236}">
                <a16:creationId xmlns:a16="http://schemas.microsoft.com/office/drawing/2014/main" id="{F578A573-DF53-A75B-C473-1CF303263A70}"/>
              </a:ext>
            </a:extLst>
          </p:cNvPr>
          <p:cNvPicPr>
            <a:picLocks noChangeAspect="1"/>
          </p:cNvPicPr>
          <p:nvPr/>
        </p:nvPicPr>
        <p:blipFill rotWithShape="1">
          <a:blip r:embed="rId17"/>
          <a:srcRect l="8925" t="22053" r="26881" b="6115"/>
          <a:stretch/>
        </p:blipFill>
        <p:spPr>
          <a:xfrm rot="1469723">
            <a:off x="2583502" y="4060722"/>
            <a:ext cx="530536" cy="599519"/>
          </a:xfrm>
          <a:prstGeom prst="rect">
            <a:avLst/>
          </a:prstGeom>
        </p:spPr>
      </p:pic>
      <p:pic>
        <p:nvPicPr>
          <p:cNvPr id="41" name="Picture 40" descr="A green planet in space&#10;&#10;Description automatically generated">
            <a:extLst>
              <a:ext uri="{FF2B5EF4-FFF2-40B4-BE49-F238E27FC236}">
                <a16:creationId xmlns:a16="http://schemas.microsoft.com/office/drawing/2014/main" id="{CB5882C1-C239-FE04-E809-63E2978AA743}"/>
              </a:ext>
            </a:extLst>
          </p:cNvPr>
          <p:cNvPicPr>
            <a:picLocks noChangeAspect="1"/>
          </p:cNvPicPr>
          <p:nvPr/>
        </p:nvPicPr>
        <p:blipFill rotWithShape="1">
          <a:blip r:embed="rId12"/>
          <a:srcRect l="49480" t="53858" r="32763" b="28227"/>
          <a:stretch/>
        </p:blipFill>
        <p:spPr>
          <a:xfrm>
            <a:off x="2300220" y="4369447"/>
            <a:ext cx="122558" cy="124866"/>
          </a:xfrm>
          <a:prstGeom prst="rect">
            <a:avLst/>
          </a:prstGeom>
        </p:spPr>
      </p:pic>
      <p:cxnSp>
        <p:nvCxnSpPr>
          <p:cNvPr id="65" name="Curved Connector 64">
            <a:extLst>
              <a:ext uri="{FF2B5EF4-FFF2-40B4-BE49-F238E27FC236}">
                <a16:creationId xmlns:a16="http://schemas.microsoft.com/office/drawing/2014/main" id="{4BDC1ECA-233A-4D64-1318-3CA24079A8C3}"/>
              </a:ext>
            </a:extLst>
          </p:cNvPr>
          <p:cNvCxnSpPr>
            <a:cxnSpLocks/>
          </p:cNvCxnSpPr>
          <p:nvPr/>
        </p:nvCxnSpPr>
        <p:spPr>
          <a:xfrm>
            <a:off x="2272125" y="4430270"/>
            <a:ext cx="523274" cy="207565"/>
          </a:xfrm>
          <a:prstGeom prst="curvedConnector3">
            <a:avLst>
              <a:gd name="adj1" fmla="val -489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A white pill on a black background&#10;&#10;Description automatically generated">
            <a:extLst>
              <a:ext uri="{FF2B5EF4-FFF2-40B4-BE49-F238E27FC236}">
                <a16:creationId xmlns:a16="http://schemas.microsoft.com/office/drawing/2014/main" id="{BBFBADE2-5830-9978-057C-BF4B86A324E5}"/>
              </a:ext>
            </a:extLst>
          </p:cNvPr>
          <p:cNvPicPr>
            <a:picLocks noChangeAspect="1"/>
          </p:cNvPicPr>
          <p:nvPr/>
        </p:nvPicPr>
        <p:blipFill rotWithShape="1">
          <a:blip r:embed="rId18"/>
          <a:srcRect l="10469" t="16674" r="9851" b="12517"/>
          <a:stretch/>
        </p:blipFill>
        <p:spPr>
          <a:xfrm>
            <a:off x="981907" y="4028893"/>
            <a:ext cx="740194" cy="609866"/>
          </a:xfrm>
          <a:prstGeom prst="rect">
            <a:avLst/>
          </a:prstGeom>
          <a:effectLst>
            <a:outerShdw blurRad="50800" dist="38100" dir="2700000" algn="tl" rotWithShape="0">
              <a:prstClr val="black">
                <a:alpha val="40000"/>
              </a:prstClr>
            </a:outerShdw>
          </a:effectLst>
        </p:spPr>
      </p:pic>
      <p:sp>
        <p:nvSpPr>
          <p:cNvPr id="66" name="TextBox 65">
            <a:extLst>
              <a:ext uri="{FF2B5EF4-FFF2-40B4-BE49-F238E27FC236}">
                <a16:creationId xmlns:a16="http://schemas.microsoft.com/office/drawing/2014/main" id="{59188BE4-467F-567B-8039-52807E3802EC}"/>
              </a:ext>
            </a:extLst>
          </p:cNvPr>
          <p:cNvSpPr txBox="1"/>
          <p:nvPr/>
        </p:nvSpPr>
        <p:spPr>
          <a:xfrm>
            <a:off x="7351192" y="2745856"/>
            <a:ext cx="1516345" cy="230832"/>
          </a:xfrm>
          <a:prstGeom prst="rect">
            <a:avLst/>
          </a:prstGeom>
          <a:noFill/>
        </p:spPr>
        <p:txBody>
          <a:bodyPr wrap="square" lIns="0" tIns="0" rIns="0" bIns="0" rtlCol="0">
            <a:spAutoFit/>
          </a:bodyPr>
          <a:lstStyle/>
          <a:p>
            <a:pPr algn="ctr"/>
            <a:r>
              <a:rPr lang="en-US" sz="1500" b="1">
                <a:solidFill>
                  <a:srgbClr val="00B050"/>
                </a:solidFill>
              </a:rPr>
              <a:t>Neuroprotection</a:t>
            </a:r>
            <a:endParaRPr lang="en-US" sz="1050" b="1">
              <a:solidFill>
                <a:srgbClr val="00B050"/>
              </a:solidFill>
            </a:endParaRPr>
          </a:p>
        </p:txBody>
      </p:sp>
    </p:spTree>
    <p:extLst>
      <p:ext uri="{BB962C8B-B14F-4D97-AF65-F5344CB8AC3E}">
        <p14:creationId xmlns:p14="http://schemas.microsoft.com/office/powerpoint/2010/main" val="1035814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3C86F2-038C-362B-01F1-563B794A18BF}"/>
              </a:ext>
            </a:extLst>
          </p:cNvPr>
          <p:cNvSpPr>
            <a:spLocks noGrp="1"/>
          </p:cNvSpPr>
          <p:nvPr>
            <p:ph type="title"/>
          </p:nvPr>
        </p:nvSpPr>
        <p:spPr>
          <a:xfrm>
            <a:off x="412652" y="62112"/>
            <a:ext cx="8335595" cy="303089"/>
          </a:xfrm>
        </p:spPr>
        <p:txBody>
          <a:bodyPr/>
          <a:lstStyle/>
          <a:p>
            <a:r>
              <a:rPr lang="en-US" spc="-38" dirty="0">
                <a:latin typeface="Arial"/>
                <a:cs typeface="Arial"/>
              </a:rPr>
              <a:t>AD-004 Phase IIb/III Early Alzheimer's Disease Trial</a:t>
            </a:r>
          </a:p>
        </p:txBody>
      </p:sp>
      <p:sp>
        <p:nvSpPr>
          <p:cNvPr id="12" name="Text Placeholder 11">
            <a:extLst>
              <a:ext uri="{FF2B5EF4-FFF2-40B4-BE49-F238E27FC236}">
                <a16:creationId xmlns:a16="http://schemas.microsoft.com/office/drawing/2014/main" id="{F162E8BE-DFBE-4CF3-88D5-037849398EF6}"/>
              </a:ext>
            </a:extLst>
          </p:cNvPr>
          <p:cNvSpPr>
            <a:spLocks noGrp="1"/>
          </p:cNvSpPr>
          <p:nvPr>
            <p:ph type="body" sz="quarter" idx="16"/>
          </p:nvPr>
        </p:nvSpPr>
        <p:spPr>
          <a:xfrm>
            <a:off x="412652" y="810768"/>
            <a:ext cx="8343195" cy="297656"/>
          </a:xfrm>
        </p:spPr>
        <p:txBody>
          <a:bodyPr spcFirstLastPara="1" vert="horz" wrap="square" lIns="0" tIns="0" rIns="0" bIns="0" rtlCol="0" anchor="t" anchorCtr="0">
            <a:noAutofit/>
          </a:bodyPr>
          <a:lstStyle/>
          <a:p>
            <a:pPr>
              <a:spcBef>
                <a:spcPts val="150"/>
              </a:spcBef>
            </a:pPr>
            <a:r>
              <a:rPr lang="en-US" dirty="0">
                <a:solidFill>
                  <a:schemeClr val="bg1"/>
                </a:solidFill>
              </a:rPr>
              <a:t>Global, multicenter, randomized, double-blind, placebo-controlled, parallel group, 48-week trial evaluating </a:t>
            </a:r>
          </a:p>
          <a:p>
            <a:pPr>
              <a:spcBef>
                <a:spcPts val="150"/>
              </a:spcBef>
            </a:pPr>
            <a:r>
              <a:rPr lang="en-US" dirty="0" err="1">
                <a:solidFill>
                  <a:schemeClr val="bg1"/>
                </a:solidFill>
              </a:rPr>
              <a:t>blarcamesine</a:t>
            </a:r>
            <a:r>
              <a:rPr lang="en-US" dirty="0">
                <a:solidFill>
                  <a:schemeClr val="bg1"/>
                </a:solidFill>
              </a:rPr>
              <a:t> (ANAVEX</a:t>
            </a:r>
            <a:r>
              <a:rPr lang="en-US" baseline="30000" dirty="0">
                <a:solidFill>
                  <a:schemeClr val="bg1"/>
                </a:solidFill>
              </a:rPr>
              <a:t>®</a:t>
            </a:r>
            <a:r>
              <a:rPr lang="en-US" dirty="0">
                <a:solidFill>
                  <a:schemeClr val="bg1"/>
                </a:solidFill>
              </a:rPr>
              <a:t>2-73) once-daily oral capsules</a:t>
            </a:r>
            <a:endParaRPr lang="en-US" dirty="0">
              <a:solidFill>
                <a:schemeClr val="bg1"/>
              </a:solidFill>
              <a:cs typeface="Arial" panose="020B0604020202020204"/>
            </a:endParaRPr>
          </a:p>
        </p:txBody>
      </p:sp>
      <p:sp>
        <p:nvSpPr>
          <p:cNvPr id="5" name="Arrow: Pentagon 4">
            <a:extLst>
              <a:ext uri="{FF2B5EF4-FFF2-40B4-BE49-F238E27FC236}">
                <a16:creationId xmlns:a16="http://schemas.microsoft.com/office/drawing/2014/main" id="{2543B69F-5B9D-50DC-C560-103F93146143}"/>
              </a:ext>
            </a:extLst>
          </p:cNvPr>
          <p:cNvSpPr/>
          <p:nvPr/>
        </p:nvSpPr>
        <p:spPr>
          <a:xfrm>
            <a:off x="1692688" y="2345262"/>
            <a:ext cx="5077139" cy="492395"/>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10000"/>
                  </a:schemeClr>
                </a:solidFill>
              </a:rPr>
              <a:t>    </a:t>
            </a:r>
            <a:r>
              <a:rPr lang="en-US" sz="1200" b="1" dirty="0">
                <a:solidFill>
                  <a:schemeClr val="bg2">
                    <a:lumMod val="10000"/>
                  </a:schemeClr>
                </a:solidFill>
              </a:rPr>
              <a:t>Titration</a:t>
            </a:r>
            <a:r>
              <a:rPr lang="en-US" sz="1200" b="1" baseline="30000" dirty="0">
                <a:solidFill>
                  <a:schemeClr val="bg2">
                    <a:lumMod val="10000"/>
                  </a:schemeClr>
                </a:solidFill>
              </a:rPr>
              <a:t>2</a:t>
            </a:r>
            <a:r>
              <a:rPr lang="en-US" sz="1200" b="1" dirty="0">
                <a:solidFill>
                  <a:schemeClr val="bg2">
                    <a:lumMod val="10000"/>
                  </a:schemeClr>
                </a:solidFill>
              </a:rPr>
              <a:t> and maintenance (48 weeks)</a:t>
            </a:r>
          </a:p>
          <a:p>
            <a:pPr algn="ctr"/>
            <a:r>
              <a:rPr lang="en-US" sz="1200" b="1" dirty="0">
                <a:solidFill>
                  <a:schemeClr val="bg2">
                    <a:lumMod val="10000"/>
                  </a:schemeClr>
                </a:solidFill>
              </a:rPr>
              <a:t>n=508</a:t>
            </a:r>
          </a:p>
        </p:txBody>
      </p:sp>
      <p:sp>
        <p:nvSpPr>
          <p:cNvPr id="6" name="Rectangle 5">
            <a:extLst>
              <a:ext uri="{FF2B5EF4-FFF2-40B4-BE49-F238E27FC236}">
                <a16:creationId xmlns:a16="http://schemas.microsoft.com/office/drawing/2014/main" id="{D80E3770-74F4-BE68-B1D0-F839456A6C9F}"/>
              </a:ext>
            </a:extLst>
          </p:cNvPr>
          <p:cNvSpPr/>
          <p:nvPr/>
        </p:nvSpPr>
        <p:spPr>
          <a:xfrm>
            <a:off x="532142" y="2251654"/>
            <a:ext cx="1160547" cy="714374"/>
          </a:xfrm>
          <a:prstGeom prst="rect">
            <a:avLst/>
          </a:prstGeom>
          <a:solidFill>
            <a:srgbClr val="EC8E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Screening</a:t>
            </a:r>
          </a:p>
        </p:txBody>
      </p:sp>
      <p:sp>
        <p:nvSpPr>
          <p:cNvPr id="7" name="TextBox 6">
            <a:extLst>
              <a:ext uri="{FF2B5EF4-FFF2-40B4-BE49-F238E27FC236}">
                <a16:creationId xmlns:a16="http://schemas.microsoft.com/office/drawing/2014/main" id="{E658C070-7BB6-DCD0-8CF2-845C0A7DD839}"/>
              </a:ext>
            </a:extLst>
          </p:cNvPr>
          <p:cNvSpPr txBox="1"/>
          <p:nvPr/>
        </p:nvSpPr>
        <p:spPr>
          <a:xfrm>
            <a:off x="298485" y="3081422"/>
            <a:ext cx="2213939" cy="1338828"/>
          </a:xfrm>
          <a:prstGeom prst="rect">
            <a:avLst/>
          </a:prstGeom>
          <a:noFill/>
          <a:ln>
            <a:noFill/>
          </a:ln>
        </p:spPr>
        <p:txBody>
          <a:bodyPr wrap="square" lIns="68580" tIns="34290" rIns="68580" bIns="34290" rtlCol="0" anchor="t">
            <a:spAutoFit/>
          </a:bodyPr>
          <a:lstStyle/>
          <a:p>
            <a:pPr defTabSz="342900" fontAlgn="base">
              <a:spcBef>
                <a:spcPct val="0"/>
              </a:spcBef>
              <a:spcAft>
                <a:spcPct val="0"/>
              </a:spcAft>
              <a:buClrTx/>
              <a:defRPr/>
            </a:pPr>
            <a:r>
              <a:rPr lang="en-US" sz="1050" b="1" dirty="0">
                <a:solidFill>
                  <a:schemeClr val="bg1"/>
                </a:solidFill>
                <a:latin typeface="+mj-lt"/>
              </a:rPr>
              <a:t>Key eligibility criteria:</a:t>
            </a:r>
          </a:p>
          <a:p>
            <a:pPr marL="137160" indent="-137160" fontAlgn="base">
              <a:spcAft>
                <a:spcPct val="0"/>
              </a:spcAft>
              <a:buClr>
                <a:schemeClr val="tx2"/>
              </a:buClr>
              <a:buFont typeface="Arial" panose="020B0604020202020204" pitchFamily="34" charset="0"/>
              <a:buChar char="•"/>
              <a:defRPr/>
            </a:pPr>
            <a:r>
              <a:rPr lang="en-US" sz="900" dirty="0">
                <a:solidFill>
                  <a:schemeClr val="bg1"/>
                </a:solidFill>
                <a:latin typeface="+mj-lt"/>
              </a:rPr>
              <a:t>Met the NIA-AA 2011 criteria for diagnosis of early-stage mild dementia or MCI due to AD</a:t>
            </a:r>
          </a:p>
          <a:p>
            <a:pPr marL="137160" indent="-137160" fontAlgn="base">
              <a:spcAft>
                <a:spcPct val="0"/>
              </a:spcAft>
              <a:buClr>
                <a:schemeClr val="tx2"/>
              </a:buClr>
              <a:buFont typeface="Arial" panose="020B0604020202020204" pitchFamily="34" charset="0"/>
              <a:buChar char="•"/>
              <a:defRPr/>
            </a:pPr>
            <a:r>
              <a:rPr lang="en-US" sz="900" dirty="0">
                <a:solidFill>
                  <a:schemeClr val="bg1"/>
                </a:solidFill>
                <a:latin typeface="+mj-lt"/>
              </a:rPr>
              <a:t>Aged 60 to 85 years</a:t>
            </a:r>
          </a:p>
          <a:p>
            <a:pPr marL="137160" indent="-137160" fontAlgn="base">
              <a:spcAft>
                <a:spcPct val="0"/>
              </a:spcAft>
              <a:buClr>
                <a:schemeClr val="tx2"/>
              </a:buClr>
              <a:buFont typeface="Arial" panose="020B0604020202020204" pitchFamily="34" charset="0"/>
              <a:buChar char="•"/>
              <a:defRPr/>
            </a:pPr>
            <a:r>
              <a:rPr lang="en-US" sz="900" dirty="0">
                <a:solidFill>
                  <a:schemeClr val="bg1"/>
                </a:solidFill>
                <a:latin typeface="+mj-lt"/>
              </a:rPr>
              <a:t>MMSE score 20-28</a:t>
            </a:r>
          </a:p>
          <a:p>
            <a:pPr marL="137160" indent="-137160" fontAlgn="base">
              <a:spcAft>
                <a:spcPct val="0"/>
              </a:spcAft>
              <a:buClr>
                <a:schemeClr val="tx2"/>
              </a:buClr>
              <a:buFont typeface="Arial" panose="020B0604020202020204" pitchFamily="34" charset="0"/>
              <a:buChar char="•"/>
              <a:defRPr/>
            </a:pPr>
            <a:r>
              <a:rPr lang="en-US" sz="900" dirty="0">
                <a:solidFill>
                  <a:schemeClr val="bg1"/>
                </a:solidFill>
                <a:latin typeface="+mj-lt"/>
              </a:rPr>
              <a:t>Confirmation of AD via amyloid or FDG PET, CT, or MRI scan, or CSF (amyloid or tau)</a:t>
            </a:r>
            <a:r>
              <a:rPr lang="en-US" sz="900" baseline="30000" dirty="0">
                <a:solidFill>
                  <a:schemeClr val="bg1"/>
                </a:solidFill>
                <a:latin typeface="+mj-lt"/>
              </a:rPr>
              <a:t>1</a:t>
            </a:r>
            <a:endParaRPr lang="en-US" sz="975" dirty="0">
              <a:solidFill>
                <a:schemeClr val="bg1"/>
              </a:solidFill>
              <a:latin typeface="+mj-lt"/>
            </a:endParaRPr>
          </a:p>
        </p:txBody>
      </p:sp>
      <p:sp>
        <p:nvSpPr>
          <p:cNvPr id="10" name="Text Placeholder 1">
            <a:extLst>
              <a:ext uri="{FF2B5EF4-FFF2-40B4-BE49-F238E27FC236}">
                <a16:creationId xmlns:a16="http://schemas.microsoft.com/office/drawing/2014/main" id="{39113238-F372-21E7-CCB8-64C909E85CB2}"/>
              </a:ext>
            </a:extLst>
          </p:cNvPr>
          <p:cNvSpPr txBox="1">
            <a:spLocks/>
          </p:cNvSpPr>
          <p:nvPr/>
        </p:nvSpPr>
        <p:spPr>
          <a:xfrm>
            <a:off x="403435" y="4885357"/>
            <a:ext cx="6837032" cy="185607"/>
          </a:xfrm>
          <a:prstGeom prst="rect">
            <a:avLst/>
          </a:prstGeom>
        </p:spPr>
        <p:txBody>
          <a:bodyPr vert="horz" lIns="0" tIns="0" rIns="0" bIns="0" rtlCol="0" anchor="b">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bg1">
                    <a:lumMod val="65000"/>
                  </a:schemeClr>
                </a:solidFill>
                <a:latin typeface="+mn-lt"/>
                <a:ea typeface="+mn-ea"/>
                <a:cs typeface="+mn-cs"/>
              </a:defRPr>
            </a:lvl1pPr>
            <a:lvl2pPr marL="180975" indent="-180975" algn="l" defTabSz="914400" rtl="0" eaLnBrk="1" latinLnBrk="0" hangingPunct="1">
              <a:lnSpc>
                <a:spcPct val="100000"/>
              </a:lnSpc>
              <a:spcBef>
                <a:spcPts val="600"/>
              </a:spcBef>
              <a:buClr>
                <a:schemeClr val="tx2"/>
              </a:buClr>
              <a:buFont typeface="Arial" panose="020B0604020202020204" pitchFamily="34" charset="0"/>
              <a:buChar char="•"/>
              <a:defRPr sz="1400" kern="1200">
                <a:solidFill>
                  <a:schemeClr val="tx1">
                    <a:lumMod val="75000"/>
                  </a:schemeClr>
                </a:solidFill>
                <a:latin typeface="+mn-lt"/>
                <a:ea typeface="+mn-ea"/>
                <a:cs typeface="+mn-cs"/>
              </a:defRPr>
            </a:lvl2pPr>
            <a:lvl3pPr marL="361950" indent="-180975" algn="l" defTabSz="914400" rtl="0" eaLnBrk="1" latinLnBrk="0" hangingPunct="1">
              <a:lnSpc>
                <a:spcPct val="100000"/>
              </a:lnSpc>
              <a:spcBef>
                <a:spcPts val="600"/>
              </a:spcBef>
              <a:buClr>
                <a:schemeClr val="tx2"/>
              </a:buClr>
              <a:buFont typeface="System Font Regular"/>
              <a:buChar char="—"/>
              <a:defRPr sz="1400" kern="1200">
                <a:solidFill>
                  <a:schemeClr val="tx1">
                    <a:lumMod val="75000"/>
                  </a:schemeClr>
                </a:solidFill>
                <a:latin typeface="+mn-lt"/>
                <a:ea typeface="+mn-ea"/>
                <a:cs typeface="+mn-cs"/>
              </a:defRPr>
            </a:lvl3pPr>
            <a:lvl4pPr marL="0" indent="0" algn="l" defTabSz="914400" rtl="0" eaLnBrk="1" latinLnBrk="0" hangingPunct="1">
              <a:lnSpc>
                <a:spcPct val="100000"/>
              </a:lnSpc>
              <a:spcBef>
                <a:spcPts val="1200"/>
              </a:spcBef>
              <a:buFontTx/>
              <a:buNone/>
              <a:defRPr sz="1400" b="1" kern="1200">
                <a:solidFill>
                  <a:schemeClr val="tx1">
                    <a:lumMod val="75000"/>
                  </a:schemeClr>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25"/>
              </a:spcBef>
            </a:pPr>
            <a:r>
              <a:rPr lang="en-US" sz="600" baseline="30000" dirty="0">
                <a:solidFill>
                  <a:schemeClr val="bg1"/>
                </a:solidFill>
              </a:rPr>
              <a:t>1</a:t>
            </a:r>
            <a:r>
              <a:rPr lang="en-US" sz="600" dirty="0">
                <a:solidFill>
                  <a:schemeClr val="bg1"/>
                </a:solidFill>
                <a:cs typeface="Arial"/>
              </a:rPr>
              <a:t>AD status supported by the elevated baseline levels of plasma p-tau(181) and p-tau(231).</a:t>
            </a:r>
          </a:p>
          <a:p>
            <a:pPr>
              <a:spcBef>
                <a:spcPts val="225"/>
              </a:spcBef>
            </a:pPr>
            <a:r>
              <a:rPr lang="en-US" sz="600" baseline="30000" dirty="0">
                <a:solidFill>
                  <a:schemeClr val="bg1"/>
                </a:solidFill>
              </a:rPr>
              <a:t>2</a:t>
            </a:r>
            <a:r>
              <a:rPr lang="en-US" sz="600" dirty="0">
                <a:solidFill>
                  <a:schemeClr val="bg1"/>
                </a:solidFill>
              </a:rPr>
              <a:t>Titration occurred from days 1-21.</a:t>
            </a:r>
          </a:p>
          <a:p>
            <a:pPr>
              <a:spcBef>
                <a:spcPts val="225"/>
              </a:spcBef>
            </a:pPr>
            <a:r>
              <a:rPr lang="en-US" sz="600" dirty="0">
                <a:solidFill>
                  <a:schemeClr val="bg1"/>
                </a:solidFill>
                <a:latin typeface="Arial" panose="020B0604020202020204"/>
              </a:rPr>
              <a:t>AD, Alzheimer’s disease; </a:t>
            </a:r>
            <a:r>
              <a:rPr lang="en-US" sz="600" dirty="0">
                <a:solidFill>
                  <a:schemeClr val="bg1"/>
                </a:solidFill>
              </a:rPr>
              <a:t>ADAS-Cog13, a 13-item cognitive subscale of the Alzheimer’s Disease Assessment Scale; ADCS-ADL, AD Cooperative Study-Activities of Daily Living Scale; CDR-SB, Clinical Dementia Rating-Sum of Boxes; </a:t>
            </a:r>
            <a:r>
              <a:rPr lang="en-US" sz="600" dirty="0">
                <a:solidFill>
                  <a:schemeClr val="bg1"/>
                </a:solidFill>
                <a:latin typeface="Arial" panose="020B0604020202020204"/>
              </a:rPr>
              <a:t>MCI, mild cognitive impairment; </a:t>
            </a:r>
            <a:r>
              <a:rPr lang="en-US" sz="600" dirty="0">
                <a:solidFill>
                  <a:schemeClr val="bg1"/>
                </a:solidFill>
              </a:rPr>
              <a:t>MMSE, Mini-Mental State Examination; </a:t>
            </a:r>
            <a:r>
              <a:rPr lang="en-US" sz="600" dirty="0">
                <a:solidFill>
                  <a:schemeClr val="bg1"/>
                </a:solidFill>
                <a:latin typeface="Arial" panose="020B0604020202020204"/>
              </a:rPr>
              <a:t>NIA-AA, </a:t>
            </a:r>
            <a:r>
              <a:rPr lang="en-US" sz="600" dirty="0">
                <a:solidFill>
                  <a:schemeClr val="bg1"/>
                </a:solidFill>
                <a:latin typeface="+mj-lt"/>
                <a:cs typeface="Arial"/>
              </a:rPr>
              <a:t>National Institute on Aging-Alzheimer’s Association</a:t>
            </a:r>
            <a:r>
              <a:rPr lang="en-US" sz="600" dirty="0">
                <a:solidFill>
                  <a:schemeClr val="bg1"/>
                </a:solidFill>
                <a:latin typeface="Arial" panose="020B0604020202020204"/>
              </a:rPr>
              <a:t>; </a:t>
            </a:r>
            <a:r>
              <a:rPr lang="en-US" sz="600" dirty="0" err="1">
                <a:solidFill>
                  <a:schemeClr val="bg1"/>
                </a:solidFill>
              </a:rPr>
              <a:t>Nf</a:t>
            </a:r>
            <a:r>
              <a:rPr lang="en-US" sz="600" dirty="0">
                <a:solidFill>
                  <a:schemeClr val="bg1"/>
                </a:solidFill>
              </a:rPr>
              <a:t>-L, neurofilament light chain.</a:t>
            </a:r>
            <a:endParaRPr lang="en-US" sz="600" dirty="0">
              <a:solidFill>
                <a:schemeClr val="bg1"/>
              </a:solidFill>
              <a:latin typeface="Arial" panose="020B0604020202020204"/>
            </a:endParaRPr>
          </a:p>
        </p:txBody>
      </p:sp>
      <p:sp>
        <p:nvSpPr>
          <p:cNvPr id="15" name="Rounded Rectangle 16">
            <a:extLst>
              <a:ext uri="{FF2B5EF4-FFF2-40B4-BE49-F238E27FC236}">
                <a16:creationId xmlns:a16="http://schemas.microsoft.com/office/drawing/2014/main" id="{584D69DD-E449-3814-4422-28C0D11BEF17}"/>
              </a:ext>
            </a:extLst>
          </p:cNvPr>
          <p:cNvSpPr/>
          <p:nvPr/>
        </p:nvSpPr>
        <p:spPr>
          <a:xfrm>
            <a:off x="2361832" y="1275875"/>
            <a:ext cx="3803063" cy="258659"/>
          </a:xfrm>
          <a:prstGeom prst="rect">
            <a:avLst/>
          </a:prstGeom>
          <a:solidFill>
            <a:srgbClr val="0070C0"/>
          </a:solidFill>
          <a:ln w="12700" cap="flat" cmpd="sng" algn="ctr">
            <a:noFill/>
            <a:prstDash val="solid"/>
            <a:miter lim="800000"/>
          </a:ln>
          <a:effectLst/>
        </p:spPr>
        <p:txBody>
          <a:bodyPr lIns="68580" tIns="34290" rIns="68580" bIns="34290" rtlCol="0" anchor="ctr"/>
          <a:lstStyle/>
          <a:p>
            <a:pPr algn="ctr" defTabSz="342900" fontAlgn="base">
              <a:spcBef>
                <a:spcPct val="0"/>
              </a:spcBef>
              <a:spcAft>
                <a:spcPct val="0"/>
              </a:spcAft>
              <a:buClrTx/>
              <a:defRPr/>
            </a:pPr>
            <a:r>
              <a:rPr lang="en-US" sz="1050" b="1">
                <a:solidFill>
                  <a:srgbClr val="FFFFFF"/>
                </a:solidFill>
                <a:ea typeface="MS PGothic"/>
                <a:cs typeface="Calibri Light"/>
              </a:rPr>
              <a:t>Blarcamesine target 50 mg (n=168)</a:t>
            </a:r>
          </a:p>
        </p:txBody>
      </p:sp>
      <p:sp>
        <p:nvSpPr>
          <p:cNvPr id="17" name="Rounded Rectangle 16">
            <a:extLst>
              <a:ext uri="{FF2B5EF4-FFF2-40B4-BE49-F238E27FC236}">
                <a16:creationId xmlns:a16="http://schemas.microsoft.com/office/drawing/2014/main" id="{B2DDD9B6-360E-2220-CC03-7C5C7C45ECC4}"/>
              </a:ext>
            </a:extLst>
          </p:cNvPr>
          <p:cNvSpPr/>
          <p:nvPr/>
        </p:nvSpPr>
        <p:spPr>
          <a:xfrm>
            <a:off x="2361830" y="1590335"/>
            <a:ext cx="3803066" cy="258659"/>
          </a:xfrm>
          <a:prstGeom prst="rect">
            <a:avLst/>
          </a:prstGeom>
          <a:solidFill>
            <a:srgbClr val="00B0F0"/>
          </a:solidFill>
          <a:ln w="12700" cap="flat" cmpd="sng" algn="ctr">
            <a:noFill/>
            <a:prstDash val="solid"/>
            <a:miter lim="800000"/>
          </a:ln>
          <a:effectLst/>
        </p:spPr>
        <p:txBody>
          <a:bodyPr rtlCol="0" anchor="ctr"/>
          <a:lstStyle/>
          <a:p>
            <a:pPr algn="ctr" defTabSz="342900" fontAlgn="base">
              <a:spcBef>
                <a:spcPct val="0"/>
              </a:spcBef>
              <a:spcAft>
                <a:spcPct val="0"/>
              </a:spcAft>
              <a:buClrTx/>
              <a:defRPr/>
            </a:pPr>
            <a:r>
              <a:rPr lang="en-US" sz="1050" b="1">
                <a:solidFill>
                  <a:srgbClr val="FFFFFF"/>
                </a:solidFill>
                <a:ea typeface="MS PGothic" pitchFamily="34" charset="-128"/>
                <a:cs typeface="Calibri Light" panose="020F0302020204030204" pitchFamily="34" charset="0"/>
              </a:rPr>
              <a:t>Blarcamesine target 30 mg (n=170)</a:t>
            </a:r>
            <a:endParaRPr lang="en-US" sz="1050" b="1" baseline="30000">
              <a:solidFill>
                <a:srgbClr val="FFFFFF"/>
              </a:solidFill>
              <a:ea typeface="MS PGothic" pitchFamily="34" charset="-128"/>
              <a:cs typeface="Calibri Light" panose="020F0302020204030204" pitchFamily="34" charset="0"/>
            </a:endParaRPr>
          </a:p>
        </p:txBody>
      </p:sp>
      <p:sp>
        <p:nvSpPr>
          <p:cNvPr id="18" name="Rounded Rectangle 16">
            <a:extLst>
              <a:ext uri="{FF2B5EF4-FFF2-40B4-BE49-F238E27FC236}">
                <a16:creationId xmlns:a16="http://schemas.microsoft.com/office/drawing/2014/main" id="{652C2F67-5E53-3C8B-6DA5-C2FC1DE64B93}"/>
              </a:ext>
            </a:extLst>
          </p:cNvPr>
          <p:cNvSpPr/>
          <p:nvPr/>
        </p:nvSpPr>
        <p:spPr>
          <a:xfrm>
            <a:off x="2361816" y="1917025"/>
            <a:ext cx="3803090" cy="257102"/>
          </a:xfrm>
          <a:prstGeom prst="rect">
            <a:avLst/>
          </a:prstGeom>
          <a:solidFill>
            <a:schemeClr val="bg1">
              <a:lumMod val="75000"/>
            </a:schemeClr>
          </a:solidFill>
          <a:ln w="12700" cap="flat" cmpd="sng" algn="ctr">
            <a:noFill/>
            <a:prstDash val="solid"/>
            <a:miter lim="800000"/>
          </a:ln>
          <a:effectLst/>
        </p:spPr>
        <p:txBody>
          <a:bodyPr rtlCol="0" anchor="ctr"/>
          <a:lstStyle/>
          <a:p>
            <a:pPr algn="ctr" defTabSz="342900" fontAlgn="base">
              <a:spcBef>
                <a:spcPct val="0"/>
              </a:spcBef>
              <a:spcAft>
                <a:spcPct val="0"/>
              </a:spcAft>
              <a:buClrTx/>
              <a:defRPr/>
            </a:pPr>
            <a:r>
              <a:rPr lang="en-US" sz="1050" b="1">
                <a:ea typeface="ＭＳ Ｐゴシック"/>
                <a:cs typeface="Calibri Light" panose="020F0302020204030204" pitchFamily="34" charset="0"/>
              </a:rPr>
              <a:t>Placebo (n=170)</a:t>
            </a:r>
          </a:p>
        </p:txBody>
      </p:sp>
      <p:sp>
        <p:nvSpPr>
          <p:cNvPr id="19" name="TextBox 18">
            <a:extLst>
              <a:ext uri="{FF2B5EF4-FFF2-40B4-BE49-F238E27FC236}">
                <a16:creationId xmlns:a16="http://schemas.microsoft.com/office/drawing/2014/main" id="{52F2FEE1-2132-017E-6CEE-A859AE1AE4AA}"/>
              </a:ext>
            </a:extLst>
          </p:cNvPr>
          <p:cNvSpPr txBox="1"/>
          <p:nvPr/>
        </p:nvSpPr>
        <p:spPr>
          <a:xfrm>
            <a:off x="663229" y="1593666"/>
            <a:ext cx="1507602" cy="438582"/>
          </a:xfrm>
          <a:prstGeom prst="rect">
            <a:avLst/>
          </a:prstGeom>
          <a:noFill/>
          <a:ln>
            <a:noFill/>
          </a:ln>
        </p:spPr>
        <p:txBody>
          <a:bodyPr wrap="square" lIns="68580" tIns="34290" rIns="68580" bIns="34290" rtlCol="0" anchor="t">
            <a:spAutoFit/>
          </a:bodyPr>
          <a:lstStyle/>
          <a:p>
            <a:pPr algn="ctr" defTabSz="342900" fontAlgn="base">
              <a:spcBef>
                <a:spcPct val="0"/>
              </a:spcBef>
              <a:spcAft>
                <a:spcPct val="0"/>
              </a:spcAft>
              <a:buClrTx/>
              <a:defRPr/>
            </a:pPr>
            <a:r>
              <a:rPr lang="en-US" sz="1200" b="1" dirty="0">
                <a:solidFill>
                  <a:schemeClr val="bg1"/>
                </a:solidFill>
                <a:latin typeface="+mj-lt"/>
              </a:rPr>
              <a:t>Randomization (1:1:1)</a:t>
            </a:r>
          </a:p>
        </p:txBody>
      </p:sp>
      <p:sp>
        <p:nvSpPr>
          <p:cNvPr id="20" name="Arrow: Chevron 19">
            <a:extLst>
              <a:ext uri="{FF2B5EF4-FFF2-40B4-BE49-F238E27FC236}">
                <a16:creationId xmlns:a16="http://schemas.microsoft.com/office/drawing/2014/main" id="{99065DE0-D76E-21C2-5C04-C284403F98C4}"/>
              </a:ext>
            </a:extLst>
          </p:cNvPr>
          <p:cNvSpPr/>
          <p:nvPr/>
        </p:nvSpPr>
        <p:spPr>
          <a:xfrm>
            <a:off x="6588292" y="2345262"/>
            <a:ext cx="2257223" cy="492395"/>
          </a:xfrm>
          <a:prstGeom prst="chevron">
            <a:avLst/>
          </a:prstGeom>
          <a:solidFill>
            <a:srgbClr val="FFF0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1" name="Rectangle 20">
            <a:extLst>
              <a:ext uri="{FF2B5EF4-FFF2-40B4-BE49-F238E27FC236}">
                <a16:creationId xmlns:a16="http://schemas.microsoft.com/office/drawing/2014/main" id="{C66B325B-2006-7FCD-F33B-011BF0A76A65}"/>
              </a:ext>
            </a:extLst>
          </p:cNvPr>
          <p:cNvSpPr/>
          <p:nvPr/>
        </p:nvSpPr>
        <p:spPr>
          <a:xfrm>
            <a:off x="6977586" y="2272957"/>
            <a:ext cx="1318670" cy="7143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Open-label extension period</a:t>
            </a:r>
          </a:p>
          <a:p>
            <a:pPr algn="ctr"/>
            <a:r>
              <a:rPr lang="en-US" sz="1200">
                <a:solidFill>
                  <a:schemeClr val="tx1"/>
                </a:solidFill>
              </a:rPr>
              <a:t>(96 weeks)</a:t>
            </a:r>
          </a:p>
        </p:txBody>
      </p:sp>
      <p:sp>
        <p:nvSpPr>
          <p:cNvPr id="28" name="TextBox 27">
            <a:extLst>
              <a:ext uri="{FF2B5EF4-FFF2-40B4-BE49-F238E27FC236}">
                <a16:creationId xmlns:a16="http://schemas.microsoft.com/office/drawing/2014/main" id="{1FDA8392-2CF0-135A-3ACA-DFAE3B107D3E}"/>
              </a:ext>
            </a:extLst>
          </p:cNvPr>
          <p:cNvSpPr txBox="1"/>
          <p:nvPr/>
        </p:nvSpPr>
        <p:spPr>
          <a:xfrm>
            <a:off x="2703981" y="3043514"/>
            <a:ext cx="3161920" cy="1254189"/>
          </a:xfrm>
          <a:prstGeom prst="rect">
            <a:avLst/>
          </a:prstGeom>
          <a:noFill/>
          <a:ln>
            <a:noFill/>
          </a:ln>
        </p:spPr>
        <p:txBody>
          <a:bodyPr wrap="square" lIns="68580" tIns="34290" rIns="68580" bIns="34290" rtlCol="0" anchor="t">
            <a:spAutoFit/>
          </a:bodyPr>
          <a:lstStyle/>
          <a:p>
            <a:pPr>
              <a:spcAft>
                <a:spcPct val="0"/>
              </a:spcAft>
              <a:defRPr/>
            </a:pPr>
            <a:r>
              <a:rPr lang="en-US" sz="1050" b="1" dirty="0">
                <a:solidFill>
                  <a:schemeClr val="bg1"/>
                </a:solidFill>
                <a:ea typeface="+mn-lt"/>
                <a:cs typeface="+mn-lt"/>
              </a:rPr>
              <a:t>Coprimary endpoints*</a:t>
            </a:r>
            <a:endParaRPr lang="en-US" sz="1050" dirty="0">
              <a:solidFill>
                <a:schemeClr val="bg1"/>
              </a:solidFill>
            </a:endParaRPr>
          </a:p>
          <a:p>
            <a:pPr marL="137160" indent="-137160">
              <a:spcAft>
                <a:spcPct val="0"/>
              </a:spcAft>
              <a:buClr>
                <a:schemeClr val="tx2"/>
              </a:buClr>
              <a:buFont typeface="Arial" panose="020B0604020202020204" pitchFamily="34" charset="0"/>
              <a:buChar char="•"/>
              <a:defRPr/>
            </a:pPr>
            <a:r>
              <a:rPr lang="en-US" sz="975" dirty="0">
                <a:solidFill>
                  <a:schemeClr val="bg1"/>
                </a:solidFill>
                <a:ea typeface="+mn-lt"/>
                <a:cs typeface="+mn-lt"/>
              </a:rPr>
              <a:t>ADAS-Cog</a:t>
            </a:r>
            <a:r>
              <a:rPr lang="en-US" sz="1050" dirty="0">
                <a:solidFill>
                  <a:schemeClr val="bg1"/>
                </a:solidFill>
                <a:ea typeface="MS PGothic"/>
                <a:cs typeface="Calibri Light"/>
              </a:rPr>
              <a:t>13</a:t>
            </a:r>
            <a:endParaRPr lang="en-US" sz="975" dirty="0">
              <a:solidFill>
                <a:schemeClr val="bg1"/>
              </a:solidFill>
              <a:ea typeface="+mn-lt"/>
              <a:cs typeface="+mn-lt"/>
            </a:endParaRPr>
          </a:p>
          <a:p>
            <a:pPr marL="137160" indent="-137160">
              <a:spcAft>
                <a:spcPct val="0"/>
              </a:spcAft>
              <a:buClr>
                <a:schemeClr val="tx2"/>
              </a:buClr>
              <a:buFont typeface="Arial" panose="020B0604020202020204" pitchFamily="34" charset="0"/>
              <a:buChar char="•"/>
              <a:defRPr/>
            </a:pPr>
            <a:r>
              <a:rPr lang="en-US" sz="975" dirty="0">
                <a:solidFill>
                  <a:schemeClr val="bg1"/>
                </a:solidFill>
                <a:ea typeface="+mn-lt"/>
                <a:cs typeface="+mn-lt"/>
              </a:rPr>
              <a:t>ADCS-ADL</a:t>
            </a:r>
            <a:endParaRPr lang="en-US" sz="975" baseline="30000" dirty="0">
              <a:solidFill>
                <a:schemeClr val="bg1"/>
              </a:solidFill>
              <a:ea typeface="+mn-lt"/>
              <a:cs typeface="+mn-lt"/>
            </a:endParaRPr>
          </a:p>
          <a:p>
            <a:pPr>
              <a:spcAft>
                <a:spcPct val="0"/>
              </a:spcAft>
              <a:buClr>
                <a:schemeClr val="tx2"/>
              </a:buClr>
              <a:defRPr/>
            </a:pPr>
            <a:endParaRPr lang="en-US" sz="975" baseline="30000" dirty="0">
              <a:solidFill>
                <a:schemeClr val="bg1"/>
              </a:solidFill>
              <a:ea typeface="+mn-lt"/>
              <a:cs typeface="+mn-lt"/>
            </a:endParaRPr>
          </a:p>
          <a:p>
            <a:pPr>
              <a:spcAft>
                <a:spcPct val="0"/>
              </a:spcAft>
              <a:defRPr/>
            </a:pPr>
            <a:r>
              <a:rPr lang="en-US" sz="1050" b="1" dirty="0">
                <a:solidFill>
                  <a:schemeClr val="bg1"/>
                </a:solidFill>
                <a:ea typeface="+mn-lt"/>
                <a:cs typeface="+mn-lt"/>
              </a:rPr>
              <a:t>Other endpoints</a:t>
            </a:r>
          </a:p>
          <a:p>
            <a:pPr marL="137160" indent="-137160">
              <a:spcAft>
                <a:spcPct val="0"/>
              </a:spcAft>
              <a:buClr>
                <a:schemeClr val="tx2"/>
              </a:buClr>
              <a:buFont typeface="Arial" panose="020B0604020202020204" pitchFamily="34" charset="0"/>
              <a:buChar char="•"/>
              <a:defRPr/>
            </a:pPr>
            <a:r>
              <a:rPr lang="en-US" sz="975" dirty="0">
                <a:solidFill>
                  <a:schemeClr val="bg1"/>
                </a:solidFill>
                <a:ea typeface="+mn-lt"/>
                <a:cs typeface="+mn-lt"/>
              </a:rPr>
              <a:t>Structural and functional MRI</a:t>
            </a:r>
          </a:p>
          <a:p>
            <a:pPr marL="137160" indent="-137160">
              <a:spcAft>
                <a:spcPct val="0"/>
              </a:spcAft>
              <a:buClr>
                <a:schemeClr val="tx2"/>
              </a:buClr>
              <a:buFont typeface="Arial" panose="020B0604020202020204" pitchFamily="34" charset="0"/>
              <a:buChar char="•"/>
              <a:defRPr/>
            </a:pPr>
            <a:r>
              <a:rPr lang="en-US" sz="975" dirty="0">
                <a:solidFill>
                  <a:schemeClr val="bg1"/>
                </a:solidFill>
                <a:ea typeface="+mn-lt"/>
                <a:cs typeface="+mn-lt"/>
              </a:rPr>
              <a:t>Biomarkers: A</a:t>
            </a:r>
            <a:r>
              <a:rPr lang="el-GR" sz="975" dirty="0">
                <a:solidFill>
                  <a:schemeClr val="bg1"/>
                </a:solidFill>
                <a:ea typeface="+mn-lt"/>
                <a:cs typeface="+mn-lt"/>
              </a:rPr>
              <a:t>β</a:t>
            </a:r>
            <a:r>
              <a:rPr lang="en-US" sz="975" baseline="-25000" dirty="0">
                <a:solidFill>
                  <a:schemeClr val="bg1"/>
                </a:solidFill>
                <a:ea typeface="+mn-lt"/>
                <a:cs typeface="+mn-lt"/>
              </a:rPr>
              <a:t>42</a:t>
            </a:r>
            <a:r>
              <a:rPr lang="en-US" sz="975" dirty="0">
                <a:solidFill>
                  <a:schemeClr val="bg1"/>
                </a:solidFill>
                <a:ea typeface="+mn-lt"/>
                <a:cs typeface="+mn-lt"/>
              </a:rPr>
              <a:t>/A</a:t>
            </a:r>
            <a:r>
              <a:rPr lang="el-GR" sz="975" dirty="0">
                <a:solidFill>
                  <a:schemeClr val="bg1"/>
                </a:solidFill>
                <a:ea typeface="+mn-lt"/>
                <a:cs typeface="+mn-lt"/>
              </a:rPr>
              <a:t>β</a:t>
            </a:r>
            <a:r>
              <a:rPr lang="en-US" sz="975" baseline="-25000" dirty="0">
                <a:solidFill>
                  <a:schemeClr val="bg1"/>
                </a:solidFill>
                <a:ea typeface="+mn-lt"/>
                <a:cs typeface="+mn-lt"/>
              </a:rPr>
              <a:t>40</a:t>
            </a:r>
            <a:r>
              <a:rPr lang="en-US" sz="975" dirty="0">
                <a:solidFill>
                  <a:schemeClr val="bg1"/>
                </a:solidFill>
                <a:ea typeface="+mn-lt"/>
                <a:cs typeface="+mn-lt"/>
              </a:rPr>
              <a:t>, p-tau (181), p-tau (231), </a:t>
            </a:r>
            <a:r>
              <a:rPr lang="en-US" sz="975" dirty="0" err="1">
                <a:solidFill>
                  <a:schemeClr val="bg1"/>
                </a:solidFill>
                <a:ea typeface="+mn-lt"/>
                <a:cs typeface="+mn-lt"/>
              </a:rPr>
              <a:t>Nf</a:t>
            </a:r>
            <a:r>
              <a:rPr lang="en-US" sz="975" dirty="0">
                <a:solidFill>
                  <a:schemeClr val="bg1"/>
                </a:solidFill>
                <a:ea typeface="+mn-lt"/>
                <a:cs typeface="+mn-lt"/>
              </a:rPr>
              <a:t>-L</a:t>
            </a:r>
          </a:p>
          <a:p>
            <a:pPr marL="137160" indent="-137160">
              <a:spcAft>
                <a:spcPct val="0"/>
              </a:spcAft>
              <a:buClr>
                <a:schemeClr val="tx2"/>
              </a:buClr>
              <a:buFont typeface="Arial" panose="020B0604020202020204" pitchFamily="34" charset="0"/>
              <a:buChar char="•"/>
              <a:defRPr/>
            </a:pPr>
            <a:r>
              <a:rPr lang="en-US" sz="975" dirty="0">
                <a:solidFill>
                  <a:schemeClr val="bg1"/>
                </a:solidFill>
                <a:ea typeface="+mn-lt"/>
                <a:cs typeface="+mn-lt"/>
              </a:rPr>
              <a:t>CGI-I</a:t>
            </a:r>
          </a:p>
        </p:txBody>
      </p:sp>
      <p:sp>
        <p:nvSpPr>
          <p:cNvPr id="9" name="TextBox 8">
            <a:extLst>
              <a:ext uri="{FF2B5EF4-FFF2-40B4-BE49-F238E27FC236}">
                <a16:creationId xmlns:a16="http://schemas.microsoft.com/office/drawing/2014/main" id="{3031DE4D-B6E8-70D4-2818-6D1155D4EE52}"/>
              </a:ext>
            </a:extLst>
          </p:cNvPr>
          <p:cNvSpPr txBox="1"/>
          <p:nvPr/>
        </p:nvSpPr>
        <p:spPr>
          <a:xfrm>
            <a:off x="4383716" y="3081422"/>
            <a:ext cx="1673741" cy="496290"/>
          </a:xfrm>
          <a:prstGeom prst="rect">
            <a:avLst/>
          </a:prstGeom>
          <a:noFill/>
        </p:spPr>
        <p:txBody>
          <a:bodyPr wrap="square" lIns="0" tIns="0" rIns="0" bIns="0" rtlCol="0">
            <a:spAutoFit/>
          </a:bodyPr>
          <a:lstStyle/>
          <a:p>
            <a:pPr>
              <a:spcAft>
                <a:spcPct val="0"/>
              </a:spcAft>
              <a:defRPr/>
            </a:pPr>
            <a:r>
              <a:rPr lang="en-US" sz="1050" b="1" dirty="0">
                <a:solidFill>
                  <a:schemeClr val="bg1"/>
                </a:solidFill>
                <a:ea typeface="+mn-lt"/>
                <a:cs typeface="+mn-lt"/>
              </a:rPr>
              <a:t>Key secondary endpoint</a:t>
            </a:r>
          </a:p>
          <a:p>
            <a:pPr marL="214313" indent="-214313">
              <a:spcAft>
                <a:spcPct val="0"/>
              </a:spcAft>
              <a:buClr>
                <a:schemeClr val="tx2"/>
              </a:buClr>
              <a:buFont typeface="Arial" panose="020B0604020202020204" pitchFamily="34" charset="0"/>
              <a:buChar char="•"/>
              <a:defRPr/>
            </a:pPr>
            <a:r>
              <a:rPr lang="en-US" sz="975" dirty="0">
                <a:solidFill>
                  <a:schemeClr val="bg1"/>
                </a:solidFill>
                <a:ea typeface="+mn-lt"/>
                <a:cs typeface="+mn-lt"/>
              </a:rPr>
              <a:t>CDR-SB</a:t>
            </a:r>
          </a:p>
          <a:p>
            <a:endParaRPr lang="en-US" sz="1200" dirty="0"/>
          </a:p>
        </p:txBody>
      </p:sp>
      <p:sp>
        <p:nvSpPr>
          <p:cNvPr id="4" name="Left Brace 3">
            <a:extLst>
              <a:ext uri="{FF2B5EF4-FFF2-40B4-BE49-F238E27FC236}">
                <a16:creationId xmlns:a16="http://schemas.microsoft.com/office/drawing/2014/main" id="{232C3CE3-38A3-3882-25D8-F7C33C1E3759}"/>
              </a:ext>
            </a:extLst>
          </p:cNvPr>
          <p:cNvSpPr/>
          <p:nvPr/>
        </p:nvSpPr>
        <p:spPr>
          <a:xfrm>
            <a:off x="1995757" y="1282744"/>
            <a:ext cx="319826" cy="891383"/>
          </a:xfrm>
          <a:prstGeom prst="leftBrace">
            <a:avLst/>
          </a:prstGeom>
          <a:ln w="28575">
            <a:solidFill>
              <a:schemeClr val="tx1">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2" name="TextBox 1">
            <a:extLst>
              <a:ext uri="{FF2B5EF4-FFF2-40B4-BE49-F238E27FC236}">
                <a16:creationId xmlns:a16="http://schemas.microsoft.com/office/drawing/2014/main" id="{2A3BE88B-ABC5-DC17-D2FC-E502DD783657}"/>
              </a:ext>
            </a:extLst>
          </p:cNvPr>
          <p:cNvSpPr txBox="1"/>
          <p:nvPr/>
        </p:nvSpPr>
        <p:spPr>
          <a:xfrm>
            <a:off x="6869233" y="3081422"/>
            <a:ext cx="1546898" cy="173124"/>
          </a:xfrm>
          <a:prstGeom prst="rect">
            <a:avLst/>
          </a:prstGeom>
          <a:noFill/>
        </p:spPr>
        <p:txBody>
          <a:bodyPr wrap="none" lIns="0" tIns="0" rIns="0" bIns="0" rtlCol="0">
            <a:spAutoFit/>
          </a:bodyPr>
          <a:lstStyle/>
          <a:p>
            <a:r>
              <a:rPr lang="en-US" sz="1125" b="1" dirty="0">
                <a:solidFill>
                  <a:schemeClr val="bg1"/>
                </a:solidFill>
                <a:ea typeface="Calibri" panose="020F0502020204030204" pitchFamily="34" charset="0"/>
                <a:cs typeface="Arial" panose="020B0604020202020204" pitchFamily="34" charset="0"/>
              </a:rPr>
              <a:t>ATTENTION-AD study</a:t>
            </a:r>
            <a:r>
              <a:rPr lang="en-US" sz="1125" b="1" dirty="0">
                <a:solidFill>
                  <a:schemeClr val="bg1"/>
                </a:solidFill>
              </a:rPr>
              <a:t> </a:t>
            </a:r>
          </a:p>
        </p:txBody>
      </p:sp>
      <p:sp>
        <p:nvSpPr>
          <p:cNvPr id="8" name="TextBox 7">
            <a:extLst>
              <a:ext uri="{FF2B5EF4-FFF2-40B4-BE49-F238E27FC236}">
                <a16:creationId xmlns:a16="http://schemas.microsoft.com/office/drawing/2014/main" id="{139F45CA-374B-507B-6ACB-7A5D3E7A817C}"/>
              </a:ext>
            </a:extLst>
          </p:cNvPr>
          <p:cNvSpPr txBox="1"/>
          <p:nvPr/>
        </p:nvSpPr>
        <p:spPr>
          <a:xfrm>
            <a:off x="6287586" y="3670609"/>
            <a:ext cx="2557930" cy="450123"/>
          </a:xfrm>
          <a:prstGeom prst="rect">
            <a:avLst/>
          </a:prstGeom>
          <a:solidFill>
            <a:schemeClr val="tx2">
              <a:lumMod val="20000"/>
              <a:lumOff val="80000"/>
            </a:schemeClr>
          </a:solidFill>
        </p:spPr>
        <p:txBody>
          <a:bodyPr wrap="square" lIns="0" tIns="0" rIns="0" bIns="0" rtlCol="0">
            <a:spAutoFit/>
          </a:bodyPr>
          <a:lstStyle/>
          <a:p>
            <a:pPr marL="48816"/>
            <a:r>
              <a:rPr lang="en-US" sz="975" dirty="0">
                <a:solidFill>
                  <a:schemeClr val="bg2">
                    <a:lumMod val="10000"/>
                  </a:schemeClr>
                </a:solidFill>
              </a:rPr>
              <a:t>*With the March 2024 FDA Guidance for Early AD, a sole cognitive measure can serve as the primary endpoint for early AD trials</a:t>
            </a:r>
          </a:p>
        </p:txBody>
      </p:sp>
    </p:spTree>
    <p:extLst>
      <p:ext uri="{BB962C8B-B14F-4D97-AF65-F5344CB8AC3E}">
        <p14:creationId xmlns:p14="http://schemas.microsoft.com/office/powerpoint/2010/main" val="53656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389C-2EBC-C14E-097C-5D83E01F048D}"/>
              </a:ext>
            </a:extLst>
          </p:cNvPr>
          <p:cNvSpPr>
            <a:spLocks noGrp="1"/>
          </p:cNvSpPr>
          <p:nvPr>
            <p:ph type="title"/>
          </p:nvPr>
        </p:nvSpPr>
        <p:spPr/>
        <p:txBody>
          <a:bodyPr/>
          <a:lstStyle/>
          <a:p>
            <a:r>
              <a:rPr lang="en-US"/>
              <a:t>Coprimary Endpoint: ADAS-Cog13</a:t>
            </a:r>
          </a:p>
        </p:txBody>
      </p:sp>
      <p:sp>
        <p:nvSpPr>
          <p:cNvPr id="11" name="TextBox 10">
            <a:extLst>
              <a:ext uri="{FF2B5EF4-FFF2-40B4-BE49-F238E27FC236}">
                <a16:creationId xmlns:a16="http://schemas.microsoft.com/office/drawing/2014/main" id="{88CE5A0C-C5AC-C264-80E2-96BCE48C859A}"/>
              </a:ext>
            </a:extLst>
          </p:cNvPr>
          <p:cNvSpPr txBox="1"/>
          <p:nvPr/>
        </p:nvSpPr>
        <p:spPr>
          <a:xfrm>
            <a:off x="8288600" y="1690596"/>
            <a:ext cx="788907" cy="369332"/>
          </a:xfrm>
          <a:prstGeom prst="rect">
            <a:avLst/>
          </a:prstGeom>
          <a:noFill/>
        </p:spPr>
        <p:txBody>
          <a:bodyPr wrap="square" lIns="0" tIns="0" rIns="0" bIns="0" rtlCol="0">
            <a:spAutoFit/>
          </a:bodyPr>
          <a:lstStyle/>
          <a:p>
            <a:r>
              <a:rPr lang="el-GR" sz="1200" b="1" dirty="0">
                <a:solidFill>
                  <a:schemeClr val="bg1"/>
                </a:solidFill>
              </a:rPr>
              <a:t>Δ</a:t>
            </a:r>
            <a:r>
              <a:rPr lang="en-US" sz="1200" b="1" dirty="0">
                <a:solidFill>
                  <a:schemeClr val="bg1"/>
                </a:solidFill>
              </a:rPr>
              <a:t>-2.149</a:t>
            </a:r>
          </a:p>
          <a:p>
            <a:r>
              <a:rPr lang="en-US" sz="1200" b="1" i="1" dirty="0"/>
              <a:t>P</a:t>
            </a:r>
            <a:r>
              <a:rPr lang="en-US" sz="1200" b="1" dirty="0"/>
              <a:t>=</a:t>
            </a:r>
            <a:r>
              <a:rPr lang="en-US" sz="1200" b="1" dirty="0">
                <a:solidFill>
                  <a:schemeClr val="bg1"/>
                </a:solidFill>
              </a:rPr>
              <a:t>0.021</a:t>
            </a:r>
          </a:p>
        </p:txBody>
      </p:sp>
      <p:sp>
        <p:nvSpPr>
          <p:cNvPr id="12" name="TextBox 11">
            <a:extLst>
              <a:ext uri="{FF2B5EF4-FFF2-40B4-BE49-F238E27FC236}">
                <a16:creationId xmlns:a16="http://schemas.microsoft.com/office/drawing/2014/main" id="{C1181847-8241-E6CD-8590-609F5FC433D2}"/>
              </a:ext>
            </a:extLst>
          </p:cNvPr>
          <p:cNvSpPr txBox="1"/>
          <p:nvPr/>
        </p:nvSpPr>
        <p:spPr>
          <a:xfrm>
            <a:off x="3905543" y="1690597"/>
            <a:ext cx="652722" cy="369332"/>
          </a:xfrm>
          <a:prstGeom prst="rect">
            <a:avLst/>
          </a:prstGeom>
          <a:noFill/>
        </p:spPr>
        <p:txBody>
          <a:bodyPr wrap="square" lIns="0" tIns="0" rIns="0" bIns="0" rtlCol="0">
            <a:spAutoFit/>
          </a:bodyPr>
          <a:lstStyle/>
          <a:p>
            <a:r>
              <a:rPr lang="el-GR" sz="1200" b="1">
                <a:solidFill>
                  <a:schemeClr val="bg1"/>
                </a:solidFill>
              </a:rPr>
              <a:t>Δ</a:t>
            </a:r>
            <a:r>
              <a:rPr lang="en-US" sz="1200" b="1">
                <a:solidFill>
                  <a:schemeClr val="bg1"/>
                </a:solidFill>
              </a:rPr>
              <a:t>-1.934</a:t>
            </a:r>
          </a:p>
          <a:p>
            <a:r>
              <a:rPr lang="en-US" sz="1200" b="1" i="1">
                <a:solidFill>
                  <a:schemeClr val="bg1"/>
                </a:solidFill>
              </a:rPr>
              <a:t>P</a:t>
            </a:r>
            <a:r>
              <a:rPr lang="en-US" sz="1200" b="1">
                <a:solidFill>
                  <a:schemeClr val="bg1"/>
                </a:solidFill>
              </a:rPr>
              <a:t>=0.026</a:t>
            </a:r>
          </a:p>
        </p:txBody>
      </p:sp>
      <p:graphicFrame>
        <p:nvGraphicFramePr>
          <p:cNvPr id="5" name="Table 4">
            <a:extLst>
              <a:ext uri="{FF2B5EF4-FFF2-40B4-BE49-F238E27FC236}">
                <a16:creationId xmlns:a16="http://schemas.microsoft.com/office/drawing/2014/main" id="{FFAC3915-F4AA-3A87-25E7-D8DA773C88AB}"/>
              </a:ext>
            </a:extLst>
          </p:cNvPr>
          <p:cNvGraphicFramePr>
            <a:graphicFrameLocks noGrp="1"/>
          </p:cNvGraphicFramePr>
          <p:nvPr>
            <p:extLst>
              <p:ext uri="{D42A27DB-BD31-4B8C-83A1-F6EECF244321}">
                <p14:modId xmlns:p14="http://schemas.microsoft.com/office/powerpoint/2010/main" val="2792041802"/>
              </p:ext>
            </p:extLst>
          </p:nvPr>
        </p:nvGraphicFramePr>
        <p:xfrm>
          <a:off x="57568" y="3474857"/>
          <a:ext cx="4326929" cy="433338"/>
        </p:xfrm>
        <a:graphic>
          <a:graphicData uri="http://schemas.openxmlformats.org/drawingml/2006/table">
            <a:tbl>
              <a:tblPr/>
              <a:tblGrid>
                <a:gridCol w="759227">
                  <a:extLst>
                    <a:ext uri="{9D8B030D-6E8A-4147-A177-3AD203B41FA5}">
                      <a16:colId xmlns:a16="http://schemas.microsoft.com/office/drawing/2014/main" val="1746874791"/>
                    </a:ext>
                  </a:extLst>
                </a:gridCol>
                <a:gridCol w="724328">
                  <a:extLst>
                    <a:ext uri="{9D8B030D-6E8A-4147-A177-3AD203B41FA5}">
                      <a16:colId xmlns:a16="http://schemas.microsoft.com/office/drawing/2014/main" val="2502293858"/>
                    </a:ext>
                  </a:extLst>
                </a:gridCol>
                <a:gridCol w="840778">
                  <a:extLst>
                    <a:ext uri="{9D8B030D-6E8A-4147-A177-3AD203B41FA5}">
                      <a16:colId xmlns:a16="http://schemas.microsoft.com/office/drawing/2014/main" val="3881057959"/>
                    </a:ext>
                  </a:extLst>
                </a:gridCol>
                <a:gridCol w="831342">
                  <a:extLst>
                    <a:ext uri="{9D8B030D-6E8A-4147-A177-3AD203B41FA5}">
                      <a16:colId xmlns:a16="http://schemas.microsoft.com/office/drawing/2014/main" val="249273035"/>
                    </a:ext>
                  </a:extLst>
                </a:gridCol>
                <a:gridCol w="747445">
                  <a:extLst>
                    <a:ext uri="{9D8B030D-6E8A-4147-A177-3AD203B41FA5}">
                      <a16:colId xmlns:a16="http://schemas.microsoft.com/office/drawing/2014/main" val="1213398843"/>
                    </a:ext>
                  </a:extLst>
                </a:gridCol>
                <a:gridCol w="423809">
                  <a:extLst>
                    <a:ext uri="{9D8B030D-6E8A-4147-A177-3AD203B41FA5}">
                      <a16:colId xmlns:a16="http://schemas.microsoft.com/office/drawing/2014/main" val="3009989510"/>
                    </a:ext>
                  </a:extLst>
                </a:gridCol>
              </a:tblGrid>
              <a:tr h="144446">
                <a:tc gridSpan="3">
                  <a:txBody>
                    <a:bodyPr/>
                    <a:lstStyle/>
                    <a:p>
                      <a:pPr algn="l" fontAlgn="b"/>
                      <a:r>
                        <a:rPr lang="en-US" sz="600" b="0" i="0" u="none" strike="noStrike" dirty="0">
                          <a:solidFill>
                            <a:schemeClr val="bg1"/>
                          </a:solidFill>
                          <a:effectLst/>
                          <a:latin typeface="Arial" panose="020B0604020202020204" pitchFamily="34" charset="0"/>
                          <a:cs typeface="Arial" panose="020B0604020202020204" pitchFamily="34" charset="0"/>
                        </a:rPr>
                        <a:t>Participants (n):</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600" b="0" i="0" u="none" strike="noStrike">
                        <a:solidFill>
                          <a:schemeClr val="bg1"/>
                        </a:solidFill>
                        <a:effectLst/>
                        <a:latin typeface="Arial" panose="020B0604020202020204" pitchFamily="34" charset="0"/>
                        <a:cs typeface="Arial" panose="020B0604020202020204" pitchFamily="34" charset="0"/>
                      </a:endParaRP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600" b="0" i="0" u="none" strike="noStrike">
                        <a:solidFill>
                          <a:schemeClr val="bg1"/>
                        </a:solidFill>
                        <a:effectLst/>
                        <a:latin typeface="Arial" panose="020B0604020202020204" pitchFamily="34" charset="0"/>
                        <a:cs typeface="Arial" panose="020B0604020202020204" pitchFamily="34" charset="0"/>
                      </a:endParaRP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600" b="0" i="0" u="none" strike="noStrike">
                        <a:solidFill>
                          <a:schemeClr val="bg1"/>
                        </a:solidFill>
                        <a:effectLst/>
                        <a:latin typeface="Arial" panose="020B0604020202020204" pitchFamily="34" charset="0"/>
                        <a:cs typeface="Arial" panose="020B0604020202020204" pitchFamily="34" charset="0"/>
                      </a:endParaRP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6102279"/>
                  </a:ext>
                </a:extLst>
              </a:tr>
              <a:tr h="144446">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Blarcamesine 30 mg</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154</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130</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117</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108</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108</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4136040"/>
                  </a:ext>
                </a:extLst>
              </a:tr>
              <a:tr h="144446">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Placebo</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164</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147</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127</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122</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dirty="0">
                          <a:solidFill>
                            <a:schemeClr val="bg1"/>
                          </a:solidFill>
                          <a:effectLst/>
                          <a:latin typeface="Arial" panose="020B0604020202020204" pitchFamily="34" charset="0"/>
                          <a:cs typeface="Arial" panose="020B0604020202020204" pitchFamily="34" charset="0"/>
                        </a:rPr>
                        <a:t>122</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3064488"/>
                  </a:ext>
                </a:extLst>
              </a:tr>
            </a:tbl>
          </a:graphicData>
        </a:graphic>
      </p:graphicFrame>
      <p:graphicFrame>
        <p:nvGraphicFramePr>
          <p:cNvPr id="13" name="Table 12">
            <a:extLst>
              <a:ext uri="{FF2B5EF4-FFF2-40B4-BE49-F238E27FC236}">
                <a16:creationId xmlns:a16="http://schemas.microsoft.com/office/drawing/2014/main" id="{3D90CF9F-301C-5534-CF1D-7F0490F63FF4}"/>
              </a:ext>
            </a:extLst>
          </p:cNvPr>
          <p:cNvGraphicFramePr>
            <a:graphicFrameLocks noGrp="1"/>
          </p:cNvGraphicFramePr>
          <p:nvPr>
            <p:extLst>
              <p:ext uri="{D42A27DB-BD31-4B8C-83A1-F6EECF244321}">
                <p14:modId xmlns:p14="http://schemas.microsoft.com/office/powerpoint/2010/main" val="8446755"/>
              </p:ext>
            </p:extLst>
          </p:nvPr>
        </p:nvGraphicFramePr>
        <p:xfrm>
          <a:off x="4572000" y="3474856"/>
          <a:ext cx="4326929" cy="433338"/>
        </p:xfrm>
        <a:graphic>
          <a:graphicData uri="http://schemas.openxmlformats.org/drawingml/2006/table">
            <a:tbl>
              <a:tblPr/>
              <a:tblGrid>
                <a:gridCol w="759227">
                  <a:extLst>
                    <a:ext uri="{9D8B030D-6E8A-4147-A177-3AD203B41FA5}">
                      <a16:colId xmlns:a16="http://schemas.microsoft.com/office/drawing/2014/main" val="1746874791"/>
                    </a:ext>
                  </a:extLst>
                </a:gridCol>
                <a:gridCol w="724328">
                  <a:extLst>
                    <a:ext uri="{9D8B030D-6E8A-4147-A177-3AD203B41FA5}">
                      <a16:colId xmlns:a16="http://schemas.microsoft.com/office/drawing/2014/main" val="2502293858"/>
                    </a:ext>
                  </a:extLst>
                </a:gridCol>
                <a:gridCol w="840778">
                  <a:extLst>
                    <a:ext uri="{9D8B030D-6E8A-4147-A177-3AD203B41FA5}">
                      <a16:colId xmlns:a16="http://schemas.microsoft.com/office/drawing/2014/main" val="3881057959"/>
                    </a:ext>
                  </a:extLst>
                </a:gridCol>
                <a:gridCol w="831342">
                  <a:extLst>
                    <a:ext uri="{9D8B030D-6E8A-4147-A177-3AD203B41FA5}">
                      <a16:colId xmlns:a16="http://schemas.microsoft.com/office/drawing/2014/main" val="249273035"/>
                    </a:ext>
                  </a:extLst>
                </a:gridCol>
                <a:gridCol w="747445">
                  <a:extLst>
                    <a:ext uri="{9D8B030D-6E8A-4147-A177-3AD203B41FA5}">
                      <a16:colId xmlns:a16="http://schemas.microsoft.com/office/drawing/2014/main" val="1213398843"/>
                    </a:ext>
                  </a:extLst>
                </a:gridCol>
                <a:gridCol w="423809">
                  <a:extLst>
                    <a:ext uri="{9D8B030D-6E8A-4147-A177-3AD203B41FA5}">
                      <a16:colId xmlns:a16="http://schemas.microsoft.com/office/drawing/2014/main" val="3009989510"/>
                    </a:ext>
                  </a:extLst>
                </a:gridCol>
              </a:tblGrid>
              <a:tr h="144446">
                <a:tc gridSpan="3">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Participants (n):</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600" b="0" i="0" u="none" strike="noStrike">
                        <a:solidFill>
                          <a:schemeClr val="bg1"/>
                        </a:solidFill>
                        <a:effectLst/>
                        <a:latin typeface="Arial" panose="020B0604020202020204" pitchFamily="34" charset="0"/>
                        <a:cs typeface="Arial" panose="020B0604020202020204" pitchFamily="34" charset="0"/>
                      </a:endParaRP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600" b="0" i="0" u="none" strike="noStrike">
                        <a:solidFill>
                          <a:schemeClr val="bg1"/>
                        </a:solidFill>
                        <a:effectLst/>
                        <a:latin typeface="Arial" panose="020B0604020202020204" pitchFamily="34" charset="0"/>
                        <a:cs typeface="Arial" panose="020B0604020202020204" pitchFamily="34" charset="0"/>
                      </a:endParaRP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600" b="0" i="0" u="none" strike="noStrike">
                        <a:solidFill>
                          <a:schemeClr val="bg1"/>
                        </a:solidFill>
                        <a:effectLst/>
                        <a:latin typeface="Arial" panose="020B0604020202020204" pitchFamily="34" charset="0"/>
                        <a:cs typeface="Arial" panose="020B0604020202020204" pitchFamily="34" charset="0"/>
                      </a:endParaRP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6102279"/>
                  </a:ext>
                </a:extLst>
              </a:tr>
              <a:tr h="144446">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Blarcamesine 50 mg</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144</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111</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91</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79</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83</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4136040"/>
                  </a:ext>
                </a:extLst>
              </a:tr>
              <a:tr h="144446">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Placebo</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164</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147</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127</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122</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dirty="0">
                          <a:solidFill>
                            <a:schemeClr val="bg1"/>
                          </a:solidFill>
                          <a:effectLst/>
                          <a:latin typeface="Arial" panose="020B0604020202020204" pitchFamily="34" charset="0"/>
                          <a:cs typeface="Arial" panose="020B0604020202020204" pitchFamily="34" charset="0"/>
                        </a:rPr>
                        <a:t>122</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3064488"/>
                  </a:ext>
                </a:extLst>
              </a:tr>
            </a:tbl>
          </a:graphicData>
        </a:graphic>
      </p:graphicFrame>
      <p:sp>
        <p:nvSpPr>
          <p:cNvPr id="14" name="TextBox 13">
            <a:extLst>
              <a:ext uri="{FF2B5EF4-FFF2-40B4-BE49-F238E27FC236}">
                <a16:creationId xmlns:a16="http://schemas.microsoft.com/office/drawing/2014/main" id="{23DE0EAE-B374-DD9B-A1DF-A5C24EFA4268}"/>
              </a:ext>
            </a:extLst>
          </p:cNvPr>
          <p:cNvSpPr txBox="1"/>
          <p:nvPr/>
        </p:nvSpPr>
        <p:spPr>
          <a:xfrm>
            <a:off x="57569" y="3871141"/>
            <a:ext cx="9028864" cy="303089"/>
          </a:xfrm>
          <a:prstGeom prst="rect">
            <a:avLst/>
          </a:prstGeom>
          <a:noFill/>
        </p:spPr>
        <p:txBody>
          <a:bodyPr wrap="square" lIns="0" rIns="0">
            <a:noAutofit/>
          </a:bodyPr>
          <a:lstStyle/>
          <a:p>
            <a:pPr>
              <a:lnSpc>
                <a:spcPct val="107000"/>
              </a:lnSpc>
              <a:spcAft>
                <a:spcPts val="600"/>
              </a:spcAft>
            </a:pPr>
            <a:r>
              <a:rPr lang="en-US" sz="750" kern="100" dirty="0">
                <a:solidFill>
                  <a:schemeClr val="bg1"/>
                </a:solidFill>
                <a:latin typeface="+mj-lt"/>
                <a:ea typeface="MS Mincho" panose="02020609040205080304" pitchFamily="49" charset="-128"/>
                <a:cs typeface="Times New Roman" panose="02020603050405020304" pitchFamily="18" charset="0"/>
              </a:rPr>
              <a:t>Clinical efficacy endpoints were analyzed using mixed model for repeated measures (MMRM) estimates for the least-squares mean change from baseline at 12, 24, 36, and 48 weeks, with error bars representing standard error (SE). </a:t>
            </a:r>
          </a:p>
          <a:p>
            <a:pPr>
              <a:lnSpc>
                <a:spcPct val="107000"/>
              </a:lnSpc>
              <a:spcAft>
                <a:spcPts val="600"/>
              </a:spcAft>
            </a:pPr>
            <a:r>
              <a:rPr lang="en-US" sz="800" b="0" i="0" dirty="0">
                <a:solidFill>
                  <a:schemeClr val="bg1"/>
                </a:solidFill>
                <a:effectLst/>
                <a:latin typeface="BlinkMacSystemFont"/>
              </a:rPr>
              <a:t>Macfarlane S, Grimmer T, Teo K, O'Brien TJ, Woodward M, Grunfeld J, Mander A, </a:t>
            </a:r>
            <a:r>
              <a:rPr lang="en-US" sz="800" b="0" i="0" dirty="0" err="1">
                <a:solidFill>
                  <a:schemeClr val="bg1"/>
                </a:solidFill>
                <a:effectLst/>
                <a:latin typeface="BlinkMacSystemFont"/>
              </a:rPr>
              <a:t>Brodtmann</a:t>
            </a:r>
            <a:r>
              <a:rPr lang="en-US" sz="800" b="0" i="0" dirty="0">
                <a:solidFill>
                  <a:schemeClr val="bg1"/>
                </a:solidFill>
                <a:effectLst/>
                <a:latin typeface="BlinkMacSystemFont"/>
              </a:rPr>
              <a:t> A, Brew BJ, Morris P, Short C, Kurrle S, Lai R, Bharadwaj S, Drysdale P, Sturm J, Lewis SJG, Barton D, </a:t>
            </a:r>
            <a:r>
              <a:rPr lang="en-US" sz="800" b="0" i="0" dirty="0" err="1">
                <a:solidFill>
                  <a:schemeClr val="bg1"/>
                </a:solidFill>
                <a:effectLst/>
                <a:latin typeface="BlinkMacSystemFont"/>
              </a:rPr>
              <a:t>Kalafatis</a:t>
            </a:r>
            <a:r>
              <a:rPr lang="en-US" sz="800" b="0" i="0" dirty="0">
                <a:solidFill>
                  <a:schemeClr val="bg1"/>
                </a:solidFill>
                <a:effectLst/>
                <a:latin typeface="BlinkMacSystemFont"/>
              </a:rPr>
              <a:t> C, Sharif S, Perry R, Mannering N, </a:t>
            </a:r>
            <a:r>
              <a:rPr lang="en-US" sz="800" b="0" i="0" dirty="0" err="1">
                <a:solidFill>
                  <a:schemeClr val="bg1"/>
                </a:solidFill>
                <a:effectLst/>
                <a:latin typeface="BlinkMacSystemFont"/>
              </a:rPr>
              <a:t>MacSweeney</a:t>
            </a:r>
            <a:r>
              <a:rPr lang="en-US" sz="800" b="0" i="0" dirty="0">
                <a:solidFill>
                  <a:schemeClr val="bg1"/>
                </a:solidFill>
                <a:effectLst/>
                <a:latin typeface="BlinkMacSystemFont"/>
              </a:rPr>
              <a:t> JE, Pearson S, Evans C, Krishna V, Thompson A, </a:t>
            </a:r>
            <a:r>
              <a:rPr lang="en-US" sz="800" b="0" i="0" dirty="0" err="1">
                <a:solidFill>
                  <a:schemeClr val="bg1"/>
                </a:solidFill>
                <a:effectLst/>
                <a:latin typeface="BlinkMacSystemFont"/>
              </a:rPr>
              <a:t>Munisamy</a:t>
            </a:r>
            <a:r>
              <a:rPr lang="en-US" sz="800" b="0" i="0" dirty="0">
                <a:solidFill>
                  <a:schemeClr val="bg1"/>
                </a:solidFill>
                <a:effectLst/>
                <a:latin typeface="BlinkMacSystemFont"/>
              </a:rPr>
              <a:t> M, Bhatt N, Asher A, Connell S, Lynch J, Rutgers SM, </a:t>
            </a:r>
            <a:r>
              <a:rPr lang="en-US" sz="800" b="0" i="0" dirty="0" err="1">
                <a:solidFill>
                  <a:schemeClr val="bg1"/>
                </a:solidFill>
                <a:effectLst/>
                <a:latin typeface="BlinkMacSystemFont"/>
              </a:rPr>
              <a:t>Dautzenberg</a:t>
            </a:r>
            <a:r>
              <a:rPr lang="en-US" sz="800" b="0" i="0" dirty="0">
                <a:solidFill>
                  <a:schemeClr val="bg1"/>
                </a:solidFill>
                <a:effectLst/>
                <a:latin typeface="BlinkMacSystemFont"/>
              </a:rPr>
              <a:t> PL, Prins N, </a:t>
            </a:r>
            <a:r>
              <a:rPr lang="en-US" sz="800" b="0" i="0" dirty="0" err="1">
                <a:solidFill>
                  <a:schemeClr val="bg1"/>
                </a:solidFill>
                <a:effectLst/>
                <a:latin typeface="BlinkMacSystemFont"/>
              </a:rPr>
              <a:t>Oschmann</a:t>
            </a:r>
            <a:r>
              <a:rPr lang="en-US" sz="800" b="0" i="0" dirty="0">
                <a:solidFill>
                  <a:schemeClr val="bg1"/>
                </a:solidFill>
                <a:effectLst/>
                <a:latin typeface="BlinkMacSystemFont"/>
              </a:rPr>
              <a:t> P, </a:t>
            </a:r>
            <a:r>
              <a:rPr lang="en-US" sz="800" b="0" i="0" dirty="0" err="1">
                <a:solidFill>
                  <a:schemeClr val="bg1"/>
                </a:solidFill>
                <a:effectLst/>
                <a:latin typeface="BlinkMacSystemFont"/>
              </a:rPr>
              <a:t>Frölich</a:t>
            </a:r>
            <a:r>
              <a:rPr lang="en-US" sz="800" b="0" i="0" dirty="0">
                <a:solidFill>
                  <a:schemeClr val="bg1"/>
                </a:solidFill>
                <a:effectLst/>
                <a:latin typeface="BlinkMacSystemFont"/>
              </a:rPr>
              <a:t> L, </a:t>
            </a:r>
            <a:r>
              <a:rPr lang="en-US" sz="800" b="0" i="0" dirty="0" err="1">
                <a:solidFill>
                  <a:schemeClr val="bg1"/>
                </a:solidFill>
                <a:effectLst/>
                <a:latin typeface="BlinkMacSystemFont"/>
              </a:rPr>
              <a:t>Tacik</a:t>
            </a:r>
            <a:r>
              <a:rPr lang="en-US" sz="800" b="0" i="0" dirty="0">
                <a:solidFill>
                  <a:schemeClr val="bg1"/>
                </a:solidFill>
                <a:effectLst/>
                <a:latin typeface="BlinkMacSystemFont"/>
              </a:rPr>
              <a:t> P, Peters O, </a:t>
            </a:r>
            <a:r>
              <a:rPr lang="en-US" sz="800" b="0" i="0" dirty="0" err="1">
                <a:solidFill>
                  <a:schemeClr val="bg1"/>
                </a:solidFill>
                <a:effectLst/>
                <a:latin typeface="BlinkMacSystemFont"/>
              </a:rPr>
              <a:t>Wiltfang</a:t>
            </a:r>
            <a:r>
              <a:rPr lang="en-US" sz="800" b="0" i="0" dirty="0">
                <a:solidFill>
                  <a:schemeClr val="bg1"/>
                </a:solidFill>
                <a:effectLst/>
                <a:latin typeface="BlinkMacSystemFont"/>
              </a:rPr>
              <a:t> J, Henri-Bhargava A, Smith E, Pasternak S, Frank A, </a:t>
            </a:r>
            <a:r>
              <a:rPr lang="en-US" sz="800" b="0" i="0" dirty="0" err="1">
                <a:solidFill>
                  <a:schemeClr val="bg1"/>
                </a:solidFill>
                <a:effectLst/>
                <a:latin typeface="BlinkMacSystemFont"/>
              </a:rPr>
              <a:t>Chertkow</a:t>
            </a:r>
            <a:r>
              <a:rPr lang="en-US" sz="800" b="0" i="0" dirty="0">
                <a:solidFill>
                  <a:schemeClr val="bg1"/>
                </a:solidFill>
                <a:effectLst/>
                <a:latin typeface="BlinkMacSystemFont"/>
              </a:rPr>
              <a:t> H, Ingram J, Hsiung GR, Brittain R, Tartaglia C, Cohen S, Villa LM, Gordon E, </a:t>
            </a:r>
            <a:r>
              <a:rPr lang="en-US" sz="800" b="0" i="0" dirty="0" err="1">
                <a:solidFill>
                  <a:schemeClr val="bg1"/>
                </a:solidFill>
                <a:effectLst/>
                <a:latin typeface="BlinkMacSystemFont"/>
              </a:rPr>
              <a:t>Jubault</a:t>
            </a:r>
            <a:r>
              <a:rPr lang="en-US" sz="800" b="0" i="0" dirty="0">
                <a:solidFill>
                  <a:schemeClr val="bg1"/>
                </a:solidFill>
                <a:effectLst/>
                <a:latin typeface="BlinkMacSystemFont"/>
              </a:rPr>
              <a:t> T, </a:t>
            </a:r>
            <a:r>
              <a:rPr lang="en-US" sz="800" b="0" i="0" dirty="0" err="1">
                <a:solidFill>
                  <a:schemeClr val="bg1"/>
                </a:solidFill>
                <a:effectLst/>
                <a:latin typeface="BlinkMacSystemFont"/>
              </a:rPr>
              <a:t>Guizard</a:t>
            </a:r>
            <a:r>
              <a:rPr lang="en-US" sz="800" b="0" i="0" dirty="0">
                <a:solidFill>
                  <a:schemeClr val="bg1"/>
                </a:solidFill>
                <a:effectLst/>
                <a:latin typeface="BlinkMacSystemFont"/>
              </a:rPr>
              <a:t> N, Tucker A, Kaufmann WE, Jin K, </a:t>
            </a:r>
            <a:r>
              <a:rPr lang="en-US" sz="800" b="0" i="0" dirty="0" err="1">
                <a:solidFill>
                  <a:schemeClr val="bg1"/>
                </a:solidFill>
                <a:effectLst/>
                <a:latin typeface="BlinkMacSystemFont"/>
              </a:rPr>
              <a:t>Chezem</a:t>
            </a:r>
            <a:r>
              <a:rPr lang="en-US" sz="800" b="0" i="0" dirty="0">
                <a:solidFill>
                  <a:schemeClr val="bg1"/>
                </a:solidFill>
                <a:effectLst/>
                <a:latin typeface="BlinkMacSystemFont"/>
              </a:rPr>
              <a:t> WR, </a:t>
            </a:r>
            <a:r>
              <a:rPr lang="en-US" sz="800" b="0" i="0" dirty="0" err="1">
                <a:solidFill>
                  <a:schemeClr val="bg1"/>
                </a:solidFill>
                <a:effectLst/>
                <a:latin typeface="BlinkMacSystemFont"/>
              </a:rPr>
              <a:t>Missling</a:t>
            </a:r>
            <a:r>
              <a:rPr lang="en-US" sz="800" b="0" i="0" dirty="0">
                <a:solidFill>
                  <a:schemeClr val="bg1"/>
                </a:solidFill>
                <a:effectLst/>
                <a:latin typeface="BlinkMacSystemFont"/>
              </a:rPr>
              <a:t> CU, Sabbagh MN. Blarcamesine for the treatment of Early Alzheimer's Disease: Results from the ANAVEX2-73-AD-004 Phase IIB/III trial. J Prev </a:t>
            </a:r>
            <a:r>
              <a:rPr lang="en-US" sz="800" b="0" i="0" dirty="0" err="1">
                <a:solidFill>
                  <a:schemeClr val="bg1"/>
                </a:solidFill>
                <a:effectLst/>
                <a:latin typeface="BlinkMacSystemFont"/>
              </a:rPr>
              <a:t>Alzheimers</a:t>
            </a:r>
            <a:r>
              <a:rPr lang="en-US" sz="800" b="0" i="0" dirty="0">
                <a:solidFill>
                  <a:schemeClr val="bg1"/>
                </a:solidFill>
                <a:effectLst/>
                <a:latin typeface="BlinkMacSystemFont"/>
              </a:rPr>
              <a:t> Dis. 2025 Jan;12(1):100016. </a:t>
            </a:r>
            <a:r>
              <a:rPr lang="en-US" sz="800" b="0" i="0" dirty="0" err="1">
                <a:solidFill>
                  <a:schemeClr val="bg1"/>
                </a:solidFill>
                <a:effectLst/>
                <a:latin typeface="BlinkMacSystemFont"/>
              </a:rPr>
              <a:t>doi</a:t>
            </a:r>
            <a:r>
              <a:rPr lang="en-US" sz="800" b="0" i="0" dirty="0">
                <a:solidFill>
                  <a:schemeClr val="bg1"/>
                </a:solidFill>
                <a:effectLst/>
                <a:latin typeface="BlinkMacSystemFont"/>
              </a:rPr>
              <a:t>: 10.1016/j.tjpad.2024.100016. </a:t>
            </a:r>
            <a:r>
              <a:rPr lang="en-US" sz="800" b="0" i="0" dirty="0" err="1">
                <a:solidFill>
                  <a:schemeClr val="bg1"/>
                </a:solidFill>
                <a:effectLst/>
                <a:latin typeface="BlinkMacSystemFont"/>
              </a:rPr>
              <a:t>Epub</a:t>
            </a:r>
            <a:r>
              <a:rPr lang="en-US" sz="800" b="0" i="0" dirty="0">
                <a:solidFill>
                  <a:schemeClr val="bg1"/>
                </a:solidFill>
                <a:effectLst/>
                <a:latin typeface="BlinkMacSystemFont"/>
              </a:rPr>
              <a:t> 2025 Jan 1. PMID: 39800452.</a:t>
            </a:r>
            <a:endParaRPr lang="en-US" sz="800" kern="100" dirty="0">
              <a:solidFill>
                <a:schemeClr val="bg1"/>
              </a:solidFill>
              <a:latin typeface="+mj-lt"/>
              <a:ea typeface="MS Mincho" panose="02020609040205080304" pitchFamily="49" charset="-128"/>
              <a:cs typeface="Times New Roman" panose="02020603050405020304" pitchFamily="18" charset="0"/>
            </a:endParaRPr>
          </a:p>
        </p:txBody>
      </p:sp>
      <p:sp>
        <p:nvSpPr>
          <p:cNvPr id="8" name="TextBox 7">
            <a:extLst>
              <a:ext uri="{FF2B5EF4-FFF2-40B4-BE49-F238E27FC236}">
                <a16:creationId xmlns:a16="http://schemas.microsoft.com/office/drawing/2014/main" id="{E6C9BEC5-C4FB-3D9B-D732-C71354A3A0D9}"/>
              </a:ext>
            </a:extLst>
          </p:cNvPr>
          <p:cNvSpPr txBox="1"/>
          <p:nvPr/>
        </p:nvSpPr>
        <p:spPr>
          <a:xfrm>
            <a:off x="1777705" y="1234081"/>
            <a:ext cx="1415452" cy="369332"/>
          </a:xfrm>
          <a:prstGeom prst="rect">
            <a:avLst/>
          </a:prstGeom>
          <a:noFill/>
        </p:spPr>
        <p:txBody>
          <a:bodyPr wrap="none" lIns="0" tIns="0" rIns="0" bIns="0" rtlCol="0">
            <a:spAutoFit/>
          </a:bodyPr>
          <a:lstStyle/>
          <a:p>
            <a:pPr algn="ctr"/>
            <a:r>
              <a:rPr lang="en-US" sz="1200" dirty="0">
                <a:solidFill>
                  <a:schemeClr val="bg1"/>
                </a:solidFill>
              </a:rPr>
              <a:t>ADAS-Cog13</a:t>
            </a:r>
          </a:p>
          <a:p>
            <a:pPr algn="ctr"/>
            <a:r>
              <a:rPr lang="en-US" sz="1200" dirty="0">
                <a:solidFill>
                  <a:srgbClr val="00B0F0"/>
                </a:solidFill>
              </a:rPr>
              <a:t>Blarcamesine </a:t>
            </a:r>
            <a:r>
              <a:rPr lang="en-US" sz="1200" b="1" dirty="0">
                <a:solidFill>
                  <a:srgbClr val="00B0F0"/>
                </a:solidFill>
              </a:rPr>
              <a:t>30 mg</a:t>
            </a:r>
          </a:p>
        </p:txBody>
      </p:sp>
      <p:sp>
        <p:nvSpPr>
          <p:cNvPr id="9" name="TextBox 8">
            <a:extLst>
              <a:ext uri="{FF2B5EF4-FFF2-40B4-BE49-F238E27FC236}">
                <a16:creationId xmlns:a16="http://schemas.microsoft.com/office/drawing/2014/main" id="{C4487CB1-678E-10BA-68A1-15D0AF5C3D10}"/>
              </a:ext>
            </a:extLst>
          </p:cNvPr>
          <p:cNvSpPr txBox="1"/>
          <p:nvPr/>
        </p:nvSpPr>
        <p:spPr>
          <a:xfrm>
            <a:off x="6307079" y="1234080"/>
            <a:ext cx="1415452" cy="369332"/>
          </a:xfrm>
          <a:prstGeom prst="rect">
            <a:avLst/>
          </a:prstGeom>
          <a:noFill/>
        </p:spPr>
        <p:txBody>
          <a:bodyPr wrap="none" lIns="0" tIns="0" rIns="0" bIns="0" rtlCol="0">
            <a:spAutoFit/>
          </a:bodyPr>
          <a:lstStyle/>
          <a:p>
            <a:pPr algn="ctr"/>
            <a:r>
              <a:rPr lang="en-US" sz="1200" dirty="0">
                <a:solidFill>
                  <a:schemeClr val="bg1"/>
                </a:solidFill>
              </a:rPr>
              <a:t>ADAS-Cog13</a:t>
            </a:r>
          </a:p>
          <a:p>
            <a:pPr algn="ctr"/>
            <a:r>
              <a:rPr lang="en-US" sz="1200" dirty="0">
                <a:solidFill>
                  <a:srgbClr val="0070C0"/>
                </a:solidFill>
              </a:rPr>
              <a:t>Blarcamesine </a:t>
            </a:r>
            <a:r>
              <a:rPr lang="en-US" sz="1200" b="1" dirty="0">
                <a:solidFill>
                  <a:srgbClr val="0070C0"/>
                </a:solidFill>
              </a:rPr>
              <a:t>50 mg</a:t>
            </a:r>
          </a:p>
        </p:txBody>
      </p:sp>
      <p:graphicFrame>
        <p:nvGraphicFramePr>
          <p:cNvPr id="10" name="Chart 9">
            <a:extLst>
              <a:ext uri="{FF2B5EF4-FFF2-40B4-BE49-F238E27FC236}">
                <a16:creationId xmlns:a16="http://schemas.microsoft.com/office/drawing/2014/main" id="{C0307E33-3B76-DB50-93AD-230391C183A8}"/>
              </a:ext>
            </a:extLst>
          </p:cNvPr>
          <p:cNvGraphicFramePr>
            <a:graphicFrameLocks/>
          </p:cNvGraphicFramePr>
          <p:nvPr>
            <p:extLst>
              <p:ext uri="{D42A27DB-BD31-4B8C-83A1-F6EECF244321}">
                <p14:modId xmlns:p14="http://schemas.microsoft.com/office/powerpoint/2010/main" val="1651630809"/>
              </p:ext>
            </p:extLst>
          </p:nvPr>
        </p:nvGraphicFramePr>
        <p:xfrm>
          <a:off x="4912097" y="1510019"/>
          <a:ext cx="3771900" cy="22058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455DB9A4-CCF0-E853-F8B2-A26D5702DFCD}"/>
              </a:ext>
            </a:extLst>
          </p:cNvPr>
          <p:cNvGraphicFramePr>
            <a:graphicFrameLocks/>
          </p:cNvGraphicFramePr>
          <p:nvPr>
            <p:extLst>
              <p:ext uri="{D42A27DB-BD31-4B8C-83A1-F6EECF244321}">
                <p14:modId xmlns:p14="http://schemas.microsoft.com/office/powerpoint/2010/main" val="1923763839"/>
              </p:ext>
            </p:extLst>
          </p:nvPr>
        </p:nvGraphicFramePr>
        <p:xfrm>
          <a:off x="460947" y="1510019"/>
          <a:ext cx="3771900" cy="22058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469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FD86CD4-2B2A-0585-41AC-7CEE1FB78165}"/>
              </a:ext>
            </a:extLst>
          </p:cNvPr>
          <p:cNvGraphicFramePr>
            <a:graphicFrameLocks noGrp="1"/>
          </p:cNvGraphicFramePr>
          <p:nvPr>
            <p:extLst>
              <p:ext uri="{D42A27DB-BD31-4B8C-83A1-F6EECF244321}">
                <p14:modId xmlns:p14="http://schemas.microsoft.com/office/powerpoint/2010/main" val="1223559270"/>
              </p:ext>
            </p:extLst>
          </p:nvPr>
        </p:nvGraphicFramePr>
        <p:xfrm>
          <a:off x="57777" y="3515833"/>
          <a:ext cx="4322534" cy="386864"/>
        </p:xfrm>
        <a:graphic>
          <a:graphicData uri="http://schemas.openxmlformats.org/drawingml/2006/table">
            <a:tbl>
              <a:tblPr/>
              <a:tblGrid>
                <a:gridCol w="738746">
                  <a:extLst>
                    <a:ext uri="{9D8B030D-6E8A-4147-A177-3AD203B41FA5}">
                      <a16:colId xmlns:a16="http://schemas.microsoft.com/office/drawing/2014/main" val="1746874791"/>
                    </a:ext>
                  </a:extLst>
                </a:gridCol>
                <a:gridCol w="772826">
                  <a:extLst>
                    <a:ext uri="{9D8B030D-6E8A-4147-A177-3AD203B41FA5}">
                      <a16:colId xmlns:a16="http://schemas.microsoft.com/office/drawing/2014/main" val="2502293858"/>
                    </a:ext>
                  </a:extLst>
                </a:gridCol>
                <a:gridCol w="795962">
                  <a:extLst>
                    <a:ext uri="{9D8B030D-6E8A-4147-A177-3AD203B41FA5}">
                      <a16:colId xmlns:a16="http://schemas.microsoft.com/office/drawing/2014/main" val="3881057959"/>
                    </a:ext>
                  </a:extLst>
                </a:gridCol>
                <a:gridCol w="804765">
                  <a:extLst>
                    <a:ext uri="{9D8B030D-6E8A-4147-A177-3AD203B41FA5}">
                      <a16:colId xmlns:a16="http://schemas.microsoft.com/office/drawing/2014/main" val="249273035"/>
                    </a:ext>
                  </a:extLst>
                </a:gridCol>
                <a:gridCol w="755780">
                  <a:extLst>
                    <a:ext uri="{9D8B030D-6E8A-4147-A177-3AD203B41FA5}">
                      <a16:colId xmlns:a16="http://schemas.microsoft.com/office/drawing/2014/main" val="1213398843"/>
                    </a:ext>
                  </a:extLst>
                </a:gridCol>
                <a:gridCol w="454455">
                  <a:extLst>
                    <a:ext uri="{9D8B030D-6E8A-4147-A177-3AD203B41FA5}">
                      <a16:colId xmlns:a16="http://schemas.microsoft.com/office/drawing/2014/main" val="3009989510"/>
                    </a:ext>
                  </a:extLst>
                </a:gridCol>
              </a:tblGrid>
              <a:tr h="97938">
                <a:tc gridSpan="3">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Participants (n): </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600" b="0" i="0" u="none" strike="noStrike">
                        <a:solidFill>
                          <a:schemeClr val="bg1"/>
                        </a:solidFill>
                        <a:effectLst/>
                        <a:latin typeface="Arial" panose="020B0604020202020204" pitchFamily="34" charset="0"/>
                        <a:cs typeface="Arial" panose="020B0604020202020204" pitchFamily="34" charset="0"/>
                      </a:endParaRP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600" b="0" i="0" u="none" strike="noStrike">
                        <a:solidFill>
                          <a:schemeClr val="bg1"/>
                        </a:solidFill>
                        <a:effectLst/>
                        <a:latin typeface="Arial" panose="020B0604020202020204" pitchFamily="34" charset="0"/>
                        <a:cs typeface="Arial" panose="020B0604020202020204" pitchFamily="34" charset="0"/>
                      </a:endParaRP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600" b="0" i="0" u="none" strike="noStrike">
                        <a:solidFill>
                          <a:schemeClr val="bg1"/>
                        </a:solidFill>
                        <a:effectLst/>
                        <a:latin typeface="Arial" panose="020B0604020202020204" pitchFamily="34" charset="0"/>
                        <a:cs typeface="Arial" panose="020B0604020202020204" pitchFamily="34" charset="0"/>
                      </a:endParaRP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6102279"/>
                  </a:ext>
                </a:extLst>
              </a:tr>
              <a:tr h="144463">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Blarcamesine 30 mg</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154</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128</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117</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108</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107</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4136040"/>
                  </a:ext>
                </a:extLst>
              </a:tr>
              <a:tr h="144463">
                <a:tc>
                  <a:txBody>
                    <a:bodyPr/>
                    <a:lstStyle/>
                    <a:p>
                      <a:pPr algn="l" fontAlgn="b"/>
                      <a:r>
                        <a:rPr lang="en-US" sz="600" b="0" i="0" u="none" strike="noStrike" dirty="0">
                          <a:solidFill>
                            <a:schemeClr val="bg1"/>
                          </a:solidFill>
                          <a:effectLst/>
                          <a:latin typeface="Arial" panose="020B0604020202020204" pitchFamily="34" charset="0"/>
                          <a:cs typeface="Arial" panose="020B0604020202020204" pitchFamily="34" charset="0"/>
                        </a:rPr>
                        <a:t>Placebo</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164</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146</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128</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121</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dirty="0">
                          <a:solidFill>
                            <a:schemeClr val="bg1"/>
                          </a:solidFill>
                          <a:effectLst/>
                          <a:latin typeface="Arial" panose="020B0604020202020204" pitchFamily="34" charset="0"/>
                          <a:cs typeface="Arial" panose="020B0604020202020204" pitchFamily="34" charset="0"/>
                        </a:rPr>
                        <a:t>126</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3064488"/>
                  </a:ext>
                </a:extLst>
              </a:tr>
            </a:tbl>
          </a:graphicData>
        </a:graphic>
      </p:graphicFrame>
      <p:sp>
        <p:nvSpPr>
          <p:cNvPr id="3" name="Title 2">
            <a:extLst>
              <a:ext uri="{FF2B5EF4-FFF2-40B4-BE49-F238E27FC236}">
                <a16:creationId xmlns:a16="http://schemas.microsoft.com/office/drawing/2014/main" id="{1B2D7317-D548-B656-7D1B-FF5519481F5E}"/>
              </a:ext>
            </a:extLst>
          </p:cNvPr>
          <p:cNvSpPr>
            <a:spLocks noGrp="1"/>
          </p:cNvSpPr>
          <p:nvPr>
            <p:ph type="title"/>
          </p:nvPr>
        </p:nvSpPr>
        <p:spPr/>
        <p:txBody>
          <a:bodyPr/>
          <a:lstStyle/>
          <a:p>
            <a:r>
              <a:rPr lang="en-US"/>
              <a:t>Key Secondary Endpoint: CDR-SB</a:t>
            </a:r>
          </a:p>
        </p:txBody>
      </p:sp>
      <p:sp>
        <p:nvSpPr>
          <p:cNvPr id="5" name="TextBox 4">
            <a:extLst>
              <a:ext uri="{FF2B5EF4-FFF2-40B4-BE49-F238E27FC236}">
                <a16:creationId xmlns:a16="http://schemas.microsoft.com/office/drawing/2014/main" id="{A3BDC394-3C39-EF9C-EC44-5F55CD523921}"/>
              </a:ext>
            </a:extLst>
          </p:cNvPr>
          <p:cNvSpPr txBox="1"/>
          <p:nvPr/>
        </p:nvSpPr>
        <p:spPr>
          <a:xfrm>
            <a:off x="3692048" y="1755575"/>
            <a:ext cx="688262" cy="369332"/>
          </a:xfrm>
          <a:prstGeom prst="rect">
            <a:avLst/>
          </a:prstGeom>
          <a:noFill/>
        </p:spPr>
        <p:txBody>
          <a:bodyPr wrap="square" lIns="0" tIns="0" rIns="0" bIns="0" rtlCol="0">
            <a:spAutoFit/>
          </a:bodyPr>
          <a:lstStyle/>
          <a:p>
            <a:r>
              <a:rPr lang="el-GR" sz="1200" b="1" dirty="0">
                <a:solidFill>
                  <a:schemeClr val="bg1"/>
                </a:solidFill>
              </a:rPr>
              <a:t>Δ</a:t>
            </a:r>
            <a:r>
              <a:rPr lang="en-US" sz="1200" b="1" dirty="0">
                <a:solidFill>
                  <a:schemeClr val="bg1"/>
                </a:solidFill>
              </a:rPr>
              <a:t>-0.502</a:t>
            </a:r>
          </a:p>
          <a:p>
            <a:r>
              <a:rPr lang="en-US" sz="1200" b="1" i="1" dirty="0">
                <a:solidFill>
                  <a:schemeClr val="bg1"/>
                </a:solidFill>
              </a:rPr>
              <a:t>P</a:t>
            </a:r>
            <a:r>
              <a:rPr lang="en-US" sz="1200" b="1" dirty="0">
                <a:solidFill>
                  <a:schemeClr val="bg1"/>
                </a:solidFill>
              </a:rPr>
              <a:t>=0.020</a:t>
            </a:r>
          </a:p>
        </p:txBody>
      </p:sp>
      <p:sp>
        <p:nvSpPr>
          <p:cNvPr id="10" name="TextBox 9">
            <a:extLst>
              <a:ext uri="{FF2B5EF4-FFF2-40B4-BE49-F238E27FC236}">
                <a16:creationId xmlns:a16="http://schemas.microsoft.com/office/drawing/2014/main" id="{B5B577AF-6EE8-2BB8-B162-1C19EA843B07}"/>
              </a:ext>
            </a:extLst>
          </p:cNvPr>
          <p:cNvSpPr txBox="1"/>
          <p:nvPr/>
        </p:nvSpPr>
        <p:spPr>
          <a:xfrm>
            <a:off x="8358996" y="1757237"/>
            <a:ext cx="727854" cy="369332"/>
          </a:xfrm>
          <a:prstGeom prst="rect">
            <a:avLst/>
          </a:prstGeom>
          <a:noFill/>
        </p:spPr>
        <p:txBody>
          <a:bodyPr wrap="square" lIns="0" tIns="0" rIns="0" bIns="0" rtlCol="0">
            <a:spAutoFit/>
          </a:bodyPr>
          <a:lstStyle/>
          <a:p>
            <a:r>
              <a:rPr lang="el-GR" sz="1200" b="1" dirty="0">
                <a:solidFill>
                  <a:schemeClr val="bg1"/>
                </a:solidFill>
              </a:rPr>
              <a:t>Δ</a:t>
            </a:r>
            <a:r>
              <a:rPr lang="en-US" sz="1200" b="1" dirty="0">
                <a:solidFill>
                  <a:schemeClr val="bg1"/>
                </a:solidFill>
              </a:rPr>
              <a:t>-0.465</a:t>
            </a:r>
          </a:p>
          <a:p>
            <a:r>
              <a:rPr lang="en-US" sz="1200" b="1" i="1" dirty="0">
                <a:solidFill>
                  <a:schemeClr val="bg1"/>
                </a:solidFill>
              </a:rPr>
              <a:t>P</a:t>
            </a:r>
            <a:r>
              <a:rPr lang="en-US" sz="1200" b="1" dirty="0">
                <a:solidFill>
                  <a:schemeClr val="bg1"/>
                </a:solidFill>
              </a:rPr>
              <a:t>=0.045</a:t>
            </a:r>
          </a:p>
        </p:txBody>
      </p:sp>
      <p:sp>
        <p:nvSpPr>
          <p:cNvPr id="12" name="TextBox 11">
            <a:extLst>
              <a:ext uri="{FF2B5EF4-FFF2-40B4-BE49-F238E27FC236}">
                <a16:creationId xmlns:a16="http://schemas.microsoft.com/office/drawing/2014/main" id="{45F283A4-88C5-E915-A6C4-F8F6CFF84E00}"/>
              </a:ext>
            </a:extLst>
          </p:cNvPr>
          <p:cNvSpPr txBox="1"/>
          <p:nvPr/>
        </p:nvSpPr>
        <p:spPr>
          <a:xfrm>
            <a:off x="401241" y="4245892"/>
            <a:ext cx="8341519" cy="307248"/>
          </a:xfrm>
          <a:prstGeom prst="rect">
            <a:avLst/>
          </a:prstGeom>
          <a:noFill/>
        </p:spPr>
        <p:txBody>
          <a:bodyPr wrap="square" lIns="0" rIns="0">
            <a:noAutofit/>
          </a:bodyPr>
          <a:lstStyle/>
          <a:p>
            <a:pPr>
              <a:lnSpc>
                <a:spcPct val="107000"/>
              </a:lnSpc>
              <a:spcAft>
                <a:spcPts val="600"/>
              </a:spcAft>
            </a:pPr>
            <a:r>
              <a:rPr lang="en-US" sz="750" kern="100" dirty="0">
                <a:solidFill>
                  <a:schemeClr val="bg1"/>
                </a:solidFill>
                <a:latin typeface="+mj-lt"/>
                <a:ea typeface="MS Mincho" panose="02020609040205080304" pitchFamily="49" charset="-128"/>
                <a:cs typeface="Times New Roman" panose="02020603050405020304" pitchFamily="18" charset="0"/>
              </a:rPr>
              <a:t>Clinical efficacy endpoints were analyzed using mixed model for repeated measures (MMRM) estimates for the least-squares mean change from baseline at 12, 24, 36, and 48 weeks, with error bars representing standard error (SE). </a:t>
            </a:r>
          </a:p>
        </p:txBody>
      </p:sp>
      <p:graphicFrame>
        <p:nvGraphicFramePr>
          <p:cNvPr id="13" name="Table 12">
            <a:extLst>
              <a:ext uri="{FF2B5EF4-FFF2-40B4-BE49-F238E27FC236}">
                <a16:creationId xmlns:a16="http://schemas.microsoft.com/office/drawing/2014/main" id="{693F7013-140D-7AA4-3613-8A882E6FC3C0}"/>
              </a:ext>
            </a:extLst>
          </p:cNvPr>
          <p:cNvGraphicFramePr>
            <a:graphicFrameLocks noGrp="1"/>
          </p:cNvGraphicFramePr>
          <p:nvPr>
            <p:extLst>
              <p:ext uri="{D42A27DB-BD31-4B8C-83A1-F6EECF244321}">
                <p14:modId xmlns:p14="http://schemas.microsoft.com/office/powerpoint/2010/main" val="4289682498"/>
              </p:ext>
            </p:extLst>
          </p:nvPr>
        </p:nvGraphicFramePr>
        <p:xfrm>
          <a:off x="4572000" y="3474856"/>
          <a:ext cx="4326929" cy="433338"/>
        </p:xfrm>
        <a:graphic>
          <a:graphicData uri="http://schemas.openxmlformats.org/drawingml/2006/table">
            <a:tbl>
              <a:tblPr/>
              <a:tblGrid>
                <a:gridCol w="759227">
                  <a:extLst>
                    <a:ext uri="{9D8B030D-6E8A-4147-A177-3AD203B41FA5}">
                      <a16:colId xmlns:a16="http://schemas.microsoft.com/office/drawing/2014/main" val="1746874791"/>
                    </a:ext>
                  </a:extLst>
                </a:gridCol>
                <a:gridCol w="724328">
                  <a:extLst>
                    <a:ext uri="{9D8B030D-6E8A-4147-A177-3AD203B41FA5}">
                      <a16:colId xmlns:a16="http://schemas.microsoft.com/office/drawing/2014/main" val="2502293858"/>
                    </a:ext>
                  </a:extLst>
                </a:gridCol>
                <a:gridCol w="840778">
                  <a:extLst>
                    <a:ext uri="{9D8B030D-6E8A-4147-A177-3AD203B41FA5}">
                      <a16:colId xmlns:a16="http://schemas.microsoft.com/office/drawing/2014/main" val="3881057959"/>
                    </a:ext>
                  </a:extLst>
                </a:gridCol>
                <a:gridCol w="831342">
                  <a:extLst>
                    <a:ext uri="{9D8B030D-6E8A-4147-A177-3AD203B41FA5}">
                      <a16:colId xmlns:a16="http://schemas.microsoft.com/office/drawing/2014/main" val="249273035"/>
                    </a:ext>
                  </a:extLst>
                </a:gridCol>
                <a:gridCol w="747445">
                  <a:extLst>
                    <a:ext uri="{9D8B030D-6E8A-4147-A177-3AD203B41FA5}">
                      <a16:colId xmlns:a16="http://schemas.microsoft.com/office/drawing/2014/main" val="1213398843"/>
                    </a:ext>
                  </a:extLst>
                </a:gridCol>
                <a:gridCol w="423809">
                  <a:extLst>
                    <a:ext uri="{9D8B030D-6E8A-4147-A177-3AD203B41FA5}">
                      <a16:colId xmlns:a16="http://schemas.microsoft.com/office/drawing/2014/main" val="3009989510"/>
                    </a:ext>
                  </a:extLst>
                </a:gridCol>
              </a:tblGrid>
              <a:tr h="144446">
                <a:tc gridSpan="3">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Participants (n): </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600" b="0" i="0" u="none" strike="noStrike">
                        <a:solidFill>
                          <a:schemeClr val="bg1"/>
                        </a:solidFill>
                        <a:effectLst/>
                        <a:latin typeface="Arial" panose="020B0604020202020204" pitchFamily="34" charset="0"/>
                        <a:cs typeface="Arial" panose="020B0604020202020204" pitchFamily="34" charset="0"/>
                      </a:endParaRP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600" b="0" i="0" u="none" strike="noStrike">
                        <a:solidFill>
                          <a:schemeClr val="bg1"/>
                        </a:solidFill>
                        <a:effectLst/>
                        <a:latin typeface="Arial" panose="020B0604020202020204" pitchFamily="34" charset="0"/>
                        <a:cs typeface="Arial" panose="020B0604020202020204" pitchFamily="34" charset="0"/>
                      </a:endParaRP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600" b="0" i="0" u="none" strike="noStrike">
                        <a:solidFill>
                          <a:schemeClr val="bg1"/>
                        </a:solidFill>
                        <a:effectLst/>
                        <a:latin typeface="Arial" panose="020B0604020202020204" pitchFamily="34" charset="0"/>
                        <a:cs typeface="Arial" panose="020B0604020202020204" pitchFamily="34" charset="0"/>
                      </a:endParaRP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6102279"/>
                  </a:ext>
                </a:extLst>
              </a:tr>
              <a:tr h="144446">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Blarcamesine 50 mg</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144</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108</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91</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81</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84</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4136040"/>
                  </a:ext>
                </a:extLst>
              </a:tr>
              <a:tr h="144446">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Placebo</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dirty="0">
                          <a:solidFill>
                            <a:schemeClr val="bg1"/>
                          </a:solidFill>
                          <a:effectLst/>
                          <a:latin typeface="Arial" panose="020B0604020202020204" pitchFamily="34" charset="0"/>
                          <a:cs typeface="Arial" panose="020B0604020202020204" pitchFamily="34" charset="0"/>
                        </a:rPr>
                        <a:t>164</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146</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128</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a:solidFill>
                            <a:schemeClr val="bg1"/>
                          </a:solidFill>
                          <a:effectLst/>
                          <a:latin typeface="Arial" panose="020B0604020202020204" pitchFamily="34" charset="0"/>
                          <a:cs typeface="Arial" panose="020B0604020202020204" pitchFamily="34" charset="0"/>
                        </a:rPr>
                        <a:t>121</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600" b="0" i="0" u="none" strike="noStrike" dirty="0">
                          <a:solidFill>
                            <a:schemeClr val="bg1"/>
                          </a:solidFill>
                          <a:effectLst/>
                          <a:latin typeface="Arial" panose="020B0604020202020204" pitchFamily="34" charset="0"/>
                          <a:cs typeface="Arial" panose="020B0604020202020204" pitchFamily="34" charset="0"/>
                        </a:rPr>
                        <a:t>126</a:t>
                      </a:r>
                    </a:p>
                  </a:txBody>
                  <a:tcPr marL="5715" marR="5715" marT="57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3064488"/>
                  </a:ext>
                </a:extLst>
              </a:tr>
            </a:tbl>
          </a:graphicData>
        </a:graphic>
      </p:graphicFrame>
      <p:sp>
        <p:nvSpPr>
          <p:cNvPr id="2" name="TextBox 1">
            <a:extLst>
              <a:ext uri="{FF2B5EF4-FFF2-40B4-BE49-F238E27FC236}">
                <a16:creationId xmlns:a16="http://schemas.microsoft.com/office/drawing/2014/main" id="{DF370146-EC39-9B03-7C04-386C6FCE9798}"/>
              </a:ext>
            </a:extLst>
          </p:cNvPr>
          <p:cNvSpPr txBox="1"/>
          <p:nvPr/>
        </p:nvSpPr>
        <p:spPr>
          <a:xfrm>
            <a:off x="1777705" y="1234081"/>
            <a:ext cx="1415452" cy="369332"/>
          </a:xfrm>
          <a:prstGeom prst="rect">
            <a:avLst/>
          </a:prstGeom>
          <a:noFill/>
        </p:spPr>
        <p:txBody>
          <a:bodyPr wrap="none" lIns="0" tIns="0" rIns="0" bIns="0" rtlCol="0">
            <a:spAutoFit/>
          </a:bodyPr>
          <a:lstStyle/>
          <a:p>
            <a:pPr algn="ctr"/>
            <a:r>
              <a:rPr lang="en-US" sz="1200"/>
              <a:t>CDR-SB</a:t>
            </a:r>
          </a:p>
          <a:p>
            <a:pPr algn="ctr"/>
            <a:r>
              <a:rPr lang="en-US" sz="1200">
                <a:solidFill>
                  <a:srgbClr val="00B0F0"/>
                </a:solidFill>
              </a:rPr>
              <a:t>Blarcamesine </a:t>
            </a:r>
            <a:r>
              <a:rPr lang="en-US" sz="1200" b="1">
                <a:solidFill>
                  <a:srgbClr val="00B0F0"/>
                </a:solidFill>
              </a:rPr>
              <a:t>30 mg</a:t>
            </a:r>
          </a:p>
        </p:txBody>
      </p:sp>
      <p:sp>
        <p:nvSpPr>
          <p:cNvPr id="14" name="TextBox 13">
            <a:extLst>
              <a:ext uri="{FF2B5EF4-FFF2-40B4-BE49-F238E27FC236}">
                <a16:creationId xmlns:a16="http://schemas.microsoft.com/office/drawing/2014/main" id="{CC541B98-8B8B-A143-EFCB-6CE2FB7A2E53}"/>
              </a:ext>
            </a:extLst>
          </p:cNvPr>
          <p:cNvSpPr txBox="1"/>
          <p:nvPr/>
        </p:nvSpPr>
        <p:spPr>
          <a:xfrm>
            <a:off x="6307079" y="1234080"/>
            <a:ext cx="1415452" cy="369332"/>
          </a:xfrm>
          <a:prstGeom prst="rect">
            <a:avLst/>
          </a:prstGeom>
          <a:noFill/>
        </p:spPr>
        <p:txBody>
          <a:bodyPr wrap="none" lIns="0" tIns="0" rIns="0" bIns="0" rtlCol="0">
            <a:spAutoFit/>
          </a:bodyPr>
          <a:lstStyle/>
          <a:p>
            <a:pPr algn="ctr"/>
            <a:r>
              <a:rPr lang="en-US" sz="1200"/>
              <a:t>CDR-SB</a:t>
            </a:r>
          </a:p>
          <a:p>
            <a:pPr algn="ctr"/>
            <a:r>
              <a:rPr lang="en-US" sz="1200">
                <a:solidFill>
                  <a:srgbClr val="0070C0"/>
                </a:solidFill>
              </a:rPr>
              <a:t>Blarcamesine </a:t>
            </a:r>
            <a:r>
              <a:rPr lang="en-US" sz="1200" b="1">
                <a:solidFill>
                  <a:srgbClr val="0070C0"/>
                </a:solidFill>
              </a:rPr>
              <a:t>50 mg</a:t>
            </a:r>
          </a:p>
        </p:txBody>
      </p:sp>
      <p:graphicFrame>
        <p:nvGraphicFramePr>
          <p:cNvPr id="9" name="Chart 8">
            <a:extLst>
              <a:ext uri="{FF2B5EF4-FFF2-40B4-BE49-F238E27FC236}">
                <a16:creationId xmlns:a16="http://schemas.microsoft.com/office/drawing/2014/main" id="{E491C79B-9F25-8824-B165-9BFA36F92465}"/>
              </a:ext>
            </a:extLst>
          </p:cNvPr>
          <p:cNvGraphicFramePr>
            <a:graphicFrameLocks/>
          </p:cNvGraphicFramePr>
          <p:nvPr/>
        </p:nvGraphicFramePr>
        <p:xfrm>
          <a:off x="4951023" y="1493285"/>
          <a:ext cx="3771900" cy="22631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99E27A6B-1B57-DC56-002E-CCAD620A3182}"/>
              </a:ext>
            </a:extLst>
          </p:cNvPr>
          <p:cNvGraphicFramePr>
            <a:graphicFrameLocks/>
          </p:cNvGraphicFramePr>
          <p:nvPr>
            <p:extLst>
              <p:ext uri="{D42A27DB-BD31-4B8C-83A1-F6EECF244321}">
                <p14:modId xmlns:p14="http://schemas.microsoft.com/office/powerpoint/2010/main" val="1762351250"/>
              </p:ext>
            </p:extLst>
          </p:nvPr>
        </p:nvGraphicFramePr>
        <p:xfrm>
          <a:off x="421077" y="1493285"/>
          <a:ext cx="3771900" cy="2263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21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95B7-4284-5038-AB90-E1DE5868D35E}"/>
              </a:ext>
            </a:extLst>
          </p:cNvPr>
          <p:cNvSpPr>
            <a:spLocks noGrp="1"/>
          </p:cNvSpPr>
          <p:nvPr>
            <p:ph type="title"/>
          </p:nvPr>
        </p:nvSpPr>
        <p:spPr/>
        <p:txBody>
          <a:bodyPr/>
          <a:lstStyle/>
          <a:p>
            <a:r>
              <a:rPr lang="en-US" dirty="0"/>
              <a:t>GLP 1 RAs</a:t>
            </a:r>
          </a:p>
        </p:txBody>
      </p:sp>
      <p:sp>
        <p:nvSpPr>
          <p:cNvPr id="3" name="Text Placeholder 2">
            <a:extLst>
              <a:ext uri="{FF2B5EF4-FFF2-40B4-BE49-F238E27FC236}">
                <a16:creationId xmlns:a16="http://schemas.microsoft.com/office/drawing/2014/main" id="{2C1CFCFE-05F5-E8EF-E9E0-15B018AFB3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46402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80E6-0448-39C6-82AD-7613EC204918}"/>
              </a:ext>
            </a:extLst>
          </p:cNvPr>
          <p:cNvSpPr>
            <a:spLocks noGrp="1"/>
          </p:cNvSpPr>
          <p:nvPr>
            <p:ph type="title"/>
          </p:nvPr>
        </p:nvSpPr>
        <p:spPr/>
        <p:txBody>
          <a:bodyPr/>
          <a:lstStyle/>
          <a:p>
            <a:r>
              <a:rPr lang="en-US" dirty="0"/>
              <a:t>Evidence That GLP-1 Agonists Can Benefit Patients With AD</a:t>
            </a:r>
          </a:p>
        </p:txBody>
      </p:sp>
      <p:pic>
        <p:nvPicPr>
          <p:cNvPr id="4" name="Picture 3">
            <a:extLst>
              <a:ext uri="{FF2B5EF4-FFF2-40B4-BE49-F238E27FC236}">
                <a16:creationId xmlns:a16="http://schemas.microsoft.com/office/drawing/2014/main" id="{39684ADB-DEB8-1E28-AF86-0CDA0793F774}"/>
              </a:ext>
            </a:extLst>
          </p:cNvPr>
          <p:cNvPicPr>
            <a:picLocks noChangeAspect="1"/>
          </p:cNvPicPr>
          <p:nvPr/>
        </p:nvPicPr>
        <p:blipFill rotWithShape="1">
          <a:blip r:embed="rId2"/>
          <a:srcRect t="21789"/>
          <a:stretch/>
        </p:blipFill>
        <p:spPr>
          <a:xfrm>
            <a:off x="62198" y="870508"/>
            <a:ext cx="9019603" cy="3917879"/>
          </a:xfrm>
          <a:prstGeom prst="rect">
            <a:avLst/>
          </a:prstGeom>
        </p:spPr>
      </p:pic>
    </p:spTree>
    <p:extLst>
      <p:ext uri="{BB962C8B-B14F-4D97-AF65-F5344CB8AC3E}">
        <p14:creationId xmlns:p14="http://schemas.microsoft.com/office/powerpoint/2010/main" val="2076418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5127-81B5-8622-8234-D666C53A1135}"/>
              </a:ext>
            </a:extLst>
          </p:cNvPr>
          <p:cNvSpPr>
            <a:spLocks noGrp="1"/>
          </p:cNvSpPr>
          <p:nvPr>
            <p:ph type="title"/>
          </p:nvPr>
        </p:nvSpPr>
        <p:spPr/>
        <p:txBody>
          <a:bodyPr/>
          <a:lstStyle/>
          <a:p>
            <a:r>
              <a:rPr lang="en-US" dirty="0"/>
              <a:t>Time to Dementia Diagnosis in Patients With T2DM</a:t>
            </a:r>
          </a:p>
        </p:txBody>
      </p:sp>
      <p:pic>
        <p:nvPicPr>
          <p:cNvPr id="4" name="Picture 3">
            <a:extLst>
              <a:ext uri="{FF2B5EF4-FFF2-40B4-BE49-F238E27FC236}">
                <a16:creationId xmlns:a16="http://schemas.microsoft.com/office/drawing/2014/main" id="{3150DCF6-BFA6-3B55-C2AD-33B6A2174691}"/>
              </a:ext>
            </a:extLst>
          </p:cNvPr>
          <p:cNvPicPr>
            <a:picLocks noChangeAspect="1"/>
          </p:cNvPicPr>
          <p:nvPr/>
        </p:nvPicPr>
        <p:blipFill rotWithShape="1">
          <a:blip r:embed="rId2"/>
          <a:srcRect t="24597"/>
          <a:stretch/>
        </p:blipFill>
        <p:spPr>
          <a:xfrm>
            <a:off x="1423659" y="1091511"/>
            <a:ext cx="6296681" cy="2733085"/>
          </a:xfrm>
          <a:prstGeom prst="rect">
            <a:avLst/>
          </a:prstGeom>
        </p:spPr>
      </p:pic>
    </p:spTree>
    <p:extLst>
      <p:ext uri="{BB962C8B-B14F-4D97-AF65-F5344CB8AC3E}">
        <p14:creationId xmlns:p14="http://schemas.microsoft.com/office/powerpoint/2010/main" val="198870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1B1E-734C-03DC-59F3-A95F9173D37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814D23B-7A3A-3648-D962-5360637EAE96}"/>
              </a:ext>
            </a:extLst>
          </p:cNvPr>
          <p:cNvSpPr>
            <a:spLocks noGrp="1"/>
          </p:cNvSpPr>
          <p:nvPr>
            <p:ph type="body" idx="1"/>
          </p:nvPr>
        </p:nvSpPr>
        <p:spPr>
          <a:xfrm>
            <a:off x="628650" y="1370491"/>
            <a:ext cx="8109440" cy="3262127"/>
          </a:xfrm>
        </p:spPr>
        <p:txBody>
          <a:bodyPr/>
          <a:lstStyle/>
          <a:p>
            <a:endParaRPr lang="en-US" dirty="0"/>
          </a:p>
        </p:txBody>
      </p:sp>
      <p:pic>
        <p:nvPicPr>
          <p:cNvPr id="2050" name="Picture 2" descr="Amyloid-Lowering Monoclonal Antibodies for the Treatment of Early  Alzheimer's Disease | CNS Drugs">
            <a:extLst>
              <a:ext uri="{FF2B5EF4-FFF2-40B4-BE49-F238E27FC236}">
                <a16:creationId xmlns:a16="http://schemas.microsoft.com/office/drawing/2014/main" id="{6C4C8C35-BCD9-74B2-C188-A0752A796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388075"/>
            <a:ext cx="6708897" cy="425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336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67EA-9F4C-F9C9-EDF3-1E949E89ED44}"/>
              </a:ext>
            </a:extLst>
          </p:cNvPr>
          <p:cNvSpPr>
            <a:spLocks noGrp="1"/>
          </p:cNvSpPr>
          <p:nvPr>
            <p:ph type="title"/>
          </p:nvPr>
        </p:nvSpPr>
        <p:spPr/>
        <p:txBody>
          <a:bodyPr>
            <a:normAutofit fontScale="90000"/>
          </a:bodyPr>
          <a:lstStyle/>
          <a:p>
            <a:r>
              <a:rPr lang="en-US" dirty="0"/>
              <a:t>Phase 3 EVOKE and EVOKE Plus Trials: Oral </a:t>
            </a:r>
            <a:r>
              <a:rPr lang="en-US" dirty="0" err="1"/>
              <a:t>Semaglutide</a:t>
            </a:r>
            <a:r>
              <a:rPr lang="en-US" dirty="0"/>
              <a:t> in Patients With Early AD</a:t>
            </a:r>
          </a:p>
        </p:txBody>
      </p:sp>
      <p:pic>
        <p:nvPicPr>
          <p:cNvPr id="4" name="Picture 3">
            <a:extLst>
              <a:ext uri="{FF2B5EF4-FFF2-40B4-BE49-F238E27FC236}">
                <a16:creationId xmlns:a16="http://schemas.microsoft.com/office/drawing/2014/main" id="{5BFA027B-A128-175C-15EF-CB8F2B1EE5ED}"/>
              </a:ext>
            </a:extLst>
          </p:cNvPr>
          <p:cNvPicPr>
            <a:picLocks noChangeAspect="1"/>
          </p:cNvPicPr>
          <p:nvPr/>
        </p:nvPicPr>
        <p:blipFill rotWithShape="1">
          <a:blip r:embed="rId2"/>
          <a:srcRect t="17106"/>
          <a:stretch/>
        </p:blipFill>
        <p:spPr>
          <a:xfrm>
            <a:off x="400507" y="855878"/>
            <a:ext cx="7772400" cy="3642011"/>
          </a:xfrm>
          <a:prstGeom prst="rect">
            <a:avLst/>
          </a:prstGeom>
        </p:spPr>
      </p:pic>
    </p:spTree>
    <p:extLst>
      <p:ext uri="{BB962C8B-B14F-4D97-AF65-F5344CB8AC3E}">
        <p14:creationId xmlns:p14="http://schemas.microsoft.com/office/powerpoint/2010/main" val="3702096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5A1C-3983-F77E-FC5D-84A91DF8C5DE}"/>
              </a:ext>
            </a:extLst>
          </p:cNvPr>
          <p:cNvSpPr>
            <a:spLocks noGrp="1"/>
          </p:cNvSpPr>
          <p:nvPr>
            <p:ph type="title"/>
          </p:nvPr>
        </p:nvSpPr>
        <p:spPr/>
        <p:txBody>
          <a:bodyPr/>
          <a:lstStyle/>
          <a:p>
            <a:r>
              <a:rPr lang="en-US" dirty="0"/>
              <a:t>Other targets of neuro-inflammation </a:t>
            </a:r>
          </a:p>
        </p:txBody>
      </p:sp>
      <p:sp>
        <p:nvSpPr>
          <p:cNvPr id="3" name="Text Placeholder 2">
            <a:extLst>
              <a:ext uri="{FF2B5EF4-FFF2-40B4-BE49-F238E27FC236}">
                <a16:creationId xmlns:a16="http://schemas.microsoft.com/office/drawing/2014/main" id="{B67C3AD0-3B98-E2D4-7F3E-E52FB07DF1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08756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0AA4-8444-AEC4-952A-9D738C956218}"/>
              </a:ext>
            </a:extLst>
          </p:cNvPr>
          <p:cNvSpPr>
            <a:spLocks noGrp="1"/>
          </p:cNvSpPr>
          <p:nvPr>
            <p:ph type="title"/>
          </p:nvPr>
        </p:nvSpPr>
        <p:spPr/>
        <p:txBody>
          <a:bodyPr/>
          <a:lstStyle/>
          <a:p>
            <a:r>
              <a:rPr lang="en-US" sz="1800" dirty="0"/>
              <a:t>Microglia and Astrocytes Can Become Dysregulated, Resulting in a Damaging, Chronic, Neuroinflammatory State</a:t>
            </a:r>
            <a:r>
              <a:rPr lang="en-US" sz="1800" baseline="30000" dirty="0"/>
              <a:t>1</a:t>
            </a:r>
            <a:endParaRPr lang="en-US" sz="1800" dirty="0"/>
          </a:p>
        </p:txBody>
      </p:sp>
      <p:pic>
        <p:nvPicPr>
          <p:cNvPr id="7" name="Picture 6">
            <a:extLst>
              <a:ext uri="{FF2B5EF4-FFF2-40B4-BE49-F238E27FC236}">
                <a16:creationId xmlns:a16="http://schemas.microsoft.com/office/drawing/2014/main" id="{E554950E-2C8D-4346-52DD-74DC03D94354}"/>
              </a:ext>
            </a:extLst>
          </p:cNvPr>
          <p:cNvPicPr>
            <a:picLocks noChangeAspect="1"/>
          </p:cNvPicPr>
          <p:nvPr/>
        </p:nvPicPr>
        <p:blipFill rotWithShape="1">
          <a:blip r:embed="rId3"/>
          <a:srcRect l="7181" t="5259" r="6227" b="1792"/>
          <a:stretch/>
        </p:blipFill>
        <p:spPr>
          <a:xfrm>
            <a:off x="9567685" y="853250"/>
            <a:ext cx="4268059" cy="2634511"/>
          </a:xfrm>
          <a:prstGeom prst="rect">
            <a:avLst/>
          </a:prstGeom>
        </p:spPr>
      </p:pic>
      <p:sp>
        <p:nvSpPr>
          <p:cNvPr id="16" name="TextBox 15">
            <a:extLst>
              <a:ext uri="{FF2B5EF4-FFF2-40B4-BE49-F238E27FC236}">
                <a16:creationId xmlns:a16="http://schemas.microsoft.com/office/drawing/2014/main" id="{8B924C44-ACE2-E21A-C802-9DC1B7DD154B}"/>
              </a:ext>
            </a:extLst>
          </p:cNvPr>
          <p:cNvSpPr txBox="1"/>
          <p:nvPr/>
        </p:nvSpPr>
        <p:spPr>
          <a:xfrm>
            <a:off x="9625781" y="1399211"/>
            <a:ext cx="1072588" cy="246221"/>
          </a:xfrm>
          <a:prstGeom prst="rect">
            <a:avLst/>
          </a:prstGeom>
          <a:noFill/>
        </p:spPr>
        <p:txBody>
          <a:bodyPr wrap="square">
            <a:spAutoFit/>
          </a:bodyPr>
          <a:lstStyle/>
          <a:p>
            <a:pPr algn="ctr"/>
            <a:r>
              <a:rPr lang="en-US" sz="1000" dirty="0"/>
              <a:t>M2 Microglia</a:t>
            </a:r>
          </a:p>
        </p:txBody>
      </p:sp>
      <p:sp>
        <p:nvSpPr>
          <p:cNvPr id="17" name="TextBox 16">
            <a:extLst>
              <a:ext uri="{FF2B5EF4-FFF2-40B4-BE49-F238E27FC236}">
                <a16:creationId xmlns:a16="http://schemas.microsoft.com/office/drawing/2014/main" id="{67379091-D2FD-B5CA-FFB8-342609646EED}"/>
              </a:ext>
            </a:extLst>
          </p:cNvPr>
          <p:cNvSpPr txBox="1"/>
          <p:nvPr/>
        </p:nvSpPr>
        <p:spPr>
          <a:xfrm>
            <a:off x="9415714" y="576251"/>
            <a:ext cx="4572000" cy="276999"/>
          </a:xfrm>
          <a:prstGeom prst="rect">
            <a:avLst/>
          </a:prstGeom>
          <a:noFill/>
        </p:spPr>
        <p:txBody>
          <a:bodyPr wrap="square">
            <a:spAutoFit/>
          </a:bodyPr>
          <a:lstStyle/>
          <a:p>
            <a:pPr algn="ctr"/>
            <a:r>
              <a:rPr lang="en-US" sz="1200" dirty="0"/>
              <a:t>Different Phenotypes of Microglia</a:t>
            </a:r>
          </a:p>
        </p:txBody>
      </p:sp>
      <p:sp>
        <p:nvSpPr>
          <p:cNvPr id="18" name="TextBox 17">
            <a:extLst>
              <a:ext uri="{FF2B5EF4-FFF2-40B4-BE49-F238E27FC236}">
                <a16:creationId xmlns:a16="http://schemas.microsoft.com/office/drawing/2014/main" id="{FACD1A86-D798-E837-51B8-65357E7F0DBC}"/>
              </a:ext>
            </a:extLst>
          </p:cNvPr>
          <p:cNvSpPr txBox="1"/>
          <p:nvPr/>
        </p:nvSpPr>
        <p:spPr>
          <a:xfrm>
            <a:off x="12677899" y="1338825"/>
            <a:ext cx="1072588" cy="246221"/>
          </a:xfrm>
          <a:prstGeom prst="rect">
            <a:avLst/>
          </a:prstGeom>
          <a:noFill/>
        </p:spPr>
        <p:txBody>
          <a:bodyPr wrap="square">
            <a:spAutoFit/>
          </a:bodyPr>
          <a:lstStyle/>
          <a:p>
            <a:pPr algn="ctr"/>
            <a:r>
              <a:rPr lang="en-US" sz="1000" dirty="0"/>
              <a:t>M1 Microglia</a:t>
            </a:r>
          </a:p>
        </p:txBody>
      </p:sp>
      <p:sp>
        <p:nvSpPr>
          <p:cNvPr id="20" name="TextBox 19">
            <a:extLst>
              <a:ext uri="{FF2B5EF4-FFF2-40B4-BE49-F238E27FC236}">
                <a16:creationId xmlns:a16="http://schemas.microsoft.com/office/drawing/2014/main" id="{65FFBF06-EA0B-BCB2-E243-22FEFA1B4ECB}"/>
              </a:ext>
            </a:extLst>
          </p:cNvPr>
          <p:cNvSpPr txBox="1"/>
          <p:nvPr/>
        </p:nvSpPr>
        <p:spPr>
          <a:xfrm>
            <a:off x="9965592" y="3560687"/>
            <a:ext cx="3630827" cy="707886"/>
          </a:xfrm>
          <a:prstGeom prst="rect">
            <a:avLst/>
          </a:prstGeom>
          <a:noFill/>
        </p:spPr>
        <p:txBody>
          <a:bodyPr wrap="square">
            <a:spAutoFit/>
          </a:bodyPr>
          <a:lstStyle/>
          <a:p>
            <a:pPr algn="ctr"/>
            <a:r>
              <a:rPr lang="en-US" sz="1000" dirty="0">
                <a:effectLst/>
                <a:latin typeface="Arial" panose="020B0604020202020204" pitchFamily="34" charset="0"/>
                <a:cs typeface="Arial" panose="020B0604020202020204" pitchFamily="34" charset="0"/>
              </a:rPr>
              <a:t>Aged microglia can undergo phenotypic changes, from M2 (anti-inflammatory phenotype) to M1 (pro-inflammatory phenotype), resulting in a loss of homeostasis and chronic neuroinflammation in the brain</a:t>
            </a:r>
          </a:p>
        </p:txBody>
      </p:sp>
      <p:sp>
        <p:nvSpPr>
          <p:cNvPr id="21" name="TextBox 20">
            <a:extLst>
              <a:ext uri="{FF2B5EF4-FFF2-40B4-BE49-F238E27FC236}">
                <a16:creationId xmlns:a16="http://schemas.microsoft.com/office/drawing/2014/main" id="{ECB478BC-F997-9A2C-408C-6AE431D26F3D}"/>
              </a:ext>
            </a:extLst>
          </p:cNvPr>
          <p:cNvSpPr txBox="1"/>
          <p:nvPr/>
        </p:nvSpPr>
        <p:spPr>
          <a:xfrm>
            <a:off x="-86066" y="4936293"/>
            <a:ext cx="4572000" cy="215444"/>
          </a:xfrm>
          <a:prstGeom prst="rect">
            <a:avLst/>
          </a:prstGeom>
          <a:noFill/>
        </p:spPr>
        <p:txBody>
          <a:bodyPr wrap="square">
            <a:spAutoFit/>
          </a:bodyPr>
          <a:lstStyle/>
          <a:p>
            <a:r>
              <a:rPr lang="fr-FR" sz="800" i="0" dirty="0">
                <a:solidFill>
                  <a:schemeClr val="tx1"/>
                </a:solidFill>
                <a:latin typeface="Arial" panose="020B0604020202020204" pitchFamily="34" charset="0"/>
                <a:ea typeface="Apis" panose="020B0504010101010104" pitchFamily="34" charset="0"/>
                <a:cs typeface="Arial" panose="020B0604020202020204" pitchFamily="34" charset="0"/>
              </a:rPr>
              <a:t>1. </a:t>
            </a:r>
            <a:r>
              <a:rPr lang="fr-FR" sz="800" i="0" dirty="0" err="1">
                <a:solidFill>
                  <a:schemeClr val="tx1"/>
                </a:solidFill>
                <a:latin typeface="Arial" panose="020B0604020202020204" pitchFamily="34" charset="0"/>
                <a:ea typeface="Apis" panose="020B0504010101010104" pitchFamily="34" charset="0"/>
                <a:cs typeface="Arial" panose="020B0604020202020204" pitchFamily="34" charset="0"/>
              </a:rPr>
              <a:t>Leng</a:t>
            </a:r>
            <a:r>
              <a:rPr lang="fr-FR" sz="800" i="0" dirty="0">
                <a:solidFill>
                  <a:schemeClr val="tx1"/>
                </a:solidFill>
                <a:latin typeface="Arial" panose="020B0604020202020204" pitchFamily="34" charset="0"/>
                <a:ea typeface="Apis" panose="020B0504010101010104" pitchFamily="34" charset="0"/>
                <a:cs typeface="Arial" panose="020B0604020202020204" pitchFamily="34" charset="0"/>
              </a:rPr>
              <a:t> F &amp; Edison P. </a:t>
            </a:r>
            <a:r>
              <a:rPr lang="fr-FR" sz="800" i="1" dirty="0">
                <a:solidFill>
                  <a:schemeClr val="tx1"/>
                </a:solidFill>
                <a:latin typeface="Arial" panose="020B0604020202020204" pitchFamily="34" charset="0"/>
                <a:ea typeface="Apis" panose="020B0504010101010104" pitchFamily="34" charset="0"/>
                <a:cs typeface="Arial" panose="020B0604020202020204" pitchFamily="34" charset="0"/>
              </a:rPr>
              <a:t>Nat </a:t>
            </a:r>
            <a:r>
              <a:rPr lang="fr-FR" sz="800" i="1" dirty="0" err="1">
                <a:solidFill>
                  <a:schemeClr val="tx1"/>
                </a:solidFill>
                <a:latin typeface="Arial" panose="020B0604020202020204" pitchFamily="34" charset="0"/>
                <a:ea typeface="Apis" panose="020B0504010101010104" pitchFamily="34" charset="0"/>
                <a:cs typeface="Arial" panose="020B0604020202020204" pitchFamily="34" charset="0"/>
              </a:rPr>
              <a:t>Rev</a:t>
            </a:r>
            <a:r>
              <a:rPr lang="fr-FR" sz="800" i="1" dirty="0">
                <a:solidFill>
                  <a:schemeClr val="tx1"/>
                </a:solidFill>
                <a:latin typeface="Arial" panose="020B0604020202020204" pitchFamily="34" charset="0"/>
                <a:ea typeface="Apis" panose="020B0504010101010104" pitchFamily="34" charset="0"/>
                <a:cs typeface="Arial" panose="020B0604020202020204" pitchFamily="34" charset="0"/>
              </a:rPr>
              <a:t> </a:t>
            </a:r>
            <a:r>
              <a:rPr lang="fr-FR" sz="800" i="1" dirty="0" err="1">
                <a:solidFill>
                  <a:schemeClr val="tx1"/>
                </a:solidFill>
                <a:latin typeface="Arial" panose="020B0604020202020204" pitchFamily="34" charset="0"/>
                <a:ea typeface="Apis" panose="020B0504010101010104" pitchFamily="34" charset="0"/>
                <a:cs typeface="Arial" panose="020B0604020202020204" pitchFamily="34" charset="0"/>
              </a:rPr>
              <a:t>Neurol</a:t>
            </a:r>
            <a:r>
              <a:rPr lang="fr-FR" sz="800" i="1" dirty="0">
                <a:solidFill>
                  <a:schemeClr val="tx1"/>
                </a:solidFill>
                <a:latin typeface="Arial" panose="020B0604020202020204" pitchFamily="34" charset="0"/>
                <a:ea typeface="Apis" panose="020B0504010101010104" pitchFamily="34" charset="0"/>
                <a:cs typeface="Arial" panose="020B0604020202020204" pitchFamily="34" charset="0"/>
              </a:rPr>
              <a:t>. </a:t>
            </a:r>
            <a:r>
              <a:rPr lang="fr-FR" sz="800" dirty="0">
                <a:solidFill>
                  <a:schemeClr val="tx1"/>
                </a:solidFill>
                <a:latin typeface="Arial" panose="020B0604020202020204" pitchFamily="34" charset="0"/>
                <a:ea typeface="Apis" panose="020B0504010101010104" pitchFamily="34" charset="0"/>
                <a:cs typeface="Arial" panose="020B0604020202020204" pitchFamily="34" charset="0"/>
              </a:rPr>
              <a:t>2021;17(3):157-172.  </a:t>
            </a:r>
            <a:endParaRPr lang="en-US" sz="800" dirty="0"/>
          </a:p>
        </p:txBody>
      </p:sp>
      <p:pic>
        <p:nvPicPr>
          <p:cNvPr id="4" name="Picture 3">
            <a:extLst>
              <a:ext uri="{FF2B5EF4-FFF2-40B4-BE49-F238E27FC236}">
                <a16:creationId xmlns:a16="http://schemas.microsoft.com/office/drawing/2014/main" id="{4C3464D3-2E6E-94E3-FF86-9E3AA04108C2}"/>
              </a:ext>
            </a:extLst>
          </p:cNvPr>
          <p:cNvPicPr>
            <a:picLocks noChangeAspect="1"/>
          </p:cNvPicPr>
          <p:nvPr/>
        </p:nvPicPr>
        <p:blipFill rotWithShape="1">
          <a:blip r:embed="rId4">
            <a:extLst>
              <a:ext uri="{28A0092B-C50C-407E-A947-70E740481C1C}">
                <a14:useLocalDpi xmlns:a14="http://schemas.microsoft.com/office/drawing/2010/main" val="0"/>
              </a:ext>
            </a:extLst>
          </a:blip>
          <a:srcRect l="11842" t="31558" r="11949" b="14791"/>
          <a:stretch/>
        </p:blipFill>
        <p:spPr>
          <a:xfrm>
            <a:off x="1087694" y="727073"/>
            <a:ext cx="6968612" cy="2207040"/>
          </a:xfrm>
          <a:prstGeom prst="rect">
            <a:avLst/>
          </a:prstGeom>
        </p:spPr>
      </p:pic>
      <p:sp>
        <p:nvSpPr>
          <p:cNvPr id="9" name="TextBox 8">
            <a:extLst>
              <a:ext uri="{FF2B5EF4-FFF2-40B4-BE49-F238E27FC236}">
                <a16:creationId xmlns:a16="http://schemas.microsoft.com/office/drawing/2014/main" id="{1B792A0B-7AEE-727F-E04F-A6E9AC874755}"/>
              </a:ext>
            </a:extLst>
          </p:cNvPr>
          <p:cNvSpPr txBox="1"/>
          <p:nvPr/>
        </p:nvSpPr>
        <p:spPr>
          <a:xfrm>
            <a:off x="130946" y="2934113"/>
            <a:ext cx="8784453" cy="461665"/>
          </a:xfrm>
          <a:prstGeom prst="rect">
            <a:avLst/>
          </a:prstGeom>
          <a:noFill/>
        </p:spPr>
        <p:txBody>
          <a:bodyPr wrap="square">
            <a:spAutoFit/>
          </a:bodyPr>
          <a:lstStyle/>
          <a:p>
            <a:pPr algn="ctr"/>
            <a:r>
              <a:rPr lang="en-US" sz="1200" b="1" dirty="0">
                <a:solidFill>
                  <a:srgbClr val="1D1E20"/>
                </a:solidFill>
                <a:effectLst/>
                <a:latin typeface="Arial" panose="020B0604020202020204" pitchFamily="34" charset="0"/>
                <a:cs typeface="Arial" panose="020B0604020202020204" pitchFamily="34" charset="0"/>
              </a:rPr>
              <a:t>Microglia and astrocytes can shift their phenotype from a "resting" state to an "activated" state due to injury, infection, or neurodegenerative disease, which contributes to chronic neuroinflammation</a:t>
            </a:r>
            <a:endParaRPr lang="en-US" sz="1200" b="1" dirty="0">
              <a:solidFill>
                <a:srgbClr val="353639"/>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891155-0F03-4382-9751-1603441FC5A1}"/>
              </a:ext>
            </a:extLst>
          </p:cNvPr>
          <p:cNvSpPr txBox="1"/>
          <p:nvPr/>
        </p:nvSpPr>
        <p:spPr>
          <a:xfrm>
            <a:off x="495514" y="3487761"/>
            <a:ext cx="4066649" cy="1323439"/>
          </a:xfrm>
          <a:prstGeom prst="rect">
            <a:avLst/>
          </a:prstGeom>
          <a:solidFill>
            <a:schemeClr val="bg2">
              <a:lumMod val="25000"/>
              <a:lumOff val="75000"/>
            </a:schemeClr>
          </a:solidFill>
        </p:spPr>
        <p:txBody>
          <a:bodyPr wrap="square">
            <a:spAutoFit/>
          </a:bodyPr>
          <a:lstStyle/>
          <a:p>
            <a:pPr algn="ctr"/>
            <a:r>
              <a:rPr lang="en-US" sz="1000" b="1" dirty="0">
                <a:effectLst/>
                <a:latin typeface="Arial" panose="020B0604020202020204" pitchFamily="34" charset="0"/>
                <a:cs typeface="Arial" panose="020B0604020202020204" pitchFamily="34" charset="0"/>
              </a:rPr>
              <a:t>Physiological Changes in Activated Microglia </a:t>
            </a:r>
          </a:p>
          <a:p>
            <a:pPr marL="171450" indent="-171450">
              <a:buFont typeface="Arial" panose="020B0604020202020204" pitchFamily="34" charset="0"/>
              <a:buChar char="•"/>
            </a:pPr>
            <a:r>
              <a:rPr lang="en-US" sz="1000" dirty="0">
                <a:effectLst/>
                <a:latin typeface="Arial" panose="020B0604020202020204" pitchFamily="34" charset="0"/>
                <a:cs typeface="Arial" panose="020B0604020202020204" pitchFamily="34" charset="0"/>
              </a:rPr>
              <a:t>Lose homeostatic functions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R</a:t>
            </a:r>
            <a:r>
              <a:rPr lang="en-US" sz="1000" dirty="0">
                <a:effectLst/>
                <a:latin typeface="Arial" panose="020B0604020202020204" pitchFamily="34" charset="0"/>
                <a:cs typeface="Arial" panose="020B0604020202020204" pitchFamily="34" charset="0"/>
              </a:rPr>
              <a:t>educe secretion of neurotrophic factors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Increase p</a:t>
            </a:r>
            <a:r>
              <a:rPr lang="en-US" sz="1000" dirty="0">
                <a:effectLst/>
                <a:latin typeface="Arial" panose="020B0604020202020204" pitchFamily="34" charset="0"/>
                <a:cs typeface="Arial" panose="020B0604020202020204" pitchFamily="34" charset="0"/>
              </a:rPr>
              <a:t>roduction </a:t>
            </a:r>
            <a:r>
              <a:rPr lang="en-US" sz="1000" dirty="0">
                <a:latin typeface="Arial" panose="020B0604020202020204" pitchFamily="34" charset="0"/>
                <a:cs typeface="Arial" panose="020B0604020202020204" pitchFamily="34" charset="0"/>
              </a:rPr>
              <a:t>of</a:t>
            </a:r>
            <a:r>
              <a:rPr lang="en-US" sz="1000" dirty="0">
                <a:effectLst/>
                <a:latin typeface="Arial" panose="020B0604020202020204" pitchFamily="34" charset="0"/>
                <a:cs typeface="Arial" panose="020B0604020202020204" pitchFamily="34" charset="0"/>
              </a:rPr>
              <a:t> pro-inflammatory molecules (eg, TNF, IL-1, NF-</a:t>
            </a:r>
            <a:r>
              <a:rPr lang="en-US" sz="1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κB</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reactive oxygen species, nitric oxide, IL-6, IFN-</a:t>
            </a:r>
            <a:r>
              <a:rPr lang="el-GR"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γ</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000" dirty="0">
                <a:effectLst/>
                <a:latin typeface="Arial" panose="020B0604020202020204" pitchFamily="34" charset="0"/>
                <a:cs typeface="Arial" panose="020B0604020202020204" pitchFamily="34" charset="0"/>
              </a:rPr>
              <a:t> which leads to neuronal dysfunction and damage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D</a:t>
            </a:r>
            <a:r>
              <a:rPr lang="en-US" sz="1000" dirty="0">
                <a:effectLst/>
                <a:latin typeface="Arial" panose="020B0604020202020204" pitchFamily="34" charset="0"/>
                <a:cs typeface="Arial" panose="020B0604020202020204" pitchFamily="34" charset="0"/>
              </a:rPr>
              <a:t>irectly eliminate synaptic structures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Cross-talk with peripheral, adaptive immune cells</a:t>
            </a:r>
            <a:endParaRPr lang="en-US" sz="1000" dirty="0">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C2370E4-F4AE-CAFF-388C-15C819B5690D}"/>
              </a:ext>
            </a:extLst>
          </p:cNvPr>
          <p:cNvSpPr txBox="1"/>
          <p:nvPr/>
        </p:nvSpPr>
        <p:spPr>
          <a:xfrm>
            <a:off x="4647986" y="3487761"/>
            <a:ext cx="4000500" cy="1169551"/>
          </a:xfrm>
          <a:prstGeom prst="rect">
            <a:avLst/>
          </a:prstGeom>
          <a:solidFill>
            <a:schemeClr val="accent5">
              <a:lumMod val="40000"/>
              <a:lumOff val="60000"/>
            </a:schemeClr>
          </a:solidFill>
        </p:spPr>
        <p:txBody>
          <a:bodyPr wrap="square">
            <a:spAutoFit/>
          </a:bodyPr>
          <a:lstStyle/>
          <a:p>
            <a:pPr algn="ctr"/>
            <a:r>
              <a:rPr lang="en-US" sz="1000" b="1" dirty="0">
                <a:effectLst/>
                <a:latin typeface="Arial" panose="020B0604020202020204" pitchFamily="34" charset="0"/>
                <a:cs typeface="Arial" panose="020B0604020202020204" pitchFamily="34" charset="0"/>
              </a:rPr>
              <a:t>Physiological </a:t>
            </a:r>
            <a:r>
              <a:rPr lang="en-US" sz="1000" b="1" dirty="0">
                <a:latin typeface="Arial" panose="020B0604020202020204" pitchFamily="34" charset="0"/>
                <a:cs typeface="Arial" panose="020B0604020202020204" pitchFamily="34" charset="0"/>
              </a:rPr>
              <a:t>Changes in Activated </a:t>
            </a:r>
            <a:r>
              <a:rPr lang="en-US" sz="1000" b="1" dirty="0">
                <a:effectLst/>
                <a:latin typeface="Arial" panose="020B0604020202020204" pitchFamily="34" charset="0"/>
                <a:cs typeface="Arial" panose="020B0604020202020204" pitchFamily="34" charset="0"/>
              </a:rPr>
              <a:t>Astrocytes</a:t>
            </a:r>
          </a:p>
          <a:p>
            <a:pPr marL="171450" indent="-171450">
              <a:buFont typeface="Arial" panose="020B0604020202020204" pitchFamily="34" charset="0"/>
              <a:buChar char="•"/>
            </a:pPr>
            <a:r>
              <a:rPr lang="en-US" sz="1000" dirty="0">
                <a:effectLst/>
                <a:latin typeface="Arial" panose="020B0604020202020204" pitchFamily="34" charset="0"/>
                <a:cs typeface="Arial" panose="020B0604020202020204" pitchFamily="34" charset="0"/>
              </a:rPr>
              <a:t>Lose homeostatic functions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R</a:t>
            </a:r>
            <a:r>
              <a:rPr lang="en-US" sz="1000" dirty="0">
                <a:effectLst/>
                <a:latin typeface="Arial" panose="020B0604020202020204" pitchFamily="34" charset="0"/>
                <a:cs typeface="Arial" panose="020B0604020202020204" pitchFamily="34" charset="0"/>
              </a:rPr>
              <a:t>educe secretion of neurotrophic factors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Increase p</a:t>
            </a:r>
            <a:r>
              <a:rPr lang="en-US" sz="1000" dirty="0">
                <a:effectLst/>
                <a:latin typeface="Arial" panose="020B0604020202020204" pitchFamily="34" charset="0"/>
                <a:cs typeface="Arial" panose="020B0604020202020204" pitchFamily="34" charset="0"/>
              </a:rPr>
              <a:t>roduction </a:t>
            </a:r>
            <a:r>
              <a:rPr lang="en-US" sz="1000" dirty="0">
                <a:latin typeface="Arial" panose="020B0604020202020204" pitchFamily="34" charset="0"/>
                <a:cs typeface="Arial" panose="020B0604020202020204" pitchFamily="34" charset="0"/>
              </a:rPr>
              <a:t>of</a:t>
            </a:r>
            <a:r>
              <a:rPr lang="en-US" sz="1000" dirty="0">
                <a:effectLst/>
                <a:latin typeface="Arial" panose="020B0604020202020204" pitchFamily="34" charset="0"/>
                <a:cs typeface="Arial" panose="020B0604020202020204" pitchFamily="34" charset="0"/>
              </a:rPr>
              <a:t> pro-inflammatory cytokines and chemokines, which leads to neuronal dysfunction and damage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Upregulate GFAP</a:t>
            </a:r>
          </a:p>
          <a:p>
            <a:pPr marL="171450" indent="-171450">
              <a:buFont typeface="Arial" panose="020B0604020202020204" pitchFamily="34" charset="0"/>
              <a:buChar char="•"/>
            </a:pPr>
            <a:r>
              <a:rPr lang="en-US" sz="1000" dirty="0">
                <a:effectLst/>
                <a:latin typeface="Arial" panose="020B0604020202020204" pitchFamily="34" charset="0"/>
                <a:cs typeface="Arial" panose="020B0604020202020204" pitchFamily="34" charset="0"/>
              </a:rPr>
              <a:t>Disrupt the blood-brain barrier</a:t>
            </a:r>
          </a:p>
        </p:txBody>
      </p:sp>
    </p:spTree>
    <p:extLst>
      <p:ext uri="{BB962C8B-B14F-4D97-AF65-F5344CB8AC3E}">
        <p14:creationId xmlns:p14="http://schemas.microsoft.com/office/powerpoint/2010/main" val="1640241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57C3-9A38-8AAA-A24E-F73C751D373C}"/>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Chronic Microglial Activation and Neuroinflammation Can Cause a Positive Feedback Loop That Facilitates the Onset and Progression of AD</a:t>
            </a:r>
            <a:r>
              <a:rPr lang="en-US" sz="1800" b="1" baseline="30000" dirty="0">
                <a:effectLst/>
                <a:latin typeface="Arial" panose="020B0604020202020204" pitchFamily="34" charset="0"/>
                <a:ea typeface="Times New Roman" panose="02020603050405020304" pitchFamily="18" charset="0"/>
              </a:rPr>
              <a:t>1-3</a:t>
            </a:r>
            <a:endParaRPr lang="en-US" dirty="0"/>
          </a:p>
        </p:txBody>
      </p:sp>
      <p:pic>
        <p:nvPicPr>
          <p:cNvPr id="3" name="Picture 2">
            <a:extLst>
              <a:ext uri="{FF2B5EF4-FFF2-40B4-BE49-F238E27FC236}">
                <a16:creationId xmlns:a16="http://schemas.microsoft.com/office/drawing/2014/main" id="{4D476113-F6BD-8988-AB0B-066DEEE965C1}"/>
              </a:ext>
            </a:extLst>
          </p:cNvPr>
          <p:cNvPicPr>
            <a:picLocks noChangeAspect="1"/>
          </p:cNvPicPr>
          <p:nvPr/>
        </p:nvPicPr>
        <p:blipFill rotWithShape="1">
          <a:blip r:embed="rId2"/>
          <a:srcRect l="2305" t="2766" r="3366" b="2504"/>
          <a:stretch/>
        </p:blipFill>
        <p:spPr>
          <a:xfrm>
            <a:off x="130946" y="857008"/>
            <a:ext cx="4945363" cy="3278386"/>
          </a:xfrm>
          <a:prstGeom prst="rect">
            <a:avLst/>
          </a:prstGeom>
        </p:spPr>
      </p:pic>
      <p:sp>
        <p:nvSpPr>
          <p:cNvPr id="5" name="TextBox 4">
            <a:extLst>
              <a:ext uri="{FF2B5EF4-FFF2-40B4-BE49-F238E27FC236}">
                <a16:creationId xmlns:a16="http://schemas.microsoft.com/office/drawing/2014/main" id="{28C37BE8-D2F1-8925-0950-8B8EBA677111}"/>
              </a:ext>
            </a:extLst>
          </p:cNvPr>
          <p:cNvSpPr txBox="1"/>
          <p:nvPr/>
        </p:nvSpPr>
        <p:spPr>
          <a:xfrm>
            <a:off x="0" y="4804946"/>
            <a:ext cx="7554097" cy="338554"/>
          </a:xfrm>
          <a:prstGeom prst="rect">
            <a:avLst/>
          </a:prstGeom>
          <a:noFill/>
        </p:spPr>
        <p:txBody>
          <a:bodyPr wrap="square">
            <a:spAutoFit/>
          </a:bodyPr>
          <a:lstStyle/>
          <a:p>
            <a:pPr marL="7938" marR="0" lvl="0" indent="-7938">
              <a:spcBef>
                <a:spcPts val="0"/>
              </a:spcBef>
              <a:spcAft>
                <a:spcPts val="0"/>
              </a:spcAft>
              <a:tabLst>
                <a:tab pos="457200" algn="l"/>
              </a:tabLs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Hickey JP et al. </a:t>
            </a:r>
            <a:r>
              <a:rPr lang="en-US" sz="8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a:t>
            </a:r>
            <a:r>
              <a:rPr lang="en-US" sz="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Issues Mol Biol.</a:t>
            </a: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2024;46(5):4379-4402. 2.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Kinney JW et al. </a:t>
            </a:r>
            <a:r>
              <a:rPr lang="en-US" sz="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Alzheimer's Dement: </a:t>
            </a:r>
            <a:r>
              <a:rPr lang="en-US" sz="8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Transl</a:t>
            </a:r>
            <a:r>
              <a:rPr lang="en-US" sz="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Res </a:t>
            </a:r>
            <a:r>
              <a:rPr lang="en-US" sz="8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Clinl</a:t>
            </a:r>
            <a:r>
              <a:rPr lang="en-US" sz="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8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a:t>
            </a:r>
            <a:r>
              <a:rPr lang="en-US" sz="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2018;4(1):575-590. 3. </a:t>
            </a:r>
            <a:r>
              <a:rPr lang="en-US" sz="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Kiraly</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et al. </a:t>
            </a:r>
            <a:r>
              <a:rPr lang="en-US" sz="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 </a:t>
            </a:r>
            <a:r>
              <a:rPr lang="en-US" sz="8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Prev</a:t>
            </a:r>
            <a:r>
              <a:rPr lang="en-US" sz="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8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Alzheimers</a:t>
            </a:r>
            <a:r>
              <a:rPr lang="en-US" sz="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Dis</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2023;10(4):686-698.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E74225B-13FC-3D45-E26F-1157A156568E}"/>
              </a:ext>
            </a:extLst>
          </p:cNvPr>
          <p:cNvSpPr txBox="1"/>
          <p:nvPr/>
        </p:nvSpPr>
        <p:spPr>
          <a:xfrm>
            <a:off x="5076308" y="1008106"/>
            <a:ext cx="3936745" cy="3277820"/>
          </a:xfrm>
          <a:prstGeom prst="rect">
            <a:avLst/>
          </a:prstGeom>
          <a:noFill/>
        </p:spPr>
        <p:txBody>
          <a:bodyPr wrap="square">
            <a:spAutoFit/>
          </a:bodyPr>
          <a:lstStyle/>
          <a:p>
            <a:pPr marL="171450" marR="0" indent="-171450">
              <a:spcBef>
                <a:spcPts val="0"/>
              </a:spcBef>
              <a:spcAft>
                <a:spcPts val="600"/>
              </a:spcAft>
              <a:buFont typeface="Arial" panose="020B0604020202020204" pitchFamily="34" charset="0"/>
              <a:buChar cha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accumulation of extracellular Aβ plaques and intraneuronal NFTs is closely linked to neuroinflammation</a:t>
            </a:r>
          </a:p>
          <a:p>
            <a:pPr marL="171450" marR="0" indent="-171450">
              <a:spcBef>
                <a:spcPts val="0"/>
              </a:spcBef>
              <a:spcAft>
                <a:spcPts val="600"/>
              </a:spcAft>
              <a:buFont typeface="Arial" panose="020B0604020202020204" pitchFamily="34" charset="0"/>
              <a:buChar cha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However, inflammation appears much earlier than protein aggregate deposition, suggesting that neuroinflammation may play a large role in the initiation of AD as well as its progression</a:t>
            </a:r>
          </a:p>
          <a:p>
            <a:pPr marL="171450" marR="0" indent="-171450">
              <a:spcBef>
                <a:spcPts val="0"/>
              </a:spcBef>
              <a:spcAft>
                <a:spcPts val="600"/>
              </a:spcAft>
              <a:buFont typeface="Arial" panose="020B0604020202020204" pitchFamily="34" charset="0"/>
              <a:buChar cha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Once AB plaques and tau tangles start to develop, a self-perpetuating cycle is generated that further accelerates degenerative processes, with inflammation assuming a central role in AD progression</a:t>
            </a:r>
          </a:p>
          <a:p>
            <a:pPr marL="171450" marR="0" indent="-171450">
              <a:spcBef>
                <a:spcPts val="0"/>
              </a:spcBef>
              <a:spcAft>
                <a:spcPts val="600"/>
              </a:spcAft>
              <a:buFont typeface="Arial" panose="020B0604020202020204" pitchFamily="34" charset="0"/>
              <a:buChar cha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cycling inflammatory cascade also outpaces the capacity of microglial cells to surround and phagocytize Aβ plaques and reestablish homeostasis.  </a:t>
            </a:r>
          </a:p>
        </p:txBody>
      </p:sp>
    </p:spTree>
    <p:extLst>
      <p:ext uri="{BB962C8B-B14F-4D97-AF65-F5344CB8AC3E}">
        <p14:creationId xmlns:p14="http://schemas.microsoft.com/office/powerpoint/2010/main" val="1442742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4B61-D34D-E277-0E92-BA6E272FD2EF}"/>
              </a:ext>
            </a:extLst>
          </p:cNvPr>
          <p:cNvSpPr>
            <a:spLocks noGrp="1"/>
          </p:cNvSpPr>
          <p:nvPr>
            <p:ph type="title"/>
          </p:nvPr>
        </p:nvSpPr>
        <p:spPr/>
        <p:txBody>
          <a:bodyPr/>
          <a:lstStyle/>
          <a:p>
            <a:r>
              <a:rPr lang="en-US" sz="2000" dirty="0">
                <a:effectLst/>
              </a:rPr>
              <a:t>Inflammation-related drugs and the targets of agents currently in development</a:t>
            </a:r>
            <a:r>
              <a:rPr lang="en-US" sz="2000" baseline="30000" dirty="0">
                <a:effectLst/>
              </a:rPr>
              <a:t>1</a:t>
            </a:r>
            <a:endParaRPr lang="en-US" sz="2000" dirty="0"/>
          </a:p>
        </p:txBody>
      </p:sp>
      <p:pic>
        <p:nvPicPr>
          <p:cNvPr id="4" name="Picture 3">
            <a:extLst>
              <a:ext uri="{FF2B5EF4-FFF2-40B4-BE49-F238E27FC236}">
                <a16:creationId xmlns:a16="http://schemas.microsoft.com/office/drawing/2014/main" id="{03A59056-21F7-1F02-914C-F319CF9C1323}"/>
              </a:ext>
            </a:extLst>
          </p:cNvPr>
          <p:cNvPicPr>
            <a:picLocks noChangeAspect="1"/>
          </p:cNvPicPr>
          <p:nvPr/>
        </p:nvPicPr>
        <p:blipFill rotWithShape="1">
          <a:blip r:embed="rId2"/>
          <a:srcRect l="2139" t="2921" r="1834" b="1333"/>
          <a:stretch/>
        </p:blipFill>
        <p:spPr>
          <a:xfrm>
            <a:off x="130946" y="913315"/>
            <a:ext cx="5434150" cy="4155074"/>
          </a:xfrm>
          <a:prstGeom prst="rect">
            <a:avLst/>
          </a:prstGeom>
        </p:spPr>
      </p:pic>
      <p:sp>
        <p:nvSpPr>
          <p:cNvPr id="6" name="TextBox 5">
            <a:extLst>
              <a:ext uri="{FF2B5EF4-FFF2-40B4-BE49-F238E27FC236}">
                <a16:creationId xmlns:a16="http://schemas.microsoft.com/office/drawing/2014/main" id="{B5A96440-11B6-3B5E-4C0C-68C29BC36D8D}"/>
              </a:ext>
            </a:extLst>
          </p:cNvPr>
          <p:cNvSpPr txBox="1"/>
          <p:nvPr/>
        </p:nvSpPr>
        <p:spPr>
          <a:xfrm>
            <a:off x="0" y="4960667"/>
            <a:ext cx="4572000" cy="215444"/>
          </a:xfrm>
          <a:prstGeom prst="rect">
            <a:avLst/>
          </a:prstGeom>
          <a:noFill/>
        </p:spPr>
        <p:txBody>
          <a:bodyPr wrap="square">
            <a:spAutoFit/>
          </a:bodyPr>
          <a:lstStyle/>
          <a:p>
            <a:r>
              <a:rPr lang="en-US" sz="800" dirty="0">
                <a:solidFill>
                  <a:srgbClr val="000000"/>
                </a:solidFill>
              </a:rPr>
              <a:t>1. Cummings JL et al. </a:t>
            </a:r>
            <a:r>
              <a:rPr lang="en-US" sz="800" i="1" dirty="0">
                <a:solidFill>
                  <a:srgbClr val="000000"/>
                </a:solidFill>
              </a:rPr>
              <a:t>Drugs. </a:t>
            </a:r>
            <a:r>
              <a:rPr lang="en-US" sz="800" dirty="0">
                <a:solidFill>
                  <a:srgbClr val="000000"/>
                </a:solidFill>
              </a:rPr>
              <a:t>2023;83:1387-1408</a:t>
            </a:r>
            <a:endParaRPr lang="en-US" sz="800" dirty="0"/>
          </a:p>
        </p:txBody>
      </p:sp>
      <p:sp>
        <p:nvSpPr>
          <p:cNvPr id="5" name="TextBox 4">
            <a:extLst>
              <a:ext uri="{FF2B5EF4-FFF2-40B4-BE49-F238E27FC236}">
                <a16:creationId xmlns:a16="http://schemas.microsoft.com/office/drawing/2014/main" id="{DCCAC86E-22C5-D96A-BBA3-D1D41E825715}"/>
              </a:ext>
            </a:extLst>
          </p:cNvPr>
          <p:cNvSpPr txBox="1"/>
          <p:nvPr/>
        </p:nvSpPr>
        <p:spPr>
          <a:xfrm>
            <a:off x="5931605" y="913315"/>
            <a:ext cx="2983794" cy="2554545"/>
          </a:xfrm>
          <a:prstGeom prst="rect">
            <a:avLst/>
          </a:prstGeom>
          <a:noFill/>
        </p:spPr>
        <p:txBody>
          <a:bodyPr wrap="square">
            <a:spAutoFit/>
          </a:bodyPr>
          <a:lstStyle/>
          <a:p>
            <a:pPr>
              <a:spcAft>
                <a:spcPts val="600"/>
              </a:spcAft>
            </a:pPr>
            <a:r>
              <a:rPr lang="en-US" sz="1400" dirty="0">
                <a:latin typeface="Arial" panose="020B0604020202020204" pitchFamily="34" charset="0"/>
                <a:cs typeface="Arial" panose="020B0604020202020204" pitchFamily="34" charset="0"/>
              </a:rPr>
              <a:t>Mechanisms for action include:</a:t>
            </a:r>
            <a:endParaRPr lang="en-US" sz="1400" dirty="0">
              <a:effectLst/>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Vaccines for bacterial infections (eg, BCG, a tuberculosis vaccine, and Tdap)</a:t>
            </a:r>
          </a:p>
          <a:p>
            <a:pPr marL="285750" indent="-285750">
              <a:spcAft>
                <a:spcPts val="600"/>
              </a:spcAft>
              <a:buFont typeface="Arial" panose="020B0604020202020204" pitchFamily="34" charset="0"/>
              <a:buChar char="•"/>
            </a:pPr>
            <a:r>
              <a:rPr lang="en-US" sz="1400" dirty="0">
                <a:effectLst/>
                <a:latin typeface="Arial" panose="020B0604020202020204" pitchFamily="34" charset="0"/>
                <a:cs typeface="Arial" panose="020B0604020202020204" pitchFamily="34" charset="0"/>
              </a:rPr>
              <a:t>Treatment</a:t>
            </a:r>
            <a:r>
              <a:rPr lang="en-US" sz="1400" dirty="0">
                <a:latin typeface="Arial" panose="020B0604020202020204" pitchFamily="34" charset="0"/>
                <a:cs typeface="Arial" panose="020B0604020202020204" pitchFamily="34" charset="0"/>
              </a:rPr>
              <a:t>s for viral infections (eg, valacyclovir)</a:t>
            </a:r>
          </a:p>
          <a:p>
            <a:pPr marL="285750" indent="-285750">
              <a:spcAft>
                <a:spcPts val="600"/>
              </a:spcAft>
              <a:buFont typeface="Arial" panose="020B0604020202020204" pitchFamily="34" charset="0"/>
              <a:buChar char="•"/>
            </a:pPr>
            <a:r>
              <a:rPr lang="en-US" sz="1400" dirty="0">
                <a:effectLst/>
                <a:latin typeface="Arial" panose="020B0604020202020204" pitchFamily="34" charset="0"/>
                <a:cs typeface="Arial" panose="020B0604020202020204" pitchFamily="34" charset="0"/>
              </a:rPr>
              <a:t>Drugs targeti</a:t>
            </a:r>
            <a:r>
              <a:rPr lang="en-US" sz="1400" dirty="0">
                <a:latin typeface="Arial" panose="020B0604020202020204" pitchFamily="34" charset="0"/>
                <a:cs typeface="Arial" panose="020B0604020202020204" pitchFamily="34" charset="0"/>
              </a:rPr>
              <a:t>ng pro-inflammatory cytokines (eg, </a:t>
            </a:r>
            <a:r>
              <a:rPr lang="en-US" sz="1400" dirty="0" err="1">
                <a:latin typeface="Arial" panose="020B0604020202020204" pitchFamily="34" charset="0"/>
                <a:cs typeface="Arial" panose="020B0604020202020204" pitchFamily="34" charset="0"/>
              </a:rPr>
              <a:t>proleukin</a:t>
            </a:r>
            <a:r>
              <a:rPr lang="en-US" sz="1400" dirty="0">
                <a:latin typeface="Arial" panose="020B0604020202020204" pitchFamily="34" charset="0"/>
                <a:cs typeface="Arial" panose="020B0604020202020204" pitchFamily="34" charset="0"/>
              </a:rPr>
              <a:t>, IL-2, TNF-𝞪) </a:t>
            </a:r>
          </a:p>
          <a:p>
            <a:pPr marL="285750" indent="-285750">
              <a:spcAft>
                <a:spcPts val="600"/>
              </a:spcAft>
              <a:buFont typeface="Arial" panose="020B0604020202020204" pitchFamily="34" charset="0"/>
              <a:buChar char="•"/>
            </a:pPr>
            <a:r>
              <a:rPr lang="en-US" sz="1400" dirty="0">
                <a:effectLst/>
                <a:latin typeface="Arial" panose="020B0604020202020204" pitchFamily="34" charset="0"/>
                <a:cs typeface="Arial" panose="020B0604020202020204" pitchFamily="34" charset="0"/>
              </a:rPr>
              <a:t>And many others</a:t>
            </a:r>
          </a:p>
        </p:txBody>
      </p:sp>
    </p:spTree>
    <p:extLst>
      <p:ext uri="{BB962C8B-B14F-4D97-AF65-F5344CB8AC3E}">
        <p14:creationId xmlns:p14="http://schemas.microsoft.com/office/powerpoint/2010/main" val="920652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DD87-F046-8E5F-5FAA-FA1DF71BDBEE}"/>
              </a:ext>
            </a:extLst>
          </p:cNvPr>
          <p:cNvSpPr>
            <a:spLocks noGrp="1"/>
          </p:cNvSpPr>
          <p:nvPr>
            <p:ph type="title"/>
          </p:nvPr>
        </p:nvSpPr>
        <p:spPr/>
        <p:txBody>
          <a:bodyPr/>
          <a:lstStyle/>
          <a:p>
            <a:r>
              <a:rPr lang="en-US" dirty="0"/>
              <a:t>Aggregation inhibitors</a:t>
            </a:r>
          </a:p>
        </p:txBody>
      </p:sp>
      <p:sp>
        <p:nvSpPr>
          <p:cNvPr id="3" name="Text Placeholder 2">
            <a:extLst>
              <a:ext uri="{FF2B5EF4-FFF2-40B4-BE49-F238E27FC236}">
                <a16:creationId xmlns:a16="http://schemas.microsoft.com/office/drawing/2014/main" id="{E81F57DC-9209-5EFB-DD8B-2A422E6507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13230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B67A-9FE9-7943-EC9A-A05CFAB2D466}"/>
              </a:ext>
            </a:extLst>
          </p:cNvPr>
          <p:cNvSpPr>
            <a:spLocks noGrp="1"/>
          </p:cNvSpPr>
          <p:nvPr>
            <p:ph type="title"/>
          </p:nvPr>
        </p:nvSpPr>
        <p:spPr/>
        <p:txBody>
          <a:bodyPr/>
          <a:lstStyle/>
          <a:p>
            <a:r>
              <a:rPr lang="en-US" dirty="0"/>
              <a:t>ALZ801- Phase II data. Results from APOLLO-E4 expected soon</a:t>
            </a:r>
          </a:p>
        </p:txBody>
      </p:sp>
      <p:pic>
        <p:nvPicPr>
          <p:cNvPr id="5122" name="Picture 2" descr="Insights to support a new class of therapeutics in Alzheimer's disease">
            <a:extLst>
              <a:ext uri="{FF2B5EF4-FFF2-40B4-BE49-F238E27FC236}">
                <a16:creationId xmlns:a16="http://schemas.microsoft.com/office/drawing/2014/main" id="{B7A00C8D-47B5-818C-42B1-E95FFD735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67" y="1744758"/>
            <a:ext cx="3033004" cy="27619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POLLOE4 Phase 3 study of oral ALZ‐801/valiltramiprosate in APOE ε4/ε4  homozygotes with early Alzheimer's disease: Trial design and baseline  characteristics - Abushakra - 2024 - Alzheimer's &amp; Dementia: Translational  Research &amp; Clinical">
            <a:extLst>
              <a:ext uri="{FF2B5EF4-FFF2-40B4-BE49-F238E27FC236}">
                <a16:creationId xmlns:a16="http://schemas.microsoft.com/office/drawing/2014/main" id="{6DEC688A-7A2E-962A-083E-650BC767A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930" y="1744758"/>
            <a:ext cx="5874070" cy="297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663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01A6-81E5-443B-58B2-E7A9B6B87941}"/>
              </a:ext>
            </a:extLst>
          </p:cNvPr>
          <p:cNvSpPr>
            <a:spLocks noGrp="1"/>
          </p:cNvSpPr>
          <p:nvPr>
            <p:ph type="title"/>
          </p:nvPr>
        </p:nvSpPr>
        <p:spPr/>
        <p:txBody>
          <a:bodyPr/>
          <a:lstStyle/>
          <a:p>
            <a:r>
              <a:rPr lang="en-US" dirty="0"/>
              <a:t>Conclusion: 120 drugs in development for AD with multiple targets</a:t>
            </a:r>
          </a:p>
        </p:txBody>
      </p:sp>
      <p:sp>
        <p:nvSpPr>
          <p:cNvPr id="3" name="Text Placeholder 2">
            <a:extLst>
              <a:ext uri="{FF2B5EF4-FFF2-40B4-BE49-F238E27FC236}">
                <a16:creationId xmlns:a16="http://schemas.microsoft.com/office/drawing/2014/main" id="{28B8ED66-FEF4-C87F-D966-1E7AA814743C}"/>
              </a:ext>
            </a:extLst>
          </p:cNvPr>
          <p:cNvSpPr>
            <a:spLocks noGrp="1"/>
          </p:cNvSpPr>
          <p:nvPr>
            <p:ph type="body" idx="1"/>
          </p:nvPr>
        </p:nvSpPr>
        <p:spPr/>
        <p:txBody>
          <a:bodyPr/>
          <a:lstStyle/>
          <a:p>
            <a:r>
              <a:rPr lang="en-US" dirty="0"/>
              <a:t>Treatment will need to be a multidrug regimen hitting different targets</a:t>
            </a:r>
          </a:p>
        </p:txBody>
      </p:sp>
    </p:spTree>
    <p:extLst>
      <p:ext uri="{BB962C8B-B14F-4D97-AF65-F5344CB8AC3E}">
        <p14:creationId xmlns:p14="http://schemas.microsoft.com/office/powerpoint/2010/main" val="229334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FFF-F3D0-63E1-2B4C-C0019215CB81}"/>
              </a:ext>
            </a:extLst>
          </p:cNvPr>
          <p:cNvSpPr>
            <a:spLocks noGrp="1"/>
          </p:cNvSpPr>
          <p:nvPr>
            <p:ph type="title"/>
          </p:nvPr>
        </p:nvSpPr>
        <p:spPr/>
        <p:txBody>
          <a:bodyPr/>
          <a:lstStyle/>
          <a:p>
            <a:r>
              <a:rPr lang="en-US" dirty="0"/>
              <a:t>BNI investigators involved in AD advances</a:t>
            </a:r>
          </a:p>
        </p:txBody>
      </p:sp>
      <p:pic>
        <p:nvPicPr>
          <p:cNvPr id="2050" name="Picture 2">
            <a:extLst>
              <a:ext uri="{FF2B5EF4-FFF2-40B4-BE49-F238E27FC236}">
                <a16:creationId xmlns:a16="http://schemas.microsoft.com/office/drawing/2014/main" id="{6E8B3385-5231-740F-4E57-4B69637E5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020116"/>
            <a:ext cx="8120743" cy="333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1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3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buClr>
                <a:srgbClr val="FFFF00"/>
              </a:buClr>
              <a:buSzPct val="100000"/>
            </a:pPr>
            <a:r>
              <a:rPr lang="en" dirty="0">
                <a:solidFill>
                  <a:schemeClr val="tx2">
                    <a:lumMod val="95000"/>
                    <a:lumOff val="5000"/>
                  </a:schemeClr>
                </a:solidFill>
                <a:latin typeface="Arial Narrow" panose="020B0604020202020204" pitchFamily="34" charset="0"/>
                <a:ea typeface="Arial Narrow"/>
                <a:cs typeface="Arial Narrow" panose="020B0604020202020204" pitchFamily="34" charset="0"/>
                <a:sym typeface="Arial Narrow"/>
              </a:rPr>
              <a:t>Clarity AD: </a:t>
            </a:r>
            <a:r>
              <a:rPr lang="en-US" dirty="0">
                <a:solidFill>
                  <a:schemeClr val="tx2">
                    <a:lumMod val="95000"/>
                    <a:lumOff val="5000"/>
                  </a:schemeClr>
                </a:solidFill>
                <a:latin typeface="Arial Narrow" panose="020B0604020202020204" pitchFamily="34" charset="0"/>
                <a:ea typeface="Arial Narrow"/>
                <a:cs typeface="Arial Narrow" panose="020B0604020202020204" pitchFamily="34" charset="0"/>
                <a:sym typeface="Arial Narrow"/>
              </a:rPr>
              <a:t>Lecanemab Slows Disease Progression on CDR-SB </a:t>
            </a:r>
            <a:r>
              <a:rPr lang="en" dirty="0">
                <a:solidFill>
                  <a:schemeClr val="tx2">
                    <a:lumMod val="95000"/>
                    <a:lumOff val="5000"/>
                  </a:schemeClr>
                </a:solidFill>
                <a:latin typeface="Arial Narrow" panose="020B0604020202020204" pitchFamily="34" charset="0"/>
                <a:ea typeface="Arial Narrow"/>
                <a:cs typeface="Arial Narrow" panose="020B0604020202020204" pitchFamily="34" charset="0"/>
                <a:sym typeface="Arial Narrow"/>
              </a:rPr>
              <a:t/>
            </a:r>
            <a:br>
              <a:rPr lang="en" dirty="0">
                <a:solidFill>
                  <a:schemeClr val="tx2">
                    <a:lumMod val="95000"/>
                    <a:lumOff val="5000"/>
                  </a:schemeClr>
                </a:solidFill>
                <a:latin typeface="Arial Narrow" panose="020B0604020202020204" pitchFamily="34" charset="0"/>
                <a:ea typeface="Arial Narrow"/>
                <a:cs typeface="Arial Narrow" panose="020B0604020202020204" pitchFamily="34" charset="0"/>
                <a:sym typeface="Arial Narrow"/>
              </a:rPr>
            </a:br>
            <a:endParaRPr dirty="0">
              <a:solidFill>
                <a:schemeClr val="tx2">
                  <a:lumMod val="95000"/>
                  <a:lumOff val="5000"/>
                </a:schemeClr>
              </a:solidFill>
              <a:latin typeface="Arial Narrow" panose="020B0604020202020204" pitchFamily="34" charset="0"/>
              <a:ea typeface="Arial Narrow"/>
              <a:cs typeface="Arial Narrow" panose="020B0604020202020204" pitchFamily="34" charset="0"/>
              <a:sym typeface="Arial Narrow"/>
            </a:endParaRPr>
          </a:p>
        </p:txBody>
      </p:sp>
      <p:sp>
        <p:nvSpPr>
          <p:cNvPr id="835" name="Google Shape;835;p35"/>
          <p:cNvSpPr txBox="1">
            <a:spLocks noGrp="1"/>
          </p:cNvSpPr>
          <p:nvPr>
            <p:ph type="sldNum" sz="quarter" idx="10"/>
          </p:nvPr>
        </p:nvSpPr>
        <p:spPr>
          <a:prstGeom prst="rect">
            <a:avLst/>
          </a:prstGeom>
          <a:noFill/>
          <a:ln>
            <a:noFill/>
          </a:ln>
        </p:spPr>
        <p:txBody>
          <a:bodyPr spcFirstLastPara="1" vert="horz" wrap="square" lIns="91425" tIns="45700" rIns="91425" bIns="45700" rtlCol="0" anchor="ctr" anchorCtr="0">
            <a:noAutofit/>
          </a:bodyPr>
          <a:lstStyle/>
          <a:p>
            <a:pPr algn="r" defTabSz="685800">
              <a:defRPr/>
            </a:pPr>
            <a:fld id="{00000000-1234-1234-1234-123412341234}" type="slidenum">
              <a:rPr lang="en" sz="700" kern="1200">
                <a:solidFill>
                  <a:srgbClr val="558FCC"/>
                </a:solidFill>
                <a:ea typeface="+mn-ea"/>
              </a:rPr>
              <a:pPr algn="r" defTabSz="685800">
                <a:defRPr/>
              </a:pPr>
              <a:t>5</a:t>
            </a:fld>
            <a:endParaRPr sz="700" kern="1200" dirty="0">
              <a:solidFill>
                <a:srgbClr val="558FCC"/>
              </a:solidFill>
              <a:ea typeface="+mn-ea"/>
            </a:endParaRPr>
          </a:p>
        </p:txBody>
      </p:sp>
      <p:sp>
        <p:nvSpPr>
          <p:cNvPr id="3" name="Text Placeholder 2">
            <a:extLst>
              <a:ext uri="{FF2B5EF4-FFF2-40B4-BE49-F238E27FC236}">
                <a16:creationId xmlns:a16="http://schemas.microsoft.com/office/drawing/2014/main" id="{3045AFE4-1BFB-AEB7-14AC-CE2FCDD3910F}"/>
              </a:ext>
            </a:extLst>
          </p:cNvPr>
          <p:cNvSpPr>
            <a:spLocks noGrp="1"/>
          </p:cNvSpPr>
          <p:nvPr>
            <p:ph type="body" sz="quarter" idx="13"/>
          </p:nvPr>
        </p:nvSpPr>
        <p:spPr>
          <a:xfrm>
            <a:off x="1" y="4936419"/>
            <a:ext cx="8255000" cy="163512"/>
          </a:xfrm>
        </p:spPr>
        <p:txBody>
          <a:bodyPr/>
          <a:lstStyle/>
          <a:p>
            <a:r>
              <a:rPr lang="en-US" dirty="0">
                <a:solidFill>
                  <a:schemeClr val="tx2">
                    <a:lumMod val="50000"/>
                    <a:lumOff val="50000"/>
                  </a:schemeClr>
                </a:solidFill>
              </a:rPr>
              <a:t>Eisai. Published 7/30/24. Accessed 8/7/24. https://www.multivu.com/players/English/9282551-eisai-leqembi-clinical-data-aaic-2024-alzheimers/</a:t>
            </a:r>
          </a:p>
        </p:txBody>
      </p:sp>
      <p:graphicFrame>
        <p:nvGraphicFramePr>
          <p:cNvPr id="5" name="Table 4">
            <a:extLst>
              <a:ext uri="{FF2B5EF4-FFF2-40B4-BE49-F238E27FC236}">
                <a16:creationId xmlns:a16="http://schemas.microsoft.com/office/drawing/2014/main" id="{6756A960-E70A-60BC-A9B8-4B83EDE3C22F}"/>
              </a:ext>
            </a:extLst>
          </p:cNvPr>
          <p:cNvGraphicFramePr>
            <a:graphicFrameLocks noGrp="1"/>
          </p:cNvGraphicFramePr>
          <p:nvPr/>
        </p:nvGraphicFramePr>
        <p:xfrm>
          <a:off x="6426227" y="1035217"/>
          <a:ext cx="2593652" cy="2738137"/>
        </p:xfrm>
        <a:graphic>
          <a:graphicData uri="http://schemas.openxmlformats.org/drawingml/2006/table">
            <a:tbl>
              <a:tblPr firstRow="1" bandRow="1">
                <a:tableStyleId>{2D5ABB26-0587-4C30-8999-92F81FD0307C}</a:tableStyleId>
              </a:tblPr>
              <a:tblGrid>
                <a:gridCol w="787580">
                  <a:extLst>
                    <a:ext uri="{9D8B030D-6E8A-4147-A177-3AD203B41FA5}">
                      <a16:colId xmlns:a16="http://schemas.microsoft.com/office/drawing/2014/main" val="20000"/>
                    </a:ext>
                  </a:extLst>
                </a:gridCol>
                <a:gridCol w="602024">
                  <a:extLst>
                    <a:ext uri="{9D8B030D-6E8A-4147-A177-3AD203B41FA5}">
                      <a16:colId xmlns:a16="http://schemas.microsoft.com/office/drawing/2014/main" val="20001"/>
                    </a:ext>
                  </a:extLst>
                </a:gridCol>
                <a:gridCol w="602024">
                  <a:extLst>
                    <a:ext uri="{9D8B030D-6E8A-4147-A177-3AD203B41FA5}">
                      <a16:colId xmlns:a16="http://schemas.microsoft.com/office/drawing/2014/main" val="20002"/>
                    </a:ext>
                  </a:extLst>
                </a:gridCol>
                <a:gridCol w="602024">
                  <a:extLst>
                    <a:ext uri="{9D8B030D-6E8A-4147-A177-3AD203B41FA5}">
                      <a16:colId xmlns:a16="http://schemas.microsoft.com/office/drawing/2014/main" val="837008821"/>
                    </a:ext>
                  </a:extLst>
                </a:gridCol>
              </a:tblGrid>
              <a:tr h="336437">
                <a:tc>
                  <a:txBody>
                    <a:bodyPr/>
                    <a:lstStyle/>
                    <a:p>
                      <a:pPr marL="45720" algn="l"/>
                      <a:r>
                        <a:rPr lang="en-US" sz="900" b="1" dirty="0"/>
                        <a:t>Month</a:t>
                      </a:r>
                    </a:p>
                  </a:txBody>
                  <a:tcPr marL="0" marR="0" marT="0" marB="34290" anchor="b">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900" b="1" dirty="0">
                          <a:solidFill>
                            <a:srgbClr val="FFFFFF"/>
                          </a:solidFill>
                        </a:rPr>
                        <a:t>Early start (n)</a:t>
                      </a:r>
                    </a:p>
                  </a:txBody>
                  <a:tcPr marL="0" marR="0" marT="0" marB="34290" anchor="b">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accent2"/>
                    </a:solidFill>
                  </a:tcPr>
                </a:tc>
                <a:tc>
                  <a:txBody>
                    <a:bodyPr/>
                    <a:lstStyle/>
                    <a:p>
                      <a:pPr algn="ctr"/>
                      <a:r>
                        <a:rPr lang="en-US" sz="900" b="1" dirty="0">
                          <a:solidFill>
                            <a:srgbClr val="FFFFFF"/>
                          </a:solidFill>
                        </a:rPr>
                        <a:t>Delayed start (n)</a:t>
                      </a:r>
                    </a:p>
                  </a:txBody>
                  <a:tcPr marL="0" marR="0" marT="0" marB="34290" anchor="b">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accent1"/>
                    </a:solidFill>
                  </a:tcPr>
                </a:tc>
                <a:tc>
                  <a:txBody>
                    <a:bodyPr/>
                    <a:lstStyle/>
                    <a:p>
                      <a:pPr algn="ctr"/>
                      <a:r>
                        <a:rPr lang="en-US" sz="900" b="1" dirty="0">
                          <a:solidFill>
                            <a:srgbClr val="FFFFFF"/>
                          </a:solidFill>
                        </a:rPr>
                        <a:t>ADNI (n)</a:t>
                      </a:r>
                    </a:p>
                  </a:txBody>
                  <a:tcPr marL="0" marR="0" marT="0" marB="34290" anchor="b">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0</a:t>
                      </a:r>
                    </a:p>
                  </a:txBody>
                  <a:tcPr marL="0" marR="0" marT="0" marB="0" anchor="ctr">
                    <a:lnT w="28575" cap="flat" cmpd="sng" algn="ctr">
                      <a:solidFill>
                        <a:scrgbClr r="0" g="0" b="0"/>
                      </a:solidFill>
                      <a:prstDash val="solid"/>
                      <a:round/>
                      <a:headEnd type="none" w="med" len="med"/>
                      <a:tailEnd type="none" w="med" len="med"/>
                    </a:lnT>
                  </a:tcPr>
                </a:tc>
                <a:tc>
                  <a:txBody>
                    <a:bodyPr/>
                    <a:lstStyle/>
                    <a:p>
                      <a:pPr algn="ctr"/>
                      <a:r>
                        <a:rPr lang="en-US" sz="900" dirty="0">
                          <a:solidFill>
                            <a:schemeClr val="tx2"/>
                          </a:solidFill>
                        </a:rPr>
                        <a:t>875</a:t>
                      </a:r>
                    </a:p>
                  </a:txBody>
                  <a:tcPr marL="0" marR="0" marT="0" marB="0" anchor="ctr">
                    <a:lnT w="28575" cap="flat" cmpd="sng" algn="ctr">
                      <a:solidFill>
                        <a:scrgbClr r="0" g="0" b="0"/>
                      </a:solidFill>
                      <a:prstDash val="solid"/>
                      <a:round/>
                      <a:headEnd type="none" w="med" len="med"/>
                      <a:tailEnd type="none" w="med" len="med"/>
                    </a:lnT>
                    <a:solidFill>
                      <a:srgbClr val="FBF0E9"/>
                    </a:solidFill>
                  </a:tcPr>
                </a:tc>
                <a:tc>
                  <a:txBody>
                    <a:bodyPr/>
                    <a:lstStyle/>
                    <a:p>
                      <a:pPr algn="ctr"/>
                      <a:r>
                        <a:rPr lang="en-US" sz="900" dirty="0">
                          <a:solidFill>
                            <a:schemeClr val="tx2"/>
                          </a:solidFill>
                        </a:rPr>
                        <a:t>859</a:t>
                      </a:r>
                    </a:p>
                  </a:txBody>
                  <a:tcPr marL="0" marR="0" marT="0" marB="0" anchor="ctr">
                    <a:lnT w="28575" cap="flat" cmpd="sng" algn="ctr">
                      <a:solidFill>
                        <a:scrgbClr r="0" g="0" b="0"/>
                      </a:solidFill>
                      <a:prstDash val="solid"/>
                      <a:round/>
                      <a:headEnd type="none" w="med" len="med"/>
                      <a:tailEnd type="none" w="med" len="med"/>
                    </a:lnT>
                    <a:solidFill>
                      <a:srgbClr val="346691">
                        <a:alpha val="10196"/>
                      </a:srgbClr>
                    </a:solidFill>
                  </a:tcPr>
                </a:tc>
                <a:tc>
                  <a:txBody>
                    <a:bodyPr/>
                    <a:lstStyle/>
                    <a:p>
                      <a:pPr algn="ctr"/>
                      <a:r>
                        <a:rPr lang="en-US" sz="900" dirty="0">
                          <a:solidFill>
                            <a:schemeClr val="tx2"/>
                          </a:solidFill>
                        </a:rPr>
                        <a:t>436</a:t>
                      </a:r>
                    </a:p>
                  </a:txBody>
                  <a:tcPr marL="0" marR="0" marT="0" marB="0" anchor="ctr">
                    <a:lnT w="28575" cap="flat" cmpd="sng" algn="ctr">
                      <a:solidFill>
                        <a:scrgbClr r="0" g="0" b="0"/>
                      </a:solidFill>
                      <a:prstDash val="solid"/>
                      <a:round/>
                      <a:headEnd type="none" w="med" len="med"/>
                      <a:tailEnd type="none" w="med" len="med"/>
                    </a:lnT>
                    <a:solidFill>
                      <a:schemeClr val="accent5">
                        <a:lumMod val="20000"/>
                        <a:lumOff val="80000"/>
                        <a:alpha val="10196"/>
                      </a:schemeClr>
                    </a:solidFill>
                  </a:tcPr>
                </a:tc>
                <a:extLst>
                  <a:ext uri="{0D108BD9-81ED-4DB2-BD59-A6C34878D82A}">
                    <a16:rowId xmlns:a16="http://schemas.microsoft.com/office/drawing/2014/main" val="3750241510"/>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3</a:t>
                      </a:r>
                    </a:p>
                  </a:txBody>
                  <a:tcPr marL="0" marR="0" marT="0" marB="0" anchor="ctr">
                    <a:lnB w="19050" cap="flat" cmpd="sng" algn="ctr">
                      <a:noFill/>
                      <a:prstDash val="solid"/>
                      <a:round/>
                      <a:headEnd type="none" w="med" len="med"/>
                      <a:tailEnd type="none" w="med" len="med"/>
                    </a:lnB>
                  </a:tcPr>
                </a:tc>
                <a:tc>
                  <a:txBody>
                    <a:bodyPr/>
                    <a:lstStyle/>
                    <a:p>
                      <a:pPr algn="ctr"/>
                      <a:r>
                        <a:rPr lang="en-US" sz="900" dirty="0">
                          <a:solidFill>
                            <a:schemeClr val="tx2"/>
                          </a:solidFill>
                        </a:rPr>
                        <a:t>849</a:t>
                      </a:r>
                    </a:p>
                  </a:txBody>
                  <a:tcPr marL="0" marR="0" marT="0" marB="0" anchor="ctr">
                    <a:lnB w="19050" cap="flat" cmpd="sng" algn="ctr">
                      <a:noFill/>
                      <a:prstDash val="solid"/>
                      <a:round/>
                      <a:headEnd type="none" w="med" len="med"/>
                      <a:tailEnd type="none" w="med" len="med"/>
                    </a:lnB>
                    <a:solidFill>
                      <a:srgbClr val="FBF0E9"/>
                    </a:solidFill>
                  </a:tcPr>
                </a:tc>
                <a:tc>
                  <a:txBody>
                    <a:bodyPr/>
                    <a:lstStyle/>
                    <a:p>
                      <a:pPr algn="ctr"/>
                      <a:r>
                        <a:rPr lang="en-US" sz="900" dirty="0">
                          <a:solidFill>
                            <a:schemeClr val="tx2"/>
                          </a:solidFill>
                        </a:rPr>
                        <a:t>824</a:t>
                      </a:r>
                    </a:p>
                  </a:txBody>
                  <a:tcPr marL="0" marR="0" marT="0" marB="0" anchor="ctr">
                    <a:lnB w="19050" cap="flat" cmpd="sng" algn="ctr">
                      <a:noFill/>
                      <a:prstDash val="solid"/>
                      <a:round/>
                      <a:headEnd type="none" w="med" len="med"/>
                      <a:tailEnd type="none" w="med" len="med"/>
                    </a:lnB>
                    <a:solidFill>
                      <a:srgbClr val="346691">
                        <a:alpha val="10196"/>
                      </a:srgbClr>
                    </a:solidFill>
                  </a:tcPr>
                </a:tc>
                <a:tc>
                  <a:txBody>
                    <a:bodyPr/>
                    <a:lstStyle/>
                    <a:p>
                      <a:pPr algn="ctr"/>
                      <a:r>
                        <a:rPr lang="en-US" sz="900" dirty="0">
                          <a:solidFill>
                            <a:schemeClr val="tx2"/>
                          </a:solidFill>
                        </a:rPr>
                        <a:t>-</a:t>
                      </a:r>
                    </a:p>
                  </a:txBody>
                  <a:tcPr marL="0" marR="0" marT="0" marB="0" anchor="ctr">
                    <a:lnB w="19050" cap="flat" cmpd="sng" algn="ctr">
                      <a:noFill/>
                      <a:prstDash val="solid"/>
                      <a:round/>
                      <a:headEnd type="none" w="med" len="med"/>
                      <a:tailEnd type="none" w="med" len="med"/>
                    </a:lnB>
                    <a:solidFill>
                      <a:schemeClr val="accent5">
                        <a:lumMod val="20000"/>
                        <a:lumOff val="80000"/>
                        <a:alpha val="10196"/>
                      </a:schemeClr>
                    </a:solidFill>
                  </a:tcPr>
                </a:tc>
                <a:extLst>
                  <a:ext uri="{0D108BD9-81ED-4DB2-BD59-A6C34878D82A}">
                    <a16:rowId xmlns:a16="http://schemas.microsoft.com/office/drawing/2014/main" val="1359863939"/>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6</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solidFill>
                            <a:schemeClr val="tx2"/>
                          </a:solidFill>
                        </a:rPr>
                        <a:t>828</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BF0E9"/>
                    </a:solidFill>
                  </a:tcPr>
                </a:tc>
                <a:tc>
                  <a:txBody>
                    <a:bodyPr/>
                    <a:lstStyle/>
                    <a:p>
                      <a:pPr algn="ctr"/>
                      <a:r>
                        <a:rPr lang="en-US" sz="900" dirty="0">
                          <a:solidFill>
                            <a:schemeClr val="tx2"/>
                          </a:solidFill>
                        </a:rPr>
                        <a:t>798</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tc>
                  <a:txBody>
                    <a:bodyPr/>
                    <a:lstStyle/>
                    <a:p>
                      <a:pPr algn="ctr"/>
                      <a:r>
                        <a:rPr lang="en-US" sz="900" dirty="0">
                          <a:solidFill>
                            <a:schemeClr val="tx2"/>
                          </a:solidFill>
                        </a:rPr>
                        <a:t>410</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extLst>
                  <a:ext uri="{0D108BD9-81ED-4DB2-BD59-A6C34878D82A}">
                    <a16:rowId xmlns:a16="http://schemas.microsoft.com/office/drawing/2014/main" val="1102699884"/>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9</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solidFill>
                            <a:schemeClr val="tx2"/>
                          </a:solidFill>
                        </a:rPr>
                        <a:t>813</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BF0E9"/>
                    </a:solidFill>
                  </a:tcPr>
                </a:tc>
                <a:tc>
                  <a:txBody>
                    <a:bodyPr/>
                    <a:lstStyle/>
                    <a:p>
                      <a:pPr algn="ctr"/>
                      <a:r>
                        <a:rPr lang="en-US" sz="900" dirty="0">
                          <a:solidFill>
                            <a:schemeClr val="tx2"/>
                          </a:solidFill>
                        </a:rPr>
                        <a:t>779</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tc>
                  <a:txBody>
                    <a:bodyPr/>
                    <a:lstStyle/>
                    <a:p>
                      <a:pPr algn="ctr"/>
                      <a:r>
                        <a:rPr lang="en-US" sz="900" dirty="0">
                          <a:solidFill>
                            <a:schemeClr val="tx2"/>
                          </a:solidFill>
                        </a:rPr>
                        <a:t>-</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extLst>
                  <a:ext uri="{0D108BD9-81ED-4DB2-BD59-A6C34878D82A}">
                    <a16:rowId xmlns:a16="http://schemas.microsoft.com/office/drawing/2014/main" val="438957399"/>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12</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solidFill>
                            <a:schemeClr val="tx2"/>
                          </a:solidFill>
                        </a:rPr>
                        <a:t>779</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BF0E9"/>
                    </a:solidFill>
                  </a:tcPr>
                </a:tc>
                <a:tc>
                  <a:txBody>
                    <a:bodyPr/>
                    <a:lstStyle/>
                    <a:p>
                      <a:pPr algn="ctr"/>
                      <a:r>
                        <a:rPr lang="en-US" sz="900" dirty="0">
                          <a:solidFill>
                            <a:schemeClr val="tx2"/>
                          </a:solidFill>
                        </a:rPr>
                        <a:t>765</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tc>
                  <a:txBody>
                    <a:bodyPr/>
                    <a:lstStyle/>
                    <a:p>
                      <a:pPr algn="ctr"/>
                      <a:r>
                        <a:rPr lang="en-US" sz="900" dirty="0">
                          <a:solidFill>
                            <a:schemeClr val="tx2"/>
                          </a:solidFill>
                        </a:rPr>
                        <a:t>401</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extLst>
                  <a:ext uri="{0D108BD9-81ED-4DB2-BD59-A6C34878D82A}">
                    <a16:rowId xmlns:a16="http://schemas.microsoft.com/office/drawing/2014/main" val="184425470"/>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15</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solidFill>
                            <a:schemeClr val="tx2"/>
                          </a:solidFill>
                        </a:rPr>
                        <a:t>767</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BF0E9"/>
                    </a:solidFill>
                  </a:tcPr>
                </a:tc>
                <a:tc>
                  <a:txBody>
                    <a:bodyPr/>
                    <a:lstStyle/>
                    <a:p>
                      <a:pPr algn="ctr"/>
                      <a:r>
                        <a:rPr lang="en-US" sz="900" dirty="0">
                          <a:solidFill>
                            <a:schemeClr val="tx2"/>
                          </a:solidFill>
                        </a:rPr>
                        <a:t>738</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tc>
                  <a:txBody>
                    <a:bodyPr/>
                    <a:lstStyle/>
                    <a:p>
                      <a:pPr algn="ctr"/>
                      <a:r>
                        <a:rPr lang="en-US" sz="900" dirty="0">
                          <a:solidFill>
                            <a:schemeClr val="tx2"/>
                          </a:solidFill>
                        </a:rPr>
                        <a:t>-</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extLst>
                  <a:ext uri="{0D108BD9-81ED-4DB2-BD59-A6C34878D82A}">
                    <a16:rowId xmlns:a16="http://schemas.microsoft.com/office/drawing/2014/main" val="1357350342"/>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18</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solidFill>
                            <a:schemeClr val="tx2"/>
                          </a:solidFill>
                        </a:rPr>
                        <a:t>757</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BF0E9"/>
                    </a:solidFill>
                  </a:tcPr>
                </a:tc>
                <a:tc>
                  <a:txBody>
                    <a:bodyPr/>
                    <a:lstStyle/>
                    <a:p>
                      <a:pPr algn="ctr"/>
                      <a:r>
                        <a:rPr lang="en-US" sz="900" dirty="0">
                          <a:solidFill>
                            <a:schemeClr val="tx2"/>
                          </a:solidFill>
                        </a:rPr>
                        <a:t>714</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tc>
                  <a:txBody>
                    <a:bodyPr/>
                    <a:lstStyle/>
                    <a:p>
                      <a:pPr algn="ctr"/>
                      <a:r>
                        <a:rPr lang="en-US" sz="900" dirty="0">
                          <a:solidFill>
                            <a:schemeClr val="tx2"/>
                          </a:solidFill>
                        </a:rPr>
                        <a:t>121</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extLst>
                  <a:ext uri="{0D108BD9-81ED-4DB2-BD59-A6C34878D82A}">
                    <a16:rowId xmlns:a16="http://schemas.microsoft.com/office/drawing/2014/main" val="2936145208"/>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24</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solidFill>
                            <a:schemeClr val="tx2"/>
                          </a:solidFill>
                        </a:rPr>
                        <a:t>662</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BF0E9"/>
                    </a:solidFill>
                  </a:tcPr>
                </a:tc>
                <a:tc>
                  <a:txBody>
                    <a:bodyPr/>
                    <a:lstStyle/>
                    <a:p>
                      <a:pPr algn="ctr"/>
                      <a:r>
                        <a:rPr lang="en-US" sz="900" dirty="0">
                          <a:solidFill>
                            <a:schemeClr val="tx2"/>
                          </a:solidFill>
                        </a:rPr>
                        <a:t>659</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tc>
                  <a:txBody>
                    <a:bodyPr/>
                    <a:lstStyle/>
                    <a:p>
                      <a:pPr algn="ctr"/>
                      <a:r>
                        <a:rPr lang="en-US" sz="900" dirty="0">
                          <a:solidFill>
                            <a:schemeClr val="tx2"/>
                          </a:solidFill>
                        </a:rPr>
                        <a:t>301</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extLst>
                  <a:ext uri="{0D108BD9-81ED-4DB2-BD59-A6C34878D82A}">
                    <a16:rowId xmlns:a16="http://schemas.microsoft.com/office/drawing/2014/main" val="911774498"/>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30</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solidFill>
                            <a:schemeClr val="tx2"/>
                          </a:solidFill>
                        </a:rPr>
                        <a:t>602</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BF0E9"/>
                    </a:solidFill>
                  </a:tcPr>
                </a:tc>
                <a:tc>
                  <a:txBody>
                    <a:bodyPr/>
                    <a:lstStyle/>
                    <a:p>
                      <a:pPr algn="ctr"/>
                      <a:r>
                        <a:rPr lang="en-US" sz="900" dirty="0">
                          <a:solidFill>
                            <a:schemeClr val="tx2"/>
                          </a:solidFill>
                        </a:rPr>
                        <a:t>613</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tc>
                  <a:txBody>
                    <a:bodyPr/>
                    <a:lstStyle/>
                    <a:p>
                      <a:pPr algn="ctr"/>
                      <a:r>
                        <a:rPr lang="en-US" sz="900" dirty="0">
                          <a:solidFill>
                            <a:schemeClr val="tx2"/>
                          </a:solidFill>
                        </a:rPr>
                        <a:t>173</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extLst>
                  <a:ext uri="{0D108BD9-81ED-4DB2-BD59-A6C34878D82A}">
                    <a16:rowId xmlns:a16="http://schemas.microsoft.com/office/drawing/2014/main" val="2098102778"/>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36</a:t>
                      </a:r>
                    </a:p>
                  </a:txBody>
                  <a:tcPr marL="0" marR="0" marT="0" marB="0" anchor="ctr">
                    <a:lnL>
                      <a:noFill/>
                    </a:lnL>
                    <a:lnR>
                      <a:noFill/>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solidFill>
                            <a:schemeClr val="tx2"/>
                          </a:solidFill>
                        </a:rPr>
                        <a:t>549</a:t>
                      </a:r>
                    </a:p>
                  </a:txBody>
                  <a:tcPr marL="0" marR="0" marT="0" marB="0" anchor="ctr">
                    <a:lnL>
                      <a:noFill/>
                    </a:lnL>
                    <a:lnR>
                      <a:noFill/>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0E9"/>
                    </a:solidFill>
                  </a:tcPr>
                </a:tc>
                <a:tc>
                  <a:txBody>
                    <a:bodyPr/>
                    <a:lstStyle/>
                    <a:p>
                      <a:pPr algn="ctr"/>
                      <a:r>
                        <a:rPr lang="en-US" sz="900" dirty="0">
                          <a:solidFill>
                            <a:schemeClr val="tx2"/>
                          </a:solidFill>
                        </a:rPr>
                        <a:t>569</a:t>
                      </a:r>
                    </a:p>
                  </a:txBody>
                  <a:tcPr marL="0" marR="0" marT="0" marB="0" anchor="ctr">
                    <a:lnL>
                      <a:noFill/>
                    </a:lnL>
                    <a:lnR>
                      <a:noFill/>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46691">
                        <a:alpha val="10196"/>
                      </a:srgbClr>
                    </a:solidFill>
                  </a:tcPr>
                </a:tc>
                <a:tc>
                  <a:txBody>
                    <a:bodyPr/>
                    <a:lstStyle/>
                    <a:p>
                      <a:pPr algn="ctr"/>
                      <a:r>
                        <a:rPr lang="en-US" sz="900" dirty="0">
                          <a:solidFill>
                            <a:schemeClr val="tx2"/>
                          </a:solidFill>
                        </a:rPr>
                        <a:t>173</a:t>
                      </a:r>
                    </a:p>
                  </a:txBody>
                  <a:tcPr marL="0" marR="0" marT="0" marB="0" anchor="ctr">
                    <a:lnL>
                      <a:noFill/>
                    </a:lnL>
                    <a:lnR>
                      <a:noFill/>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extLst>
                  <a:ext uri="{0D108BD9-81ED-4DB2-BD59-A6C34878D82A}">
                    <a16:rowId xmlns:a16="http://schemas.microsoft.com/office/drawing/2014/main" val="2204303715"/>
                  </a:ext>
                </a:extLst>
              </a:tr>
            </a:tbl>
          </a:graphicData>
        </a:graphic>
      </p:graphicFrame>
      <p:sp>
        <p:nvSpPr>
          <p:cNvPr id="10" name="Text Placeholder 2">
            <a:extLst>
              <a:ext uri="{FF2B5EF4-FFF2-40B4-BE49-F238E27FC236}">
                <a16:creationId xmlns:a16="http://schemas.microsoft.com/office/drawing/2014/main" id="{2A33AEB0-A214-9894-F447-B7698FC3ACA0}"/>
              </a:ext>
            </a:extLst>
          </p:cNvPr>
          <p:cNvSpPr txBox="1">
            <a:spLocks/>
          </p:cNvSpPr>
          <p:nvPr/>
        </p:nvSpPr>
        <p:spPr>
          <a:xfrm>
            <a:off x="58900" y="3902351"/>
            <a:ext cx="8255000" cy="163512"/>
          </a:xfrm>
          <a:prstGeom prst="rect">
            <a:avLst/>
          </a:prstGeom>
          <a:noFill/>
        </p:spPr>
        <p:txBody>
          <a:bodyPr vert="horz" lIns="68580" tIns="34290" rIns="68580" bIns="34290" rtlCol="0" anchor="t">
            <a:noAutofit/>
          </a:bodyPr>
          <a:lstStyle>
            <a:lvl1pPr marL="0" indent="0" algn="l" defTabSz="609585" rtl="0" eaLnBrk="1" latinLnBrk="0" hangingPunct="1">
              <a:spcBef>
                <a:spcPts val="0"/>
              </a:spcBef>
              <a:buClr>
                <a:srgbClr val="346691"/>
              </a:buClr>
              <a:buFont typeface="Arial"/>
              <a:buNone/>
              <a:defRPr sz="800" kern="1200">
                <a:solidFill>
                  <a:schemeClr val="bg1">
                    <a:lumMod val="65000"/>
                  </a:schemeClr>
                </a:solidFill>
                <a:latin typeface="Arial"/>
                <a:ea typeface="+mn-ea"/>
                <a:cs typeface="Arial"/>
              </a:defRPr>
            </a:lvl1pPr>
            <a:lvl2pPr marL="990575" indent="-380990" algn="l" defTabSz="609585" rtl="0" eaLnBrk="1" latinLnBrk="0" hangingPunct="1">
              <a:spcBef>
                <a:spcPct val="20000"/>
              </a:spcBef>
              <a:buClr>
                <a:srgbClr val="346691"/>
              </a:buClr>
              <a:buFont typeface="Arial"/>
              <a:buChar char="–"/>
              <a:defRPr sz="2400" kern="1200">
                <a:solidFill>
                  <a:schemeClr val="tx2">
                    <a:lumMod val="75000"/>
                    <a:lumOff val="25000"/>
                  </a:schemeClr>
                </a:solidFill>
                <a:latin typeface="Arial"/>
                <a:ea typeface="+mn-ea"/>
                <a:cs typeface="Arial"/>
              </a:defRPr>
            </a:lvl2pPr>
            <a:lvl3pPr marL="1523962" indent="-304792" algn="l" defTabSz="609585" rtl="0" eaLnBrk="1" latinLnBrk="0" hangingPunct="1">
              <a:spcBef>
                <a:spcPct val="20000"/>
              </a:spcBef>
              <a:buClr>
                <a:srgbClr val="346691"/>
              </a:buClr>
              <a:buFont typeface="Arial"/>
              <a:buChar char="•"/>
              <a:defRPr sz="2400" kern="1200">
                <a:solidFill>
                  <a:schemeClr val="tx2">
                    <a:lumMod val="75000"/>
                    <a:lumOff val="25000"/>
                  </a:schemeClr>
                </a:solidFill>
                <a:latin typeface="Arial"/>
                <a:ea typeface="+mn-ea"/>
                <a:cs typeface="Arial"/>
              </a:defRPr>
            </a:lvl3pPr>
            <a:lvl4pPr marL="2133547" indent="-304792" algn="l" defTabSz="609585" rtl="0" eaLnBrk="1" latinLnBrk="0" hangingPunct="1">
              <a:spcBef>
                <a:spcPct val="20000"/>
              </a:spcBef>
              <a:buClr>
                <a:srgbClr val="346691"/>
              </a:buClr>
              <a:buFont typeface="Arial"/>
              <a:buChar char="–"/>
              <a:defRPr sz="2000" kern="1200">
                <a:solidFill>
                  <a:schemeClr val="tx2">
                    <a:lumMod val="75000"/>
                    <a:lumOff val="25000"/>
                  </a:schemeClr>
                </a:solidFill>
                <a:latin typeface="Arial"/>
                <a:ea typeface="+mn-ea"/>
                <a:cs typeface="Arial"/>
              </a:defRPr>
            </a:lvl4pPr>
            <a:lvl5pPr marL="2743131" indent="-304792" algn="l" defTabSz="609585" rtl="0" eaLnBrk="1" latinLnBrk="0" hangingPunct="1">
              <a:spcBef>
                <a:spcPct val="20000"/>
              </a:spcBef>
              <a:buClr>
                <a:srgbClr val="346691"/>
              </a:buClr>
              <a:buFont typeface="Arial"/>
              <a:buChar char="»"/>
              <a:defRPr sz="2000" kern="1200">
                <a:solidFill>
                  <a:schemeClr val="tx2">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600" dirty="0">
                <a:solidFill>
                  <a:schemeClr val="tx2">
                    <a:lumMod val="50000"/>
                    <a:lumOff val="50000"/>
                  </a:schemeClr>
                </a:solidFill>
              </a:rPr>
              <a:t>CDR-SB, Clinical Dementia Rating-Sum of Boxes; OLE, open label extension; ADNI, Alzheimer’s Disease Neuroimaging Initiative.</a:t>
            </a:r>
          </a:p>
        </p:txBody>
      </p:sp>
      <p:sp>
        <p:nvSpPr>
          <p:cNvPr id="4" name="TextBox 3">
            <a:extLst>
              <a:ext uri="{FF2B5EF4-FFF2-40B4-BE49-F238E27FC236}">
                <a16:creationId xmlns:a16="http://schemas.microsoft.com/office/drawing/2014/main" id="{3C7772F5-E55F-0A47-C44F-F0C53823866A}"/>
              </a:ext>
            </a:extLst>
          </p:cNvPr>
          <p:cNvSpPr txBox="1"/>
          <p:nvPr/>
        </p:nvSpPr>
        <p:spPr>
          <a:xfrm>
            <a:off x="-9054" y="4325192"/>
            <a:ext cx="9117863" cy="415498"/>
          </a:xfrm>
          <a:prstGeom prst="rect">
            <a:avLst/>
          </a:prstGeom>
          <a:solidFill>
            <a:schemeClr val="accent1">
              <a:lumMod val="50000"/>
            </a:schemeClr>
          </a:solidFill>
        </p:spPr>
        <p:txBody>
          <a:bodyPr wrap="square">
            <a:spAutoFit/>
          </a:bodyPr>
          <a:lstStyle/>
          <a:p>
            <a:pPr algn="ctr"/>
            <a:r>
              <a:rPr lang="en-US" sz="1050" b="1" dirty="0">
                <a:solidFill>
                  <a:schemeClr val="bg1"/>
                </a:solidFill>
              </a:rPr>
              <a:t>In an optional tau PET substudy, more than 50% of patients who started lecanemab treatment in the earliest stage of AD continued to show improvement after three years</a:t>
            </a:r>
          </a:p>
        </p:txBody>
      </p:sp>
      <p:grpSp>
        <p:nvGrpSpPr>
          <p:cNvPr id="2" name="Group 1">
            <a:extLst>
              <a:ext uri="{FF2B5EF4-FFF2-40B4-BE49-F238E27FC236}">
                <a16:creationId xmlns:a16="http://schemas.microsoft.com/office/drawing/2014/main" id="{E4112E10-8337-0A74-C40A-71FECF74CB04}"/>
              </a:ext>
            </a:extLst>
          </p:cNvPr>
          <p:cNvGrpSpPr/>
          <p:nvPr/>
        </p:nvGrpSpPr>
        <p:grpSpPr>
          <a:xfrm>
            <a:off x="161445" y="931903"/>
            <a:ext cx="4648226" cy="2976403"/>
            <a:chOff x="350664" y="1026963"/>
            <a:chExt cx="6197634" cy="3968537"/>
          </a:xfrm>
        </p:grpSpPr>
        <p:grpSp>
          <p:nvGrpSpPr>
            <p:cNvPr id="8" name="Group 7">
              <a:extLst>
                <a:ext uri="{FF2B5EF4-FFF2-40B4-BE49-F238E27FC236}">
                  <a16:creationId xmlns:a16="http://schemas.microsoft.com/office/drawing/2014/main" id="{19614774-78DA-3E01-24F3-A85C69EE52A1}"/>
                </a:ext>
              </a:extLst>
            </p:cNvPr>
            <p:cNvGrpSpPr/>
            <p:nvPr/>
          </p:nvGrpSpPr>
          <p:grpSpPr>
            <a:xfrm>
              <a:off x="2352972" y="1964794"/>
              <a:ext cx="94577" cy="82288"/>
              <a:chOff x="9677716" y="1529806"/>
              <a:chExt cx="122010" cy="822963"/>
            </a:xfrm>
          </p:grpSpPr>
          <p:cxnSp>
            <p:nvCxnSpPr>
              <p:cNvPr id="1119" name="Straight Connector 1118">
                <a:extLst>
                  <a:ext uri="{FF2B5EF4-FFF2-40B4-BE49-F238E27FC236}">
                    <a16:creationId xmlns:a16="http://schemas.microsoft.com/office/drawing/2014/main" id="{808D23EA-9691-F7B0-3C98-2DFF864A0D18}"/>
                  </a:ext>
                </a:extLst>
              </p:cNvPr>
              <p:cNvCxnSpPr/>
              <p:nvPr/>
            </p:nvCxnSpPr>
            <p:spPr>
              <a:xfrm>
                <a:off x="9677716" y="1529806"/>
                <a:ext cx="12201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20" name="Straight Connector 1119">
                <a:extLst>
                  <a:ext uri="{FF2B5EF4-FFF2-40B4-BE49-F238E27FC236}">
                    <a16:creationId xmlns:a16="http://schemas.microsoft.com/office/drawing/2014/main" id="{2CF0E0BD-4638-4247-B8D8-DB2FAC1EEDE2}"/>
                  </a:ext>
                </a:extLst>
              </p:cNvPr>
              <p:cNvCxnSpPr/>
              <p:nvPr/>
            </p:nvCxnSpPr>
            <p:spPr>
              <a:xfrm rot="5400000">
                <a:off x="9322814" y="1941289"/>
                <a:ext cx="82296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21" name="Straight Connector 1120">
                <a:extLst>
                  <a:ext uri="{FF2B5EF4-FFF2-40B4-BE49-F238E27FC236}">
                    <a16:creationId xmlns:a16="http://schemas.microsoft.com/office/drawing/2014/main" id="{3D1C601C-82A7-78D5-648B-AD09EF13D7A0}"/>
                  </a:ext>
                </a:extLst>
              </p:cNvPr>
              <p:cNvCxnSpPr/>
              <p:nvPr/>
            </p:nvCxnSpPr>
            <p:spPr>
              <a:xfrm>
                <a:off x="9677716" y="2346725"/>
                <a:ext cx="12201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9" name="Rectangle 8">
              <a:extLst>
                <a:ext uri="{FF2B5EF4-FFF2-40B4-BE49-F238E27FC236}">
                  <a16:creationId xmlns:a16="http://schemas.microsoft.com/office/drawing/2014/main" id="{0DE59DE3-EF57-9827-EE2A-DA92B7981896}"/>
                </a:ext>
              </a:extLst>
            </p:cNvPr>
            <p:cNvSpPr/>
            <p:nvPr/>
          </p:nvSpPr>
          <p:spPr>
            <a:xfrm>
              <a:off x="3903870" y="1668394"/>
              <a:ext cx="2434198" cy="2595970"/>
            </a:xfrm>
            <a:prstGeom prst="rect">
              <a:avLst/>
            </a:prstGeom>
            <a:solidFill>
              <a:srgbClr val="B0DFF4">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TextBox 11">
              <a:extLst>
                <a:ext uri="{FF2B5EF4-FFF2-40B4-BE49-F238E27FC236}">
                  <a16:creationId xmlns:a16="http://schemas.microsoft.com/office/drawing/2014/main" id="{24B39816-3C6A-2B5B-57B6-52260DCA784B}"/>
                </a:ext>
              </a:extLst>
            </p:cNvPr>
            <p:cNvSpPr txBox="1"/>
            <p:nvPr/>
          </p:nvSpPr>
          <p:spPr>
            <a:xfrm>
              <a:off x="814471" y="1026963"/>
              <a:ext cx="5733827" cy="615553"/>
            </a:xfrm>
            <a:prstGeom prst="rect">
              <a:avLst/>
            </a:prstGeom>
            <a:noFill/>
          </p:spPr>
          <p:txBody>
            <a:bodyPr wrap="square" rtlCol="0">
              <a:spAutoFit/>
            </a:bodyPr>
            <a:lstStyle/>
            <a:p>
              <a:pPr algn="ctr" defTabSz="685800">
                <a:buClrTx/>
                <a:defRPr/>
              </a:pPr>
              <a:r>
                <a:rPr lang="en-US" sz="1200" b="1" kern="1200" dirty="0">
                  <a:solidFill>
                    <a:srgbClr val="000000">
                      <a:lumMod val="75000"/>
                      <a:lumOff val="25000"/>
                    </a:srgbClr>
                  </a:solidFill>
                  <a:ea typeface="+mn-ea"/>
                  <a:cs typeface="+mn-cs"/>
                </a:rPr>
                <a:t>Lecanemab’s 3-Year Impact on Cognitive Decline in Early Alzheimer’s Disease</a:t>
              </a:r>
            </a:p>
          </p:txBody>
        </p:sp>
        <p:grpSp>
          <p:nvGrpSpPr>
            <p:cNvPr id="13" name="Group 12">
              <a:extLst>
                <a:ext uri="{FF2B5EF4-FFF2-40B4-BE49-F238E27FC236}">
                  <a16:creationId xmlns:a16="http://schemas.microsoft.com/office/drawing/2014/main" id="{D7931E42-E57B-AF0A-4995-E75DB7E4E00F}"/>
                </a:ext>
              </a:extLst>
            </p:cNvPr>
            <p:cNvGrpSpPr/>
            <p:nvPr/>
          </p:nvGrpSpPr>
          <p:grpSpPr>
            <a:xfrm>
              <a:off x="1451854" y="4350624"/>
              <a:ext cx="4911371" cy="192200"/>
              <a:chOff x="821348" y="4903845"/>
              <a:chExt cx="4911371" cy="192200"/>
            </a:xfrm>
          </p:grpSpPr>
          <p:sp>
            <p:nvSpPr>
              <p:cNvPr id="1109" name="TextBox 1108">
                <a:extLst>
                  <a:ext uri="{FF2B5EF4-FFF2-40B4-BE49-F238E27FC236}">
                    <a16:creationId xmlns:a16="http://schemas.microsoft.com/office/drawing/2014/main" id="{9493D817-028C-8598-F4A5-F8C2ABFE207F}"/>
                  </a:ext>
                </a:extLst>
              </p:cNvPr>
              <p:cNvSpPr txBox="1"/>
              <p:nvPr/>
            </p:nvSpPr>
            <p:spPr>
              <a:xfrm>
                <a:off x="821348" y="4903845"/>
                <a:ext cx="334080"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0</a:t>
                </a:r>
              </a:p>
            </p:txBody>
          </p:sp>
          <p:sp>
            <p:nvSpPr>
              <p:cNvPr id="1110" name="TextBox 1109">
                <a:extLst>
                  <a:ext uri="{FF2B5EF4-FFF2-40B4-BE49-F238E27FC236}">
                    <a16:creationId xmlns:a16="http://schemas.microsoft.com/office/drawing/2014/main" id="{FA6180A2-D937-2543-9505-78FC1F14FBB5}"/>
                  </a:ext>
                </a:extLst>
              </p:cNvPr>
              <p:cNvSpPr txBox="1"/>
              <p:nvPr/>
            </p:nvSpPr>
            <p:spPr>
              <a:xfrm>
                <a:off x="1963776"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9</a:t>
                </a:r>
              </a:p>
            </p:txBody>
          </p:sp>
          <p:sp>
            <p:nvSpPr>
              <p:cNvPr id="1111" name="TextBox 1110">
                <a:extLst>
                  <a:ext uri="{FF2B5EF4-FFF2-40B4-BE49-F238E27FC236}">
                    <a16:creationId xmlns:a16="http://schemas.microsoft.com/office/drawing/2014/main" id="{ABF64719-97DB-3E9D-102B-EC602F0B1541}"/>
                  </a:ext>
                </a:extLst>
              </p:cNvPr>
              <p:cNvSpPr txBox="1"/>
              <p:nvPr/>
            </p:nvSpPr>
            <p:spPr>
              <a:xfrm>
                <a:off x="5398640"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36</a:t>
                </a:r>
              </a:p>
            </p:txBody>
          </p:sp>
          <p:sp>
            <p:nvSpPr>
              <p:cNvPr id="1112" name="TextBox 1111">
                <a:extLst>
                  <a:ext uri="{FF2B5EF4-FFF2-40B4-BE49-F238E27FC236}">
                    <a16:creationId xmlns:a16="http://schemas.microsoft.com/office/drawing/2014/main" id="{971996BE-4DD2-9CA1-6147-EA308FCB1DC6}"/>
                  </a:ext>
                </a:extLst>
              </p:cNvPr>
              <p:cNvSpPr txBox="1"/>
              <p:nvPr/>
            </p:nvSpPr>
            <p:spPr>
              <a:xfrm>
                <a:off x="3876620"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24</a:t>
                </a:r>
              </a:p>
            </p:txBody>
          </p:sp>
          <p:sp>
            <p:nvSpPr>
              <p:cNvPr id="1113" name="TextBox 1112">
                <a:extLst>
                  <a:ext uri="{FF2B5EF4-FFF2-40B4-BE49-F238E27FC236}">
                    <a16:creationId xmlns:a16="http://schemas.microsoft.com/office/drawing/2014/main" id="{6D6BCCB7-AD3D-18DF-658D-5656ECCFDF03}"/>
                  </a:ext>
                </a:extLst>
              </p:cNvPr>
              <p:cNvSpPr txBox="1"/>
              <p:nvPr/>
            </p:nvSpPr>
            <p:spPr>
              <a:xfrm>
                <a:off x="2725394"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15</a:t>
                </a:r>
              </a:p>
            </p:txBody>
          </p:sp>
          <p:sp>
            <p:nvSpPr>
              <p:cNvPr id="1114" name="TextBox 1113">
                <a:extLst>
                  <a:ext uri="{FF2B5EF4-FFF2-40B4-BE49-F238E27FC236}">
                    <a16:creationId xmlns:a16="http://schemas.microsoft.com/office/drawing/2014/main" id="{52A470B1-0B2A-1328-5D8C-8D7972DBFEC8}"/>
                  </a:ext>
                </a:extLst>
              </p:cNvPr>
              <p:cNvSpPr txBox="1"/>
              <p:nvPr/>
            </p:nvSpPr>
            <p:spPr>
              <a:xfrm>
                <a:off x="1202158"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3</a:t>
                </a:r>
              </a:p>
            </p:txBody>
          </p:sp>
          <p:sp>
            <p:nvSpPr>
              <p:cNvPr id="1115" name="TextBox 1114">
                <a:extLst>
                  <a:ext uri="{FF2B5EF4-FFF2-40B4-BE49-F238E27FC236}">
                    <a16:creationId xmlns:a16="http://schemas.microsoft.com/office/drawing/2014/main" id="{C48097E9-0CC6-B845-F001-79C9C37FC0BD}"/>
                  </a:ext>
                </a:extLst>
              </p:cNvPr>
              <p:cNvSpPr txBox="1"/>
              <p:nvPr/>
            </p:nvSpPr>
            <p:spPr>
              <a:xfrm>
                <a:off x="1582967"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6</a:t>
                </a:r>
              </a:p>
            </p:txBody>
          </p:sp>
          <p:sp>
            <p:nvSpPr>
              <p:cNvPr id="1116" name="TextBox 1115">
                <a:extLst>
                  <a:ext uri="{FF2B5EF4-FFF2-40B4-BE49-F238E27FC236}">
                    <a16:creationId xmlns:a16="http://schemas.microsoft.com/office/drawing/2014/main" id="{AE35FC88-B356-8AF8-E1A3-3A2C5C411FF8}"/>
                  </a:ext>
                </a:extLst>
              </p:cNvPr>
              <p:cNvSpPr txBox="1"/>
              <p:nvPr/>
            </p:nvSpPr>
            <p:spPr>
              <a:xfrm>
                <a:off x="2344585"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12</a:t>
                </a:r>
              </a:p>
            </p:txBody>
          </p:sp>
          <p:sp>
            <p:nvSpPr>
              <p:cNvPr id="1117" name="TextBox 1116">
                <a:extLst>
                  <a:ext uri="{FF2B5EF4-FFF2-40B4-BE49-F238E27FC236}">
                    <a16:creationId xmlns:a16="http://schemas.microsoft.com/office/drawing/2014/main" id="{9D634F2F-B33B-56DD-5CFB-9392D5B4D625}"/>
                  </a:ext>
                </a:extLst>
              </p:cNvPr>
              <p:cNvSpPr txBox="1"/>
              <p:nvPr/>
            </p:nvSpPr>
            <p:spPr>
              <a:xfrm>
                <a:off x="3106205"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18</a:t>
                </a:r>
              </a:p>
            </p:txBody>
          </p:sp>
          <p:sp>
            <p:nvSpPr>
              <p:cNvPr id="1118" name="TextBox 1117">
                <a:extLst>
                  <a:ext uri="{FF2B5EF4-FFF2-40B4-BE49-F238E27FC236}">
                    <a16:creationId xmlns:a16="http://schemas.microsoft.com/office/drawing/2014/main" id="{650A66D4-F4F2-89E3-2967-EBED476D637F}"/>
                  </a:ext>
                </a:extLst>
              </p:cNvPr>
              <p:cNvSpPr txBox="1"/>
              <p:nvPr/>
            </p:nvSpPr>
            <p:spPr>
              <a:xfrm>
                <a:off x="4637630"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30</a:t>
                </a:r>
              </a:p>
            </p:txBody>
          </p:sp>
        </p:grpSp>
        <p:grpSp>
          <p:nvGrpSpPr>
            <p:cNvPr id="14" name="Group 13">
              <a:extLst>
                <a:ext uri="{FF2B5EF4-FFF2-40B4-BE49-F238E27FC236}">
                  <a16:creationId xmlns:a16="http://schemas.microsoft.com/office/drawing/2014/main" id="{811C0CF9-2350-51A7-F69B-F3E89AC4880C}"/>
                </a:ext>
              </a:extLst>
            </p:cNvPr>
            <p:cNvGrpSpPr/>
            <p:nvPr/>
          </p:nvGrpSpPr>
          <p:grpSpPr>
            <a:xfrm>
              <a:off x="1165823" y="1540120"/>
              <a:ext cx="334080" cy="2795392"/>
              <a:chOff x="1395731" y="1540120"/>
              <a:chExt cx="334080" cy="2795392"/>
            </a:xfrm>
          </p:grpSpPr>
          <p:sp>
            <p:nvSpPr>
              <p:cNvPr id="1096" name="TextBox 1095">
                <a:extLst>
                  <a:ext uri="{FF2B5EF4-FFF2-40B4-BE49-F238E27FC236}">
                    <a16:creationId xmlns:a16="http://schemas.microsoft.com/office/drawing/2014/main" id="{2140B1CE-7138-AC8E-6C56-1313CBA96A5F}"/>
                  </a:ext>
                </a:extLst>
              </p:cNvPr>
              <p:cNvSpPr txBox="1"/>
              <p:nvPr/>
            </p:nvSpPr>
            <p:spPr>
              <a:xfrm>
                <a:off x="1395731" y="1540120"/>
                <a:ext cx="334080" cy="192200"/>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0</a:t>
                </a:r>
              </a:p>
            </p:txBody>
          </p:sp>
          <p:sp>
            <p:nvSpPr>
              <p:cNvPr id="1097" name="TextBox 1096">
                <a:extLst>
                  <a:ext uri="{FF2B5EF4-FFF2-40B4-BE49-F238E27FC236}">
                    <a16:creationId xmlns:a16="http://schemas.microsoft.com/office/drawing/2014/main" id="{0AEA47CF-162A-2EA2-BFAB-29E9AFD19137}"/>
                  </a:ext>
                </a:extLst>
              </p:cNvPr>
              <p:cNvSpPr txBox="1"/>
              <p:nvPr/>
            </p:nvSpPr>
            <p:spPr>
              <a:xfrm>
                <a:off x="1395731" y="2841714"/>
                <a:ext cx="334080" cy="192201"/>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2.4</a:t>
                </a:r>
              </a:p>
            </p:txBody>
          </p:sp>
          <p:sp>
            <p:nvSpPr>
              <p:cNvPr id="1098" name="TextBox 1097">
                <a:extLst>
                  <a:ext uri="{FF2B5EF4-FFF2-40B4-BE49-F238E27FC236}">
                    <a16:creationId xmlns:a16="http://schemas.microsoft.com/office/drawing/2014/main" id="{A5193FFF-1358-B0AB-CF28-529CBBA60859}"/>
                  </a:ext>
                </a:extLst>
              </p:cNvPr>
              <p:cNvSpPr txBox="1"/>
              <p:nvPr/>
            </p:nvSpPr>
            <p:spPr>
              <a:xfrm>
                <a:off x="1395731" y="4143311"/>
                <a:ext cx="334080" cy="192201"/>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4.8</a:t>
                </a:r>
              </a:p>
            </p:txBody>
          </p:sp>
          <p:sp>
            <p:nvSpPr>
              <p:cNvPr id="1099" name="TextBox 1098">
                <a:extLst>
                  <a:ext uri="{FF2B5EF4-FFF2-40B4-BE49-F238E27FC236}">
                    <a16:creationId xmlns:a16="http://schemas.microsoft.com/office/drawing/2014/main" id="{761DADC9-8B4F-35FE-F4B8-20E0026807DF}"/>
                  </a:ext>
                </a:extLst>
              </p:cNvPr>
              <p:cNvSpPr txBox="1"/>
              <p:nvPr/>
            </p:nvSpPr>
            <p:spPr>
              <a:xfrm>
                <a:off x="1395731" y="2190916"/>
                <a:ext cx="334080" cy="192200"/>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1.2</a:t>
                </a:r>
              </a:p>
            </p:txBody>
          </p:sp>
          <p:sp>
            <p:nvSpPr>
              <p:cNvPr id="1100" name="TextBox 1099">
                <a:extLst>
                  <a:ext uri="{FF2B5EF4-FFF2-40B4-BE49-F238E27FC236}">
                    <a16:creationId xmlns:a16="http://schemas.microsoft.com/office/drawing/2014/main" id="{1C0C6DA7-C74B-60E3-B383-9F0AF9F20E35}"/>
                  </a:ext>
                </a:extLst>
              </p:cNvPr>
              <p:cNvSpPr txBox="1"/>
              <p:nvPr/>
            </p:nvSpPr>
            <p:spPr>
              <a:xfrm>
                <a:off x="1395731" y="3492513"/>
                <a:ext cx="334080" cy="192201"/>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3.6</a:t>
                </a:r>
              </a:p>
            </p:txBody>
          </p:sp>
          <p:sp>
            <p:nvSpPr>
              <p:cNvPr id="1101" name="TextBox 1100">
                <a:extLst>
                  <a:ext uri="{FF2B5EF4-FFF2-40B4-BE49-F238E27FC236}">
                    <a16:creationId xmlns:a16="http://schemas.microsoft.com/office/drawing/2014/main" id="{FEED06C6-0D66-ADA5-156D-0535E50733B0}"/>
                  </a:ext>
                </a:extLst>
              </p:cNvPr>
              <p:cNvSpPr txBox="1"/>
              <p:nvPr/>
            </p:nvSpPr>
            <p:spPr>
              <a:xfrm>
                <a:off x="1395731" y="3926379"/>
                <a:ext cx="334080" cy="192201"/>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4.4</a:t>
                </a:r>
              </a:p>
            </p:txBody>
          </p:sp>
          <p:sp>
            <p:nvSpPr>
              <p:cNvPr id="1102" name="TextBox 1101">
                <a:extLst>
                  <a:ext uri="{FF2B5EF4-FFF2-40B4-BE49-F238E27FC236}">
                    <a16:creationId xmlns:a16="http://schemas.microsoft.com/office/drawing/2014/main" id="{6434BD25-B81F-7508-43CC-72BEBF2AC239}"/>
                  </a:ext>
                </a:extLst>
              </p:cNvPr>
              <p:cNvSpPr txBox="1"/>
              <p:nvPr/>
            </p:nvSpPr>
            <p:spPr>
              <a:xfrm>
                <a:off x="1395731" y="3709446"/>
                <a:ext cx="334080" cy="192201"/>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4</a:t>
                </a:r>
              </a:p>
            </p:txBody>
          </p:sp>
          <p:sp>
            <p:nvSpPr>
              <p:cNvPr id="1103" name="TextBox 1102">
                <a:extLst>
                  <a:ext uri="{FF2B5EF4-FFF2-40B4-BE49-F238E27FC236}">
                    <a16:creationId xmlns:a16="http://schemas.microsoft.com/office/drawing/2014/main" id="{B48B7FD7-B9E3-F0B5-F2CC-9222D98F000D}"/>
                  </a:ext>
                </a:extLst>
              </p:cNvPr>
              <p:cNvSpPr txBox="1"/>
              <p:nvPr/>
            </p:nvSpPr>
            <p:spPr>
              <a:xfrm>
                <a:off x="1395731" y="3275580"/>
                <a:ext cx="334080" cy="192201"/>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3.2</a:t>
                </a:r>
              </a:p>
            </p:txBody>
          </p:sp>
          <p:sp>
            <p:nvSpPr>
              <p:cNvPr id="1104" name="TextBox 1103">
                <a:extLst>
                  <a:ext uri="{FF2B5EF4-FFF2-40B4-BE49-F238E27FC236}">
                    <a16:creationId xmlns:a16="http://schemas.microsoft.com/office/drawing/2014/main" id="{D889B26C-D002-84EB-8E0A-2C2C8783376D}"/>
                  </a:ext>
                </a:extLst>
              </p:cNvPr>
              <p:cNvSpPr txBox="1"/>
              <p:nvPr/>
            </p:nvSpPr>
            <p:spPr>
              <a:xfrm>
                <a:off x="1395731" y="3058647"/>
                <a:ext cx="334080" cy="192201"/>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2.8</a:t>
                </a:r>
              </a:p>
            </p:txBody>
          </p:sp>
          <p:sp>
            <p:nvSpPr>
              <p:cNvPr id="1105" name="TextBox 1104">
                <a:extLst>
                  <a:ext uri="{FF2B5EF4-FFF2-40B4-BE49-F238E27FC236}">
                    <a16:creationId xmlns:a16="http://schemas.microsoft.com/office/drawing/2014/main" id="{A7572E82-F8DF-4228-CBDA-3FE3E1A38F78}"/>
                  </a:ext>
                </a:extLst>
              </p:cNvPr>
              <p:cNvSpPr txBox="1"/>
              <p:nvPr/>
            </p:nvSpPr>
            <p:spPr>
              <a:xfrm>
                <a:off x="1395731" y="2624781"/>
                <a:ext cx="334080" cy="192201"/>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2</a:t>
                </a:r>
              </a:p>
            </p:txBody>
          </p:sp>
          <p:sp>
            <p:nvSpPr>
              <p:cNvPr id="1106" name="TextBox 1105">
                <a:extLst>
                  <a:ext uri="{FF2B5EF4-FFF2-40B4-BE49-F238E27FC236}">
                    <a16:creationId xmlns:a16="http://schemas.microsoft.com/office/drawing/2014/main" id="{3222E032-66CE-EACD-AC26-3DC4E0D07F16}"/>
                  </a:ext>
                </a:extLst>
              </p:cNvPr>
              <p:cNvSpPr txBox="1"/>
              <p:nvPr/>
            </p:nvSpPr>
            <p:spPr>
              <a:xfrm>
                <a:off x="1395731" y="2407848"/>
                <a:ext cx="334080" cy="192201"/>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1.6</a:t>
                </a:r>
              </a:p>
            </p:txBody>
          </p:sp>
          <p:sp>
            <p:nvSpPr>
              <p:cNvPr id="1107" name="TextBox 1106">
                <a:extLst>
                  <a:ext uri="{FF2B5EF4-FFF2-40B4-BE49-F238E27FC236}">
                    <a16:creationId xmlns:a16="http://schemas.microsoft.com/office/drawing/2014/main" id="{2564DAD4-C9DD-453C-4323-6ACCE4E4E471}"/>
                  </a:ext>
                </a:extLst>
              </p:cNvPr>
              <p:cNvSpPr txBox="1"/>
              <p:nvPr/>
            </p:nvSpPr>
            <p:spPr>
              <a:xfrm>
                <a:off x="1395731" y="1973984"/>
                <a:ext cx="334080" cy="192200"/>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0.8</a:t>
                </a:r>
              </a:p>
            </p:txBody>
          </p:sp>
          <p:sp>
            <p:nvSpPr>
              <p:cNvPr id="1108" name="TextBox 1107">
                <a:extLst>
                  <a:ext uri="{FF2B5EF4-FFF2-40B4-BE49-F238E27FC236}">
                    <a16:creationId xmlns:a16="http://schemas.microsoft.com/office/drawing/2014/main" id="{BEB3695A-16B0-E85D-A98F-CFB1C410BE06}"/>
                  </a:ext>
                </a:extLst>
              </p:cNvPr>
              <p:cNvSpPr txBox="1"/>
              <p:nvPr/>
            </p:nvSpPr>
            <p:spPr>
              <a:xfrm>
                <a:off x="1395731" y="1757052"/>
                <a:ext cx="334080" cy="192200"/>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0.4</a:t>
                </a:r>
              </a:p>
            </p:txBody>
          </p:sp>
        </p:grpSp>
        <p:sp>
          <p:nvSpPr>
            <p:cNvPr id="15" name="TextBox 14">
              <a:extLst>
                <a:ext uri="{FF2B5EF4-FFF2-40B4-BE49-F238E27FC236}">
                  <a16:creationId xmlns:a16="http://schemas.microsoft.com/office/drawing/2014/main" id="{7AEA1352-317D-8C93-56A9-A1FD3A8AFB4C}"/>
                </a:ext>
              </a:extLst>
            </p:cNvPr>
            <p:cNvSpPr txBox="1"/>
            <p:nvPr/>
          </p:nvSpPr>
          <p:spPr>
            <a:xfrm rot="16200000">
              <a:off x="-231276" y="2836736"/>
              <a:ext cx="2519623" cy="373400"/>
            </a:xfrm>
            <a:prstGeom prst="rect">
              <a:avLst/>
            </a:prstGeom>
            <a:noFill/>
          </p:spPr>
          <p:txBody>
            <a:bodyPr wrap="square" lIns="0" tIns="0" rIns="0" bIns="0" rtlCol="0">
              <a:noAutofit/>
            </a:bodyPr>
            <a:lstStyle/>
            <a:p>
              <a:pPr lvl="0" algn="ctr">
                <a:defRPr/>
              </a:pPr>
              <a:r>
                <a:rPr lang="en-US" sz="825" b="1" kern="1200" dirty="0">
                  <a:solidFill>
                    <a:prstClr val="black"/>
                  </a:solidFill>
                </a:rPr>
                <a:t>Adjusted Mean Change  from </a:t>
              </a:r>
              <a:r>
                <a:rPr lang="en-US" sz="825" b="1" dirty="0">
                  <a:solidFill>
                    <a:prstClr val="black"/>
                  </a:solidFill>
                </a:rPr>
                <a:t>Baseline </a:t>
              </a:r>
              <a:r>
                <a:rPr lang="en-US" sz="825" b="1" kern="1200" dirty="0">
                  <a:solidFill>
                    <a:prstClr val="black"/>
                  </a:solidFill>
                </a:rPr>
                <a:t>(±SE)</a:t>
              </a:r>
              <a:r>
                <a:rPr lang="en-US" sz="825" b="1" dirty="0">
                  <a:solidFill>
                    <a:prstClr val="black"/>
                  </a:solidFill>
                </a:rPr>
                <a:t> in CDR-SB</a:t>
              </a:r>
              <a:endParaRPr lang="en-US" sz="825" b="1" kern="1200" dirty="0">
                <a:solidFill>
                  <a:prstClr val="black"/>
                </a:solidFill>
              </a:endParaRPr>
            </a:p>
          </p:txBody>
        </p:sp>
        <p:sp>
          <p:nvSpPr>
            <p:cNvPr id="16" name="TextBox 15">
              <a:extLst>
                <a:ext uri="{FF2B5EF4-FFF2-40B4-BE49-F238E27FC236}">
                  <a16:creationId xmlns:a16="http://schemas.microsoft.com/office/drawing/2014/main" id="{804BA1E9-0DA2-9B12-983C-611270E0CE90}"/>
                </a:ext>
              </a:extLst>
            </p:cNvPr>
            <p:cNvSpPr txBox="1"/>
            <p:nvPr/>
          </p:nvSpPr>
          <p:spPr>
            <a:xfrm>
              <a:off x="3195858" y="4549122"/>
              <a:ext cx="1478525" cy="191580"/>
            </a:xfrm>
            <a:prstGeom prst="rect">
              <a:avLst/>
            </a:prstGeom>
            <a:noFill/>
          </p:spPr>
          <p:txBody>
            <a:bodyPr wrap="square" lIns="0" tIns="0" rIns="0" bIns="0" rtlCol="0">
              <a:noAutofit/>
            </a:bodyPr>
            <a:lstStyle/>
            <a:p>
              <a:pPr algn="ctr" defTabSz="685800">
                <a:buClrTx/>
                <a:defRPr/>
              </a:pPr>
              <a:r>
                <a:rPr lang="en-US" sz="900" b="1" kern="1200" dirty="0">
                  <a:ea typeface="+mn-ea"/>
                  <a:cs typeface="+mn-cs"/>
                </a:rPr>
                <a:t>Visit (Months)</a:t>
              </a:r>
            </a:p>
          </p:txBody>
        </p:sp>
        <p:grpSp>
          <p:nvGrpSpPr>
            <p:cNvPr id="17" name="Group 16">
              <a:extLst>
                <a:ext uri="{FF2B5EF4-FFF2-40B4-BE49-F238E27FC236}">
                  <a16:creationId xmlns:a16="http://schemas.microsoft.com/office/drawing/2014/main" id="{5643D057-7931-0240-BEDF-B6F46E90CBDF}"/>
                </a:ext>
              </a:extLst>
            </p:cNvPr>
            <p:cNvGrpSpPr/>
            <p:nvPr/>
          </p:nvGrpSpPr>
          <p:grpSpPr>
            <a:xfrm>
              <a:off x="1561448" y="1670538"/>
              <a:ext cx="66728" cy="2597037"/>
              <a:chOff x="1791356" y="1670538"/>
              <a:chExt cx="66728" cy="2597037"/>
            </a:xfrm>
          </p:grpSpPr>
          <p:cxnSp>
            <p:nvCxnSpPr>
              <p:cNvPr id="891" name="Straight Connector 890">
                <a:extLst>
                  <a:ext uri="{FF2B5EF4-FFF2-40B4-BE49-F238E27FC236}">
                    <a16:creationId xmlns:a16="http://schemas.microsoft.com/office/drawing/2014/main" id="{7347B104-A72A-7623-1672-49B6C8EEE398}"/>
                  </a:ext>
                </a:extLst>
              </p:cNvPr>
              <p:cNvCxnSpPr/>
              <p:nvPr/>
            </p:nvCxnSpPr>
            <p:spPr>
              <a:xfrm>
                <a:off x="1791356" y="1670538"/>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2" name="Straight Connector 891">
                <a:extLst>
                  <a:ext uri="{FF2B5EF4-FFF2-40B4-BE49-F238E27FC236}">
                    <a16:creationId xmlns:a16="http://schemas.microsoft.com/office/drawing/2014/main" id="{0DB079D0-82DE-9EC2-A4C3-8E9C07D07846}"/>
                  </a:ext>
                </a:extLst>
              </p:cNvPr>
              <p:cNvCxnSpPr/>
              <p:nvPr/>
            </p:nvCxnSpPr>
            <p:spPr>
              <a:xfrm>
                <a:off x="1791356" y="2319798"/>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3" name="Straight Connector 892">
                <a:extLst>
                  <a:ext uri="{FF2B5EF4-FFF2-40B4-BE49-F238E27FC236}">
                    <a16:creationId xmlns:a16="http://schemas.microsoft.com/office/drawing/2014/main" id="{B3C77EB6-8766-5A37-5E2C-B0A7C0B04A41}"/>
                  </a:ext>
                </a:extLst>
              </p:cNvPr>
              <p:cNvCxnSpPr/>
              <p:nvPr/>
            </p:nvCxnSpPr>
            <p:spPr>
              <a:xfrm>
                <a:off x="1791356" y="4267575"/>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4" name="Straight Connector 893">
                <a:extLst>
                  <a:ext uri="{FF2B5EF4-FFF2-40B4-BE49-F238E27FC236}">
                    <a16:creationId xmlns:a16="http://schemas.microsoft.com/office/drawing/2014/main" id="{73312934-3EBA-D6DA-B7BB-E2366133410D}"/>
                  </a:ext>
                </a:extLst>
              </p:cNvPr>
              <p:cNvCxnSpPr/>
              <p:nvPr/>
            </p:nvCxnSpPr>
            <p:spPr>
              <a:xfrm>
                <a:off x="1791356" y="2969058"/>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5" name="Straight Connector 894">
                <a:extLst>
                  <a:ext uri="{FF2B5EF4-FFF2-40B4-BE49-F238E27FC236}">
                    <a16:creationId xmlns:a16="http://schemas.microsoft.com/office/drawing/2014/main" id="{2A96D2B0-403D-F981-3967-481CB7846A47}"/>
                  </a:ext>
                </a:extLst>
              </p:cNvPr>
              <p:cNvCxnSpPr/>
              <p:nvPr/>
            </p:nvCxnSpPr>
            <p:spPr>
              <a:xfrm>
                <a:off x="1791356" y="3618318"/>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88" name="Straight Connector 1087">
                <a:extLst>
                  <a:ext uri="{FF2B5EF4-FFF2-40B4-BE49-F238E27FC236}">
                    <a16:creationId xmlns:a16="http://schemas.microsoft.com/office/drawing/2014/main" id="{97134859-2F95-4A2C-E213-6EB6C113AC4D}"/>
                  </a:ext>
                </a:extLst>
              </p:cNvPr>
              <p:cNvCxnSpPr/>
              <p:nvPr/>
            </p:nvCxnSpPr>
            <p:spPr>
              <a:xfrm>
                <a:off x="1791356" y="1886958"/>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89" name="Straight Connector 1088">
                <a:extLst>
                  <a:ext uri="{FF2B5EF4-FFF2-40B4-BE49-F238E27FC236}">
                    <a16:creationId xmlns:a16="http://schemas.microsoft.com/office/drawing/2014/main" id="{CA7A217B-8E82-70F5-6F4D-20FF15B31C57}"/>
                  </a:ext>
                </a:extLst>
              </p:cNvPr>
              <p:cNvCxnSpPr/>
              <p:nvPr/>
            </p:nvCxnSpPr>
            <p:spPr>
              <a:xfrm>
                <a:off x="1791356" y="2103378"/>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0" name="Straight Connector 1089">
                <a:extLst>
                  <a:ext uri="{FF2B5EF4-FFF2-40B4-BE49-F238E27FC236}">
                    <a16:creationId xmlns:a16="http://schemas.microsoft.com/office/drawing/2014/main" id="{B2473923-0A34-B699-7D47-40D9E2E04755}"/>
                  </a:ext>
                </a:extLst>
              </p:cNvPr>
              <p:cNvCxnSpPr/>
              <p:nvPr/>
            </p:nvCxnSpPr>
            <p:spPr>
              <a:xfrm>
                <a:off x="1791356" y="2536218"/>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1" name="Straight Connector 1090">
                <a:extLst>
                  <a:ext uri="{FF2B5EF4-FFF2-40B4-BE49-F238E27FC236}">
                    <a16:creationId xmlns:a16="http://schemas.microsoft.com/office/drawing/2014/main" id="{BB101CBF-8621-D2D5-DF9F-715AE1E5AACF}"/>
                  </a:ext>
                </a:extLst>
              </p:cNvPr>
              <p:cNvCxnSpPr/>
              <p:nvPr/>
            </p:nvCxnSpPr>
            <p:spPr>
              <a:xfrm>
                <a:off x="1791356" y="2752638"/>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2" name="Straight Connector 1091">
                <a:extLst>
                  <a:ext uri="{FF2B5EF4-FFF2-40B4-BE49-F238E27FC236}">
                    <a16:creationId xmlns:a16="http://schemas.microsoft.com/office/drawing/2014/main" id="{193E428C-4F60-AABF-3C92-02B7DCE8054A}"/>
                  </a:ext>
                </a:extLst>
              </p:cNvPr>
              <p:cNvCxnSpPr/>
              <p:nvPr/>
            </p:nvCxnSpPr>
            <p:spPr>
              <a:xfrm>
                <a:off x="1791356" y="3185478"/>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3" name="Straight Connector 1092">
                <a:extLst>
                  <a:ext uri="{FF2B5EF4-FFF2-40B4-BE49-F238E27FC236}">
                    <a16:creationId xmlns:a16="http://schemas.microsoft.com/office/drawing/2014/main" id="{F5A5039B-0B9D-FF75-DAD7-EE4946B6ED2E}"/>
                  </a:ext>
                </a:extLst>
              </p:cNvPr>
              <p:cNvCxnSpPr/>
              <p:nvPr/>
            </p:nvCxnSpPr>
            <p:spPr>
              <a:xfrm>
                <a:off x="1791356" y="3401898"/>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4" name="Straight Connector 1093">
                <a:extLst>
                  <a:ext uri="{FF2B5EF4-FFF2-40B4-BE49-F238E27FC236}">
                    <a16:creationId xmlns:a16="http://schemas.microsoft.com/office/drawing/2014/main" id="{AA8310AF-4EE1-69BE-19E3-4372856D2119}"/>
                  </a:ext>
                </a:extLst>
              </p:cNvPr>
              <p:cNvCxnSpPr/>
              <p:nvPr/>
            </p:nvCxnSpPr>
            <p:spPr>
              <a:xfrm>
                <a:off x="1791356" y="3834738"/>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5" name="Straight Connector 1094">
                <a:extLst>
                  <a:ext uri="{FF2B5EF4-FFF2-40B4-BE49-F238E27FC236}">
                    <a16:creationId xmlns:a16="http://schemas.microsoft.com/office/drawing/2014/main" id="{610F6693-9772-C383-D32D-1DF7D710AF87}"/>
                  </a:ext>
                </a:extLst>
              </p:cNvPr>
              <p:cNvCxnSpPr/>
              <p:nvPr/>
            </p:nvCxnSpPr>
            <p:spPr>
              <a:xfrm>
                <a:off x="1791356" y="4051158"/>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8" name="Freeform 147">
              <a:extLst>
                <a:ext uri="{FF2B5EF4-FFF2-40B4-BE49-F238E27FC236}">
                  <a16:creationId xmlns:a16="http://schemas.microsoft.com/office/drawing/2014/main" id="{7111B02A-9C10-4EB1-FF81-72C9F1F42E2F}"/>
                </a:ext>
              </a:extLst>
            </p:cNvPr>
            <p:cNvSpPr/>
            <p:nvPr/>
          </p:nvSpPr>
          <p:spPr>
            <a:xfrm flipV="1">
              <a:off x="1618434" y="1672561"/>
              <a:ext cx="4781889" cy="2602303"/>
            </a:xfrm>
            <a:custGeom>
              <a:avLst/>
              <a:gdLst>
                <a:gd name="connsiteX0" fmla="*/ 0 w 3251200"/>
                <a:gd name="connsiteY0" fmla="*/ 0 h 1684866"/>
                <a:gd name="connsiteX1" fmla="*/ 8466 w 3251200"/>
                <a:gd name="connsiteY1" fmla="*/ 1684866 h 1684866"/>
                <a:gd name="connsiteX2" fmla="*/ 3251200 w 3251200"/>
                <a:gd name="connsiteY2" fmla="*/ 1684866 h 1684866"/>
                <a:gd name="connsiteX0" fmla="*/ 2117 w 3242734"/>
                <a:gd name="connsiteY0" fmla="*/ 0 h 1684866"/>
                <a:gd name="connsiteX1" fmla="*/ 0 w 3242734"/>
                <a:gd name="connsiteY1" fmla="*/ 1684866 h 1684866"/>
                <a:gd name="connsiteX2" fmla="*/ 3242734 w 3242734"/>
                <a:gd name="connsiteY2" fmla="*/ 1684866 h 1684866"/>
              </a:gdLst>
              <a:ahLst/>
              <a:cxnLst>
                <a:cxn ang="0">
                  <a:pos x="connsiteX0" y="connsiteY0"/>
                </a:cxn>
                <a:cxn ang="0">
                  <a:pos x="connsiteX1" y="connsiteY1"/>
                </a:cxn>
                <a:cxn ang="0">
                  <a:pos x="connsiteX2" y="connsiteY2"/>
                </a:cxn>
              </a:cxnLst>
              <a:rect l="l" t="t" r="r" b="b"/>
              <a:pathLst>
                <a:path w="3242734" h="1684866">
                  <a:moveTo>
                    <a:pt x="2117" y="0"/>
                  </a:moveTo>
                  <a:cubicBezTo>
                    <a:pt x="1411" y="561622"/>
                    <a:pt x="706" y="1123244"/>
                    <a:pt x="0" y="1684866"/>
                  </a:cubicBezTo>
                  <a:lnTo>
                    <a:pt x="3242734" y="1684866"/>
                  </a:lnTo>
                </a:path>
              </a:pathLst>
            </a:cu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buClrTx/>
                <a:defRPr/>
              </a:pPr>
              <a:endParaRPr lang="en-US" sz="900" kern="1200" dirty="0">
                <a:solidFill>
                  <a:prstClr val="black"/>
                </a:solidFill>
                <a:latin typeface="Arial"/>
              </a:endParaRPr>
            </a:p>
          </p:txBody>
        </p:sp>
        <p:grpSp>
          <p:nvGrpSpPr>
            <p:cNvPr id="19" name="Group 18">
              <a:extLst>
                <a:ext uri="{FF2B5EF4-FFF2-40B4-BE49-F238E27FC236}">
                  <a16:creationId xmlns:a16="http://schemas.microsoft.com/office/drawing/2014/main" id="{F43D1C59-271A-CFEF-9710-E6EE2BD1CE8A}"/>
                </a:ext>
              </a:extLst>
            </p:cNvPr>
            <p:cNvGrpSpPr/>
            <p:nvPr/>
          </p:nvGrpSpPr>
          <p:grpSpPr>
            <a:xfrm>
              <a:off x="1625018" y="4269969"/>
              <a:ext cx="4569438" cy="74524"/>
              <a:chOff x="984928" y="4823190"/>
              <a:chExt cx="4569438" cy="74524"/>
            </a:xfrm>
          </p:grpSpPr>
          <p:cxnSp>
            <p:nvCxnSpPr>
              <p:cNvPr id="881" name="Straight Connector 880">
                <a:extLst>
                  <a:ext uri="{FF2B5EF4-FFF2-40B4-BE49-F238E27FC236}">
                    <a16:creationId xmlns:a16="http://schemas.microsoft.com/office/drawing/2014/main" id="{21F75D25-C381-5532-0F34-1904CCE60AB0}"/>
                  </a:ext>
                </a:extLst>
              </p:cNvPr>
              <p:cNvCxnSpPr/>
              <p:nvPr/>
            </p:nvCxnSpPr>
            <p:spPr>
              <a:xfrm rot="16200000">
                <a:off x="951564"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2" name="Straight Connector 881">
                <a:extLst>
                  <a:ext uri="{FF2B5EF4-FFF2-40B4-BE49-F238E27FC236}">
                    <a16:creationId xmlns:a16="http://schemas.microsoft.com/office/drawing/2014/main" id="{89C15240-8041-789C-BC97-56479CD29A40}"/>
                  </a:ext>
                </a:extLst>
              </p:cNvPr>
              <p:cNvCxnSpPr/>
              <p:nvPr/>
            </p:nvCxnSpPr>
            <p:spPr>
              <a:xfrm rot="16200000">
                <a:off x="1712750"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3" name="Straight Connector 882">
                <a:extLst>
                  <a:ext uri="{FF2B5EF4-FFF2-40B4-BE49-F238E27FC236}">
                    <a16:creationId xmlns:a16="http://schemas.microsoft.com/office/drawing/2014/main" id="{EFFA90B2-7E03-19E0-33A5-B3B2DAF481D9}"/>
                  </a:ext>
                </a:extLst>
              </p:cNvPr>
              <p:cNvCxnSpPr/>
              <p:nvPr/>
            </p:nvCxnSpPr>
            <p:spPr>
              <a:xfrm rot="16200000">
                <a:off x="3999450"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4" name="Straight Connector 883">
                <a:extLst>
                  <a:ext uri="{FF2B5EF4-FFF2-40B4-BE49-F238E27FC236}">
                    <a16:creationId xmlns:a16="http://schemas.microsoft.com/office/drawing/2014/main" id="{2AC2625F-5B2A-B12F-9190-94F56775F5BA}"/>
                  </a:ext>
                </a:extLst>
              </p:cNvPr>
              <p:cNvCxnSpPr/>
              <p:nvPr/>
            </p:nvCxnSpPr>
            <p:spPr>
              <a:xfrm rot="16200000">
                <a:off x="4765018"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5" name="Straight Connector 884">
                <a:extLst>
                  <a:ext uri="{FF2B5EF4-FFF2-40B4-BE49-F238E27FC236}">
                    <a16:creationId xmlns:a16="http://schemas.microsoft.com/office/drawing/2014/main" id="{FA013243-13A6-68CB-EC62-B357806E2050}"/>
                  </a:ext>
                </a:extLst>
              </p:cNvPr>
              <p:cNvCxnSpPr/>
              <p:nvPr/>
            </p:nvCxnSpPr>
            <p:spPr>
              <a:xfrm rot="16200000">
                <a:off x="2093343"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6" name="Straight Connector 885">
                <a:extLst>
                  <a:ext uri="{FF2B5EF4-FFF2-40B4-BE49-F238E27FC236}">
                    <a16:creationId xmlns:a16="http://schemas.microsoft.com/office/drawing/2014/main" id="{9F09F1E5-364F-8AFF-85C3-11F8A7C6F9C6}"/>
                  </a:ext>
                </a:extLst>
              </p:cNvPr>
              <p:cNvCxnSpPr/>
              <p:nvPr/>
            </p:nvCxnSpPr>
            <p:spPr>
              <a:xfrm rot="16200000">
                <a:off x="2854529" y="4864350"/>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7" name="Straight Connector 886">
                <a:extLst>
                  <a:ext uri="{FF2B5EF4-FFF2-40B4-BE49-F238E27FC236}">
                    <a16:creationId xmlns:a16="http://schemas.microsoft.com/office/drawing/2014/main" id="{9A86B191-35BD-2C5E-04CE-9A53B4BA53BD}"/>
                  </a:ext>
                </a:extLst>
              </p:cNvPr>
              <p:cNvCxnSpPr/>
              <p:nvPr/>
            </p:nvCxnSpPr>
            <p:spPr>
              <a:xfrm rot="16200000">
                <a:off x="5521002"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8" name="Straight Connector 887">
                <a:extLst>
                  <a:ext uri="{FF2B5EF4-FFF2-40B4-BE49-F238E27FC236}">
                    <a16:creationId xmlns:a16="http://schemas.microsoft.com/office/drawing/2014/main" id="{A2A704C2-5119-4569-81AC-FE8553C6EDA1}"/>
                  </a:ext>
                </a:extLst>
              </p:cNvPr>
              <p:cNvCxnSpPr/>
              <p:nvPr/>
            </p:nvCxnSpPr>
            <p:spPr>
              <a:xfrm rot="16200000">
                <a:off x="3235124" y="4864350"/>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9" name="Straight Connector 888">
                <a:extLst>
                  <a:ext uri="{FF2B5EF4-FFF2-40B4-BE49-F238E27FC236}">
                    <a16:creationId xmlns:a16="http://schemas.microsoft.com/office/drawing/2014/main" id="{9E28CB24-AB0D-96A6-2C20-63187EAC33D9}"/>
                  </a:ext>
                </a:extLst>
              </p:cNvPr>
              <p:cNvCxnSpPr/>
              <p:nvPr/>
            </p:nvCxnSpPr>
            <p:spPr>
              <a:xfrm rot="16200000">
                <a:off x="2473936"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0" name="Straight Connector 889">
                <a:extLst>
                  <a:ext uri="{FF2B5EF4-FFF2-40B4-BE49-F238E27FC236}">
                    <a16:creationId xmlns:a16="http://schemas.microsoft.com/office/drawing/2014/main" id="{C5C703F4-C17A-21A7-7885-305FD0124898}"/>
                  </a:ext>
                </a:extLst>
              </p:cNvPr>
              <p:cNvCxnSpPr/>
              <p:nvPr/>
            </p:nvCxnSpPr>
            <p:spPr>
              <a:xfrm rot="16200000">
                <a:off x="1332157"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0" name="Down Arrow 7">
              <a:extLst>
                <a:ext uri="{FF2B5EF4-FFF2-40B4-BE49-F238E27FC236}">
                  <a16:creationId xmlns:a16="http://schemas.microsoft.com/office/drawing/2014/main" id="{13664978-EB5E-3931-BF5F-7F31E808BFE9}"/>
                </a:ext>
              </a:extLst>
            </p:cNvPr>
            <p:cNvSpPr/>
            <p:nvPr/>
          </p:nvSpPr>
          <p:spPr>
            <a:xfrm>
              <a:off x="350664" y="1862293"/>
              <a:ext cx="486229" cy="2322286"/>
            </a:xfrm>
            <a:prstGeom prst="downArrow">
              <a:avLst/>
            </a:prstGeom>
            <a:solidFill>
              <a:schemeClr val="tx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900" dirty="0"/>
                <a:t>Worsening</a:t>
              </a:r>
            </a:p>
          </p:txBody>
        </p:sp>
        <p:grpSp>
          <p:nvGrpSpPr>
            <p:cNvPr id="21" name="Group 20">
              <a:extLst>
                <a:ext uri="{FF2B5EF4-FFF2-40B4-BE49-F238E27FC236}">
                  <a16:creationId xmlns:a16="http://schemas.microsoft.com/office/drawing/2014/main" id="{8DA3C3C5-C8EC-167A-E71C-74FC324475BE}"/>
                </a:ext>
              </a:extLst>
            </p:cNvPr>
            <p:cNvGrpSpPr/>
            <p:nvPr/>
          </p:nvGrpSpPr>
          <p:grpSpPr>
            <a:xfrm>
              <a:off x="1634428" y="1883378"/>
              <a:ext cx="4701324" cy="2384958"/>
              <a:chOff x="1864336" y="1883378"/>
              <a:chExt cx="4701324" cy="2384958"/>
            </a:xfrm>
          </p:grpSpPr>
          <p:cxnSp>
            <p:nvCxnSpPr>
              <p:cNvPr id="869" name="Straight Connector 868">
                <a:extLst>
                  <a:ext uri="{FF2B5EF4-FFF2-40B4-BE49-F238E27FC236}">
                    <a16:creationId xmlns:a16="http://schemas.microsoft.com/office/drawing/2014/main" id="{EF3D3698-CA46-0C15-11CC-CEC21969D574}"/>
                  </a:ext>
                </a:extLst>
              </p:cNvPr>
              <p:cNvCxnSpPr/>
              <p:nvPr/>
            </p:nvCxnSpPr>
            <p:spPr>
              <a:xfrm>
                <a:off x="1864336" y="4268336"/>
                <a:ext cx="470132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0" name="Straight Connector 869">
                <a:extLst>
                  <a:ext uri="{FF2B5EF4-FFF2-40B4-BE49-F238E27FC236}">
                    <a16:creationId xmlns:a16="http://schemas.microsoft.com/office/drawing/2014/main" id="{36796A2A-25E3-E39D-E621-99FC348205B5}"/>
                  </a:ext>
                </a:extLst>
              </p:cNvPr>
              <p:cNvCxnSpPr/>
              <p:nvPr/>
            </p:nvCxnSpPr>
            <p:spPr>
              <a:xfrm>
                <a:off x="1864336" y="4051518"/>
                <a:ext cx="470132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1" name="Straight Connector 870">
                <a:extLst>
                  <a:ext uri="{FF2B5EF4-FFF2-40B4-BE49-F238E27FC236}">
                    <a16:creationId xmlns:a16="http://schemas.microsoft.com/office/drawing/2014/main" id="{6CF5F0BC-73FF-F03F-1213-CA6DFE664AE9}"/>
                  </a:ext>
                </a:extLst>
              </p:cNvPr>
              <p:cNvCxnSpPr/>
              <p:nvPr/>
            </p:nvCxnSpPr>
            <p:spPr>
              <a:xfrm>
                <a:off x="1864336" y="3834704"/>
                <a:ext cx="470132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2" name="Straight Connector 871">
                <a:extLst>
                  <a:ext uri="{FF2B5EF4-FFF2-40B4-BE49-F238E27FC236}">
                    <a16:creationId xmlns:a16="http://schemas.microsoft.com/office/drawing/2014/main" id="{523C265A-F661-9B3F-E25F-945048881C09}"/>
                  </a:ext>
                </a:extLst>
              </p:cNvPr>
              <p:cNvCxnSpPr/>
              <p:nvPr/>
            </p:nvCxnSpPr>
            <p:spPr>
              <a:xfrm>
                <a:off x="1864336" y="3617890"/>
                <a:ext cx="470132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3" name="Straight Connector 872">
                <a:extLst>
                  <a:ext uri="{FF2B5EF4-FFF2-40B4-BE49-F238E27FC236}">
                    <a16:creationId xmlns:a16="http://schemas.microsoft.com/office/drawing/2014/main" id="{6EA20D26-4D5A-0E5E-B76F-8033110CADAD}"/>
                  </a:ext>
                </a:extLst>
              </p:cNvPr>
              <p:cNvCxnSpPr/>
              <p:nvPr/>
            </p:nvCxnSpPr>
            <p:spPr>
              <a:xfrm>
                <a:off x="1864336" y="3401076"/>
                <a:ext cx="470132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4" name="Straight Connector 873">
                <a:extLst>
                  <a:ext uri="{FF2B5EF4-FFF2-40B4-BE49-F238E27FC236}">
                    <a16:creationId xmlns:a16="http://schemas.microsoft.com/office/drawing/2014/main" id="{DC25B1B6-BBB7-962A-4901-BA567C57A621}"/>
                  </a:ext>
                </a:extLst>
              </p:cNvPr>
              <p:cNvCxnSpPr/>
              <p:nvPr/>
            </p:nvCxnSpPr>
            <p:spPr>
              <a:xfrm>
                <a:off x="1864336" y="3184262"/>
                <a:ext cx="470132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5" name="Straight Connector 874">
                <a:extLst>
                  <a:ext uri="{FF2B5EF4-FFF2-40B4-BE49-F238E27FC236}">
                    <a16:creationId xmlns:a16="http://schemas.microsoft.com/office/drawing/2014/main" id="{8DE43059-09DF-5606-8780-F81BA05B66A4}"/>
                  </a:ext>
                </a:extLst>
              </p:cNvPr>
              <p:cNvCxnSpPr/>
              <p:nvPr/>
            </p:nvCxnSpPr>
            <p:spPr>
              <a:xfrm>
                <a:off x="1864336" y="2967448"/>
                <a:ext cx="470132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6" name="Straight Connector 875">
                <a:extLst>
                  <a:ext uri="{FF2B5EF4-FFF2-40B4-BE49-F238E27FC236}">
                    <a16:creationId xmlns:a16="http://schemas.microsoft.com/office/drawing/2014/main" id="{B8E07A88-81CB-534A-F65C-98575C558309}"/>
                  </a:ext>
                </a:extLst>
              </p:cNvPr>
              <p:cNvCxnSpPr/>
              <p:nvPr/>
            </p:nvCxnSpPr>
            <p:spPr>
              <a:xfrm>
                <a:off x="1864336" y="2750634"/>
                <a:ext cx="470132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7" name="Straight Connector 876">
                <a:extLst>
                  <a:ext uri="{FF2B5EF4-FFF2-40B4-BE49-F238E27FC236}">
                    <a16:creationId xmlns:a16="http://schemas.microsoft.com/office/drawing/2014/main" id="{FDC0B303-08F6-C3C1-3313-C63805AE6B4F}"/>
                  </a:ext>
                </a:extLst>
              </p:cNvPr>
              <p:cNvCxnSpPr/>
              <p:nvPr/>
            </p:nvCxnSpPr>
            <p:spPr>
              <a:xfrm>
                <a:off x="1864336" y="2533820"/>
                <a:ext cx="470132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8" name="Straight Connector 877">
                <a:extLst>
                  <a:ext uri="{FF2B5EF4-FFF2-40B4-BE49-F238E27FC236}">
                    <a16:creationId xmlns:a16="http://schemas.microsoft.com/office/drawing/2014/main" id="{E7DDB50D-9F88-78F0-8903-E1C8AD607420}"/>
                  </a:ext>
                </a:extLst>
              </p:cNvPr>
              <p:cNvCxnSpPr/>
              <p:nvPr/>
            </p:nvCxnSpPr>
            <p:spPr>
              <a:xfrm>
                <a:off x="1864336" y="2317006"/>
                <a:ext cx="470132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9" name="Straight Connector 878">
                <a:extLst>
                  <a:ext uri="{FF2B5EF4-FFF2-40B4-BE49-F238E27FC236}">
                    <a16:creationId xmlns:a16="http://schemas.microsoft.com/office/drawing/2014/main" id="{0EB7DA87-53E8-B7FC-4C9C-54FC65E90B4E}"/>
                  </a:ext>
                </a:extLst>
              </p:cNvPr>
              <p:cNvCxnSpPr/>
              <p:nvPr/>
            </p:nvCxnSpPr>
            <p:spPr>
              <a:xfrm>
                <a:off x="1864336" y="2100192"/>
                <a:ext cx="470132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80" name="Straight Connector 879">
                <a:extLst>
                  <a:ext uri="{FF2B5EF4-FFF2-40B4-BE49-F238E27FC236}">
                    <a16:creationId xmlns:a16="http://schemas.microsoft.com/office/drawing/2014/main" id="{0A2CD13E-45FD-2801-1574-A4DB5DE5E903}"/>
                  </a:ext>
                </a:extLst>
              </p:cNvPr>
              <p:cNvCxnSpPr/>
              <p:nvPr/>
            </p:nvCxnSpPr>
            <p:spPr>
              <a:xfrm>
                <a:off x="1864336" y="1883378"/>
                <a:ext cx="470132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22" name="TextBox 21">
              <a:extLst>
                <a:ext uri="{FF2B5EF4-FFF2-40B4-BE49-F238E27FC236}">
                  <a16:creationId xmlns:a16="http://schemas.microsoft.com/office/drawing/2014/main" id="{28301B9E-278A-D3B0-80B3-11D1F840A78E}"/>
                </a:ext>
              </a:extLst>
            </p:cNvPr>
            <p:cNvSpPr txBox="1"/>
            <p:nvPr/>
          </p:nvSpPr>
          <p:spPr>
            <a:xfrm>
              <a:off x="2448845" y="1646668"/>
              <a:ext cx="620988" cy="205587"/>
            </a:xfrm>
            <a:prstGeom prst="rect">
              <a:avLst/>
            </a:prstGeom>
            <a:noFill/>
          </p:spPr>
          <p:txBody>
            <a:bodyPr wrap="square" lIns="0" tIns="0" rIns="0" bIns="0" rtlCol="0">
              <a:noAutofit/>
            </a:bodyPr>
            <a:lstStyle/>
            <a:p>
              <a:pPr algn="ctr" defTabSz="685800">
                <a:buClrTx/>
                <a:defRPr/>
              </a:pPr>
              <a:r>
                <a:rPr lang="en-US" sz="1050" b="1" kern="1200" dirty="0">
                  <a:solidFill>
                    <a:prstClr val="black"/>
                  </a:solidFill>
                  <a:ea typeface="+mn-ea"/>
                  <a:cs typeface="+mn-cs"/>
                </a:rPr>
                <a:t>Core</a:t>
              </a:r>
            </a:p>
          </p:txBody>
        </p:sp>
        <p:sp>
          <p:nvSpPr>
            <p:cNvPr id="23" name="TextBox 22">
              <a:extLst>
                <a:ext uri="{FF2B5EF4-FFF2-40B4-BE49-F238E27FC236}">
                  <a16:creationId xmlns:a16="http://schemas.microsoft.com/office/drawing/2014/main" id="{961FF0E4-68B5-2999-1B2B-55BF5DC71F32}"/>
                </a:ext>
              </a:extLst>
            </p:cNvPr>
            <p:cNvSpPr txBox="1"/>
            <p:nvPr/>
          </p:nvSpPr>
          <p:spPr>
            <a:xfrm>
              <a:off x="4884820" y="1646668"/>
              <a:ext cx="606570" cy="183585"/>
            </a:xfrm>
            <a:prstGeom prst="rect">
              <a:avLst/>
            </a:prstGeom>
            <a:noFill/>
          </p:spPr>
          <p:txBody>
            <a:bodyPr wrap="square" lIns="0" tIns="0" rIns="0" bIns="0" rtlCol="0">
              <a:noAutofit/>
            </a:bodyPr>
            <a:lstStyle/>
            <a:p>
              <a:pPr algn="ctr" defTabSz="685800">
                <a:buClrTx/>
                <a:defRPr/>
              </a:pPr>
              <a:r>
                <a:rPr lang="en-US" sz="1050" b="1" dirty="0">
                  <a:solidFill>
                    <a:prstClr val="black"/>
                  </a:solidFill>
                </a:rPr>
                <a:t>OLE</a:t>
              </a:r>
            </a:p>
          </p:txBody>
        </p:sp>
        <p:sp>
          <p:nvSpPr>
            <p:cNvPr id="25" name="TextBox 24">
              <a:extLst>
                <a:ext uri="{FF2B5EF4-FFF2-40B4-BE49-F238E27FC236}">
                  <a16:creationId xmlns:a16="http://schemas.microsoft.com/office/drawing/2014/main" id="{21D65841-C7B8-2446-E0C4-7509E19A7EF0}"/>
                </a:ext>
              </a:extLst>
            </p:cNvPr>
            <p:cNvSpPr txBox="1"/>
            <p:nvPr/>
          </p:nvSpPr>
          <p:spPr>
            <a:xfrm>
              <a:off x="5901398" y="2990264"/>
              <a:ext cx="617456" cy="182694"/>
            </a:xfrm>
            <a:prstGeom prst="rect">
              <a:avLst/>
            </a:prstGeom>
            <a:noFill/>
          </p:spPr>
          <p:txBody>
            <a:bodyPr wrap="square" lIns="0" tIns="0" rIns="0" bIns="0" rtlCol="0">
              <a:noAutofit/>
            </a:bodyPr>
            <a:lstStyle/>
            <a:p>
              <a:pPr algn="ctr" defTabSz="685800">
                <a:buClrTx/>
                <a:defRPr/>
              </a:pPr>
              <a:r>
                <a:rPr lang="en-US" sz="1200" b="1" kern="1200" dirty="0">
                  <a:solidFill>
                    <a:schemeClr val="accent2"/>
                  </a:solidFill>
                  <a:ea typeface="+mn-ea"/>
                  <a:cs typeface="+mn-cs"/>
                </a:rPr>
                <a:t>3.09</a:t>
              </a:r>
            </a:p>
          </p:txBody>
        </p:sp>
        <p:sp>
          <p:nvSpPr>
            <p:cNvPr id="27" name="Freeform 70">
              <a:extLst>
                <a:ext uri="{FF2B5EF4-FFF2-40B4-BE49-F238E27FC236}">
                  <a16:creationId xmlns:a16="http://schemas.microsoft.com/office/drawing/2014/main" id="{F2CDDFBA-4268-6670-F417-74AD9A9B79D4}"/>
                </a:ext>
              </a:extLst>
            </p:cNvPr>
            <p:cNvSpPr/>
            <p:nvPr/>
          </p:nvSpPr>
          <p:spPr>
            <a:xfrm>
              <a:off x="1619086" y="1668394"/>
              <a:ext cx="4588245" cy="1674618"/>
            </a:xfrm>
            <a:custGeom>
              <a:avLst/>
              <a:gdLst>
                <a:gd name="connsiteX0" fmla="*/ 0 w 4588245"/>
                <a:gd name="connsiteY0" fmla="*/ 0 h 1674618"/>
                <a:gd name="connsiteX1" fmla="*/ 398437 w 4588245"/>
                <a:gd name="connsiteY1" fmla="*/ 149408 h 1674618"/>
                <a:gd name="connsiteX2" fmla="*/ 771971 w 4588245"/>
                <a:gd name="connsiteY2" fmla="*/ 242788 h 1674618"/>
                <a:gd name="connsiteX3" fmla="*/ 1145505 w 4588245"/>
                <a:gd name="connsiteY3" fmla="*/ 329943 h 1674618"/>
                <a:gd name="connsiteX4" fmla="*/ 1531490 w 4588245"/>
                <a:gd name="connsiteY4" fmla="*/ 435774 h 1674618"/>
                <a:gd name="connsiteX5" fmla="*/ 1911250 w 4588245"/>
                <a:gd name="connsiteY5" fmla="*/ 541605 h 1674618"/>
                <a:gd name="connsiteX6" fmla="*/ 2303461 w 4588245"/>
                <a:gd name="connsiteY6" fmla="*/ 666112 h 1674618"/>
                <a:gd name="connsiteX7" fmla="*/ 3056755 w 4588245"/>
                <a:gd name="connsiteY7" fmla="*/ 1008506 h 1674618"/>
                <a:gd name="connsiteX8" fmla="*/ 3828726 w 4588245"/>
                <a:gd name="connsiteY8" fmla="*/ 1325999 h 1674618"/>
                <a:gd name="connsiteX9" fmla="*/ 4588245 w 4588245"/>
                <a:gd name="connsiteY9" fmla="*/ 1674618 h 16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8245" h="1674618">
                  <a:moveTo>
                    <a:pt x="0" y="0"/>
                  </a:moveTo>
                  <a:lnTo>
                    <a:pt x="398437" y="149408"/>
                  </a:lnTo>
                  <a:lnTo>
                    <a:pt x="771971" y="242788"/>
                  </a:lnTo>
                  <a:lnTo>
                    <a:pt x="1145505" y="329943"/>
                  </a:lnTo>
                  <a:lnTo>
                    <a:pt x="1531490" y="435774"/>
                  </a:lnTo>
                  <a:lnTo>
                    <a:pt x="1911250" y="541605"/>
                  </a:lnTo>
                  <a:lnTo>
                    <a:pt x="2303461" y="666112"/>
                  </a:lnTo>
                  <a:lnTo>
                    <a:pt x="3056755" y="1008506"/>
                  </a:lnTo>
                  <a:lnTo>
                    <a:pt x="3828726" y="1325999"/>
                  </a:lnTo>
                  <a:lnTo>
                    <a:pt x="4588245" y="1674618"/>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dirty="0"/>
            </a:p>
          </p:txBody>
        </p:sp>
        <p:sp>
          <p:nvSpPr>
            <p:cNvPr id="28" name="Freeform 77">
              <a:extLst>
                <a:ext uri="{FF2B5EF4-FFF2-40B4-BE49-F238E27FC236}">
                  <a16:creationId xmlns:a16="http://schemas.microsoft.com/office/drawing/2014/main" id="{9CD7FD2D-E976-B556-2F31-3E69F3B55A3B}"/>
                </a:ext>
              </a:extLst>
            </p:cNvPr>
            <p:cNvSpPr/>
            <p:nvPr/>
          </p:nvSpPr>
          <p:spPr>
            <a:xfrm>
              <a:off x="1643988" y="1668394"/>
              <a:ext cx="2278559" cy="890224"/>
            </a:xfrm>
            <a:custGeom>
              <a:avLst/>
              <a:gdLst>
                <a:gd name="connsiteX0" fmla="*/ 0 w 2278559"/>
                <a:gd name="connsiteY0" fmla="*/ 0 h 890224"/>
                <a:gd name="connsiteX1" fmla="*/ 367309 w 2278559"/>
                <a:gd name="connsiteY1" fmla="*/ 192985 h 890224"/>
                <a:gd name="connsiteX2" fmla="*/ 747069 w 2278559"/>
                <a:gd name="connsiteY2" fmla="*/ 361070 h 890224"/>
                <a:gd name="connsiteX3" fmla="*/ 1139280 w 2278559"/>
                <a:gd name="connsiteY3" fmla="*/ 466901 h 890224"/>
                <a:gd name="connsiteX4" fmla="*/ 1519039 w 2278559"/>
                <a:gd name="connsiteY4" fmla="*/ 622534 h 890224"/>
                <a:gd name="connsiteX5" fmla="*/ 1892574 w 2278559"/>
                <a:gd name="connsiteY5" fmla="*/ 765717 h 890224"/>
                <a:gd name="connsiteX6" fmla="*/ 2278559 w 2278559"/>
                <a:gd name="connsiteY6" fmla="*/ 890224 h 8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559" h="890224">
                  <a:moveTo>
                    <a:pt x="0" y="0"/>
                  </a:moveTo>
                  <a:lnTo>
                    <a:pt x="367309" y="192985"/>
                  </a:lnTo>
                  <a:lnTo>
                    <a:pt x="747069" y="361070"/>
                  </a:lnTo>
                  <a:lnTo>
                    <a:pt x="1139280" y="466901"/>
                  </a:lnTo>
                  <a:lnTo>
                    <a:pt x="1519039" y="622534"/>
                  </a:lnTo>
                  <a:lnTo>
                    <a:pt x="1892574" y="765717"/>
                  </a:lnTo>
                  <a:lnTo>
                    <a:pt x="2278559" y="890224"/>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dirty="0"/>
            </a:p>
          </p:txBody>
        </p:sp>
        <p:sp>
          <p:nvSpPr>
            <p:cNvPr id="29" name="Freeform 83">
              <a:extLst>
                <a:ext uri="{FF2B5EF4-FFF2-40B4-BE49-F238E27FC236}">
                  <a16:creationId xmlns:a16="http://schemas.microsoft.com/office/drawing/2014/main" id="{A1EEEFBD-30FB-9919-38DC-16EBCE508964}"/>
                </a:ext>
              </a:extLst>
            </p:cNvPr>
            <p:cNvSpPr/>
            <p:nvPr/>
          </p:nvSpPr>
          <p:spPr>
            <a:xfrm>
              <a:off x="3910096" y="2552393"/>
              <a:ext cx="2297235" cy="977380"/>
            </a:xfrm>
            <a:custGeom>
              <a:avLst/>
              <a:gdLst>
                <a:gd name="connsiteX0" fmla="*/ 0 w 2297235"/>
                <a:gd name="connsiteY0" fmla="*/ 0 h 977380"/>
                <a:gd name="connsiteX1" fmla="*/ 771970 w 2297235"/>
                <a:gd name="connsiteY1" fmla="*/ 311268 h 977380"/>
                <a:gd name="connsiteX2" fmla="*/ 1531490 w 2297235"/>
                <a:gd name="connsiteY2" fmla="*/ 659887 h 977380"/>
                <a:gd name="connsiteX3" fmla="*/ 2297235 w 2297235"/>
                <a:gd name="connsiteY3" fmla="*/ 977380 h 977380"/>
              </a:gdLst>
              <a:ahLst/>
              <a:cxnLst>
                <a:cxn ang="0">
                  <a:pos x="connsiteX0" y="connsiteY0"/>
                </a:cxn>
                <a:cxn ang="0">
                  <a:pos x="connsiteX1" y="connsiteY1"/>
                </a:cxn>
                <a:cxn ang="0">
                  <a:pos x="connsiteX2" y="connsiteY2"/>
                </a:cxn>
                <a:cxn ang="0">
                  <a:pos x="connsiteX3" y="connsiteY3"/>
                </a:cxn>
              </a:cxnLst>
              <a:rect l="l" t="t" r="r" b="b"/>
              <a:pathLst>
                <a:path w="2297235" h="977380">
                  <a:moveTo>
                    <a:pt x="0" y="0"/>
                  </a:moveTo>
                  <a:lnTo>
                    <a:pt x="771970" y="311268"/>
                  </a:lnTo>
                  <a:lnTo>
                    <a:pt x="1531490" y="659887"/>
                  </a:lnTo>
                  <a:lnTo>
                    <a:pt x="2297235" y="977380"/>
                  </a:lnTo>
                </a:path>
              </a:pathLst>
            </a:custGeom>
            <a:ln>
              <a:solidFill>
                <a:srgbClr val="D85C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dirty="0"/>
            </a:p>
          </p:txBody>
        </p:sp>
        <p:grpSp>
          <p:nvGrpSpPr>
            <p:cNvPr id="32" name="Group 31">
              <a:extLst>
                <a:ext uri="{FF2B5EF4-FFF2-40B4-BE49-F238E27FC236}">
                  <a16:creationId xmlns:a16="http://schemas.microsoft.com/office/drawing/2014/main" id="{55CD5F45-46D4-856F-3EF4-93EC33BA5FB1}"/>
                </a:ext>
              </a:extLst>
            </p:cNvPr>
            <p:cNvGrpSpPr/>
            <p:nvPr/>
          </p:nvGrpSpPr>
          <p:grpSpPr>
            <a:xfrm>
              <a:off x="6166402" y="3742793"/>
              <a:ext cx="94577" cy="256031"/>
              <a:chOff x="9677716" y="1529806"/>
              <a:chExt cx="122010" cy="822960"/>
            </a:xfrm>
          </p:grpSpPr>
          <p:cxnSp>
            <p:nvCxnSpPr>
              <p:cNvPr id="866" name="Straight Connector 865">
                <a:extLst>
                  <a:ext uri="{FF2B5EF4-FFF2-40B4-BE49-F238E27FC236}">
                    <a16:creationId xmlns:a16="http://schemas.microsoft.com/office/drawing/2014/main" id="{4F94F0E4-E049-630F-BD60-6C36430132DD}"/>
                  </a:ext>
                </a:extLst>
              </p:cNvPr>
              <p:cNvCxnSpPr/>
              <p:nvPr/>
            </p:nvCxnSpPr>
            <p:spPr>
              <a:xfrm>
                <a:off x="9677716" y="1529806"/>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867" name="Straight Connector 866">
                <a:extLst>
                  <a:ext uri="{FF2B5EF4-FFF2-40B4-BE49-F238E27FC236}">
                    <a16:creationId xmlns:a16="http://schemas.microsoft.com/office/drawing/2014/main" id="{FE6B023E-1B41-CD0A-7326-BFAE07DA610D}"/>
                  </a:ext>
                </a:extLst>
              </p:cNvPr>
              <p:cNvCxnSpPr/>
              <p:nvPr/>
            </p:nvCxnSpPr>
            <p:spPr>
              <a:xfrm rot="5400000">
                <a:off x="9327241" y="1941286"/>
                <a:ext cx="82296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868" name="Straight Connector 867">
                <a:extLst>
                  <a:ext uri="{FF2B5EF4-FFF2-40B4-BE49-F238E27FC236}">
                    <a16:creationId xmlns:a16="http://schemas.microsoft.com/office/drawing/2014/main" id="{0629AA49-F654-CA29-9D39-B0431B7ACF96}"/>
                  </a:ext>
                </a:extLst>
              </p:cNvPr>
              <p:cNvCxnSpPr/>
              <p:nvPr/>
            </p:nvCxnSpPr>
            <p:spPr>
              <a:xfrm>
                <a:off x="9677716" y="2346725"/>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30441240-C228-D837-1FB0-84BC0B76CF34}"/>
                </a:ext>
              </a:extLst>
            </p:cNvPr>
            <p:cNvGrpSpPr/>
            <p:nvPr/>
          </p:nvGrpSpPr>
          <p:grpSpPr>
            <a:xfrm>
              <a:off x="5404402" y="3334333"/>
              <a:ext cx="94577" cy="210311"/>
              <a:chOff x="9677716" y="1529806"/>
              <a:chExt cx="122010" cy="822960"/>
            </a:xfrm>
          </p:grpSpPr>
          <p:cxnSp>
            <p:nvCxnSpPr>
              <p:cNvPr id="863" name="Straight Connector 862">
                <a:extLst>
                  <a:ext uri="{FF2B5EF4-FFF2-40B4-BE49-F238E27FC236}">
                    <a16:creationId xmlns:a16="http://schemas.microsoft.com/office/drawing/2014/main" id="{97637A4C-658A-4768-C6B9-BEE962B44B6E}"/>
                  </a:ext>
                </a:extLst>
              </p:cNvPr>
              <p:cNvCxnSpPr/>
              <p:nvPr/>
            </p:nvCxnSpPr>
            <p:spPr>
              <a:xfrm>
                <a:off x="9677716" y="1529806"/>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864" name="Straight Connector 863">
                <a:extLst>
                  <a:ext uri="{FF2B5EF4-FFF2-40B4-BE49-F238E27FC236}">
                    <a16:creationId xmlns:a16="http://schemas.microsoft.com/office/drawing/2014/main" id="{B08CADF1-FD09-CBF5-144E-7B9A400AA921}"/>
                  </a:ext>
                </a:extLst>
              </p:cNvPr>
              <p:cNvCxnSpPr/>
              <p:nvPr/>
            </p:nvCxnSpPr>
            <p:spPr>
              <a:xfrm rot="5400000">
                <a:off x="9327241" y="1941286"/>
                <a:ext cx="82296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865" name="Straight Connector 864">
                <a:extLst>
                  <a:ext uri="{FF2B5EF4-FFF2-40B4-BE49-F238E27FC236}">
                    <a16:creationId xmlns:a16="http://schemas.microsoft.com/office/drawing/2014/main" id="{472A7F47-F362-B8B4-6541-C971E5EFC97A}"/>
                  </a:ext>
                </a:extLst>
              </p:cNvPr>
              <p:cNvCxnSpPr/>
              <p:nvPr/>
            </p:nvCxnSpPr>
            <p:spPr>
              <a:xfrm>
                <a:off x="9677716" y="2346725"/>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F8CDE716-7BFF-2136-B175-0B8387863D17}"/>
                </a:ext>
              </a:extLst>
            </p:cNvPr>
            <p:cNvGrpSpPr/>
            <p:nvPr/>
          </p:nvGrpSpPr>
          <p:grpSpPr>
            <a:xfrm>
              <a:off x="4628672" y="2970498"/>
              <a:ext cx="94577" cy="155444"/>
              <a:chOff x="9677716" y="1529806"/>
              <a:chExt cx="122010" cy="822963"/>
            </a:xfrm>
          </p:grpSpPr>
          <p:cxnSp>
            <p:nvCxnSpPr>
              <p:cNvPr id="860" name="Straight Connector 859">
                <a:extLst>
                  <a:ext uri="{FF2B5EF4-FFF2-40B4-BE49-F238E27FC236}">
                    <a16:creationId xmlns:a16="http://schemas.microsoft.com/office/drawing/2014/main" id="{F84741A5-C584-BEB8-A681-27DF2D017FA1}"/>
                  </a:ext>
                </a:extLst>
              </p:cNvPr>
              <p:cNvCxnSpPr/>
              <p:nvPr/>
            </p:nvCxnSpPr>
            <p:spPr>
              <a:xfrm>
                <a:off x="9677716" y="1529806"/>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861" name="Straight Connector 860">
                <a:extLst>
                  <a:ext uri="{FF2B5EF4-FFF2-40B4-BE49-F238E27FC236}">
                    <a16:creationId xmlns:a16="http://schemas.microsoft.com/office/drawing/2014/main" id="{0E9B7EDE-16E9-D968-9256-CCA1481C5055}"/>
                  </a:ext>
                </a:extLst>
              </p:cNvPr>
              <p:cNvCxnSpPr/>
              <p:nvPr/>
            </p:nvCxnSpPr>
            <p:spPr>
              <a:xfrm rot="5400000">
                <a:off x="9322814" y="1941289"/>
                <a:ext cx="82296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862" name="Straight Connector 861">
                <a:extLst>
                  <a:ext uri="{FF2B5EF4-FFF2-40B4-BE49-F238E27FC236}">
                    <a16:creationId xmlns:a16="http://schemas.microsoft.com/office/drawing/2014/main" id="{7859B78B-4F5C-9D01-6530-65E5EFFC12A8}"/>
                  </a:ext>
                </a:extLst>
              </p:cNvPr>
              <p:cNvCxnSpPr/>
              <p:nvPr/>
            </p:nvCxnSpPr>
            <p:spPr>
              <a:xfrm>
                <a:off x="9677716" y="2346725"/>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5190DAFE-7802-6902-DF11-D06CFB3012BD}"/>
                </a:ext>
              </a:extLst>
            </p:cNvPr>
            <p:cNvGrpSpPr/>
            <p:nvPr/>
          </p:nvGrpSpPr>
          <p:grpSpPr>
            <a:xfrm>
              <a:off x="2349537" y="1954499"/>
              <a:ext cx="94577" cy="91432"/>
              <a:chOff x="9677716" y="1529806"/>
              <a:chExt cx="122010" cy="822963"/>
            </a:xfrm>
          </p:grpSpPr>
          <p:cxnSp>
            <p:nvCxnSpPr>
              <p:cNvPr id="857" name="Straight Connector 856">
                <a:extLst>
                  <a:ext uri="{FF2B5EF4-FFF2-40B4-BE49-F238E27FC236}">
                    <a16:creationId xmlns:a16="http://schemas.microsoft.com/office/drawing/2014/main" id="{CD0E0991-3857-4834-B737-C305A1EB8071}"/>
                  </a:ext>
                </a:extLst>
              </p:cNvPr>
              <p:cNvCxnSpPr/>
              <p:nvPr/>
            </p:nvCxnSpPr>
            <p:spPr>
              <a:xfrm>
                <a:off x="9677716" y="1529806"/>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858" name="Straight Connector 857">
                <a:extLst>
                  <a:ext uri="{FF2B5EF4-FFF2-40B4-BE49-F238E27FC236}">
                    <a16:creationId xmlns:a16="http://schemas.microsoft.com/office/drawing/2014/main" id="{F1457F1B-933A-F6C3-DF16-B2194BDD22F0}"/>
                  </a:ext>
                </a:extLst>
              </p:cNvPr>
              <p:cNvCxnSpPr/>
              <p:nvPr/>
            </p:nvCxnSpPr>
            <p:spPr>
              <a:xfrm rot="5400000">
                <a:off x="9322814" y="1941289"/>
                <a:ext cx="82296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859" name="Straight Connector 858">
                <a:extLst>
                  <a:ext uri="{FF2B5EF4-FFF2-40B4-BE49-F238E27FC236}">
                    <a16:creationId xmlns:a16="http://schemas.microsoft.com/office/drawing/2014/main" id="{46365EBD-CB6A-E542-5B66-45A7BF27D077}"/>
                  </a:ext>
                </a:extLst>
              </p:cNvPr>
              <p:cNvCxnSpPr/>
              <p:nvPr/>
            </p:nvCxnSpPr>
            <p:spPr>
              <a:xfrm>
                <a:off x="9677716" y="2346725"/>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5926D26A-9E4F-AC87-15A5-839676DA5694}"/>
                </a:ext>
              </a:extLst>
            </p:cNvPr>
            <p:cNvGrpSpPr/>
            <p:nvPr/>
          </p:nvGrpSpPr>
          <p:grpSpPr>
            <a:xfrm>
              <a:off x="3104673" y="2071201"/>
              <a:ext cx="94577" cy="54856"/>
              <a:chOff x="9677716" y="1529806"/>
              <a:chExt cx="122010" cy="822963"/>
            </a:xfrm>
          </p:grpSpPr>
          <p:cxnSp>
            <p:nvCxnSpPr>
              <p:cNvPr id="854" name="Straight Connector 853">
                <a:extLst>
                  <a:ext uri="{FF2B5EF4-FFF2-40B4-BE49-F238E27FC236}">
                    <a16:creationId xmlns:a16="http://schemas.microsoft.com/office/drawing/2014/main" id="{0E53EA50-0347-74B6-95EE-B2EE420FB17F}"/>
                  </a:ext>
                </a:extLst>
              </p:cNvPr>
              <p:cNvCxnSpPr/>
              <p:nvPr/>
            </p:nvCxnSpPr>
            <p:spPr>
              <a:xfrm>
                <a:off x="9677716" y="1529806"/>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55" name="Straight Connector 854">
                <a:extLst>
                  <a:ext uri="{FF2B5EF4-FFF2-40B4-BE49-F238E27FC236}">
                    <a16:creationId xmlns:a16="http://schemas.microsoft.com/office/drawing/2014/main" id="{36B7F795-80CC-BBB1-A2D9-B8D629D89378}"/>
                  </a:ext>
                </a:extLst>
              </p:cNvPr>
              <p:cNvCxnSpPr/>
              <p:nvPr/>
            </p:nvCxnSpPr>
            <p:spPr>
              <a:xfrm rot="5400000">
                <a:off x="9322814" y="1941289"/>
                <a:ext cx="82296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56" name="Straight Connector 855">
                <a:extLst>
                  <a:ext uri="{FF2B5EF4-FFF2-40B4-BE49-F238E27FC236}">
                    <a16:creationId xmlns:a16="http://schemas.microsoft.com/office/drawing/2014/main" id="{320139C7-B801-90A5-5DDF-177E64C9343A}"/>
                  </a:ext>
                </a:extLst>
              </p:cNvPr>
              <p:cNvCxnSpPr/>
              <p:nvPr/>
            </p:nvCxnSpPr>
            <p:spPr>
              <a:xfrm>
                <a:off x="9677716" y="2346725"/>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7DF0CE3E-9F37-098C-8F5E-01A2848BCBCB}"/>
                </a:ext>
              </a:extLst>
            </p:cNvPr>
            <p:cNvGrpSpPr/>
            <p:nvPr/>
          </p:nvGrpSpPr>
          <p:grpSpPr>
            <a:xfrm>
              <a:off x="2723673" y="1951066"/>
              <a:ext cx="94577" cy="64000"/>
              <a:chOff x="9677716" y="1529806"/>
              <a:chExt cx="122010" cy="822963"/>
            </a:xfrm>
          </p:grpSpPr>
          <p:cxnSp>
            <p:nvCxnSpPr>
              <p:cNvPr id="851" name="Straight Connector 850">
                <a:extLst>
                  <a:ext uri="{FF2B5EF4-FFF2-40B4-BE49-F238E27FC236}">
                    <a16:creationId xmlns:a16="http://schemas.microsoft.com/office/drawing/2014/main" id="{226EF895-6D86-6DED-50A6-701021DEBFCC}"/>
                  </a:ext>
                </a:extLst>
              </p:cNvPr>
              <p:cNvCxnSpPr/>
              <p:nvPr/>
            </p:nvCxnSpPr>
            <p:spPr>
              <a:xfrm>
                <a:off x="9677716" y="1529806"/>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52" name="Straight Connector 851">
                <a:extLst>
                  <a:ext uri="{FF2B5EF4-FFF2-40B4-BE49-F238E27FC236}">
                    <a16:creationId xmlns:a16="http://schemas.microsoft.com/office/drawing/2014/main" id="{4AF0FC74-26AD-A8CF-03B4-6303162B6BB6}"/>
                  </a:ext>
                </a:extLst>
              </p:cNvPr>
              <p:cNvCxnSpPr/>
              <p:nvPr/>
            </p:nvCxnSpPr>
            <p:spPr>
              <a:xfrm rot="5400000">
                <a:off x="9322814" y="1941289"/>
                <a:ext cx="82296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53" name="Straight Connector 852">
                <a:extLst>
                  <a:ext uri="{FF2B5EF4-FFF2-40B4-BE49-F238E27FC236}">
                    <a16:creationId xmlns:a16="http://schemas.microsoft.com/office/drawing/2014/main" id="{B17340F2-CA08-F1F5-1C38-A2BF9BDF0848}"/>
                  </a:ext>
                </a:extLst>
              </p:cNvPr>
              <p:cNvCxnSpPr/>
              <p:nvPr/>
            </p:nvCxnSpPr>
            <p:spPr>
              <a:xfrm>
                <a:off x="9677716" y="2346725"/>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437B3598-39AB-E3A1-0D30-7492FB0C6B84}"/>
                </a:ext>
              </a:extLst>
            </p:cNvPr>
            <p:cNvGrpSpPr/>
            <p:nvPr/>
          </p:nvGrpSpPr>
          <p:grpSpPr>
            <a:xfrm>
              <a:off x="2346106" y="1875552"/>
              <a:ext cx="94577" cy="45712"/>
              <a:chOff x="9677716" y="1529806"/>
              <a:chExt cx="122010" cy="822963"/>
            </a:xfrm>
          </p:grpSpPr>
          <p:cxnSp>
            <p:nvCxnSpPr>
              <p:cNvPr id="848" name="Straight Connector 847">
                <a:extLst>
                  <a:ext uri="{FF2B5EF4-FFF2-40B4-BE49-F238E27FC236}">
                    <a16:creationId xmlns:a16="http://schemas.microsoft.com/office/drawing/2014/main" id="{9A1ECAFA-BB07-A35C-A430-B68F4E223E2A}"/>
                  </a:ext>
                </a:extLst>
              </p:cNvPr>
              <p:cNvCxnSpPr/>
              <p:nvPr/>
            </p:nvCxnSpPr>
            <p:spPr>
              <a:xfrm>
                <a:off x="9677716" y="1529806"/>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49" name="Straight Connector 848">
                <a:extLst>
                  <a:ext uri="{FF2B5EF4-FFF2-40B4-BE49-F238E27FC236}">
                    <a16:creationId xmlns:a16="http://schemas.microsoft.com/office/drawing/2014/main" id="{A50CD9DA-B413-1C83-9715-3B22F80D56A3}"/>
                  </a:ext>
                </a:extLst>
              </p:cNvPr>
              <p:cNvCxnSpPr/>
              <p:nvPr/>
            </p:nvCxnSpPr>
            <p:spPr>
              <a:xfrm rot="5400000">
                <a:off x="9322814" y="1941289"/>
                <a:ext cx="82296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50" name="Straight Connector 849">
                <a:extLst>
                  <a:ext uri="{FF2B5EF4-FFF2-40B4-BE49-F238E27FC236}">
                    <a16:creationId xmlns:a16="http://schemas.microsoft.com/office/drawing/2014/main" id="{B835BC95-3D27-9E40-8829-00F35EB01A34}"/>
                  </a:ext>
                </a:extLst>
              </p:cNvPr>
              <p:cNvCxnSpPr/>
              <p:nvPr/>
            </p:nvCxnSpPr>
            <p:spPr>
              <a:xfrm>
                <a:off x="9677716" y="2346725"/>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260D0EBF-CAA4-DA41-9A4D-70CCAA11D3F8}"/>
                </a:ext>
              </a:extLst>
            </p:cNvPr>
            <p:cNvGrpSpPr/>
            <p:nvPr/>
          </p:nvGrpSpPr>
          <p:grpSpPr>
            <a:xfrm>
              <a:off x="1958241" y="1786309"/>
              <a:ext cx="94577" cy="45712"/>
              <a:chOff x="9677716" y="1529806"/>
              <a:chExt cx="122010" cy="822963"/>
            </a:xfrm>
          </p:grpSpPr>
          <p:cxnSp>
            <p:nvCxnSpPr>
              <p:cNvPr id="845" name="Straight Connector 844">
                <a:extLst>
                  <a:ext uri="{FF2B5EF4-FFF2-40B4-BE49-F238E27FC236}">
                    <a16:creationId xmlns:a16="http://schemas.microsoft.com/office/drawing/2014/main" id="{9F89097B-F56C-D925-7E43-A43057B8C6D4}"/>
                  </a:ext>
                </a:extLst>
              </p:cNvPr>
              <p:cNvCxnSpPr/>
              <p:nvPr/>
            </p:nvCxnSpPr>
            <p:spPr>
              <a:xfrm>
                <a:off x="9677716" y="1529806"/>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46" name="Straight Connector 845">
                <a:extLst>
                  <a:ext uri="{FF2B5EF4-FFF2-40B4-BE49-F238E27FC236}">
                    <a16:creationId xmlns:a16="http://schemas.microsoft.com/office/drawing/2014/main" id="{FD84754F-C36D-221D-D76E-94F5C9C9536E}"/>
                  </a:ext>
                </a:extLst>
              </p:cNvPr>
              <p:cNvCxnSpPr/>
              <p:nvPr/>
            </p:nvCxnSpPr>
            <p:spPr>
              <a:xfrm rot="5400000">
                <a:off x="9322814" y="1941289"/>
                <a:ext cx="82296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47" name="Straight Connector 846">
                <a:extLst>
                  <a:ext uri="{FF2B5EF4-FFF2-40B4-BE49-F238E27FC236}">
                    <a16:creationId xmlns:a16="http://schemas.microsoft.com/office/drawing/2014/main" id="{E34C9FCA-9817-3BD2-8657-E2F8C2F756CE}"/>
                  </a:ext>
                </a:extLst>
              </p:cNvPr>
              <p:cNvCxnSpPr/>
              <p:nvPr/>
            </p:nvCxnSpPr>
            <p:spPr>
              <a:xfrm>
                <a:off x="9677716" y="2346725"/>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F1FBEBF1-2783-76CB-06C9-BE247FD3F7E9}"/>
                </a:ext>
              </a:extLst>
            </p:cNvPr>
            <p:cNvGrpSpPr/>
            <p:nvPr/>
          </p:nvGrpSpPr>
          <p:grpSpPr>
            <a:xfrm>
              <a:off x="3492537" y="2181039"/>
              <a:ext cx="94577" cy="54856"/>
              <a:chOff x="9677716" y="1529806"/>
              <a:chExt cx="122010" cy="822963"/>
            </a:xfrm>
          </p:grpSpPr>
          <p:cxnSp>
            <p:nvCxnSpPr>
              <p:cNvPr id="842" name="Straight Connector 841">
                <a:extLst>
                  <a:ext uri="{FF2B5EF4-FFF2-40B4-BE49-F238E27FC236}">
                    <a16:creationId xmlns:a16="http://schemas.microsoft.com/office/drawing/2014/main" id="{8E2CC298-EED6-C906-CCEC-DEEE95D41831}"/>
                  </a:ext>
                </a:extLst>
              </p:cNvPr>
              <p:cNvCxnSpPr/>
              <p:nvPr/>
            </p:nvCxnSpPr>
            <p:spPr>
              <a:xfrm>
                <a:off x="9677716" y="1529806"/>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43" name="Straight Connector 842">
                <a:extLst>
                  <a:ext uri="{FF2B5EF4-FFF2-40B4-BE49-F238E27FC236}">
                    <a16:creationId xmlns:a16="http://schemas.microsoft.com/office/drawing/2014/main" id="{84B79F7D-F3BA-D144-7DA6-9236983B12F0}"/>
                  </a:ext>
                </a:extLst>
              </p:cNvPr>
              <p:cNvCxnSpPr/>
              <p:nvPr/>
            </p:nvCxnSpPr>
            <p:spPr>
              <a:xfrm rot="5400000">
                <a:off x="9322814" y="1941289"/>
                <a:ext cx="82296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44" name="Straight Connector 843">
                <a:extLst>
                  <a:ext uri="{FF2B5EF4-FFF2-40B4-BE49-F238E27FC236}">
                    <a16:creationId xmlns:a16="http://schemas.microsoft.com/office/drawing/2014/main" id="{9A40CE5D-07E1-8811-16CC-7F1E4C36B914}"/>
                  </a:ext>
                </a:extLst>
              </p:cNvPr>
              <p:cNvCxnSpPr/>
              <p:nvPr/>
            </p:nvCxnSpPr>
            <p:spPr>
              <a:xfrm>
                <a:off x="9677716" y="2346725"/>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734CE9E0-0D75-31CC-5339-9E8A102CCE41}"/>
                </a:ext>
              </a:extLst>
            </p:cNvPr>
            <p:cNvGrpSpPr/>
            <p:nvPr/>
          </p:nvGrpSpPr>
          <p:grpSpPr>
            <a:xfrm>
              <a:off x="3876970" y="2273714"/>
              <a:ext cx="94577" cy="82288"/>
              <a:chOff x="9677716" y="1529806"/>
              <a:chExt cx="122010" cy="822963"/>
            </a:xfrm>
          </p:grpSpPr>
          <p:cxnSp>
            <p:nvCxnSpPr>
              <p:cNvPr id="839" name="Straight Connector 838">
                <a:extLst>
                  <a:ext uri="{FF2B5EF4-FFF2-40B4-BE49-F238E27FC236}">
                    <a16:creationId xmlns:a16="http://schemas.microsoft.com/office/drawing/2014/main" id="{06C04713-5EC0-4805-E26C-F4334B294796}"/>
                  </a:ext>
                </a:extLst>
              </p:cNvPr>
              <p:cNvCxnSpPr/>
              <p:nvPr/>
            </p:nvCxnSpPr>
            <p:spPr>
              <a:xfrm>
                <a:off x="9677716" y="1529806"/>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40" name="Straight Connector 839">
                <a:extLst>
                  <a:ext uri="{FF2B5EF4-FFF2-40B4-BE49-F238E27FC236}">
                    <a16:creationId xmlns:a16="http://schemas.microsoft.com/office/drawing/2014/main" id="{262A1C1D-73FE-153A-D248-12429A4F0714}"/>
                  </a:ext>
                </a:extLst>
              </p:cNvPr>
              <p:cNvCxnSpPr/>
              <p:nvPr/>
            </p:nvCxnSpPr>
            <p:spPr>
              <a:xfrm rot="5400000">
                <a:off x="9322814" y="1941289"/>
                <a:ext cx="82296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41" name="Straight Connector 840">
                <a:extLst>
                  <a:ext uri="{FF2B5EF4-FFF2-40B4-BE49-F238E27FC236}">
                    <a16:creationId xmlns:a16="http://schemas.microsoft.com/office/drawing/2014/main" id="{57FA78B6-3445-BA5E-0B41-9721894CF6AF}"/>
                  </a:ext>
                </a:extLst>
              </p:cNvPr>
              <p:cNvCxnSpPr/>
              <p:nvPr/>
            </p:nvCxnSpPr>
            <p:spPr>
              <a:xfrm>
                <a:off x="9677716" y="2346725"/>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46640156-7972-6129-BC76-2555A1F413EB}"/>
                </a:ext>
              </a:extLst>
            </p:cNvPr>
            <p:cNvGrpSpPr/>
            <p:nvPr/>
          </p:nvGrpSpPr>
          <p:grpSpPr>
            <a:xfrm>
              <a:off x="4635538" y="2616957"/>
              <a:ext cx="94577" cy="109720"/>
              <a:chOff x="9677716" y="1529806"/>
              <a:chExt cx="122010" cy="822963"/>
            </a:xfrm>
          </p:grpSpPr>
          <p:cxnSp>
            <p:nvCxnSpPr>
              <p:cNvPr id="836" name="Straight Connector 835">
                <a:extLst>
                  <a:ext uri="{FF2B5EF4-FFF2-40B4-BE49-F238E27FC236}">
                    <a16:creationId xmlns:a16="http://schemas.microsoft.com/office/drawing/2014/main" id="{EEED14BE-2631-8852-D674-8ECCE87BEBDB}"/>
                  </a:ext>
                </a:extLst>
              </p:cNvPr>
              <p:cNvCxnSpPr/>
              <p:nvPr/>
            </p:nvCxnSpPr>
            <p:spPr>
              <a:xfrm>
                <a:off x="9677716" y="1529806"/>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37" name="Straight Connector 836">
                <a:extLst>
                  <a:ext uri="{FF2B5EF4-FFF2-40B4-BE49-F238E27FC236}">
                    <a16:creationId xmlns:a16="http://schemas.microsoft.com/office/drawing/2014/main" id="{2363C17A-5C58-195F-7944-44FC5D8F3A27}"/>
                  </a:ext>
                </a:extLst>
              </p:cNvPr>
              <p:cNvCxnSpPr/>
              <p:nvPr/>
            </p:nvCxnSpPr>
            <p:spPr>
              <a:xfrm rot="5400000">
                <a:off x="9322814" y="1941289"/>
                <a:ext cx="82296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38" name="Straight Connector 837">
                <a:extLst>
                  <a:ext uri="{FF2B5EF4-FFF2-40B4-BE49-F238E27FC236}">
                    <a16:creationId xmlns:a16="http://schemas.microsoft.com/office/drawing/2014/main" id="{D372CA26-B621-5DE4-EF3D-DEF9F2CC5A2D}"/>
                  </a:ext>
                </a:extLst>
              </p:cNvPr>
              <p:cNvCxnSpPr/>
              <p:nvPr/>
            </p:nvCxnSpPr>
            <p:spPr>
              <a:xfrm>
                <a:off x="9677716" y="2346725"/>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DCC1EB02-0CAC-D173-30AB-486E4ACB1F97}"/>
                </a:ext>
              </a:extLst>
            </p:cNvPr>
            <p:cNvGrpSpPr/>
            <p:nvPr/>
          </p:nvGrpSpPr>
          <p:grpSpPr>
            <a:xfrm>
              <a:off x="4632104" y="2802308"/>
              <a:ext cx="94577" cy="109720"/>
              <a:chOff x="9677716" y="1529806"/>
              <a:chExt cx="122010" cy="822963"/>
            </a:xfrm>
          </p:grpSpPr>
          <p:cxnSp>
            <p:nvCxnSpPr>
              <p:cNvPr id="1087" name="Straight Connector 1086">
                <a:extLst>
                  <a:ext uri="{FF2B5EF4-FFF2-40B4-BE49-F238E27FC236}">
                    <a16:creationId xmlns:a16="http://schemas.microsoft.com/office/drawing/2014/main" id="{7CD36235-24D6-5BCF-FE0D-A234A8BED1DF}"/>
                  </a:ext>
                </a:extLst>
              </p:cNvPr>
              <p:cNvCxnSpPr/>
              <p:nvPr/>
            </p:nvCxnSpPr>
            <p:spPr>
              <a:xfrm>
                <a:off x="9677716" y="1529806"/>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32" name="Straight Connector 831">
                <a:extLst>
                  <a:ext uri="{FF2B5EF4-FFF2-40B4-BE49-F238E27FC236}">
                    <a16:creationId xmlns:a16="http://schemas.microsoft.com/office/drawing/2014/main" id="{88D10636-0A75-2FA5-3222-6F9D1B7CB1D6}"/>
                  </a:ext>
                </a:extLst>
              </p:cNvPr>
              <p:cNvCxnSpPr/>
              <p:nvPr/>
            </p:nvCxnSpPr>
            <p:spPr>
              <a:xfrm rot="5400000">
                <a:off x="9322814" y="1941289"/>
                <a:ext cx="82296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33" name="Straight Connector 832">
                <a:extLst>
                  <a:ext uri="{FF2B5EF4-FFF2-40B4-BE49-F238E27FC236}">
                    <a16:creationId xmlns:a16="http://schemas.microsoft.com/office/drawing/2014/main" id="{033BF591-A17D-DDAE-740C-8F9B2C9A673C}"/>
                  </a:ext>
                </a:extLst>
              </p:cNvPr>
              <p:cNvCxnSpPr/>
              <p:nvPr/>
            </p:nvCxnSpPr>
            <p:spPr>
              <a:xfrm>
                <a:off x="9677716" y="2346725"/>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52EE1BE6-0836-10A8-52D0-FAD9E45E8882}"/>
                </a:ext>
              </a:extLst>
            </p:cNvPr>
            <p:cNvGrpSpPr/>
            <p:nvPr/>
          </p:nvGrpSpPr>
          <p:grpSpPr>
            <a:xfrm>
              <a:off x="5394105" y="2925876"/>
              <a:ext cx="94577" cy="137152"/>
              <a:chOff x="9677716" y="1529806"/>
              <a:chExt cx="122010" cy="822963"/>
            </a:xfrm>
          </p:grpSpPr>
          <p:cxnSp>
            <p:nvCxnSpPr>
              <p:cNvPr id="1084" name="Straight Connector 1083">
                <a:extLst>
                  <a:ext uri="{FF2B5EF4-FFF2-40B4-BE49-F238E27FC236}">
                    <a16:creationId xmlns:a16="http://schemas.microsoft.com/office/drawing/2014/main" id="{2B2EAD22-AA43-1924-E6A9-9477193A29F7}"/>
                  </a:ext>
                </a:extLst>
              </p:cNvPr>
              <p:cNvCxnSpPr/>
              <p:nvPr/>
            </p:nvCxnSpPr>
            <p:spPr>
              <a:xfrm>
                <a:off x="9677716" y="1529806"/>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85" name="Straight Connector 1084">
                <a:extLst>
                  <a:ext uri="{FF2B5EF4-FFF2-40B4-BE49-F238E27FC236}">
                    <a16:creationId xmlns:a16="http://schemas.microsoft.com/office/drawing/2014/main" id="{BD25A220-B524-1D20-8810-05599CA0BE52}"/>
                  </a:ext>
                </a:extLst>
              </p:cNvPr>
              <p:cNvCxnSpPr/>
              <p:nvPr/>
            </p:nvCxnSpPr>
            <p:spPr>
              <a:xfrm rot="5400000">
                <a:off x="9322814" y="1941289"/>
                <a:ext cx="82296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86" name="Straight Connector 1085">
                <a:extLst>
                  <a:ext uri="{FF2B5EF4-FFF2-40B4-BE49-F238E27FC236}">
                    <a16:creationId xmlns:a16="http://schemas.microsoft.com/office/drawing/2014/main" id="{5501F1FE-E85F-D0EE-CF24-2B9B2EC9E695}"/>
                  </a:ext>
                </a:extLst>
              </p:cNvPr>
              <p:cNvCxnSpPr/>
              <p:nvPr/>
            </p:nvCxnSpPr>
            <p:spPr>
              <a:xfrm>
                <a:off x="9677716" y="2346725"/>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5CD403A0-0191-0F6F-B542-9E50A3E529B1}"/>
                </a:ext>
              </a:extLst>
            </p:cNvPr>
            <p:cNvGrpSpPr/>
            <p:nvPr/>
          </p:nvGrpSpPr>
          <p:grpSpPr>
            <a:xfrm>
              <a:off x="5400970" y="3138687"/>
              <a:ext cx="94577" cy="137152"/>
              <a:chOff x="9677716" y="1529806"/>
              <a:chExt cx="122010" cy="822963"/>
            </a:xfrm>
          </p:grpSpPr>
          <p:cxnSp>
            <p:nvCxnSpPr>
              <p:cNvPr id="1081" name="Straight Connector 1080">
                <a:extLst>
                  <a:ext uri="{FF2B5EF4-FFF2-40B4-BE49-F238E27FC236}">
                    <a16:creationId xmlns:a16="http://schemas.microsoft.com/office/drawing/2014/main" id="{81BE44F9-8E24-F631-2CA9-372D9CCC8203}"/>
                  </a:ext>
                </a:extLst>
              </p:cNvPr>
              <p:cNvCxnSpPr/>
              <p:nvPr/>
            </p:nvCxnSpPr>
            <p:spPr>
              <a:xfrm>
                <a:off x="9677716" y="1529806"/>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82" name="Straight Connector 1081">
                <a:extLst>
                  <a:ext uri="{FF2B5EF4-FFF2-40B4-BE49-F238E27FC236}">
                    <a16:creationId xmlns:a16="http://schemas.microsoft.com/office/drawing/2014/main" id="{A599AE26-56E7-0D2D-F8F0-060447E3C905}"/>
                  </a:ext>
                </a:extLst>
              </p:cNvPr>
              <p:cNvCxnSpPr/>
              <p:nvPr/>
            </p:nvCxnSpPr>
            <p:spPr>
              <a:xfrm rot="5400000">
                <a:off x="9322814" y="1941289"/>
                <a:ext cx="82296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83" name="Straight Connector 1082">
                <a:extLst>
                  <a:ext uri="{FF2B5EF4-FFF2-40B4-BE49-F238E27FC236}">
                    <a16:creationId xmlns:a16="http://schemas.microsoft.com/office/drawing/2014/main" id="{E34713A7-41DE-09EA-7750-28F04F0928F1}"/>
                  </a:ext>
                </a:extLst>
              </p:cNvPr>
              <p:cNvCxnSpPr/>
              <p:nvPr/>
            </p:nvCxnSpPr>
            <p:spPr>
              <a:xfrm>
                <a:off x="9677716" y="2346725"/>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9A85820A-89FB-FDFB-DDD5-4A87FEA6EA5A}"/>
                </a:ext>
              </a:extLst>
            </p:cNvPr>
            <p:cNvGrpSpPr/>
            <p:nvPr/>
          </p:nvGrpSpPr>
          <p:grpSpPr>
            <a:xfrm>
              <a:off x="6156105" y="3255390"/>
              <a:ext cx="94577" cy="155440"/>
              <a:chOff x="9677716" y="1529806"/>
              <a:chExt cx="122010" cy="822963"/>
            </a:xfrm>
          </p:grpSpPr>
          <p:cxnSp>
            <p:nvCxnSpPr>
              <p:cNvPr id="1078" name="Straight Connector 1077">
                <a:extLst>
                  <a:ext uri="{FF2B5EF4-FFF2-40B4-BE49-F238E27FC236}">
                    <a16:creationId xmlns:a16="http://schemas.microsoft.com/office/drawing/2014/main" id="{68F1F110-3CE4-B0B2-0F8D-37CC125B149F}"/>
                  </a:ext>
                </a:extLst>
              </p:cNvPr>
              <p:cNvCxnSpPr/>
              <p:nvPr/>
            </p:nvCxnSpPr>
            <p:spPr>
              <a:xfrm>
                <a:off x="9677716" y="1529806"/>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79" name="Straight Connector 1078">
                <a:extLst>
                  <a:ext uri="{FF2B5EF4-FFF2-40B4-BE49-F238E27FC236}">
                    <a16:creationId xmlns:a16="http://schemas.microsoft.com/office/drawing/2014/main" id="{3C33FBE7-BCA8-BF9E-1BAD-16BD099E0C9E}"/>
                  </a:ext>
                </a:extLst>
              </p:cNvPr>
              <p:cNvCxnSpPr/>
              <p:nvPr/>
            </p:nvCxnSpPr>
            <p:spPr>
              <a:xfrm rot="5400000">
                <a:off x="9322814" y="1941289"/>
                <a:ext cx="82296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80" name="Straight Connector 1079">
                <a:extLst>
                  <a:ext uri="{FF2B5EF4-FFF2-40B4-BE49-F238E27FC236}">
                    <a16:creationId xmlns:a16="http://schemas.microsoft.com/office/drawing/2014/main" id="{D183EDEF-8A9C-3E1C-EA26-BEE291A774DC}"/>
                  </a:ext>
                </a:extLst>
              </p:cNvPr>
              <p:cNvCxnSpPr/>
              <p:nvPr/>
            </p:nvCxnSpPr>
            <p:spPr>
              <a:xfrm>
                <a:off x="9677716" y="2346725"/>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90336452-F864-51E8-61F8-3C84395F229A}"/>
                </a:ext>
              </a:extLst>
            </p:cNvPr>
            <p:cNvGrpSpPr/>
            <p:nvPr/>
          </p:nvGrpSpPr>
          <p:grpSpPr>
            <a:xfrm>
              <a:off x="6159537" y="3457904"/>
              <a:ext cx="94577" cy="155440"/>
              <a:chOff x="9677716" y="1529806"/>
              <a:chExt cx="122010" cy="822963"/>
            </a:xfrm>
          </p:grpSpPr>
          <p:cxnSp>
            <p:nvCxnSpPr>
              <p:cNvPr id="1075" name="Straight Connector 1074">
                <a:extLst>
                  <a:ext uri="{FF2B5EF4-FFF2-40B4-BE49-F238E27FC236}">
                    <a16:creationId xmlns:a16="http://schemas.microsoft.com/office/drawing/2014/main" id="{4890E98E-B850-B241-6218-39D874EB746A}"/>
                  </a:ext>
                </a:extLst>
              </p:cNvPr>
              <p:cNvCxnSpPr/>
              <p:nvPr/>
            </p:nvCxnSpPr>
            <p:spPr>
              <a:xfrm>
                <a:off x="9677716" y="1529806"/>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76" name="Straight Connector 1075">
                <a:extLst>
                  <a:ext uri="{FF2B5EF4-FFF2-40B4-BE49-F238E27FC236}">
                    <a16:creationId xmlns:a16="http://schemas.microsoft.com/office/drawing/2014/main" id="{BDDD4FD6-2608-8383-3D8F-4FA826FD6E8F}"/>
                  </a:ext>
                </a:extLst>
              </p:cNvPr>
              <p:cNvCxnSpPr/>
              <p:nvPr/>
            </p:nvCxnSpPr>
            <p:spPr>
              <a:xfrm rot="5400000">
                <a:off x="9322814" y="1941289"/>
                <a:ext cx="82296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77" name="Straight Connector 1076">
                <a:extLst>
                  <a:ext uri="{FF2B5EF4-FFF2-40B4-BE49-F238E27FC236}">
                    <a16:creationId xmlns:a16="http://schemas.microsoft.com/office/drawing/2014/main" id="{F61F7550-DC7A-C990-E794-3577C41581B1}"/>
                  </a:ext>
                </a:extLst>
              </p:cNvPr>
              <p:cNvCxnSpPr/>
              <p:nvPr/>
            </p:nvCxnSpPr>
            <p:spPr>
              <a:xfrm>
                <a:off x="9677716" y="2346725"/>
                <a:ext cx="122010"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797BB5F5-FA57-7D16-974C-13841C1D6767}"/>
                </a:ext>
              </a:extLst>
            </p:cNvPr>
            <p:cNvGrpSpPr/>
            <p:nvPr/>
          </p:nvGrpSpPr>
          <p:grpSpPr>
            <a:xfrm>
              <a:off x="3880403" y="2500254"/>
              <a:ext cx="94577" cy="100576"/>
              <a:chOff x="9677716" y="1529806"/>
              <a:chExt cx="122010" cy="822963"/>
            </a:xfrm>
          </p:grpSpPr>
          <p:cxnSp>
            <p:nvCxnSpPr>
              <p:cNvPr id="1072" name="Straight Connector 1071">
                <a:extLst>
                  <a:ext uri="{FF2B5EF4-FFF2-40B4-BE49-F238E27FC236}">
                    <a16:creationId xmlns:a16="http://schemas.microsoft.com/office/drawing/2014/main" id="{E572042D-4F98-1C24-F555-97684AA97CEF}"/>
                  </a:ext>
                </a:extLst>
              </p:cNvPr>
              <p:cNvCxnSpPr/>
              <p:nvPr/>
            </p:nvCxnSpPr>
            <p:spPr>
              <a:xfrm>
                <a:off x="9677716" y="1529806"/>
                <a:ext cx="12201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73" name="Straight Connector 1072">
                <a:extLst>
                  <a:ext uri="{FF2B5EF4-FFF2-40B4-BE49-F238E27FC236}">
                    <a16:creationId xmlns:a16="http://schemas.microsoft.com/office/drawing/2014/main" id="{E5583016-9CFA-95DB-F036-E03A600E18C6}"/>
                  </a:ext>
                </a:extLst>
              </p:cNvPr>
              <p:cNvCxnSpPr/>
              <p:nvPr/>
            </p:nvCxnSpPr>
            <p:spPr>
              <a:xfrm rot="5400000">
                <a:off x="9322814" y="1941289"/>
                <a:ext cx="82296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74" name="Straight Connector 1073">
                <a:extLst>
                  <a:ext uri="{FF2B5EF4-FFF2-40B4-BE49-F238E27FC236}">
                    <a16:creationId xmlns:a16="http://schemas.microsoft.com/office/drawing/2014/main" id="{CE1734FF-2960-172C-345D-34F942808E82}"/>
                  </a:ext>
                </a:extLst>
              </p:cNvPr>
              <p:cNvCxnSpPr/>
              <p:nvPr/>
            </p:nvCxnSpPr>
            <p:spPr>
              <a:xfrm>
                <a:off x="9677716" y="2346725"/>
                <a:ext cx="12201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49" name="Group 48">
              <a:extLst>
                <a:ext uri="{FF2B5EF4-FFF2-40B4-BE49-F238E27FC236}">
                  <a16:creationId xmlns:a16="http://schemas.microsoft.com/office/drawing/2014/main" id="{97B9B628-8FB0-9D9A-8B36-39B49E62E58B}"/>
                </a:ext>
              </a:extLst>
            </p:cNvPr>
            <p:cNvGrpSpPr/>
            <p:nvPr/>
          </p:nvGrpSpPr>
          <p:grpSpPr>
            <a:xfrm>
              <a:off x="3489106" y="2376686"/>
              <a:ext cx="94577" cy="82288"/>
              <a:chOff x="9677716" y="1529806"/>
              <a:chExt cx="122010" cy="822963"/>
            </a:xfrm>
          </p:grpSpPr>
          <p:cxnSp>
            <p:nvCxnSpPr>
              <p:cNvPr id="1069" name="Straight Connector 1068">
                <a:extLst>
                  <a:ext uri="{FF2B5EF4-FFF2-40B4-BE49-F238E27FC236}">
                    <a16:creationId xmlns:a16="http://schemas.microsoft.com/office/drawing/2014/main" id="{D94F8DDD-2CD3-DFDD-EE37-D1760E18EA43}"/>
                  </a:ext>
                </a:extLst>
              </p:cNvPr>
              <p:cNvCxnSpPr/>
              <p:nvPr/>
            </p:nvCxnSpPr>
            <p:spPr>
              <a:xfrm>
                <a:off x="9677716" y="1529806"/>
                <a:ext cx="12201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70" name="Straight Connector 1069">
                <a:extLst>
                  <a:ext uri="{FF2B5EF4-FFF2-40B4-BE49-F238E27FC236}">
                    <a16:creationId xmlns:a16="http://schemas.microsoft.com/office/drawing/2014/main" id="{CCF21D87-7E3F-E9DF-BE3D-D547D9053999}"/>
                  </a:ext>
                </a:extLst>
              </p:cNvPr>
              <p:cNvCxnSpPr/>
              <p:nvPr/>
            </p:nvCxnSpPr>
            <p:spPr>
              <a:xfrm rot="5400000">
                <a:off x="9322814" y="1941289"/>
                <a:ext cx="82296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71" name="Straight Connector 1070">
                <a:extLst>
                  <a:ext uri="{FF2B5EF4-FFF2-40B4-BE49-F238E27FC236}">
                    <a16:creationId xmlns:a16="http://schemas.microsoft.com/office/drawing/2014/main" id="{374E0C47-C4CC-3A43-C902-EE930FBA4BEE}"/>
                  </a:ext>
                </a:extLst>
              </p:cNvPr>
              <p:cNvCxnSpPr/>
              <p:nvPr/>
            </p:nvCxnSpPr>
            <p:spPr>
              <a:xfrm>
                <a:off x="9677716" y="2346725"/>
                <a:ext cx="12201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9F874A1A-190C-7CE1-8E76-3AF80594638C}"/>
                </a:ext>
              </a:extLst>
            </p:cNvPr>
            <p:cNvGrpSpPr/>
            <p:nvPr/>
          </p:nvGrpSpPr>
          <p:grpSpPr>
            <a:xfrm>
              <a:off x="3121836" y="2229092"/>
              <a:ext cx="94577" cy="82288"/>
              <a:chOff x="9677716" y="1529806"/>
              <a:chExt cx="122010" cy="822963"/>
            </a:xfrm>
          </p:grpSpPr>
          <p:cxnSp>
            <p:nvCxnSpPr>
              <p:cNvPr id="1066" name="Straight Connector 1065">
                <a:extLst>
                  <a:ext uri="{FF2B5EF4-FFF2-40B4-BE49-F238E27FC236}">
                    <a16:creationId xmlns:a16="http://schemas.microsoft.com/office/drawing/2014/main" id="{FEFFFC1F-6CE3-611C-7E29-8A863B819154}"/>
                  </a:ext>
                </a:extLst>
              </p:cNvPr>
              <p:cNvCxnSpPr/>
              <p:nvPr/>
            </p:nvCxnSpPr>
            <p:spPr>
              <a:xfrm>
                <a:off x="9677716" y="1529806"/>
                <a:ext cx="12201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67" name="Straight Connector 1066">
                <a:extLst>
                  <a:ext uri="{FF2B5EF4-FFF2-40B4-BE49-F238E27FC236}">
                    <a16:creationId xmlns:a16="http://schemas.microsoft.com/office/drawing/2014/main" id="{6FE30A54-1270-438A-844F-041C5B47C317}"/>
                  </a:ext>
                </a:extLst>
              </p:cNvPr>
              <p:cNvCxnSpPr/>
              <p:nvPr/>
            </p:nvCxnSpPr>
            <p:spPr>
              <a:xfrm rot="5400000">
                <a:off x="9322814" y="1941289"/>
                <a:ext cx="82296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68" name="Straight Connector 1067">
                <a:extLst>
                  <a:ext uri="{FF2B5EF4-FFF2-40B4-BE49-F238E27FC236}">
                    <a16:creationId xmlns:a16="http://schemas.microsoft.com/office/drawing/2014/main" id="{BB65E54D-453C-780E-6288-22BD9B95321F}"/>
                  </a:ext>
                </a:extLst>
              </p:cNvPr>
              <p:cNvCxnSpPr/>
              <p:nvPr/>
            </p:nvCxnSpPr>
            <p:spPr>
              <a:xfrm>
                <a:off x="9677716" y="2346725"/>
                <a:ext cx="12201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51" name="Group 50">
              <a:extLst>
                <a:ext uri="{FF2B5EF4-FFF2-40B4-BE49-F238E27FC236}">
                  <a16:creationId xmlns:a16="http://schemas.microsoft.com/office/drawing/2014/main" id="{FAB2B88E-D0AA-6C4A-7B9A-BC67FC4B5BF8}"/>
                </a:ext>
              </a:extLst>
            </p:cNvPr>
            <p:cNvGrpSpPr/>
            <p:nvPr/>
          </p:nvGrpSpPr>
          <p:grpSpPr>
            <a:xfrm>
              <a:off x="2730539" y="2074633"/>
              <a:ext cx="94577" cy="82288"/>
              <a:chOff x="9677716" y="1529806"/>
              <a:chExt cx="122010" cy="822963"/>
            </a:xfrm>
          </p:grpSpPr>
          <p:cxnSp>
            <p:nvCxnSpPr>
              <p:cNvPr id="1063" name="Straight Connector 1062">
                <a:extLst>
                  <a:ext uri="{FF2B5EF4-FFF2-40B4-BE49-F238E27FC236}">
                    <a16:creationId xmlns:a16="http://schemas.microsoft.com/office/drawing/2014/main" id="{39EEA1D7-128E-4F47-BC8C-47334DDBE021}"/>
                  </a:ext>
                </a:extLst>
              </p:cNvPr>
              <p:cNvCxnSpPr/>
              <p:nvPr/>
            </p:nvCxnSpPr>
            <p:spPr>
              <a:xfrm>
                <a:off x="9677716" y="1529806"/>
                <a:ext cx="12201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64" name="Straight Connector 1063">
                <a:extLst>
                  <a:ext uri="{FF2B5EF4-FFF2-40B4-BE49-F238E27FC236}">
                    <a16:creationId xmlns:a16="http://schemas.microsoft.com/office/drawing/2014/main" id="{0E70DCA7-8DB6-131C-8EA1-E62D5F21FAAC}"/>
                  </a:ext>
                </a:extLst>
              </p:cNvPr>
              <p:cNvCxnSpPr/>
              <p:nvPr/>
            </p:nvCxnSpPr>
            <p:spPr>
              <a:xfrm rot="5400000">
                <a:off x="9322814" y="1941289"/>
                <a:ext cx="82296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65" name="Straight Connector 1064">
                <a:extLst>
                  <a:ext uri="{FF2B5EF4-FFF2-40B4-BE49-F238E27FC236}">
                    <a16:creationId xmlns:a16="http://schemas.microsoft.com/office/drawing/2014/main" id="{A7EE2578-A52C-23E0-A869-727B085CA701}"/>
                  </a:ext>
                </a:extLst>
              </p:cNvPr>
              <p:cNvCxnSpPr/>
              <p:nvPr/>
            </p:nvCxnSpPr>
            <p:spPr>
              <a:xfrm>
                <a:off x="9677716" y="2346725"/>
                <a:ext cx="122010"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52" name="Isosceles Triangle 51">
              <a:extLst>
                <a:ext uri="{FF2B5EF4-FFF2-40B4-BE49-F238E27FC236}">
                  <a16:creationId xmlns:a16="http://schemas.microsoft.com/office/drawing/2014/main" id="{89D853B5-8E57-2681-7851-19A54AB757CC}"/>
                </a:ext>
              </a:extLst>
            </p:cNvPr>
            <p:cNvSpPr/>
            <p:nvPr/>
          </p:nvSpPr>
          <p:spPr>
            <a:xfrm>
              <a:off x="6157847" y="3283908"/>
              <a:ext cx="97921" cy="7779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3" name="Isosceles Triangle 52">
              <a:extLst>
                <a:ext uri="{FF2B5EF4-FFF2-40B4-BE49-F238E27FC236}">
                  <a16:creationId xmlns:a16="http://schemas.microsoft.com/office/drawing/2014/main" id="{457D5C69-D7F4-7F81-B878-EABB940659C3}"/>
                </a:ext>
              </a:extLst>
            </p:cNvPr>
            <p:cNvSpPr/>
            <p:nvPr/>
          </p:nvSpPr>
          <p:spPr>
            <a:xfrm>
              <a:off x="5395847" y="2944097"/>
              <a:ext cx="97921" cy="7779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4" name="Isosceles Triangle 53">
              <a:extLst>
                <a:ext uri="{FF2B5EF4-FFF2-40B4-BE49-F238E27FC236}">
                  <a16:creationId xmlns:a16="http://schemas.microsoft.com/office/drawing/2014/main" id="{EC330CA0-28F9-AFA6-8044-55333B7F9CD3}"/>
                </a:ext>
              </a:extLst>
            </p:cNvPr>
            <p:cNvSpPr/>
            <p:nvPr/>
          </p:nvSpPr>
          <p:spPr>
            <a:xfrm>
              <a:off x="4630414" y="2614583"/>
              <a:ext cx="97921" cy="7779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5" name="Isosceles Triangle 54">
              <a:extLst>
                <a:ext uri="{FF2B5EF4-FFF2-40B4-BE49-F238E27FC236}">
                  <a16:creationId xmlns:a16="http://schemas.microsoft.com/office/drawing/2014/main" id="{A8AA2575-6617-244B-257E-5BA6E90934DD}"/>
                </a:ext>
              </a:extLst>
            </p:cNvPr>
            <p:cNvSpPr/>
            <p:nvPr/>
          </p:nvSpPr>
          <p:spPr>
            <a:xfrm>
              <a:off x="3875279" y="2271340"/>
              <a:ext cx="97921" cy="7779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6" name="Isosceles Triangle 55">
              <a:extLst>
                <a:ext uri="{FF2B5EF4-FFF2-40B4-BE49-F238E27FC236}">
                  <a16:creationId xmlns:a16="http://schemas.microsoft.com/office/drawing/2014/main" id="{901EF59D-9A8D-50BF-4217-DD33F8628DC3}"/>
                </a:ext>
              </a:extLst>
            </p:cNvPr>
            <p:cNvSpPr/>
            <p:nvPr/>
          </p:nvSpPr>
          <p:spPr>
            <a:xfrm>
              <a:off x="3490846" y="2154638"/>
              <a:ext cx="97921" cy="68649"/>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7" name="Isosceles Triangle 56">
              <a:extLst>
                <a:ext uri="{FF2B5EF4-FFF2-40B4-BE49-F238E27FC236}">
                  <a16:creationId xmlns:a16="http://schemas.microsoft.com/office/drawing/2014/main" id="{BC72ED86-C20F-76D7-B186-DAD32CDB9916}"/>
                </a:ext>
              </a:extLst>
            </p:cNvPr>
            <p:cNvSpPr/>
            <p:nvPr/>
          </p:nvSpPr>
          <p:spPr>
            <a:xfrm>
              <a:off x="3106413" y="2031071"/>
              <a:ext cx="97921" cy="8693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8" name="Isosceles Triangle 57">
              <a:extLst>
                <a:ext uri="{FF2B5EF4-FFF2-40B4-BE49-F238E27FC236}">
                  <a16:creationId xmlns:a16="http://schemas.microsoft.com/office/drawing/2014/main" id="{52535FAD-5C84-AAAD-6821-CC8B88735761}"/>
                </a:ext>
              </a:extLst>
            </p:cNvPr>
            <p:cNvSpPr/>
            <p:nvPr/>
          </p:nvSpPr>
          <p:spPr>
            <a:xfrm>
              <a:off x="2715115" y="1938395"/>
              <a:ext cx="97921" cy="8693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9" name="Isosceles Triangle 58">
              <a:extLst>
                <a:ext uri="{FF2B5EF4-FFF2-40B4-BE49-F238E27FC236}">
                  <a16:creationId xmlns:a16="http://schemas.microsoft.com/office/drawing/2014/main" id="{33A7690C-E849-1375-403D-2583AFAF24D2}"/>
                </a:ext>
              </a:extLst>
            </p:cNvPr>
            <p:cNvSpPr/>
            <p:nvPr/>
          </p:nvSpPr>
          <p:spPr>
            <a:xfrm>
              <a:off x="2721980" y="1924666"/>
              <a:ext cx="97921" cy="8693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60" name="Isosceles Triangle 59">
              <a:extLst>
                <a:ext uri="{FF2B5EF4-FFF2-40B4-BE49-F238E27FC236}">
                  <a16:creationId xmlns:a16="http://schemas.microsoft.com/office/drawing/2014/main" id="{7FC9B9A7-61D0-4C4E-D9EE-3D7EFEBB1BF3}"/>
                </a:ext>
              </a:extLst>
            </p:cNvPr>
            <p:cNvSpPr/>
            <p:nvPr/>
          </p:nvSpPr>
          <p:spPr>
            <a:xfrm>
              <a:off x="2347845" y="1835423"/>
              <a:ext cx="97921" cy="8693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61" name="Isosceles Triangle 60">
              <a:extLst>
                <a:ext uri="{FF2B5EF4-FFF2-40B4-BE49-F238E27FC236}">
                  <a16:creationId xmlns:a16="http://schemas.microsoft.com/office/drawing/2014/main" id="{7D6A62B2-FDFA-7055-56B9-4BD927D64450}"/>
                </a:ext>
              </a:extLst>
            </p:cNvPr>
            <p:cNvSpPr/>
            <p:nvPr/>
          </p:nvSpPr>
          <p:spPr>
            <a:xfrm>
              <a:off x="1959980" y="1749612"/>
              <a:ext cx="97921" cy="8693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62" name="Oval 61">
              <a:extLst>
                <a:ext uri="{FF2B5EF4-FFF2-40B4-BE49-F238E27FC236}">
                  <a16:creationId xmlns:a16="http://schemas.microsoft.com/office/drawing/2014/main" id="{402B0480-E43F-E62A-C355-C09C609FC119}"/>
                </a:ext>
              </a:extLst>
            </p:cNvPr>
            <p:cNvSpPr/>
            <p:nvPr/>
          </p:nvSpPr>
          <p:spPr>
            <a:xfrm>
              <a:off x="5406146" y="3163772"/>
              <a:ext cx="74388" cy="74388"/>
            </a:xfrm>
            <a:prstGeom prst="ellipse">
              <a:avLst/>
            </a:prstGeom>
            <a:solidFill>
              <a:srgbClr val="D85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63" name="Oval 62">
              <a:extLst>
                <a:ext uri="{FF2B5EF4-FFF2-40B4-BE49-F238E27FC236}">
                  <a16:creationId xmlns:a16="http://schemas.microsoft.com/office/drawing/2014/main" id="{D155500D-5546-3E3D-10C8-C29889B3E5A5}"/>
                </a:ext>
              </a:extLst>
            </p:cNvPr>
            <p:cNvSpPr/>
            <p:nvPr/>
          </p:nvSpPr>
          <p:spPr>
            <a:xfrm>
              <a:off x="6164714" y="3489853"/>
              <a:ext cx="74388" cy="74388"/>
            </a:xfrm>
            <a:prstGeom prst="ellipse">
              <a:avLst/>
            </a:prstGeom>
            <a:solidFill>
              <a:srgbClr val="D85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24" name="Oval 1023">
              <a:extLst>
                <a:ext uri="{FF2B5EF4-FFF2-40B4-BE49-F238E27FC236}">
                  <a16:creationId xmlns:a16="http://schemas.microsoft.com/office/drawing/2014/main" id="{8AF09D56-645B-A962-F6E1-FFF28370DBBB}"/>
                </a:ext>
              </a:extLst>
            </p:cNvPr>
            <p:cNvSpPr/>
            <p:nvPr/>
          </p:nvSpPr>
          <p:spPr>
            <a:xfrm>
              <a:off x="4637282" y="2817097"/>
              <a:ext cx="74388" cy="74388"/>
            </a:xfrm>
            <a:prstGeom prst="ellipse">
              <a:avLst/>
            </a:prstGeom>
            <a:solidFill>
              <a:srgbClr val="D85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25" name="Oval 1024">
              <a:extLst>
                <a:ext uri="{FF2B5EF4-FFF2-40B4-BE49-F238E27FC236}">
                  <a16:creationId xmlns:a16="http://schemas.microsoft.com/office/drawing/2014/main" id="{5DA30584-4621-C9FC-4995-6D7A58DB1108}"/>
                </a:ext>
              </a:extLst>
            </p:cNvPr>
            <p:cNvSpPr/>
            <p:nvPr/>
          </p:nvSpPr>
          <p:spPr>
            <a:xfrm>
              <a:off x="3882146" y="2515042"/>
              <a:ext cx="74388" cy="743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26" name="Oval 1025">
              <a:extLst>
                <a:ext uri="{FF2B5EF4-FFF2-40B4-BE49-F238E27FC236}">
                  <a16:creationId xmlns:a16="http://schemas.microsoft.com/office/drawing/2014/main" id="{F4EF0253-A44E-0A35-C4D2-808AF3111667}"/>
                </a:ext>
              </a:extLst>
            </p:cNvPr>
            <p:cNvSpPr/>
            <p:nvPr/>
          </p:nvSpPr>
          <p:spPr>
            <a:xfrm>
              <a:off x="3501146" y="2381177"/>
              <a:ext cx="74388" cy="743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27" name="Oval 1026">
              <a:extLst>
                <a:ext uri="{FF2B5EF4-FFF2-40B4-BE49-F238E27FC236}">
                  <a16:creationId xmlns:a16="http://schemas.microsoft.com/office/drawing/2014/main" id="{A2834848-0A9B-0D5C-76A0-DC76BAE85E7C}"/>
                </a:ext>
              </a:extLst>
            </p:cNvPr>
            <p:cNvSpPr/>
            <p:nvPr/>
          </p:nvSpPr>
          <p:spPr>
            <a:xfrm>
              <a:off x="3130443" y="2226718"/>
              <a:ext cx="74388" cy="743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28" name="Oval 1027">
              <a:extLst>
                <a:ext uri="{FF2B5EF4-FFF2-40B4-BE49-F238E27FC236}">
                  <a16:creationId xmlns:a16="http://schemas.microsoft.com/office/drawing/2014/main" id="{2B706C7B-5E12-70B9-7400-4B4643458628}"/>
                </a:ext>
              </a:extLst>
            </p:cNvPr>
            <p:cNvSpPr/>
            <p:nvPr/>
          </p:nvSpPr>
          <p:spPr>
            <a:xfrm>
              <a:off x="2742578" y="2072259"/>
              <a:ext cx="74388" cy="743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30" name="Oval 1029">
              <a:extLst>
                <a:ext uri="{FF2B5EF4-FFF2-40B4-BE49-F238E27FC236}">
                  <a16:creationId xmlns:a16="http://schemas.microsoft.com/office/drawing/2014/main" id="{965A4FB3-E3B5-C47A-2E93-F34774B5B2D6}"/>
                </a:ext>
              </a:extLst>
            </p:cNvPr>
            <p:cNvSpPr/>
            <p:nvPr/>
          </p:nvSpPr>
          <p:spPr>
            <a:xfrm>
              <a:off x="2368443" y="1962422"/>
              <a:ext cx="74388" cy="743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31" name="Rectangle 1030">
              <a:extLst>
                <a:ext uri="{FF2B5EF4-FFF2-40B4-BE49-F238E27FC236}">
                  <a16:creationId xmlns:a16="http://schemas.microsoft.com/office/drawing/2014/main" id="{0543AFF1-7A13-433B-A748-18DCEECB3B48}"/>
                </a:ext>
              </a:extLst>
            </p:cNvPr>
            <p:cNvSpPr/>
            <p:nvPr/>
          </p:nvSpPr>
          <p:spPr>
            <a:xfrm>
              <a:off x="4637282" y="3003379"/>
              <a:ext cx="75513" cy="755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32" name="Rectangle 1031">
              <a:extLst>
                <a:ext uri="{FF2B5EF4-FFF2-40B4-BE49-F238E27FC236}">
                  <a16:creationId xmlns:a16="http://schemas.microsoft.com/office/drawing/2014/main" id="{4AD38A4D-FC98-7374-7273-86AA04488C39}"/>
                </a:ext>
              </a:extLst>
            </p:cNvPr>
            <p:cNvSpPr/>
            <p:nvPr/>
          </p:nvSpPr>
          <p:spPr>
            <a:xfrm>
              <a:off x="5409579" y="3398108"/>
              <a:ext cx="75513" cy="755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33" name="Rectangle 1032">
              <a:extLst>
                <a:ext uri="{FF2B5EF4-FFF2-40B4-BE49-F238E27FC236}">
                  <a16:creationId xmlns:a16="http://schemas.microsoft.com/office/drawing/2014/main" id="{8ED59A3A-3982-F7E4-92BF-824A2B52A87B}"/>
                </a:ext>
              </a:extLst>
            </p:cNvPr>
            <p:cNvSpPr/>
            <p:nvPr/>
          </p:nvSpPr>
          <p:spPr>
            <a:xfrm>
              <a:off x="6175011" y="3816865"/>
              <a:ext cx="75513" cy="755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34" name="Rectangle 1033">
              <a:extLst>
                <a:ext uri="{FF2B5EF4-FFF2-40B4-BE49-F238E27FC236}">
                  <a16:creationId xmlns:a16="http://schemas.microsoft.com/office/drawing/2014/main" id="{17FA3461-48A2-8C92-3910-D4AD7540D369}"/>
                </a:ext>
              </a:extLst>
            </p:cNvPr>
            <p:cNvSpPr/>
            <p:nvPr/>
          </p:nvSpPr>
          <p:spPr>
            <a:xfrm>
              <a:off x="3490849" y="2395839"/>
              <a:ext cx="75513" cy="755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35" name="Rectangle 1034">
              <a:extLst>
                <a:ext uri="{FF2B5EF4-FFF2-40B4-BE49-F238E27FC236}">
                  <a16:creationId xmlns:a16="http://schemas.microsoft.com/office/drawing/2014/main" id="{E99862B7-F0A2-AFDC-E7FD-D3E61E3DB1CC}"/>
                </a:ext>
              </a:extLst>
            </p:cNvPr>
            <p:cNvSpPr/>
            <p:nvPr/>
          </p:nvSpPr>
          <p:spPr>
            <a:xfrm>
              <a:off x="3109849" y="2244812"/>
              <a:ext cx="75513" cy="755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36" name="Isosceles Triangle 1035">
              <a:extLst>
                <a:ext uri="{FF2B5EF4-FFF2-40B4-BE49-F238E27FC236}">
                  <a16:creationId xmlns:a16="http://schemas.microsoft.com/office/drawing/2014/main" id="{3A4AEE5E-FF45-728B-A967-9B5770F5B2FF}"/>
                </a:ext>
              </a:extLst>
            </p:cNvPr>
            <p:cNvSpPr/>
            <p:nvPr/>
          </p:nvSpPr>
          <p:spPr>
            <a:xfrm>
              <a:off x="1585845" y="1605450"/>
              <a:ext cx="97921" cy="8693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37" name="Rectangle 1036">
              <a:extLst>
                <a:ext uri="{FF2B5EF4-FFF2-40B4-BE49-F238E27FC236}">
                  <a16:creationId xmlns:a16="http://schemas.microsoft.com/office/drawing/2014/main" id="{E22A294A-F64A-F25C-E2AC-AA8B7E5C1A25}"/>
                </a:ext>
              </a:extLst>
            </p:cNvPr>
            <p:cNvSpPr/>
            <p:nvPr/>
          </p:nvSpPr>
          <p:spPr>
            <a:xfrm>
              <a:off x="1592714" y="1637270"/>
              <a:ext cx="75513" cy="75513"/>
            </a:xfrm>
            <a:prstGeom prst="rect">
              <a:avLst/>
            </a:prstGeom>
            <a:solidFill>
              <a:srgbClr val="6B1F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38" name="Freeform 90">
              <a:extLst>
                <a:ext uri="{FF2B5EF4-FFF2-40B4-BE49-F238E27FC236}">
                  <a16:creationId xmlns:a16="http://schemas.microsoft.com/office/drawing/2014/main" id="{0B774444-EB92-D372-31BC-7E3818F62D48}"/>
                </a:ext>
              </a:extLst>
            </p:cNvPr>
            <p:cNvSpPr/>
            <p:nvPr/>
          </p:nvSpPr>
          <p:spPr>
            <a:xfrm>
              <a:off x="1625312" y="1668394"/>
              <a:ext cx="4588245" cy="2197548"/>
            </a:xfrm>
            <a:custGeom>
              <a:avLst/>
              <a:gdLst>
                <a:gd name="connsiteX0" fmla="*/ 0 w 4588245"/>
                <a:gd name="connsiteY0" fmla="*/ 0 h 2197548"/>
                <a:gd name="connsiteX1" fmla="*/ 385985 w 4588245"/>
                <a:gd name="connsiteY1" fmla="*/ 180535 h 2197548"/>
                <a:gd name="connsiteX2" fmla="*/ 771970 w 4588245"/>
                <a:gd name="connsiteY2" fmla="*/ 336168 h 2197548"/>
                <a:gd name="connsiteX3" fmla="*/ 1157956 w 4588245"/>
                <a:gd name="connsiteY3" fmla="*/ 448225 h 2197548"/>
                <a:gd name="connsiteX4" fmla="*/ 1537715 w 4588245"/>
                <a:gd name="connsiteY4" fmla="*/ 603858 h 2197548"/>
                <a:gd name="connsiteX5" fmla="*/ 1905024 w 4588245"/>
                <a:gd name="connsiteY5" fmla="*/ 765717 h 2197548"/>
                <a:gd name="connsiteX6" fmla="*/ 2291009 w 4588245"/>
                <a:gd name="connsiteY6" fmla="*/ 952478 h 2197548"/>
                <a:gd name="connsiteX7" fmla="*/ 3050529 w 4588245"/>
                <a:gd name="connsiteY7" fmla="*/ 1357126 h 2197548"/>
                <a:gd name="connsiteX8" fmla="*/ 3828725 w 4588245"/>
                <a:gd name="connsiteY8" fmla="*/ 1774224 h 2197548"/>
                <a:gd name="connsiteX9" fmla="*/ 4588245 w 4588245"/>
                <a:gd name="connsiteY9" fmla="*/ 2197548 h 219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8245" h="2197548">
                  <a:moveTo>
                    <a:pt x="0" y="0"/>
                  </a:moveTo>
                  <a:lnTo>
                    <a:pt x="385985" y="180535"/>
                  </a:lnTo>
                  <a:lnTo>
                    <a:pt x="771970" y="336168"/>
                  </a:lnTo>
                  <a:lnTo>
                    <a:pt x="1157956" y="448225"/>
                  </a:lnTo>
                  <a:lnTo>
                    <a:pt x="1537715" y="603858"/>
                  </a:lnTo>
                  <a:lnTo>
                    <a:pt x="1905024" y="765717"/>
                  </a:lnTo>
                  <a:lnTo>
                    <a:pt x="2291009" y="952478"/>
                  </a:lnTo>
                  <a:lnTo>
                    <a:pt x="3050529" y="1357126"/>
                  </a:lnTo>
                  <a:lnTo>
                    <a:pt x="3828725" y="1774224"/>
                  </a:lnTo>
                  <a:lnTo>
                    <a:pt x="4588245" y="2197548"/>
                  </a:lnTo>
                </a:path>
              </a:pathLst>
            </a:cu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dirty="0"/>
            </a:p>
          </p:txBody>
        </p:sp>
        <p:grpSp>
          <p:nvGrpSpPr>
            <p:cNvPr id="1039" name="Group 1038">
              <a:extLst>
                <a:ext uri="{FF2B5EF4-FFF2-40B4-BE49-F238E27FC236}">
                  <a16:creationId xmlns:a16="http://schemas.microsoft.com/office/drawing/2014/main" id="{213A601A-2B01-EDA4-708D-B037B613C92E}"/>
                </a:ext>
              </a:extLst>
            </p:cNvPr>
            <p:cNvGrpSpPr/>
            <p:nvPr/>
          </p:nvGrpSpPr>
          <p:grpSpPr>
            <a:xfrm>
              <a:off x="3863240" y="2572337"/>
              <a:ext cx="94577" cy="91432"/>
              <a:chOff x="9677716" y="1529806"/>
              <a:chExt cx="122010" cy="822963"/>
            </a:xfrm>
          </p:grpSpPr>
          <p:cxnSp>
            <p:nvCxnSpPr>
              <p:cNvPr id="1060" name="Straight Connector 1059">
                <a:extLst>
                  <a:ext uri="{FF2B5EF4-FFF2-40B4-BE49-F238E27FC236}">
                    <a16:creationId xmlns:a16="http://schemas.microsoft.com/office/drawing/2014/main" id="{87D75A5E-CC6B-76FA-4F1B-2D01B43D1C0C}"/>
                  </a:ext>
                </a:extLst>
              </p:cNvPr>
              <p:cNvCxnSpPr/>
              <p:nvPr/>
            </p:nvCxnSpPr>
            <p:spPr>
              <a:xfrm>
                <a:off x="9677716" y="1529806"/>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1061" name="Straight Connector 1060">
                <a:extLst>
                  <a:ext uri="{FF2B5EF4-FFF2-40B4-BE49-F238E27FC236}">
                    <a16:creationId xmlns:a16="http://schemas.microsoft.com/office/drawing/2014/main" id="{2AAE6851-D7F8-D803-C545-70ECA6CAB300}"/>
                  </a:ext>
                </a:extLst>
              </p:cNvPr>
              <p:cNvCxnSpPr/>
              <p:nvPr/>
            </p:nvCxnSpPr>
            <p:spPr>
              <a:xfrm rot="5400000">
                <a:off x="9322814" y="1941289"/>
                <a:ext cx="82296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1062" name="Straight Connector 1061">
                <a:extLst>
                  <a:ext uri="{FF2B5EF4-FFF2-40B4-BE49-F238E27FC236}">
                    <a16:creationId xmlns:a16="http://schemas.microsoft.com/office/drawing/2014/main" id="{0A8B3BF4-C702-0655-BAFE-85864D882192}"/>
                  </a:ext>
                </a:extLst>
              </p:cNvPr>
              <p:cNvCxnSpPr/>
              <p:nvPr/>
            </p:nvCxnSpPr>
            <p:spPr>
              <a:xfrm>
                <a:off x="9677716" y="2346725"/>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grpSp>
        <p:sp>
          <p:nvSpPr>
            <p:cNvPr id="1040" name="Rectangle 1039">
              <a:extLst>
                <a:ext uri="{FF2B5EF4-FFF2-40B4-BE49-F238E27FC236}">
                  <a16:creationId xmlns:a16="http://schemas.microsoft.com/office/drawing/2014/main" id="{AE48B6D4-1E7D-C040-4D51-1AE7DA11471F}"/>
                </a:ext>
              </a:extLst>
            </p:cNvPr>
            <p:cNvSpPr/>
            <p:nvPr/>
          </p:nvSpPr>
          <p:spPr>
            <a:xfrm>
              <a:off x="3871849" y="2567461"/>
              <a:ext cx="75513" cy="755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grpSp>
          <p:nvGrpSpPr>
            <p:cNvPr id="1041" name="Group 1040">
              <a:extLst>
                <a:ext uri="{FF2B5EF4-FFF2-40B4-BE49-F238E27FC236}">
                  <a16:creationId xmlns:a16="http://schemas.microsoft.com/office/drawing/2014/main" id="{CAE23B1C-1774-354D-7D84-1BFF12046EC7}"/>
                </a:ext>
              </a:extLst>
            </p:cNvPr>
            <p:cNvGrpSpPr/>
            <p:nvPr/>
          </p:nvGrpSpPr>
          <p:grpSpPr>
            <a:xfrm>
              <a:off x="3480286" y="2388676"/>
              <a:ext cx="94577" cy="82288"/>
              <a:chOff x="9677716" y="1529806"/>
              <a:chExt cx="122010" cy="822963"/>
            </a:xfrm>
          </p:grpSpPr>
          <p:cxnSp>
            <p:nvCxnSpPr>
              <p:cNvPr id="1057" name="Straight Connector 1056">
                <a:extLst>
                  <a:ext uri="{FF2B5EF4-FFF2-40B4-BE49-F238E27FC236}">
                    <a16:creationId xmlns:a16="http://schemas.microsoft.com/office/drawing/2014/main" id="{D3A56A41-71B1-F611-2FEE-9350C5DED0AC}"/>
                  </a:ext>
                </a:extLst>
              </p:cNvPr>
              <p:cNvCxnSpPr/>
              <p:nvPr/>
            </p:nvCxnSpPr>
            <p:spPr>
              <a:xfrm>
                <a:off x="9677716" y="1529806"/>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1058" name="Straight Connector 1057">
                <a:extLst>
                  <a:ext uri="{FF2B5EF4-FFF2-40B4-BE49-F238E27FC236}">
                    <a16:creationId xmlns:a16="http://schemas.microsoft.com/office/drawing/2014/main" id="{5E26AF6F-7EC1-D51B-3EA2-EFBD19955872}"/>
                  </a:ext>
                </a:extLst>
              </p:cNvPr>
              <p:cNvCxnSpPr/>
              <p:nvPr/>
            </p:nvCxnSpPr>
            <p:spPr>
              <a:xfrm rot="5400000">
                <a:off x="9322814" y="1941289"/>
                <a:ext cx="82296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1059" name="Straight Connector 1058">
                <a:extLst>
                  <a:ext uri="{FF2B5EF4-FFF2-40B4-BE49-F238E27FC236}">
                    <a16:creationId xmlns:a16="http://schemas.microsoft.com/office/drawing/2014/main" id="{54B12680-87CB-6687-A5E9-B8927F426E8C}"/>
                  </a:ext>
                </a:extLst>
              </p:cNvPr>
              <p:cNvCxnSpPr/>
              <p:nvPr/>
            </p:nvCxnSpPr>
            <p:spPr>
              <a:xfrm>
                <a:off x="9677716" y="2346725"/>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grpSp>
        <p:grpSp>
          <p:nvGrpSpPr>
            <p:cNvPr id="1042" name="Group 1041">
              <a:extLst>
                <a:ext uri="{FF2B5EF4-FFF2-40B4-BE49-F238E27FC236}">
                  <a16:creationId xmlns:a16="http://schemas.microsoft.com/office/drawing/2014/main" id="{95C1A052-A449-10C7-DD8A-8478DC41B86F}"/>
                </a:ext>
              </a:extLst>
            </p:cNvPr>
            <p:cNvGrpSpPr/>
            <p:nvPr/>
          </p:nvGrpSpPr>
          <p:grpSpPr>
            <a:xfrm>
              <a:off x="3107155" y="2229567"/>
              <a:ext cx="94577" cy="91432"/>
              <a:chOff x="9677716" y="1529806"/>
              <a:chExt cx="122010" cy="822963"/>
            </a:xfrm>
          </p:grpSpPr>
          <p:cxnSp>
            <p:nvCxnSpPr>
              <p:cNvPr id="1054" name="Straight Connector 1053">
                <a:extLst>
                  <a:ext uri="{FF2B5EF4-FFF2-40B4-BE49-F238E27FC236}">
                    <a16:creationId xmlns:a16="http://schemas.microsoft.com/office/drawing/2014/main" id="{56A69A5D-DFA0-2FAA-FE8C-0575FA07C570}"/>
                  </a:ext>
                </a:extLst>
              </p:cNvPr>
              <p:cNvCxnSpPr/>
              <p:nvPr/>
            </p:nvCxnSpPr>
            <p:spPr>
              <a:xfrm>
                <a:off x="9677716" y="1529806"/>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1055" name="Straight Connector 1054">
                <a:extLst>
                  <a:ext uri="{FF2B5EF4-FFF2-40B4-BE49-F238E27FC236}">
                    <a16:creationId xmlns:a16="http://schemas.microsoft.com/office/drawing/2014/main" id="{0C4D4ACE-8E6E-F0BC-AC07-B328FBA228AA}"/>
                  </a:ext>
                </a:extLst>
              </p:cNvPr>
              <p:cNvCxnSpPr/>
              <p:nvPr/>
            </p:nvCxnSpPr>
            <p:spPr>
              <a:xfrm rot="5400000">
                <a:off x="9322814" y="1941289"/>
                <a:ext cx="82296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cxnSp>
            <p:nvCxnSpPr>
              <p:cNvPr id="1056" name="Straight Connector 1055">
                <a:extLst>
                  <a:ext uri="{FF2B5EF4-FFF2-40B4-BE49-F238E27FC236}">
                    <a16:creationId xmlns:a16="http://schemas.microsoft.com/office/drawing/2014/main" id="{EDE66A5F-054A-B9FB-E10C-D08104A9651E}"/>
                  </a:ext>
                </a:extLst>
              </p:cNvPr>
              <p:cNvCxnSpPr/>
              <p:nvPr/>
            </p:nvCxnSpPr>
            <p:spPr>
              <a:xfrm>
                <a:off x="9677716" y="2346725"/>
                <a:ext cx="122010" cy="0"/>
              </a:xfrm>
              <a:prstGeom prst="line">
                <a:avLst/>
              </a:prstGeom>
              <a:ln w="19050" cmpd="sng">
                <a:solidFill>
                  <a:srgbClr val="6B1F7D"/>
                </a:solidFill>
              </a:ln>
              <a:effectLst/>
            </p:spPr>
            <p:style>
              <a:lnRef idx="2">
                <a:schemeClr val="accent1"/>
              </a:lnRef>
              <a:fillRef idx="0">
                <a:schemeClr val="accent1"/>
              </a:fillRef>
              <a:effectRef idx="1">
                <a:schemeClr val="accent1"/>
              </a:effectRef>
              <a:fontRef idx="minor">
                <a:schemeClr val="tx1"/>
              </a:fontRef>
            </p:style>
          </p:cxnSp>
        </p:grpSp>
        <p:sp>
          <p:nvSpPr>
            <p:cNvPr id="1043" name="Rectangle 1042">
              <a:extLst>
                <a:ext uri="{FF2B5EF4-FFF2-40B4-BE49-F238E27FC236}">
                  <a16:creationId xmlns:a16="http://schemas.microsoft.com/office/drawing/2014/main" id="{6FDD6E8F-31C0-74FC-5189-632432EC991B}"/>
                </a:ext>
              </a:extLst>
            </p:cNvPr>
            <p:cNvSpPr/>
            <p:nvPr/>
          </p:nvSpPr>
          <p:spPr>
            <a:xfrm>
              <a:off x="2353184" y="1970217"/>
              <a:ext cx="75513" cy="755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grpSp>
          <p:nvGrpSpPr>
            <p:cNvPr id="1044" name="Group 1043">
              <a:extLst>
                <a:ext uri="{FF2B5EF4-FFF2-40B4-BE49-F238E27FC236}">
                  <a16:creationId xmlns:a16="http://schemas.microsoft.com/office/drawing/2014/main" id="{433D3270-2808-2DC0-1F4E-D130AF0F066F}"/>
                </a:ext>
              </a:extLst>
            </p:cNvPr>
            <p:cNvGrpSpPr/>
            <p:nvPr/>
          </p:nvGrpSpPr>
          <p:grpSpPr>
            <a:xfrm>
              <a:off x="2025645" y="4777501"/>
              <a:ext cx="3576570" cy="217999"/>
              <a:chOff x="2186618" y="5060588"/>
              <a:chExt cx="3576570" cy="217999"/>
            </a:xfrm>
          </p:grpSpPr>
          <p:grpSp>
            <p:nvGrpSpPr>
              <p:cNvPr id="1045" name="Group 1044">
                <a:extLst>
                  <a:ext uri="{FF2B5EF4-FFF2-40B4-BE49-F238E27FC236}">
                    <a16:creationId xmlns:a16="http://schemas.microsoft.com/office/drawing/2014/main" id="{E2058CB8-871A-6D34-734C-B84EDA02C350}"/>
                  </a:ext>
                </a:extLst>
              </p:cNvPr>
              <p:cNvGrpSpPr/>
              <p:nvPr/>
            </p:nvGrpSpPr>
            <p:grpSpPr>
              <a:xfrm>
                <a:off x="4957521" y="5060588"/>
                <a:ext cx="805667" cy="217999"/>
                <a:chOff x="2630172" y="5503372"/>
                <a:chExt cx="805667" cy="217999"/>
              </a:xfrm>
            </p:grpSpPr>
            <p:cxnSp>
              <p:nvCxnSpPr>
                <p:cNvPr id="1052" name="Straight Connector 1051">
                  <a:extLst>
                    <a:ext uri="{FF2B5EF4-FFF2-40B4-BE49-F238E27FC236}">
                      <a16:creationId xmlns:a16="http://schemas.microsoft.com/office/drawing/2014/main" id="{1BB244FD-7EBD-FB46-FCD2-52E4262BB085}"/>
                    </a:ext>
                  </a:extLst>
                </p:cNvPr>
                <p:cNvCxnSpPr/>
                <p:nvPr/>
              </p:nvCxnSpPr>
              <p:spPr>
                <a:xfrm>
                  <a:off x="2630172" y="5592713"/>
                  <a:ext cx="252285" cy="0"/>
                </a:xfrm>
                <a:prstGeom prst="line">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53" name="TextBox 1052">
                  <a:extLst>
                    <a:ext uri="{FF2B5EF4-FFF2-40B4-BE49-F238E27FC236}">
                      <a16:creationId xmlns:a16="http://schemas.microsoft.com/office/drawing/2014/main" id="{4291D51D-7194-DC56-C411-904C3B18CA62}"/>
                    </a:ext>
                  </a:extLst>
                </p:cNvPr>
                <p:cNvSpPr txBox="1"/>
                <p:nvPr/>
              </p:nvSpPr>
              <p:spPr>
                <a:xfrm>
                  <a:off x="2953878" y="5503372"/>
                  <a:ext cx="481961" cy="217999"/>
                </a:xfrm>
                <a:prstGeom prst="rect">
                  <a:avLst/>
                </a:prstGeom>
                <a:noFill/>
              </p:spPr>
              <p:txBody>
                <a:bodyPr wrap="square" lIns="0" tIns="0" rIns="0" bIns="0" rtlCol="0">
                  <a:noAutofit/>
                </a:bodyPr>
                <a:lstStyle/>
                <a:p>
                  <a:pPr defTabSz="685800">
                    <a:buClrTx/>
                    <a:defRPr/>
                  </a:pPr>
                  <a:r>
                    <a:rPr lang="en-US" sz="900" b="1" kern="1200" dirty="0">
                      <a:solidFill>
                        <a:schemeClr val="tx2"/>
                      </a:solidFill>
                      <a:ea typeface="+mn-ea"/>
                      <a:cs typeface="+mn-cs"/>
                    </a:rPr>
                    <a:t>ADNI</a:t>
                  </a:r>
                </a:p>
              </p:txBody>
            </p:sp>
          </p:grpSp>
          <p:grpSp>
            <p:nvGrpSpPr>
              <p:cNvPr id="1046" name="Group 1045">
                <a:extLst>
                  <a:ext uri="{FF2B5EF4-FFF2-40B4-BE49-F238E27FC236}">
                    <a16:creationId xmlns:a16="http://schemas.microsoft.com/office/drawing/2014/main" id="{9A4F5594-854D-0EEC-1A94-9965AC9D0B2C}"/>
                  </a:ext>
                </a:extLst>
              </p:cNvPr>
              <p:cNvGrpSpPr/>
              <p:nvPr/>
            </p:nvGrpSpPr>
            <p:grpSpPr>
              <a:xfrm>
                <a:off x="3403564" y="5060589"/>
                <a:ext cx="1417609" cy="163582"/>
                <a:chOff x="2275331" y="5291707"/>
                <a:chExt cx="1417609" cy="163582"/>
              </a:xfrm>
            </p:grpSpPr>
            <p:cxnSp>
              <p:nvCxnSpPr>
                <p:cNvPr id="1050" name="Straight Connector 1049">
                  <a:extLst>
                    <a:ext uri="{FF2B5EF4-FFF2-40B4-BE49-F238E27FC236}">
                      <a16:creationId xmlns:a16="http://schemas.microsoft.com/office/drawing/2014/main" id="{2278378C-6506-10BA-21E8-534BD5738E7C}"/>
                    </a:ext>
                  </a:extLst>
                </p:cNvPr>
                <p:cNvCxnSpPr/>
                <p:nvPr/>
              </p:nvCxnSpPr>
              <p:spPr>
                <a:xfrm>
                  <a:off x="2275331" y="5386338"/>
                  <a:ext cx="252285"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051" name="TextBox 1050">
                  <a:extLst>
                    <a:ext uri="{FF2B5EF4-FFF2-40B4-BE49-F238E27FC236}">
                      <a16:creationId xmlns:a16="http://schemas.microsoft.com/office/drawing/2014/main" id="{A8B51220-0446-0B25-9CD4-ECD3D6B7597E}"/>
                    </a:ext>
                  </a:extLst>
                </p:cNvPr>
                <p:cNvSpPr txBox="1"/>
                <p:nvPr/>
              </p:nvSpPr>
              <p:spPr>
                <a:xfrm>
                  <a:off x="2599036" y="5291707"/>
                  <a:ext cx="1093904" cy="163582"/>
                </a:xfrm>
                <a:prstGeom prst="rect">
                  <a:avLst/>
                </a:prstGeom>
                <a:noFill/>
              </p:spPr>
              <p:txBody>
                <a:bodyPr wrap="square" lIns="0" tIns="0" rIns="0" bIns="0" rtlCol="0">
                  <a:noAutofit/>
                </a:bodyPr>
                <a:lstStyle/>
                <a:p>
                  <a:pPr defTabSz="685800">
                    <a:buClrTx/>
                    <a:defRPr/>
                  </a:pPr>
                  <a:r>
                    <a:rPr lang="en-US" sz="900" b="1" kern="1200" dirty="0">
                      <a:solidFill>
                        <a:schemeClr val="tx2"/>
                      </a:solidFill>
                      <a:ea typeface="+mn-ea"/>
                      <a:cs typeface="+mn-cs"/>
                    </a:rPr>
                    <a:t>Delayed start</a:t>
                  </a:r>
                </a:p>
              </p:txBody>
            </p:sp>
          </p:grpSp>
          <p:grpSp>
            <p:nvGrpSpPr>
              <p:cNvPr id="1047" name="Group 1046">
                <a:extLst>
                  <a:ext uri="{FF2B5EF4-FFF2-40B4-BE49-F238E27FC236}">
                    <a16:creationId xmlns:a16="http://schemas.microsoft.com/office/drawing/2014/main" id="{EAE320A9-D567-EF79-C66C-9C98B6166C5E}"/>
                  </a:ext>
                </a:extLst>
              </p:cNvPr>
              <p:cNvGrpSpPr/>
              <p:nvPr/>
            </p:nvGrpSpPr>
            <p:grpSpPr>
              <a:xfrm>
                <a:off x="2186618" y="5060588"/>
                <a:ext cx="1331934" cy="217999"/>
                <a:chOff x="2186618" y="5066735"/>
                <a:chExt cx="1331934" cy="217999"/>
              </a:xfrm>
            </p:grpSpPr>
            <p:cxnSp>
              <p:nvCxnSpPr>
                <p:cNvPr id="1048" name="Straight Connector 1047">
                  <a:extLst>
                    <a:ext uri="{FF2B5EF4-FFF2-40B4-BE49-F238E27FC236}">
                      <a16:creationId xmlns:a16="http://schemas.microsoft.com/office/drawing/2014/main" id="{5C812AFC-0B4E-8934-D594-DA27896895EA}"/>
                    </a:ext>
                  </a:extLst>
                </p:cNvPr>
                <p:cNvCxnSpPr/>
                <p:nvPr/>
              </p:nvCxnSpPr>
              <p:spPr>
                <a:xfrm>
                  <a:off x="2186618" y="5172025"/>
                  <a:ext cx="252285" cy="0"/>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49" name="TextBox 1048">
                  <a:extLst>
                    <a:ext uri="{FF2B5EF4-FFF2-40B4-BE49-F238E27FC236}">
                      <a16:creationId xmlns:a16="http://schemas.microsoft.com/office/drawing/2014/main" id="{384ADFA5-97A4-AA06-01E8-AB015DB7403F}"/>
                    </a:ext>
                  </a:extLst>
                </p:cNvPr>
                <p:cNvSpPr txBox="1"/>
                <p:nvPr/>
              </p:nvSpPr>
              <p:spPr>
                <a:xfrm>
                  <a:off x="2510323" y="5066735"/>
                  <a:ext cx="1008229" cy="217999"/>
                </a:xfrm>
                <a:prstGeom prst="rect">
                  <a:avLst/>
                </a:prstGeom>
                <a:noFill/>
              </p:spPr>
              <p:txBody>
                <a:bodyPr wrap="square" lIns="0" tIns="0" rIns="0" bIns="0" rtlCol="0">
                  <a:noAutofit/>
                </a:bodyPr>
                <a:lstStyle/>
                <a:p>
                  <a:pPr defTabSz="685800">
                    <a:buClrTx/>
                    <a:defRPr/>
                  </a:pPr>
                  <a:r>
                    <a:rPr lang="en-US" sz="900" b="1" kern="1200" dirty="0">
                      <a:solidFill>
                        <a:schemeClr val="tx2"/>
                      </a:solidFill>
                      <a:ea typeface="+mn-ea"/>
                      <a:cs typeface="+mn-cs"/>
                    </a:rPr>
                    <a:t>Early start</a:t>
                  </a:r>
                </a:p>
              </p:txBody>
            </p:sp>
          </p:grpSp>
        </p:grpSp>
      </p:grpSp>
      <p:sp>
        <p:nvSpPr>
          <p:cNvPr id="6" name="Google Shape;853;p36">
            <a:extLst>
              <a:ext uri="{FF2B5EF4-FFF2-40B4-BE49-F238E27FC236}">
                <a16:creationId xmlns:a16="http://schemas.microsoft.com/office/drawing/2014/main" id="{38E2169A-A548-D418-823A-1D4897544F97}"/>
              </a:ext>
            </a:extLst>
          </p:cNvPr>
          <p:cNvSpPr/>
          <p:nvPr/>
        </p:nvSpPr>
        <p:spPr>
          <a:xfrm>
            <a:off x="2638772" y="1753061"/>
            <a:ext cx="353264" cy="572726"/>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defTabSz="685800">
              <a:buClrTx/>
              <a:defRPr/>
            </a:pPr>
            <a:endParaRPr sz="1350" kern="1200" dirty="0">
              <a:solidFill>
                <a:srgbClr val="FFFFFF"/>
              </a:solidFill>
              <a:latin typeface="Calibri"/>
              <a:ea typeface="Calibri"/>
              <a:cs typeface="Calibri"/>
              <a:sym typeface="Calibri"/>
            </a:endParaRPr>
          </a:p>
        </p:txBody>
      </p:sp>
      <p:sp>
        <p:nvSpPr>
          <p:cNvPr id="11" name="Google Shape;852;p36">
            <a:extLst>
              <a:ext uri="{FF2B5EF4-FFF2-40B4-BE49-F238E27FC236}">
                <a16:creationId xmlns:a16="http://schemas.microsoft.com/office/drawing/2014/main" id="{AF0BF34E-2332-8E9D-4D65-05A57765C41A}"/>
              </a:ext>
            </a:extLst>
          </p:cNvPr>
          <p:cNvSpPr txBox="1"/>
          <p:nvPr/>
        </p:nvSpPr>
        <p:spPr>
          <a:xfrm>
            <a:off x="4743183" y="1801717"/>
            <a:ext cx="1234456" cy="635400"/>
          </a:xfrm>
          <a:prstGeom prst="rect">
            <a:avLst/>
          </a:prstGeom>
          <a:solidFill>
            <a:srgbClr val="008000"/>
          </a:solidFill>
          <a:ln>
            <a:noFill/>
          </a:ln>
        </p:spPr>
        <p:txBody>
          <a:bodyPr spcFirstLastPara="1" wrap="square" lIns="91425" tIns="45700" rIns="91425" bIns="45700" anchor="ctr" anchorCtr="1">
            <a:noAutofit/>
          </a:bodyPr>
          <a:lstStyle/>
          <a:p>
            <a:pPr defTabSz="685800">
              <a:buClrTx/>
              <a:defRPr/>
            </a:pPr>
            <a:r>
              <a:rPr lang="en-US" sz="900" b="1" dirty="0">
                <a:solidFill>
                  <a:srgbClr val="FFFFFF"/>
                </a:solidFill>
              </a:rPr>
              <a:t>Difference of</a:t>
            </a:r>
            <a:endParaRPr lang="en" sz="900" b="1" kern="1200" dirty="0">
              <a:solidFill>
                <a:srgbClr val="FFFFFF"/>
              </a:solidFill>
            </a:endParaRPr>
          </a:p>
          <a:p>
            <a:pPr defTabSz="685800">
              <a:buClrTx/>
              <a:defRPr/>
            </a:pPr>
            <a:r>
              <a:rPr lang="en" sz="900" b="1" kern="1200" dirty="0">
                <a:solidFill>
                  <a:srgbClr val="FFFFFF"/>
                </a:solidFill>
                <a:ea typeface="+mn-ea"/>
              </a:rPr>
              <a:t>-0.45 </a:t>
            </a:r>
            <a:r>
              <a:rPr lang="en-US" sz="900" b="1" kern="1200" dirty="0">
                <a:solidFill>
                  <a:srgbClr val="FFFFFF"/>
                </a:solidFill>
                <a:ea typeface="+mn-ea"/>
              </a:rPr>
              <a:t>(</a:t>
            </a:r>
            <a:r>
              <a:rPr lang="en-US" sz="900" b="1" i="1" kern="1200" dirty="0">
                <a:solidFill>
                  <a:srgbClr val="FFFFFF"/>
                </a:solidFill>
                <a:ea typeface="+mn-ea"/>
              </a:rPr>
              <a:t>P</a:t>
            </a:r>
            <a:r>
              <a:rPr lang="en-US" sz="900" b="1" kern="1200" dirty="0">
                <a:solidFill>
                  <a:srgbClr val="FFFFFF"/>
                </a:solidFill>
                <a:ea typeface="+mn-ea"/>
              </a:rPr>
              <a:t>=0.00005) at 18 months</a:t>
            </a:r>
            <a:endParaRPr sz="1500" kern="1200" dirty="0">
              <a:solidFill>
                <a:srgbClr val="193348"/>
              </a:solidFill>
              <a:ea typeface="+mn-ea"/>
              <a:cs typeface="+mn-cs"/>
            </a:endParaRPr>
          </a:p>
        </p:txBody>
      </p:sp>
      <p:sp>
        <p:nvSpPr>
          <p:cNvPr id="1029" name="Google Shape;852;p36">
            <a:extLst>
              <a:ext uri="{FF2B5EF4-FFF2-40B4-BE49-F238E27FC236}">
                <a16:creationId xmlns:a16="http://schemas.microsoft.com/office/drawing/2014/main" id="{E399FABA-83FE-2BEE-CA8E-85BC208CE55C}"/>
              </a:ext>
            </a:extLst>
          </p:cNvPr>
          <p:cNvSpPr txBox="1"/>
          <p:nvPr/>
        </p:nvSpPr>
        <p:spPr>
          <a:xfrm>
            <a:off x="4786148" y="2777839"/>
            <a:ext cx="1187384" cy="857251"/>
          </a:xfrm>
          <a:prstGeom prst="rect">
            <a:avLst/>
          </a:prstGeom>
          <a:solidFill>
            <a:srgbClr val="008000"/>
          </a:solidFill>
          <a:ln>
            <a:noFill/>
          </a:ln>
        </p:spPr>
        <p:txBody>
          <a:bodyPr spcFirstLastPara="1" wrap="square" lIns="91425" tIns="45700" rIns="91425" bIns="45700" anchor="ctr" anchorCtr="1">
            <a:noAutofit/>
          </a:bodyPr>
          <a:lstStyle/>
          <a:p>
            <a:pPr defTabSz="685800">
              <a:buClrTx/>
              <a:defRPr/>
            </a:pPr>
            <a:r>
              <a:rPr lang="en-US" sz="900" b="1" dirty="0">
                <a:solidFill>
                  <a:srgbClr val="FFFFFF"/>
                </a:solidFill>
              </a:rPr>
              <a:t>At 36 months, lecanemab reduced cognitive decline by -0.95 compared to ADNI group</a:t>
            </a:r>
          </a:p>
        </p:txBody>
      </p:sp>
      <p:sp>
        <p:nvSpPr>
          <p:cNvPr id="1122" name="Google Shape;853;p36">
            <a:extLst>
              <a:ext uri="{FF2B5EF4-FFF2-40B4-BE49-F238E27FC236}">
                <a16:creationId xmlns:a16="http://schemas.microsoft.com/office/drawing/2014/main" id="{EE87C105-6E34-58FB-9E3C-78BA5730CF1E}"/>
              </a:ext>
            </a:extLst>
          </p:cNvPr>
          <p:cNvSpPr/>
          <p:nvPr/>
        </p:nvSpPr>
        <p:spPr>
          <a:xfrm>
            <a:off x="4380196" y="2574456"/>
            <a:ext cx="353264" cy="671825"/>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defTabSz="685800">
              <a:buClrTx/>
              <a:defRPr/>
            </a:pPr>
            <a:endParaRPr sz="1350" kern="12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06282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47" name="Freeform 46"/>
          <p:cNvSpPr/>
          <p:nvPr/>
        </p:nvSpPr>
        <p:spPr>
          <a:xfrm>
            <a:off x="1150688" y="1315529"/>
            <a:ext cx="4140679" cy="100641"/>
          </a:xfrm>
          <a:custGeom>
            <a:avLst/>
            <a:gdLst>
              <a:gd name="connsiteX0" fmla="*/ 0 w 5520905"/>
              <a:gd name="connsiteY0" fmla="*/ 134188 h 134188"/>
              <a:gd name="connsiteX1" fmla="*/ 920151 w 5520905"/>
              <a:gd name="connsiteY1" fmla="*/ 71887 h 134188"/>
              <a:gd name="connsiteX2" fmla="*/ 1835509 w 5520905"/>
              <a:gd name="connsiteY2" fmla="*/ 33547 h 134188"/>
              <a:gd name="connsiteX3" fmla="*/ 3685396 w 5520905"/>
              <a:gd name="connsiteY3" fmla="*/ 28754 h 134188"/>
              <a:gd name="connsiteX4" fmla="*/ 5520905 w 5520905"/>
              <a:gd name="connsiteY4" fmla="*/ 0 h 13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0905" h="134188">
                <a:moveTo>
                  <a:pt x="0" y="134188"/>
                </a:moveTo>
                <a:lnTo>
                  <a:pt x="920151" y="71887"/>
                </a:lnTo>
                <a:lnTo>
                  <a:pt x="1835509" y="33547"/>
                </a:lnTo>
                <a:lnTo>
                  <a:pt x="3685396" y="28754"/>
                </a:lnTo>
                <a:lnTo>
                  <a:pt x="5520905" y="0"/>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dirty="0"/>
          </a:p>
        </p:txBody>
      </p:sp>
      <p:sp>
        <p:nvSpPr>
          <p:cNvPr id="850" name="Google Shape;850;p36"/>
          <p:cNvSpPr txBox="1">
            <a:spLocks noGrp="1"/>
          </p:cNvSpPr>
          <p:nvPr>
            <p:ph type="title"/>
          </p:nvPr>
        </p:nvSpPr>
        <p:spPr>
          <a:prstGeom prst="rect">
            <a:avLst/>
          </a:prstGeom>
          <a:noFill/>
          <a:ln>
            <a:noFill/>
          </a:ln>
        </p:spPr>
        <p:txBody>
          <a:bodyPr spcFirstLastPara="1" vert="horz" wrap="square" lIns="91425" tIns="45700" rIns="91425" bIns="45700" rtlCol="0" anchor="t" anchorCtr="0">
            <a:normAutofit fontScale="90000"/>
          </a:bodyPr>
          <a:lstStyle/>
          <a:p>
            <a:pPr>
              <a:buClr>
                <a:srgbClr val="FFFF00"/>
              </a:buClr>
              <a:buSzPct val="90430"/>
            </a:pPr>
            <a:r>
              <a:rPr lang="en" dirty="0">
                <a:solidFill>
                  <a:schemeClr val="tx2">
                    <a:lumMod val="95000"/>
                    <a:lumOff val="5000"/>
                  </a:schemeClr>
                </a:solidFill>
                <a:latin typeface="Arial Narrow" panose="020B0604020202020204" pitchFamily="34" charset="0"/>
                <a:ea typeface="Arial Narrow"/>
                <a:cs typeface="Arial Narrow" panose="020B0604020202020204" pitchFamily="34" charset="0"/>
                <a:sym typeface="Arial Narrow"/>
              </a:rPr>
              <a:t>Clarity AD: </a:t>
            </a:r>
            <a:r>
              <a:rPr lang="en" dirty="0" err="1">
                <a:solidFill>
                  <a:schemeClr val="tx2">
                    <a:lumMod val="95000"/>
                    <a:lumOff val="5000"/>
                  </a:schemeClr>
                </a:solidFill>
                <a:latin typeface="Arial Narrow" panose="020B0604020202020204" pitchFamily="34" charset="0"/>
                <a:ea typeface="Arial Narrow"/>
                <a:cs typeface="Arial Narrow" panose="020B0604020202020204" pitchFamily="34" charset="0"/>
                <a:sym typeface="Arial Narrow"/>
              </a:rPr>
              <a:t>Lecanemab</a:t>
            </a:r>
            <a:r>
              <a:rPr lang="en" dirty="0">
                <a:solidFill>
                  <a:schemeClr val="tx2">
                    <a:lumMod val="95000"/>
                    <a:lumOff val="5000"/>
                  </a:schemeClr>
                </a:solidFill>
                <a:latin typeface="Arial Narrow" panose="020B0604020202020204" pitchFamily="34" charset="0"/>
                <a:ea typeface="Arial Narrow"/>
                <a:cs typeface="Arial Narrow" panose="020B0604020202020204" pitchFamily="34" charset="0"/>
                <a:sym typeface="Arial Narrow"/>
              </a:rPr>
              <a:t> Reduces Fibrillar Amyloid Burden</a:t>
            </a:r>
            <a:endParaRPr dirty="0">
              <a:solidFill>
                <a:schemeClr val="tx2">
                  <a:lumMod val="95000"/>
                  <a:lumOff val="5000"/>
                </a:schemeClr>
              </a:solidFill>
              <a:latin typeface="Arial Narrow" panose="020B0604020202020204" pitchFamily="34" charset="0"/>
              <a:ea typeface="Arial Narrow"/>
              <a:cs typeface="Arial Narrow" panose="020B0604020202020204" pitchFamily="34" charset="0"/>
              <a:sym typeface="Arial Narrow"/>
            </a:endParaRPr>
          </a:p>
        </p:txBody>
      </p:sp>
      <p:sp>
        <p:nvSpPr>
          <p:cNvPr id="3" name="Text Placeholder 2">
            <a:extLst>
              <a:ext uri="{FF2B5EF4-FFF2-40B4-BE49-F238E27FC236}">
                <a16:creationId xmlns:a16="http://schemas.microsoft.com/office/drawing/2014/main" id="{156122F6-EC4F-844A-B154-28DDFEBD5B6C}"/>
              </a:ext>
            </a:extLst>
          </p:cNvPr>
          <p:cNvSpPr>
            <a:spLocks noGrp="1"/>
          </p:cNvSpPr>
          <p:nvPr>
            <p:ph type="body" sz="quarter" idx="13"/>
          </p:nvPr>
        </p:nvSpPr>
        <p:spPr/>
        <p:txBody>
          <a:bodyPr/>
          <a:lstStyle/>
          <a:p>
            <a:r>
              <a:rPr lang="en-US" dirty="0">
                <a:solidFill>
                  <a:schemeClr val="tx2">
                    <a:lumMod val="50000"/>
                    <a:lumOff val="50000"/>
                  </a:schemeClr>
                </a:solidFill>
              </a:rPr>
              <a:t>van Dyck. </a:t>
            </a:r>
            <a:r>
              <a:rPr lang="en-US" i="1" dirty="0">
                <a:solidFill>
                  <a:schemeClr val="tx2">
                    <a:lumMod val="50000"/>
                    <a:lumOff val="50000"/>
                  </a:schemeClr>
                </a:solidFill>
              </a:rPr>
              <a:t>N Engl J Med</a:t>
            </a:r>
            <a:r>
              <a:rPr lang="en-US" dirty="0">
                <a:solidFill>
                  <a:schemeClr val="tx2">
                    <a:lumMod val="50000"/>
                    <a:lumOff val="50000"/>
                  </a:schemeClr>
                </a:solidFill>
              </a:rPr>
              <a:t>. 2023;388(1):9-21.</a:t>
            </a:r>
          </a:p>
          <a:p>
            <a:endParaRPr lang="en-US" dirty="0"/>
          </a:p>
        </p:txBody>
      </p:sp>
      <p:sp>
        <p:nvSpPr>
          <p:cNvPr id="851" name="Google Shape;851;p36"/>
          <p:cNvSpPr txBox="1"/>
          <p:nvPr/>
        </p:nvSpPr>
        <p:spPr>
          <a:xfrm>
            <a:off x="0" y="3736292"/>
            <a:ext cx="9059418" cy="646290"/>
          </a:xfrm>
          <a:prstGeom prst="rect">
            <a:avLst/>
          </a:prstGeom>
          <a:noFill/>
          <a:ln>
            <a:noFill/>
          </a:ln>
        </p:spPr>
        <p:txBody>
          <a:bodyPr spcFirstLastPara="1" wrap="square" lIns="91425" tIns="45700" rIns="91425" bIns="45700" anchor="t" anchorCtr="0">
            <a:spAutoFit/>
          </a:bodyPr>
          <a:lstStyle/>
          <a:p>
            <a:pPr defTabSz="685800">
              <a:buClrTx/>
              <a:defRPr/>
            </a:pPr>
            <a:r>
              <a:rPr lang="en-US" sz="600" kern="1200" dirty="0">
                <a:solidFill>
                  <a:srgbClr val="000000">
                    <a:lumMod val="50000"/>
                    <a:lumOff val="50000"/>
                  </a:srgbClr>
                </a:solidFill>
                <a:latin typeface="Arial" panose="020B0604020202020204" pitchFamily="34" charset="0"/>
                <a:ea typeface="Arial Narrow"/>
                <a:cs typeface="Arial" panose="020B0604020202020204" pitchFamily="34" charset="0"/>
                <a:sym typeface="Arial Narrow"/>
              </a:rPr>
              <a:t>*After 18 months of treatment, the average amyloid level was 23 Centiloids in the lecanemab treatment group in the amyloid PET substudy, which is below the threshold for amyloid positivity of approximately 30 Centiloids above which participants are considered to have elevated brain amyloid levels</a:t>
            </a:r>
          </a:p>
          <a:p>
            <a:pPr defTabSz="685800">
              <a:buClrTx/>
              <a:defRPr/>
            </a:pPr>
            <a:r>
              <a:rPr lang="en-US" sz="600" kern="1200" dirty="0">
                <a:solidFill>
                  <a:srgbClr val="000000">
                    <a:lumMod val="50000"/>
                    <a:lumOff val="50000"/>
                  </a:srgbClr>
                </a:solidFill>
                <a:latin typeface="Arial" panose="020B0604020202020204" pitchFamily="34" charset="0"/>
                <a:ea typeface="Arial Narrow"/>
                <a:cs typeface="Arial" panose="020B0604020202020204" pitchFamily="34" charset="0"/>
                <a:sym typeface="Arial Narrow"/>
              </a:rPr>
              <a:t>** 73 subjects were not included at 18 months (per statistical analysis plan) since their PET assessments were performed after receiving lecanemab in the extension phase</a:t>
            </a:r>
            <a:r>
              <a:rPr lang="en-US" sz="600" kern="1200" dirty="0">
                <a:solidFill>
                  <a:srgbClr val="000000">
                    <a:lumMod val="50000"/>
                    <a:lumOff val="50000"/>
                  </a:srgbClr>
                </a:solidFill>
                <a:latin typeface="Arial" panose="020B0604020202020204" pitchFamily="34" charset="0"/>
                <a:cs typeface="Arial" panose="020B0604020202020204" pitchFamily="34" charset="0"/>
              </a:rPr>
              <a:t> </a:t>
            </a:r>
            <a:endParaRPr lang="en" sz="600" kern="1200" dirty="0">
              <a:solidFill>
                <a:srgbClr val="000000">
                  <a:lumMod val="50000"/>
                  <a:lumOff val="50000"/>
                </a:srgbClr>
              </a:solidFill>
              <a:latin typeface="Arial" panose="020B0604020202020204" pitchFamily="34" charset="0"/>
              <a:ea typeface="Arial Narrow"/>
              <a:cs typeface="Arial" panose="020B0604020202020204" pitchFamily="34" charset="0"/>
              <a:sym typeface="Arial Narrow"/>
            </a:endParaRPr>
          </a:p>
          <a:p>
            <a:pPr defTabSz="685800">
              <a:buClrTx/>
              <a:defRPr/>
            </a:pPr>
            <a:r>
              <a:rPr lang="en" sz="600" kern="1200" dirty="0">
                <a:solidFill>
                  <a:srgbClr val="000000">
                    <a:lumMod val="50000"/>
                    <a:lumOff val="50000"/>
                  </a:srgbClr>
                </a:solidFill>
                <a:latin typeface="Arial" panose="020B0604020202020204" pitchFamily="34" charset="0"/>
                <a:ea typeface="Arial Narrow"/>
                <a:cs typeface="Arial" panose="020B0604020202020204" pitchFamily="34" charset="0"/>
                <a:sym typeface="Arial Narrow"/>
              </a:rPr>
              <a:t>Note: Based on pharmacodynamic analysis population (amyloid PET substudy population);djusted mean change from baseline, standard error (SE) and </a:t>
            </a:r>
            <a:r>
              <a:rPr lang="en" sz="600" i="1" kern="1200" dirty="0">
                <a:solidFill>
                  <a:srgbClr val="000000">
                    <a:lumMod val="50000"/>
                    <a:lumOff val="50000"/>
                  </a:srgbClr>
                </a:solidFill>
                <a:latin typeface="Arial" panose="020B0604020202020204" pitchFamily="34" charset="0"/>
                <a:ea typeface="Arial Narrow"/>
                <a:cs typeface="Arial" panose="020B0604020202020204" pitchFamily="34" charset="0"/>
                <a:sym typeface="Arial Narrow"/>
              </a:rPr>
              <a:t>P</a:t>
            </a:r>
            <a:r>
              <a:rPr lang="en" sz="600" kern="1200" dirty="0">
                <a:solidFill>
                  <a:srgbClr val="000000">
                    <a:lumMod val="50000"/>
                    <a:lumOff val="50000"/>
                  </a:srgbClr>
                </a:solidFill>
                <a:latin typeface="Arial" panose="020B0604020202020204" pitchFamily="34" charset="0"/>
                <a:ea typeface="Arial Narrow"/>
                <a:cs typeface="Arial" panose="020B0604020202020204" pitchFamily="34" charset="0"/>
                <a:sym typeface="Arial Narrow"/>
              </a:rPr>
              <a:t>-value are derived using mixed model repeated measures (MMRM) with treatment group, visit, treatment group by visit interaction, clinical subgroup, use of Alzheimer’s disease symptomatic medication at baseline, ApoE4 carrier status, region, baseline value by visit interaction as fixed effects, and baseline value as covariate</a:t>
            </a:r>
            <a:endParaRPr sz="600" kern="1200" dirty="0">
              <a:solidFill>
                <a:srgbClr val="000000">
                  <a:lumMod val="50000"/>
                  <a:lumOff val="50000"/>
                </a:srgbClr>
              </a:solidFill>
              <a:latin typeface="Arial" panose="020B0604020202020204" pitchFamily="34" charset="0"/>
              <a:ea typeface="Arial Narrow"/>
              <a:cs typeface="Arial" panose="020B0604020202020204" pitchFamily="34" charset="0"/>
              <a:sym typeface="Arial Narrow"/>
            </a:endParaRPr>
          </a:p>
          <a:p>
            <a:pPr defTabSz="685800">
              <a:buClrTx/>
              <a:defRPr/>
            </a:pPr>
            <a:r>
              <a:rPr lang="en" sz="600" kern="1200" dirty="0">
                <a:solidFill>
                  <a:srgbClr val="000000">
                    <a:lumMod val="50000"/>
                    <a:lumOff val="50000"/>
                  </a:srgbClr>
                </a:solidFill>
                <a:latin typeface="Arial" panose="020B0604020202020204" pitchFamily="34" charset="0"/>
                <a:ea typeface="Arial Narrow"/>
                <a:cs typeface="Arial" panose="020B0604020202020204" pitchFamily="34" charset="0"/>
                <a:sym typeface="Arial Narrow"/>
              </a:rPr>
              <a:t>PET, positron emission tomography</a:t>
            </a:r>
            <a:r>
              <a:rPr lang="en" sz="600" dirty="0">
                <a:solidFill>
                  <a:srgbClr val="000000">
                    <a:lumMod val="50000"/>
                    <a:lumOff val="50000"/>
                  </a:srgbClr>
                </a:solidFill>
                <a:latin typeface="Arial" panose="020B0604020202020204" pitchFamily="34" charset="0"/>
                <a:ea typeface="Arial Narrow"/>
                <a:cs typeface="Arial" panose="020B0604020202020204" pitchFamily="34" charset="0"/>
                <a:sym typeface="Arial Narrow"/>
              </a:rPr>
              <a:t>; </a:t>
            </a:r>
            <a:r>
              <a:rPr lang="en" sz="600" kern="1200" dirty="0">
                <a:solidFill>
                  <a:srgbClr val="000000">
                    <a:lumMod val="50000"/>
                    <a:lumOff val="50000"/>
                  </a:srgbClr>
                </a:solidFill>
                <a:latin typeface="Arial" panose="020B0604020202020204" pitchFamily="34" charset="0"/>
                <a:ea typeface="Arial Narrow"/>
                <a:cs typeface="Arial" panose="020B0604020202020204" pitchFamily="34" charset="0"/>
                <a:sym typeface="Arial Narrow"/>
              </a:rPr>
              <a:t>SE, standard error</a:t>
            </a:r>
            <a:endParaRPr sz="600" kern="1200" dirty="0">
              <a:solidFill>
                <a:srgbClr val="000000">
                  <a:lumMod val="50000"/>
                  <a:lumOff val="50000"/>
                </a:srgbClr>
              </a:solidFill>
              <a:latin typeface="Arial" panose="020B0604020202020204" pitchFamily="34" charset="0"/>
              <a:ea typeface="Arial Narrow"/>
              <a:cs typeface="Arial" panose="020B0604020202020204" pitchFamily="34" charset="0"/>
              <a:sym typeface="Arial Narrow"/>
            </a:endParaRPr>
          </a:p>
        </p:txBody>
      </p:sp>
      <p:sp>
        <p:nvSpPr>
          <p:cNvPr id="852" name="Google Shape;852;p36"/>
          <p:cNvSpPr txBox="1"/>
          <p:nvPr/>
        </p:nvSpPr>
        <p:spPr>
          <a:xfrm>
            <a:off x="5709457" y="2697501"/>
            <a:ext cx="1094651" cy="635400"/>
          </a:xfrm>
          <a:prstGeom prst="rect">
            <a:avLst/>
          </a:prstGeom>
          <a:solidFill>
            <a:srgbClr val="008000"/>
          </a:solidFill>
          <a:ln>
            <a:noFill/>
          </a:ln>
        </p:spPr>
        <p:txBody>
          <a:bodyPr spcFirstLastPara="1" wrap="square" lIns="91425" tIns="45700" rIns="91425" bIns="45700" anchor="ctr" anchorCtr="1">
            <a:noAutofit/>
          </a:bodyPr>
          <a:lstStyle/>
          <a:p>
            <a:pPr defTabSz="685800">
              <a:buClrTx/>
              <a:defRPr/>
            </a:pPr>
            <a:r>
              <a:rPr lang="en" sz="900" b="1" kern="1200" dirty="0">
                <a:solidFill>
                  <a:srgbClr val="FFFFFF"/>
                </a:solidFill>
              </a:rPr>
              <a:t>Difference of</a:t>
            </a:r>
            <a:r>
              <a:rPr lang="en" sz="900" b="1" dirty="0">
                <a:solidFill>
                  <a:srgbClr val="FFFFFF"/>
                </a:solidFill>
              </a:rPr>
              <a:t>        </a:t>
            </a:r>
            <a:r>
              <a:rPr lang="en" sz="900" b="1" kern="1200" dirty="0">
                <a:solidFill>
                  <a:srgbClr val="FFFFFF"/>
                </a:solidFill>
              </a:rPr>
              <a:t>-59.1 Centiloids </a:t>
            </a:r>
            <a:br>
              <a:rPr lang="en" sz="900" b="1" kern="1200" dirty="0">
                <a:solidFill>
                  <a:srgbClr val="FFFFFF"/>
                </a:solidFill>
              </a:rPr>
            </a:br>
            <a:r>
              <a:rPr lang="en" sz="900" b="1" kern="1200" dirty="0">
                <a:solidFill>
                  <a:srgbClr val="FFFFFF"/>
                </a:solidFill>
              </a:rPr>
              <a:t>at 18 months</a:t>
            </a:r>
            <a:endParaRPr sz="1500" kern="1200" dirty="0">
              <a:solidFill>
                <a:srgbClr val="193348"/>
              </a:solidFill>
              <a:ea typeface="+mn-ea"/>
              <a:cs typeface="+mn-cs"/>
            </a:endParaRPr>
          </a:p>
        </p:txBody>
      </p:sp>
      <p:sp>
        <p:nvSpPr>
          <p:cNvPr id="854" name="Google Shape;854;p36"/>
          <p:cNvSpPr txBox="1"/>
          <p:nvPr/>
        </p:nvSpPr>
        <p:spPr>
          <a:xfrm>
            <a:off x="5709457" y="1978926"/>
            <a:ext cx="1094651" cy="674700"/>
          </a:xfrm>
          <a:prstGeom prst="rect">
            <a:avLst/>
          </a:prstGeom>
          <a:solidFill>
            <a:srgbClr val="008000"/>
          </a:solidFill>
          <a:ln>
            <a:noFill/>
          </a:ln>
        </p:spPr>
        <p:txBody>
          <a:bodyPr spcFirstLastPara="1" wrap="square" lIns="91425" tIns="45700" rIns="91425" bIns="45700" anchor="ctr" anchorCtr="1">
            <a:noAutofit/>
          </a:bodyPr>
          <a:lstStyle/>
          <a:p>
            <a:pPr defTabSz="685800">
              <a:buClrTx/>
              <a:defRPr/>
            </a:pPr>
            <a:r>
              <a:rPr lang="en" sz="900" b="1" kern="1200" dirty="0">
                <a:solidFill>
                  <a:srgbClr val="FFFFFF"/>
                </a:solidFill>
              </a:rPr>
              <a:t>Mean &lt;30 </a:t>
            </a:r>
            <a:r>
              <a:rPr lang="en" sz="900" b="1" kern="1200" dirty="0" err="1">
                <a:solidFill>
                  <a:srgbClr val="FFFFFF"/>
                </a:solidFill>
              </a:rPr>
              <a:t>Centiloids</a:t>
            </a:r>
            <a:r>
              <a:rPr lang="en" sz="900" b="1" kern="1200" dirty="0">
                <a:solidFill>
                  <a:srgbClr val="FFFFFF"/>
                </a:solidFill>
              </a:rPr>
              <a:t> for </a:t>
            </a:r>
            <a:r>
              <a:rPr lang="en" sz="900" b="1" kern="1200" dirty="0" err="1">
                <a:solidFill>
                  <a:srgbClr val="FFFFFF"/>
                </a:solidFill>
              </a:rPr>
              <a:t>lecanemab</a:t>
            </a:r>
            <a:r>
              <a:rPr lang="en" sz="900" b="1" kern="1200" dirty="0">
                <a:solidFill>
                  <a:srgbClr val="FFFFFF"/>
                </a:solidFill>
              </a:rPr>
              <a:t> at 18 months*</a:t>
            </a:r>
            <a:endParaRPr sz="1500" kern="1200" dirty="0">
              <a:solidFill>
                <a:srgbClr val="193348"/>
              </a:solidFill>
              <a:ea typeface="+mn-ea"/>
              <a:cs typeface="+mn-cs"/>
            </a:endParaRPr>
          </a:p>
        </p:txBody>
      </p:sp>
      <p:sp>
        <p:nvSpPr>
          <p:cNvPr id="2" name="Google Shape;700;p33">
            <a:extLst>
              <a:ext uri="{FF2B5EF4-FFF2-40B4-BE49-F238E27FC236}">
                <a16:creationId xmlns:a16="http://schemas.microsoft.com/office/drawing/2014/main" id="{2A5BEC62-6B06-839D-EDE7-79E88FC6D08F}"/>
              </a:ext>
            </a:extLst>
          </p:cNvPr>
          <p:cNvSpPr/>
          <p:nvPr/>
        </p:nvSpPr>
        <p:spPr>
          <a:xfrm>
            <a:off x="0" y="4417638"/>
            <a:ext cx="9144000" cy="472048"/>
          </a:xfrm>
          <a:prstGeom prst="rect">
            <a:avLst/>
          </a:prstGeom>
          <a:solidFill>
            <a:schemeClr val="accent1">
              <a:lumMod val="50000"/>
            </a:scheme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defTabSz="685800">
              <a:buClr>
                <a:srgbClr val="C00000"/>
              </a:buClr>
              <a:buSzPts val="1800"/>
              <a:defRPr/>
            </a:pPr>
            <a:r>
              <a:rPr lang="en" sz="1350" b="1" kern="1200" dirty="0" err="1">
                <a:solidFill>
                  <a:srgbClr val="FFFFFF"/>
                </a:solidFill>
                <a:latin typeface="Arial" panose="020B0604020202020204" pitchFamily="34" charset="0"/>
                <a:ea typeface="Arial Narrow"/>
                <a:cs typeface="Arial" panose="020B0604020202020204" pitchFamily="34" charset="0"/>
                <a:sym typeface="Arial Narrow"/>
              </a:rPr>
              <a:t>Lecanemab</a:t>
            </a:r>
            <a:r>
              <a:rPr lang="en" sz="1350" b="1" kern="1200" dirty="0">
                <a:solidFill>
                  <a:srgbClr val="FFFFFF"/>
                </a:solidFill>
                <a:latin typeface="Arial" panose="020B0604020202020204" pitchFamily="34" charset="0"/>
                <a:ea typeface="Arial Narrow"/>
                <a:cs typeface="Arial" panose="020B0604020202020204" pitchFamily="34" charset="0"/>
                <a:sym typeface="Arial Narrow"/>
              </a:rPr>
              <a:t> significantly reduced fibrillar amyloid burden at all time points beginning at 3 months</a:t>
            </a:r>
            <a:endParaRPr sz="1200" b="1" kern="1200" dirty="0">
              <a:solidFill>
                <a:srgbClr val="FFFFFF"/>
              </a:solidFill>
              <a:latin typeface="Arial" panose="020B0604020202020204" pitchFamily="34" charset="0"/>
              <a:ea typeface="Arial Narrow"/>
              <a:cs typeface="Arial" panose="020B0604020202020204" pitchFamily="34" charset="0"/>
              <a:sym typeface="Arial Narrow"/>
            </a:endParaRPr>
          </a:p>
        </p:txBody>
      </p:sp>
      <p:graphicFrame>
        <p:nvGraphicFramePr>
          <p:cNvPr id="4" name="Table 3">
            <a:extLst>
              <a:ext uri="{FF2B5EF4-FFF2-40B4-BE49-F238E27FC236}">
                <a16:creationId xmlns:a16="http://schemas.microsoft.com/office/drawing/2014/main" id="{764A716E-A899-BD00-3DAE-19FC3335F2E0}"/>
              </a:ext>
            </a:extLst>
          </p:cNvPr>
          <p:cNvGraphicFramePr>
            <a:graphicFrameLocks noGrp="1"/>
          </p:cNvGraphicFramePr>
          <p:nvPr/>
        </p:nvGraphicFramePr>
        <p:xfrm>
          <a:off x="7008487" y="1210284"/>
          <a:ext cx="1955613" cy="1358590"/>
        </p:xfrm>
        <a:graphic>
          <a:graphicData uri="http://schemas.openxmlformats.org/drawingml/2006/table">
            <a:tbl>
              <a:tblPr firstRow="1" bandRow="1">
                <a:tableStyleId>{2D5ABB26-0587-4C30-8999-92F81FD0307C}</a:tableStyleId>
              </a:tblPr>
              <a:tblGrid>
                <a:gridCol w="464309">
                  <a:extLst>
                    <a:ext uri="{9D8B030D-6E8A-4147-A177-3AD203B41FA5}">
                      <a16:colId xmlns:a16="http://schemas.microsoft.com/office/drawing/2014/main" val="20000"/>
                    </a:ext>
                  </a:extLst>
                </a:gridCol>
                <a:gridCol w="745652">
                  <a:extLst>
                    <a:ext uri="{9D8B030D-6E8A-4147-A177-3AD203B41FA5}">
                      <a16:colId xmlns:a16="http://schemas.microsoft.com/office/drawing/2014/main" val="20001"/>
                    </a:ext>
                  </a:extLst>
                </a:gridCol>
                <a:gridCol w="745652">
                  <a:extLst>
                    <a:ext uri="{9D8B030D-6E8A-4147-A177-3AD203B41FA5}">
                      <a16:colId xmlns:a16="http://schemas.microsoft.com/office/drawing/2014/main" val="20002"/>
                    </a:ext>
                  </a:extLst>
                </a:gridCol>
              </a:tblGrid>
              <a:tr h="308610">
                <a:tc>
                  <a:txBody>
                    <a:bodyPr/>
                    <a:lstStyle/>
                    <a:p>
                      <a:pPr marL="45720" algn="l"/>
                      <a:r>
                        <a:rPr lang="en-US" sz="900" b="1" dirty="0"/>
                        <a:t>Month</a:t>
                      </a:r>
                    </a:p>
                  </a:txBody>
                  <a:tcPr marL="0" marR="0" marT="0" marB="34290" anchor="b">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900" b="1" dirty="0">
                          <a:solidFill>
                            <a:srgbClr val="FFFFFF"/>
                          </a:solidFill>
                        </a:rPr>
                        <a:t>Lecanemab (N)</a:t>
                      </a:r>
                    </a:p>
                  </a:txBody>
                  <a:tcPr marL="0" marR="0" marT="0" marB="34290" anchor="b">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accent2"/>
                    </a:solidFill>
                  </a:tcPr>
                </a:tc>
                <a:tc>
                  <a:txBody>
                    <a:bodyPr/>
                    <a:lstStyle/>
                    <a:p>
                      <a:pPr algn="ctr"/>
                      <a:r>
                        <a:rPr lang="en-US" sz="900" b="1" dirty="0">
                          <a:solidFill>
                            <a:srgbClr val="FFFFFF"/>
                          </a:solidFill>
                        </a:rPr>
                        <a:t>Placebo </a:t>
                      </a:r>
                      <a:br>
                        <a:rPr lang="en-US" sz="900" b="1" dirty="0">
                          <a:solidFill>
                            <a:srgbClr val="FFFFFF"/>
                          </a:solidFill>
                        </a:rPr>
                      </a:br>
                      <a:r>
                        <a:rPr lang="en-US" sz="900" b="1" dirty="0">
                          <a:solidFill>
                            <a:srgbClr val="FFFFFF"/>
                          </a:solidFill>
                        </a:rPr>
                        <a:t>(N)</a:t>
                      </a:r>
                    </a:p>
                  </a:txBody>
                  <a:tcPr marL="0" marR="0" marT="0" marB="34290" anchor="b">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09996">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0</a:t>
                      </a:r>
                    </a:p>
                  </a:txBody>
                  <a:tcPr marL="0" marR="0" marT="0" marB="0" anchor="ctr">
                    <a:lnT w="28575" cap="flat" cmpd="sng" algn="ctr">
                      <a:solidFill>
                        <a:scrgbClr r="0" g="0" b="0"/>
                      </a:solidFill>
                      <a:prstDash val="solid"/>
                      <a:round/>
                      <a:headEnd type="none" w="med" len="med"/>
                      <a:tailEnd type="none" w="med" len="med"/>
                    </a:lnT>
                  </a:tcPr>
                </a:tc>
                <a:tc>
                  <a:txBody>
                    <a:bodyPr/>
                    <a:lstStyle/>
                    <a:p>
                      <a:pPr algn="ctr"/>
                      <a:r>
                        <a:rPr lang="en-US" sz="900" dirty="0">
                          <a:solidFill>
                            <a:schemeClr val="tx2"/>
                          </a:solidFill>
                        </a:rPr>
                        <a:t>354</a:t>
                      </a:r>
                    </a:p>
                  </a:txBody>
                  <a:tcPr marL="0" marR="0" marT="0" marB="0" anchor="ctr">
                    <a:lnT w="28575" cap="flat" cmpd="sng" algn="ctr">
                      <a:solidFill>
                        <a:scrgbClr r="0" g="0" b="0"/>
                      </a:solidFill>
                      <a:prstDash val="solid"/>
                      <a:round/>
                      <a:headEnd type="none" w="med" len="med"/>
                      <a:tailEnd type="none" w="med" len="med"/>
                    </a:lnT>
                    <a:solidFill>
                      <a:srgbClr val="FBF0E9">
                        <a:alpha val="11000"/>
                      </a:srgbClr>
                    </a:solidFill>
                  </a:tcPr>
                </a:tc>
                <a:tc>
                  <a:txBody>
                    <a:bodyPr/>
                    <a:lstStyle/>
                    <a:p>
                      <a:pPr algn="ctr"/>
                      <a:r>
                        <a:rPr lang="en-US" sz="900" dirty="0">
                          <a:solidFill>
                            <a:schemeClr val="tx2"/>
                          </a:solidFill>
                        </a:rPr>
                        <a:t>344</a:t>
                      </a:r>
                    </a:p>
                  </a:txBody>
                  <a:tcPr marL="0" marR="0" marT="0" marB="0" anchor="ctr">
                    <a:lnT w="28575" cap="flat" cmpd="sng" algn="ctr">
                      <a:solidFill>
                        <a:scrgbClr r="0" g="0" b="0"/>
                      </a:solidFill>
                      <a:prstDash val="solid"/>
                      <a:round/>
                      <a:headEnd type="none" w="med" len="med"/>
                      <a:tailEnd type="none" w="med" len="med"/>
                    </a:lnT>
                    <a:solidFill>
                      <a:schemeClr val="accent1">
                        <a:alpha val="10000"/>
                      </a:schemeClr>
                    </a:solidFill>
                  </a:tcPr>
                </a:tc>
                <a:extLst>
                  <a:ext uri="{0D108BD9-81ED-4DB2-BD59-A6C34878D82A}">
                    <a16:rowId xmlns:a16="http://schemas.microsoft.com/office/drawing/2014/main" val="3750241510"/>
                  </a:ext>
                </a:extLst>
              </a:tr>
              <a:tr h="209996">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3</a:t>
                      </a:r>
                    </a:p>
                  </a:txBody>
                  <a:tcPr marL="0" marR="0" marT="0" marB="0" anchor="ctr">
                    <a:lnB w="19050" cap="flat" cmpd="sng" algn="ctr">
                      <a:noFill/>
                      <a:prstDash val="solid"/>
                      <a:round/>
                      <a:headEnd type="none" w="med" len="med"/>
                      <a:tailEnd type="none" w="med" len="med"/>
                    </a:lnB>
                  </a:tcPr>
                </a:tc>
                <a:tc>
                  <a:txBody>
                    <a:bodyPr/>
                    <a:lstStyle/>
                    <a:p>
                      <a:pPr algn="ctr"/>
                      <a:r>
                        <a:rPr lang="en-US" sz="900" dirty="0">
                          <a:solidFill>
                            <a:schemeClr val="tx2"/>
                          </a:solidFill>
                        </a:rPr>
                        <a:t>296</a:t>
                      </a:r>
                    </a:p>
                  </a:txBody>
                  <a:tcPr marL="0" marR="0" marT="0" marB="0" anchor="ctr">
                    <a:lnB w="19050" cap="flat" cmpd="sng" algn="ctr">
                      <a:noFill/>
                      <a:prstDash val="solid"/>
                      <a:round/>
                      <a:headEnd type="none" w="med" len="med"/>
                      <a:tailEnd type="none" w="med" len="med"/>
                    </a:lnB>
                    <a:solidFill>
                      <a:srgbClr val="FBF0E9">
                        <a:alpha val="11000"/>
                      </a:srgbClr>
                    </a:solidFill>
                  </a:tcPr>
                </a:tc>
                <a:tc>
                  <a:txBody>
                    <a:bodyPr/>
                    <a:lstStyle/>
                    <a:p>
                      <a:pPr algn="ctr"/>
                      <a:r>
                        <a:rPr lang="en-US" sz="900" dirty="0">
                          <a:solidFill>
                            <a:schemeClr val="tx2"/>
                          </a:solidFill>
                        </a:rPr>
                        <a:t>303</a:t>
                      </a:r>
                    </a:p>
                  </a:txBody>
                  <a:tcPr marL="0" marR="0" marT="0" marB="0" anchor="ctr">
                    <a:lnB w="19050" cap="flat" cmpd="sng" algn="ctr">
                      <a:noFill/>
                      <a:prstDash val="solid"/>
                      <a:round/>
                      <a:headEnd type="none" w="med" len="med"/>
                      <a:tailEnd type="none" w="med" len="med"/>
                    </a:lnB>
                    <a:solidFill>
                      <a:schemeClr val="accent1">
                        <a:alpha val="10000"/>
                      </a:schemeClr>
                    </a:solidFill>
                  </a:tcPr>
                </a:tc>
                <a:extLst>
                  <a:ext uri="{0D108BD9-81ED-4DB2-BD59-A6C34878D82A}">
                    <a16:rowId xmlns:a16="http://schemas.microsoft.com/office/drawing/2014/main" val="1359863939"/>
                  </a:ext>
                </a:extLst>
              </a:tr>
              <a:tr h="209996">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6</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solidFill>
                            <a:schemeClr val="tx2"/>
                          </a:solidFill>
                        </a:rPr>
                        <a:t>275</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BF0E9">
                        <a:alpha val="11000"/>
                      </a:srgbClr>
                    </a:solidFill>
                  </a:tcPr>
                </a:tc>
                <a:tc>
                  <a:txBody>
                    <a:bodyPr/>
                    <a:lstStyle/>
                    <a:p>
                      <a:pPr algn="ctr"/>
                      <a:r>
                        <a:rPr lang="en-US" sz="900" dirty="0">
                          <a:solidFill>
                            <a:schemeClr val="tx2"/>
                          </a:solidFill>
                        </a:rPr>
                        <a:t>286</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1102699884"/>
                  </a:ext>
                </a:extLst>
              </a:tr>
              <a:tr h="209996">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12</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solidFill>
                            <a:schemeClr val="tx2"/>
                          </a:solidFill>
                        </a:rPr>
                        <a:t>276</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BF0E9">
                        <a:alpha val="11000"/>
                      </a:srgbClr>
                    </a:solidFill>
                  </a:tcPr>
                </a:tc>
                <a:tc>
                  <a:txBody>
                    <a:bodyPr/>
                    <a:lstStyle/>
                    <a:p>
                      <a:pPr algn="ctr"/>
                      <a:r>
                        <a:rPr lang="en-US" sz="900" dirty="0">
                          <a:solidFill>
                            <a:schemeClr val="tx2"/>
                          </a:solidFill>
                        </a:rPr>
                        <a:t>259</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184425470"/>
                  </a:ext>
                </a:extLst>
              </a:tr>
              <a:tr h="209996">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18</a:t>
                      </a:r>
                    </a:p>
                  </a:txBody>
                  <a:tcPr marL="0" marR="0" marT="0" marB="0" anchor="ctr">
                    <a:lnL>
                      <a:noFill/>
                    </a:lnL>
                    <a:lnR>
                      <a:noFill/>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solidFill>
                            <a:schemeClr val="tx2"/>
                          </a:solidFill>
                        </a:rPr>
                        <a:t>210</a:t>
                      </a:r>
                    </a:p>
                  </a:txBody>
                  <a:tcPr marL="0" marR="0" marT="0" marB="0" anchor="ctr">
                    <a:lnL>
                      <a:noFill/>
                    </a:lnL>
                    <a:lnR>
                      <a:noFill/>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0E9">
                        <a:alpha val="11000"/>
                      </a:srgbClr>
                    </a:solidFill>
                  </a:tcPr>
                </a:tc>
                <a:tc>
                  <a:txBody>
                    <a:bodyPr/>
                    <a:lstStyle/>
                    <a:p>
                      <a:pPr algn="ctr"/>
                      <a:r>
                        <a:rPr lang="en-US" sz="900" dirty="0">
                          <a:solidFill>
                            <a:schemeClr val="tx2"/>
                          </a:solidFill>
                        </a:rPr>
                        <a:t>205</a:t>
                      </a:r>
                    </a:p>
                  </a:txBody>
                  <a:tcPr marL="0" marR="0" marT="0" marB="0" anchor="ctr">
                    <a:lnL>
                      <a:noFill/>
                    </a:lnL>
                    <a:lnR>
                      <a:noFill/>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936145208"/>
                  </a:ext>
                </a:extLst>
              </a:tr>
            </a:tbl>
          </a:graphicData>
        </a:graphic>
      </p:graphicFrame>
      <p:sp>
        <p:nvSpPr>
          <p:cNvPr id="6" name="TextBox 5">
            <a:extLst>
              <a:ext uri="{FF2B5EF4-FFF2-40B4-BE49-F238E27FC236}">
                <a16:creationId xmlns:a16="http://schemas.microsoft.com/office/drawing/2014/main" id="{190A0994-95B4-C17C-47EB-C5F8EDDE4945}"/>
              </a:ext>
            </a:extLst>
          </p:cNvPr>
          <p:cNvSpPr txBox="1"/>
          <p:nvPr/>
        </p:nvSpPr>
        <p:spPr>
          <a:xfrm>
            <a:off x="2257643" y="831242"/>
            <a:ext cx="2315718" cy="300082"/>
          </a:xfrm>
          <a:prstGeom prst="rect">
            <a:avLst/>
          </a:prstGeom>
          <a:noFill/>
        </p:spPr>
        <p:txBody>
          <a:bodyPr wrap="square" rtlCol="0">
            <a:spAutoFit/>
          </a:bodyPr>
          <a:lstStyle/>
          <a:p>
            <a:pPr defTabSz="685800">
              <a:buClrTx/>
              <a:defRPr/>
            </a:pPr>
            <a:r>
              <a:rPr lang="en-US" sz="1350" b="1" kern="1200" dirty="0">
                <a:solidFill>
                  <a:srgbClr val="000000">
                    <a:lumMod val="85000"/>
                    <a:lumOff val="15000"/>
                  </a:srgbClr>
                </a:solidFill>
                <a:ea typeface="+mn-ea"/>
                <a:cs typeface="+mn-cs"/>
              </a:rPr>
              <a:t>Amyloid Burden on PET</a:t>
            </a:r>
          </a:p>
        </p:txBody>
      </p:sp>
      <p:sp>
        <p:nvSpPr>
          <p:cNvPr id="14" name="TextBox 13"/>
          <p:cNvSpPr txBox="1"/>
          <p:nvPr/>
        </p:nvSpPr>
        <p:spPr>
          <a:xfrm rot="16200000">
            <a:off x="-652682" y="1747192"/>
            <a:ext cx="2276313" cy="600164"/>
          </a:xfrm>
          <a:prstGeom prst="rect">
            <a:avLst/>
          </a:prstGeom>
          <a:noFill/>
        </p:spPr>
        <p:txBody>
          <a:bodyPr wrap="square" rtlCol="0">
            <a:spAutoFit/>
          </a:bodyPr>
          <a:lstStyle/>
          <a:p>
            <a:pPr algn="ctr" defTabSz="318353">
              <a:buClrTx/>
              <a:defRPr/>
            </a:pPr>
            <a:r>
              <a:rPr lang="en-US" sz="825" b="1" kern="1200" dirty="0">
                <a:solidFill>
                  <a:srgbClr val="000000">
                    <a:lumMod val="85000"/>
                    <a:lumOff val="15000"/>
                  </a:srgbClr>
                </a:solidFill>
                <a:ea typeface="+mn-ea"/>
              </a:rPr>
              <a:t>Less Amyloid</a:t>
            </a:r>
          </a:p>
          <a:p>
            <a:pPr algn="ctr" defTabSz="318353">
              <a:buClrTx/>
              <a:defRPr/>
            </a:pPr>
            <a:endParaRPr lang="en-US" sz="825" b="1" kern="1200" dirty="0">
              <a:solidFill>
                <a:srgbClr val="000000">
                  <a:lumMod val="85000"/>
                  <a:lumOff val="15000"/>
                </a:srgbClr>
              </a:solidFill>
              <a:ea typeface="+mn-ea"/>
            </a:endParaRPr>
          </a:p>
          <a:p>
            <a:pPr algn="ctr" defTabSz="318353">
              <a:buClrTx/>
              <a:defRPr/>
            </a:pPr>
            <a:r>
              <a:rPr lang="en-US" sz="825" b="1" kern="1200" dirty="0">
                <a:solidFill>
                  <a:srgbClr val="000000">
                    <a:lumMod val="85000"/>
                    <a:lumOff val="15000"/>
                  </a:srgbClr>
                </a:solidFill>
                <a:ea typeface="+mn-ea"/>
              </a:rPr>
              <a:t>Adjusted mean </a:t>
            </a:r>
            <a:r>
              <a:rPr lang="en-US" sz="825" b="1" dirty="0">
                <a:solidFill>
                  <a:srgbClr val="000000">
                    <a:lumMod val="85000"/>
                    <a:lumOff val="15000"/>
                  </a:srgbClr>
                </a:solidFill>
              </a:rPr>
              <a:t>c</a:t>
            </a:r>
            <a:r>
              <a:rPr lang="en-US" sz="825" b="1" kern="1200" dirty="0">
                <a:solidFill>
                  <a:srgbClr val="000000">
                    <a:lumMod val="85000"/>
                    <a:lumOff val="15000"/>
                  </a:srgbClr>
                </a:solidFill>
                <a:ea typeface="+mn-ea"/>
              </a:rPr>
              <a:t>hange from baseline (±SE) in</a:t>
            </a:r>
            <a:r>
              <a:rPr lang="en-US" sz="825" b="1" dirty="0">
                <a:solidFill>
                  <a:srgbClr val="000000">
                    <a:lumMod val="85000"/>
                    <a:lumOff val="15000"/>
                  </a:srgbClr>
                </a:solidFill>
              </a:rPr>
              <a:t> a</a:t>
            </a:r>
            <a:r>
              <a:rPr lang="en-US" sz="825" b="1" kern="1200" dirty="0">
                <a:solidFill>
                  <a:srgbClr val="000000">
                    <a:lumMod val="85000"/>
                    <a:lumOff val="15000"/>
                  </a:srgbClr>
                </a:solidFill>
                <a:ea typeface="+mn-ea"/>
              </a:rPr>
              <a:t>myloid PET using Centiloids</a:t>
            </a:r>
          </a:p>
        </p:txBody>
      </p:sp>
      <p:sp>
        <p:nvSpPr>
          <p:cNvPr id="15" name="TextBox 14"/>
          <p:cNvSpPr txBox="1"/>
          <p:nvPr/>
        </p:nvSpPr>
        <p:spPr>
          <a:xfrm>
            <a:off x="3053598" y="3242530"/>
            <a:ext cx="888385" cy="219291"/>
          </a:xfrm>
          <a:prstGeom prst="rect">
            <a:avLst/>
          </a:prstGeom>
          <a:noFill/>
        </p:spPr>
        <p:txBody>
          <a:bodyPr wrap="none" rtlCol="0">
            <a:spAutoFit/>
          </a:bodyPr>
          <a:lstStyle/>
          <a:p>
            <a:pPr algn="ctr" defTabSz="318353">
              <a:buClrTx/>
              <a:defRPr/>
            </a:pPr>
            <a:r>
              <a:rPr lang="en-US" sz="825" b="1" kern="1200" dirty="0">
                <a:solidFill>
                  <a:srgbClr val="000000">
                    <a:lumMod val="85000"/>
                    <a:lumOff val="15000"/>
                  </a:srgbClr>
                </a:solidFill>
                <a:ea typeface="+mn-ea"/>
              </a:rPr>
              <a:t>Visit (months)</a:t>
            </a:r>
          </a:p>
        </p:txBody>
      </p:sp>
      <p:sp>
        <p:nvSpPr>
          <p:cNvPr id="16" name="Freeform 7"/>
          <p:cNvSpPr>
            <a:spLocks/>
          </p:cNvSpPr>
          <p:nvPr/>
        </p:nvSpPr>
        <p:spPr bwMode="auto">
          <a:xfrm>
            <a:off x="1152748" y="1104900"/>
            <a:ext cx="4369079" cy="1952964"/>
          </a:xfrm>
          <a:custGeom>
            <a:avLst/>
            <a:gdLst>
              <a:gd name="T0" fmla="*/ 0 w 4070"/>
              <a:gd name="T1" fmla="*/ 0 h 1616"/>
              <a:gd name="T2" fmla="*/ 0 w 4070"/>
              <a:gd name="T3" fmla="*/ 1616 h 1616"/>
              <a:gd name="T4" fmla="*/ 4070 w 4070"/>
              <a:gd name="T5" fmla="*/ 1616 h 1616"/>
            </a:gdLst>
            <a:ahLst/>
            <a:cxnLst>
              <a:cxn ang="0">
                <a:pos x="T0" y="T1"/>
              </a:cxn>
              <a:cxn ang="0">
                <a:pos x="T2" y="T3"/>
              </a:cxn>
              <a:cxn ang="0">
                <a:pos x="T4" y="T5"/>
              </a:cxn>
            </a:cxnLst>
            <a:rect l="0" t="0" r="r" b="b"/>
            <a:pathLst>
              <a:path w="4070" h="1616">
                <a:moveTo>
                  <a:pt x="0" y="0"/>
                </a:moveTo>
                <a:lnTo>
                  <a:pt x="0" y="1616"/>
                </a:lnTo>
                <a:lnTo>
                  <a:pt x="4070" y="1616"/>
                </a:lnTo>
              </a:path>
            </a:pathLst>
          </a:custGeom>
          <a:noFill/>
          <a:ln w="28575"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nvGrpSpPr>
          <p:cNvPr id="13" name="Group 12"/>
          <p:cNvGrpSpPr/>
          <p:nvPr/>
        </p:nvGrpSpPr>
        <p:grpSpPr>
          <a:xfrm>
            <a:off x="1108169" y="1138899"/>
            <a:ext cx="50866" cy="1918965"/>
            <a:chOff x="1750063" y="1518532"/>
            <a:chExt cx="67821" cy="2558620"/>
          </a:xfrm>
        </p:grpSpPr>
        <p:sp>
          <p:nvSpPr>
            <p:cNvPr id="18" name="Line 8"/>
            <p:cNvSpPr>
              <a:spLocks noChangeShapeType="1"/>
            </p:cNvSpPr>
            <p:nvPr/>
          </p:nvSpPr>
          <p:spPr bwMode="auto">
            <a:xfrm flipH="1">
              <a:off x="1750063" y="4077152"/>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9" name="Line 10"/>
            <p:cNvSpPr>
              <a:spLocks noChangeShapeType="1"/>
            </p:cNvSpPr>
            <p:nvPr/>
          </p:nvSpPr>
          <p:spPr bwMode="auto">
            <a:xfrm flipH="1">
              <a:off x="1750063" y="2980600"/>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20" name="Line 12"/>
            <p:cNvSpPr>
              <a:spLocks noChangeShapeType="1"/>
            </p:cNvSpPr>
            <p:nvPr/>
          </p:nvSpPr>
          <p:spPr bwMode="auto">
            <a:xfrm flipH="1">
              <a:off x="1750063" y="3346117"/>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21" name="Line 14"/>
            <p:cNvSpPr>
              <a:spLocks noChangeShapeType="1"/>
            </p:cNvSpPr>
            <p:nvPr/>
          </p:nvSpPr>
          <p:spPr bwMode="auto">
            <a:xfrm flipH="1">
              <a:off x="1750063" y="1518532"/>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22" name="Line 14"/>
            <p:cNvSpPr>
              <a:spLocks noChangeShapeType="1"/>
            </p:cNvSpPr>
            <p:nvPr/>
          </p:nvSpPr>
          <p:spPr bwMode="auto">
            <a:xfrm flipH="1">
              <a:off x="1750063" y="1884049"/>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23" name="Line 14"/>
            <p:cNvSpPr>
              <a:spLocks noChangeShapeType="1"/>
            </p:cNvSpPr>
            <p:nvPr/>
          </p:nvSpPr>
          <p:spPr bwMode="auto">
            <a:xfrm flipH="1">
              <a:off x="1750063" y="2249566"/>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24" name="Line 14"/>
            <p:cNvSpPr>
              <a:spLocks noChangeShapeType="1"/>
            </p:cNvSpPr>
            <p:nvPr/>
          </p:nvSpPr>
          <p:spPr bwMode="auto">
            <a:xfrm flipH="1">
              <a:off x="1750063" y="2615083"/>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84" name="Line 12"/>
            <p:cNvSpPr>
              <a:spLocks noChangeShapeType="1"/>
            </p:cNvSpPr>
            <p:nvPr/>
          </p:nvSpPr>
          <p:spPr bwMode="auto">
            <a:xfrm flipH="1">
              <a:off x="1750063" y="3711634"/>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grpSp>
        <p:nvGrpSpPr>
          <p:cNvPr id="11" name="Group 10"/>
          <p:cNvGrpSpPr/>
          <p:nvPr/>
        </p:nvGrpSpPr>
        <p:grpSpPr>
          <a:xfrm>
            <a:off x="914028" y="1077941"/>
            <a:ext cx="153890" cy="2037033"/>
            <a:chOff x="1491204" y="1437254"/>
            <a:chExt cx="205186" cy="2716044"/>
          </a:xfrm>
        </p:grpSpPr>
        <p:sp>
          <p:nvSpPr>
            <p:cNvPr id="26" name="Rectangle 9"/>
            <p:cNvSpPr>
              <a:spLocks noChangeArrowheads="1"/>
            </p:cNvSpPr>
            <p:nvPr/>
          </p:nvSpPr>
          <p:spPr bwMode="auto">
            <a:xfrm>
              <a:off x="1491204" y="3984021"/>
              <a:ext cx="20518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r" defTabSz="457211">
                <a:buClrTx/>
                <a:defRPr/>
              </a:pPr>
              <a:r>
                <a:rPr lang="en-US" altLang="en-US" sz="825" kern="1200" dirty="0">
                  <a:solidFill>
                    <a:srgbClr val="000000">
                      <a:lumMod val="85000"/>
                      <a:lumOff val="15000"/>
                    </a:srgbClr>
                  </a:solidFill>
                  <a:latin typeface="Arial"/>
                  <a:ea typeface="+mn-ea"/>
                  <a:cs typeface="Arial"/>
                </a:rPr>
                <a:t>-60</a:t>
              </a:r>
            </a:p>
          </p:txBody>
        </p:sp>
        <p:sp>
          <p:nvSpPr>
            <p:cNvPr id="27" name="Rectangle 11"/>
            <p:cNvSpPr>
              <a:spLocks noChangeArrowheads="1"/>
            </p:cNvSpPr>
            <p:nvPr/>
          </p:nvSpPr>
          <p:spPr bwMode="auto">
            <a:xfrm>
              <a:off x="1491204" y="3256374"/>
              <a:ext cx="20518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r" defTabSz="457211">
                <a:buClrTx/>
                <a:defRPr/>
              </a:pPr>
              <a:r>
                <a:rPr lang="en-US" altLang="en-US" sz="825" kern="1200" dirty="0">
                  <a:solidFill>
                    <a:srgbClr val="000000">
                      <a:lumMod val="85000"/>
                      <a:lumOff val="15000"/>
                    </a:srgbClr>
                  </a:solidFill>
                  <a:latin typeface="Arial"/>
                  <a:ea typeface="+mn-ea"/>
                  <a:cs typeface="Arial"/>
                </a:rPr>
                <a:t>-40</a:t>
              </a:r>
            </a:p>
          </p:txBody>
        </p:sp>
        <p:sp>
          <p:nvSpPr>
            <p:cNvPr id="28" name="Rectangle 13"/>
            <p:cNvSpPr>
              <a:spLocks noChangeArrowheads="1"/>
            </p:cNvSpPr>
            <p:nvPr/>
          </p:nvSpPr>
          <p:spPr bwMode="auto">
            <a:xfrm>
              <a:off x="1491204" y="3620198"/>
              <a:ext cx="20518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r" defTabSz="457211">
                <a:buClrTx/>
                <a:defRPr/>
              </a:pPr>
              <a:r>
                <a:rPr lang="en-US" altLang="en-US" sz="825" kern="1200" dirty="0">
                  <a:solidFill>
                    <a:srgbClr val="000000">
                      <a:lumMod val="85000"/>
                      <a:lumOff val="15000"/>
                    </a:srgbClr>
                  </a:solidFill>
                  <a:latin typeface="Arial"/>
                  <a:ea typeface="+mn-ea"/>
                  <a:cs typeface="Arial"/>
                </a:rPr>
                <a:t>-50</a:t>
              </a:r>
            </a:p>
          </p:txBody>
        </p:sp>
        <p:sp>
          <p:nvSpPr>
            <p:cNvPr id="29" name="Rectangle 15"/>
            <p:cNvSpPr>
              <a:spLocks noChangeArrowheads="1"/>
            </p:cNvSpPr>
            <p:nvPr/>
          </p:nvSpPr>
          <p:spPr bwMode="auto">
            <a:xfrm>
              <a:off x="1538227" y="1437254"/>
              <a:ext cx="15816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r" defTabSz="457211">
                <a:buClrTx/>
                <a:defRPr/>
              </a:pPr>
              <a:r>
                <a:rPr lang="en-US" altLang="en-US" sz="825" kern="1200" dirty="0">
                  <a:solidFill>
                    <a:srgbClr val="000000">
                      <a:lumMod val="85000"/>
                      <a:lumOff val="15000"/>
                    </a:srgbClr>
                  </a:solidFill>
                  <a:latin typeface="Arial"/>
                  <a:ea typeface="+mn-ea"/>
                  <a:cs typeface="Arial"/>
                </a:rPr>
                <a:t>10</a:t>
              </a:r>
            </a:p>
          </p:txBody>
        </p:sp>
        <p:sp>
          <p:nvSpPr>
            <p:cNvPr id="30" name="Rectangle 11"/>
            <p:cNvSpPr>
              <a:spLocks noChangeArrowheads="1"/>
            </p:cNvSpPr>
            <p:nvPr/>
          </p:nvSpPr>
          <p:spPr bwMode="auto">
            <a:xfrm>
              <a:off x="1491204" y="2892550"/>
              <a:ext cx="20518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r" defTabSz="457211">
                <a:buClrTx/>
                <a:defRPr/>
              </a:pPr>
              <a:r>
                <a:rPr lang="en-US" altLang="en-US" sz="825" kern="1200" dirty="0">
                  <a:solidFill>
                    <a:srgbClr val="000000">
                      <a:lumMod val="85000"/>
                      <a:lumOff val="15000"/>
                    </a:srgbClr>
                  </a:solidFill>
                  <a:latin typeface="Arial"/>
                  <a:ea typeface="+mn-ea"/>
                  <a:cs typeface="Arial"/>
                </a:rPr>
                <a:t>-30</a:t>
              </a:r>
            </a:p>
          </p:txBody>
        </p:sp>
        <p:sp>
          <p:nvSpPr>
            <p:cNvPr id="31" name="Rectangle 11"/>
            <p:cNvSpPr>
              <a:spLocks noChangeArrowheads="1"/>
            </p:cNvSpPr>
            <p:nvPr/>
          </p:nvSpPr>
          <p:spPr bwMode="auto">
            <a:xfrm>
              <a:off x="1491204" y="2164902"/>
              <a:ext cx="20518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r" defTabSz="457211">
                <a:buClrTx/>
                <a:defRPr/>
              </a:pPr>
              <a:r>
                <a:rPr lang="en-US" altLang="en-US" sz="825" kern="1200" dirty="0">
                  <a:solidFill>
                    <a:srgbClr val="000000">
                      <a:lumMod val="85000"/>
                      <a:lumOff val="15000"/>
                    </a:srgbClr>
                  </a:solidFill>
                  <a:latin typeface="Arial"/>
                  <a:ea typeface="+mn-ea"/>
                  <a:cs typeface="Arial"/>
                </a:rPr>
                <a:t>-10</a:t>
              </a:r>
            </a:p>
          </p:txBody>
        </p:sp>
        <p:sp>
          <p:nvSpPr>
            <p:cNvPr id="32" name="Rectangle 11"/>
            <p:cNvSpPr>
              <a:spLocks noChangeArrowheads="1"/>
            </p:cNvSpPr>
            <p:nvPr/>
          </p:nvSpPr>
          <p:spPr bwMode="auto">
            <a:xfrm>
              <a:off x="1617305" y="1801078"/>
              <a:ext cx="7908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r" defTabSz="457211">
                <a:buClrTx/>
                <a:defRPr/>
              </a:pPr>
              <a:r>
                <a:rPr lang="en-US" altLang="en-US" sz="825" kern="1200" dirty="0">
                  <a:solidFill>
                    <a:srgbClr val="000000">
                      <a:lumMod val="85000"/>
                      <a:lumOff val="15000"/>
                    </a:srgbClr>
                  </a:solidFill>
                  <a:latin typeface="Arial"/>
                  <a:ea typeface="+mn-ea"/>
                  <a:cs typeface="Arial"/>
                </a:rPr>
                <a:t>0</a:t>
              </a:r>
            </a:p>
          </p:txBody>
        </p:sp>
        <p:sp>
          <p:nvSpPr>
            <p:cNvPr id="54" name="Rectangle 11"/>
            <p:cNvSpPr>
              <a:spLocks noChangeArrowheads="1"/>
            </p:cNvSpPr>
            <p:nvPr/>
          </p:nvSpPr>
          <p:spPr bwMode="auto">
            <a:xfrm>
              <a:off x="1491204" y="2528726"/>
              <a:ext cx="20518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r" defTabSz="457211">
                <a:buClrTx/>
                <a:defRPr/>
              </a:pPr>
              <a:r>
                <a:rPr lang="en-US" altLang="en-US" sz="825" kern="1200" dirty="0">
                  <a:solidFill>
                    <a:srgbClr val="000000">
                      <a:lumMod val="85000"/>
                      <a:lumOff val="15000"/>
                    </a:srgbClr>
                  </a:solidFill>
                  <a:latin typeface="Arial"/>
                  <a:ea typeface="+mn-ea"/>
                  <a:cs typeface="Arial"/>
                </a:rPr>
                <a:t>-20</a:t>
              </a:r>
            </a:p>
          </p:txBody>
        </p:sp>
      </p:grpSp>
      <p:grpSp>
        <p:nvGrpSpPr>
          <p:cNvPr id="5" name="Group 4"/>
          <p:cNvGrpSpPr/>
          <p:nvPr/>
        </p:nvGrpSpPr>
        <p:grpSpPr>
          <a:xfrm>
            <a:off x="1154630" y="3064215"/>
            <a:ext cx="4127202" cy="49655"/>
            <a:chOff x="1812011" y="4085619"/>
            <a:chExt cx="5502936" cy="66207"/>
          </a:xfrm>
        </p:grpSpPr>
        <p:sp>
          <p:nvSpPr>
            <p:cNvPr id="34" name="Line 16"/>
            <p:cNvSpPr>
              <a:spLocks noChangeShapeType="1"/>
            </p:cNvSpPr>
            <p:nvPr/>
          </p:nvSpPr>
          <p:spPr bwMode="auto">
            <a:xfrm>
              <a:off x="1812011" y="4085619"/>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35" name="Line 20"/>
            <p:cNvSpPr>
              <a:spLocks noChangeShapeType="1"/>
            </p:cNvSpPr>
            <p:nvPr/>
          </p:nvSpPr>
          <p:spPr bwMode="auto">
            <a:xfrm>
              <a:off x="3646323" y="4085619"/>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36" name="Line 26"/>
            <p:cNvSpPr>
              <a:spLocks noChangeShapeType="1"/>
            </p:cNvSpPr>
            <p:nvPr/>
          </p:nvSpPr>
          <p:spPr bwMode="auto">
            <a:xfrm>
              <a:off x="7314947" y="4085619"/>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37" name="Line 28"/>
            <p:cNvSpPr>
              <a:spLocks noChangeShapeType="1"/>
            </p:cNvSpPr>
            <p:nvPr/>
          </p:nvSpPr>
          <p:spPr bwMode="auto">
            <a:xfrm>
              <a:off x="5480635" y="4085619"/>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48" name="Line 20"/>
            <p:cNvSpPr>
              <a:spLocks noChangeShapeType="1"/>
            </p:cNvSpPr>
            <p:nvPr/>
          </p:nvSpPr>
          <p:spPr bwMode="auto">
            <a:xfrm>
              <a:off x="2720730" y="4085619"/>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grpSp>
        <p:nvGrpSpPr>
          <p:cNvPr id="7" name="Group 6"/>
          <p:cNvGrpSpPr/>
          <p:nvPr/>
        </p:nvGrpSpPr>
        <p:grpSpPr>
          <a:xfrm>
            <a:off x="1090704" y="3124087"/>
            <a:ext cx="4251230" cy="126958"/>
            <a:chOff x="1726777" y="4165439"/>
            <a:chExt cx="5668306" cy="169276"/>
          </a:xfrm>
        </p:grpSpPr>
        <p:sp>
          <p:nvSpPr>
            <p:cNvPr id="39" name="Rectangle 17"/>
            <p:cNvSpPr>
              <a:spLocks noChangeArrowheads="1"/>
            </p:cNvSpPr>
            <p:nvPr/>
          </p:nvSpPr>
          <p:spPr bwMode="auto">
            <a:xfrm>
              <a:off x="1726777" y="4165439"/>
              <a:ext cx="164592"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ctr" defTabSz="457211">
                <a:buClrTx/>
                <a:defRPr/>
              </a:pPr>
              <a:r>
                <a:rPr lang="en-US" altLang="en-US" sz="825" kern="1200" dirty="0">
                  <a:solidFill>
                    <a:srgbClr val="000000">
                      <a:lumMod val="85000"/>
                      <a:lumOff val="15000"/>
                    </a:srgbClr>
                  </a:solidFill>
                  <a:latin typeface="Arial"/>
                  <a:ea typeface="+mn-ea"/>
                  <a:cs typeface="Arial"/>
                </a:rPr>
                <a:t>0</a:t>
              </a:r>
            </a:p>
          </p:txBody>
        </p:sp>
        <p:sp>
          <p:nvSpPr>
            <p:cNvPr id="40" name="Rectangle 21"/>
            <p:cNvSpPr>
              <a:spLocks noChangeArrowheads="1"/>
            </p:cNvSpPr>
            <p:nvPr/>
          </p:nvSpPr>
          <p:spPr bwMode="auto">
            <a:xfrm>
              <a:off x="3566472" y="4165439"/>
              <a:ext cx="164592"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ctr" defTabSz="457211">
                <a:buClrTx/>
                <a:defRPr/>
              </a:pPr>
              <a:r>
                <a:rPr lang="en-US" altLang="en-US" sz="825" kern="1200" dirty="0">
                  <a:solidFill>
                    <a:srgbClr val="000000">
                      <a:lumMod val="85000"/>
                      <a:lumOff val="15000"/>
                    </a:srgbClr>
                  </a:solidFill>
                  <a:latin typeface="Arial"/>
                  <a:ea typeface="+mn-ea"/>
                  <a:cs typeface="Arial"/>
                </a:rPr>
                <a:t>6</a:t>
              </a:r>
            </a:p>
          </p:txBody>
        </p:sp>
        <p:sp>
          <p:nvSpPr>
            <p:cNvPr id="41" name="Rectangle 27"/>
            <p:cNvSpPr>
              <a:spLocks noChangeArrowheads="1"/>
            </p:cNvSpPr>
            <p:nvPr/>
          </p:nvSpPr>
          <p:spPr bwMode="auto">
            <a:xfrm>
              <a:off x="7238176" y="4165439"/>
              <a:ext cx="156907"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ctr" defTabSz="457211">
                <a:buClrTx/>
                <a:defRPr/>
              </a:pPr>
              <a:r>
                <a:rPr lang="en-US" altLang="en-US" sz="825" kern="1200" dirty="0">
                  <a:solidFill>
                    <a:srgbClr val="000000">
                      <a:lumMod val="85000"/>
                      <a:lumOff val="15000"/>
                    </a:srgbClr>
                  </a:solidFill>
                  <a:latin typeface="Arial"/>
                  <a:ea typeface="+mn-ea"/>
                  <a:cs typeface="Arial"/>
                </a:rPr>
                <a:t>18</a:t>
              </a:r>
            </a:p>
          </p:txBody>
        </p:sp>
        <p:sp>
          <p:nvSpPr>
            <p:cNvPr id="42" name="Rectangle 29"/>
            <p:cNvSpPr>
              <a:spLocks noChangeArrowheads="1"/>
            </p:cNvSpPr>
            <p:nvPr/>
          </p:nvSpPr>
          <p:spPr bwMode="auto">
            <a:xfrm>
              <a:off x="5406167" y="4165439"/>
              <a:ext cx="156907"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ctr" defTabSz="457211">
                <a:buClrTx/>
                <a:defRPr/>
              </a:pPr>
              <a:r>
                <a:rPr lang="en-US" altLang="en-US" sz="825" kern="1200" dirty="0">
                  <a:solidFill>
                    <a:srgbClr val="000000">
                      <a:lumMod val="85000"/>
                      <a:lumOff val="15000"/>
                    </a:srgbClr>
                  </a:solidFill>
                  <a:latin typeface="Arial"/>
                  <a:ea typeface="+mn-ea"/>
                  <a:cs typeface="Arial"/>
                </a:rPr>
                <a:t>12</a:t>
              </a:r>
            </a:p>
          </p:txBody>
        </p:sp>
        <p:sp>
          <p:nvSpPr>
            <p:cNvPr id="50" name="Rectangle 21"/>
            <p:cNvSpPr>
              <a:spLocks noChangeArrowheads="1"/>
            </p:cNvSpPr>
            <p:nvPr/>
          </p:nvSpPr>
          <p:spPr bwMode="auto">
            <a:xfrm>
              <a:off x="2636573" y="4165439"/>
              <a:ext cx="164592"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ctr" defTabSz="457211">
                <a:buClrTx/>
                <a:defRPr/>
              </a:pPr>
              <a:r>
                <a:rPr lang="en-US" altLang="en-US" sz="825" kern="1200" dirty="0">
                  <a:solidFill>
                    <a:srgbClr val="000000">
                      <a:lumMod val="85000"/>
                      <a:lumOff val="15000"/>
                    </a:srgbClr>
                  </a:solidFill>
                  <a:latin typeface="Arial"/>
                  <a:ea typeface="+mn-ea"/>
                  <a:cs typeface="Arial"/>
                </a:rPr>
                <a:t>3</a:t>
              </a:r>
            </a:p>
          </p:txBody>
        </p:sp>
      </p:grpSp>
      <p:cxnSp>
        <p:nvCxnSpPr>
          <p:cNvPr id="43" name="Straight Arrow Connector 42"/>
          <p:cNvCxnSpPr/>
          <p:nvPr/>
        </p:nvCxnSpPr>
        <p:spPr>
          <a:xfrm>
            <a:off x="411959" y="1456067"/>
            <a:ext cx="0" cy="1182414"/>
          </a:xfrm>
          <a:prstGeom prst="straightConnector1">
            <a:avLst/>
          </a:prstGeom>
          <a:ln w="5715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1120313" y="1382585"/>
            <a:ext cx="66675" cy="66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6" name="TextBox 55"/>
          <p:cNvSpPr txBox="1"/>
          <p:nvPr/>
        </p:nvSpPr>
        <p:spPr>
          <a:xfrm>
            <a:off x="1374531" y="2839523"/>
            <a:ext cx="2744384" cy="207749"/>
          </a:xfrm>
          <a:prstGeom prst="rect">
            <a:avLst/>
          </a:prstGeom>
          <a:noFill/>
        </p:spPr>
        <p:txBody>
          <a:bodyPr wrap="square" lIns="0" rIns="0" rtlCol="0">
            <a:spAutoFit/>
          </a:bodyPr>
          <a:lstStyle/>
          <a:p>
            <a:pPr defTabSz="318353">
              <a:buClrTx/>
              <a:defRPr/>
            </a:pPr>
            <a:r>
              <a:rPr lang="en-US" sz="750" b="1" kern="1200" dirty="0">
                <a:solidFill>
                  <a:schemeClr val="tx2"/>
                </a:solidFill>
                <a:ea typeface="+mn-ea"/>
              </a:rPr>
              <a:t>**** </a:t>
            </a:r>
            <a:r>
              <a:rPr lang="en-US" sz="750" b="1" i="1" kern="1200" dirty="0">
                <a:solidFill>
                  <a:schemeClr val="tx2"/>
                </a:solidFill>
                <a:ea typeface="+mn-ea"/>
              </a:rPr>
              <a:t>P</a:t>
            </a:r>
            <a:r>
              <a:rPr lang="en-US" sz="375" b="1" kern="1200" dirty="0">
                <a:solidFill>
                  <a:schemeClr val="tx2"/>
                </a:solidFill>
                <a:ea typeface="+mn-ea"/>
              </a:rPr>
              <a:t> </a:t>
            </a:r>
            <a:r>
              <a:rPr lang="en-US" sz="750" b="1" kern="1200" dirty="0">
                <a:solidFill>
                  <a:schemeClr val="tx2"/>
                </a:solidFill>
                <a:ea typeface="+mn-ea"/>
              </a:rPr>
              <a:t>&lt;</a:t>
            </a:r>
            <a:r>
              <a:rPr lang="en-US" sz="375" b="1" kern="1200" dirty="0">
                <a:solidFill>
                  <a:schemeClr val="tx2"/>
                </a:solidFill>
                <a:ea typeface="+mn-ea"/>
              </a:rPr>
              <a:t> </a:t>
            </a:r>
            <a:r>
              <a:rPr lang="en-US" sz="750" b="1" kern="1200" dirty="0">
                <a:solidFill>
                  <a:schemeClr val="tx2"/>
                </a:solidFill>
                <a:ea typeface="+mn-ea"/>
              </a:rPr>
              <a:t>0.0001</a:t>
            </a:r>
          </a:p>
        </p:txBody>
      </p:sp>
      <p:sp>
        <p:nvSpPr>
          <p:cNvPr id="57" name="TextBox 56"/>
          <p:cNvSpPr txBox="1"/>
          <p:nvPr/>
        </p:nvSpPr>
        <p:spPr>
          <a:xfrm>
            <a:off x="4173294" y="2539873"/>
            <a:ext cx="820949" cy="323165"/>
          </a:xfrm>
          <a:prstGeom prst="rect">
            <a:avLst/>
          </a:prstGeom>
          <a:noFill/>
        </p:spPr>
        <p:txBody>
          <a:bodyPr wrap="square" lIns="0" rIns="0" rtlCol="0">
            <a:spAutoFit/>
          </a:bodyPr>
          <a:lstStyle/>
          <a:p>
            <a:pPr algn="ctr" defTabSz="318353">
              <a:buClrTx/>
              <a:defRPr/>
            </a:pPr>
            <a:r>
              <a:rPr lang="en-US" sz="750" b="1" kern="1200" dirty="0">
                <a:solidFill>
                  <a:schemeClr val="accent2"/>
                </a:solidFill>
                <a:ea typeface="+mn-ea"/>
              </a:rPr>
              <a:t>Lecanemab</a:t>
            </a:r>
          </a:p>
          <a:p>
            <a:pPr algn="ctr" defTabSz="318353">
              <a:defRPr/>
            </a:pPr>
            <a:r>
              <a:rPr lang="en-US" sz="750" dirty="0">
                <a:solidFill>
                  <a:schemeClr val="accent2"/>
                </a:solidFill>
              </a:rPr>
              <a:t>Baseline 77.9</a:t>
            </a:r>
          </a:p>
        </p:txBody>
      </p:sp>
      <p:sp>
        <p:nvSpPr>
          <p:cNvPr id="58" name="TextBox 57"/>
          <p:cNvSpPr txBox="1"/>
          <p:nvPr/>
        </p:nvSpPr>
        <p:spPr>
          <a:xfrm>
            <a:off x="3953053" y="1303894"/>
            <a:ext cx="1183430" cy="323165"/>
          </a:xfrm>
          <a:prstGeom prst="rect">
            <a:avLst/>
          </a:prstGeom>
          <a:noFill/>
        </p:spPr>
        <p:txBody>
          <a:bodyPr wrap="square" lIns="0" rIns="0" rtlCol="0">
            <a:spAutoFit/>
          </a:bodyPr>
          <a:lstStyle/>
          <a:p>
            <a:pPr algn="ctr" defTabSz="318353">
              <a:buClrTx/>
              <a:defRPr/>
            </a:pPr>
            <a:r>
              <a:rPr lang="en-US" sz="750" b="1" kern="1200" dirty="0">
                <a:solidFill>
                  <a:schemeClr val="accent1"/>
                </a:solidFill>
                <a:ea typeface="+mn-ea"/>
              </a:rPr>
              <a:t>Placebo</a:t>
            </a:r>
            <a:endParaRPr lang="en-US" sz="750" dirty="0">
              <a:solidFill>
                <a:schemeClr val="accent1"/>
              </a:solidFill>
            </a:endParaRPr>
          </a:p>
          <a:p>
            <a:pPr algn="ctr" defTabSz="318353">
              <a:buClrTx/>
              <a:defRPr/>
            </a:pPr>
            <a:r>
              <a:rPr lang="en-US" sz="750" kern="1200" dirty="0">
                <a:solidFill>
                  <a:schemeClr val="accent1"/>
                </a:solidFill>
                <a:ea typeface="+mn-ea"/>
              </a:rPr>
              <a:t>Baseline 75.0</a:t>
            </a:r>
          </a:p>
        </p:txBody>
      </p:sp>
      <p:sp>
        <p:nvSpPr>
          <p:cNvPr id="12" name="Freeform 11"/>
          <p:cNvSpPr/>
          <p:nvPr/>
        </p:nvSpPr>
        <p:spPr>
          <a:xfrm>
            <a:off x="1149386" y="1409975"/>
            <a:ext cx="4125042" cy="1526222"/>
          </a:xfrm>
          <a:custGeom>
            <a:avLst/>
            <a:gdLst>
              <a:gd name="connsiteX0" fmla="*/ 0 w 5500056"/>
              <a:gd name="connsiteY0" fmla="*/ 0 h 2034963"/>
              <a:gd name="connsiteX1" fmla="*/ 925009 w 5500056"/>
              <a:gd name="connsiteY1" fmla="*/ 724987 h 2034963"/>
              <a:gd name="connsiteX2" fmla="*/ 1840018 w 5500056"/>
              <a:gd name="connsiteY2" fmla="*/ 1234977 h 2034963"/>
              <a:gd name="connsiteX3" fmla="*/ 3675037 w 5500056"/>
              <a:gd name="connsiteY3" fmla="*/ 1799967 h 2034963"/>
              <a:gd name="connsiteX4" fmla="*/ 5500056 w 5500056"/>
              <a:gd name="connsiteY4" fmla="*/ 2034963 h 2034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056" h="2034963">
                <a:moveTo>
                  <a:pt x="0" y="0"/>
                </a:moveTo>
                <a:lnTo>
                  <a:pt x="925009" y="724987"/>
                </a:lnTo>
                <a:lnTo>
                  <a:pt x="1840018" y="1234977"/>
                </a:lnTo>
                <a:lnTo>
                  <a:pt x="3675037" y="1799967"/>
                </a:lnTo>
                <a:lnTo>
                  <a:pt x="5500056" y="2034963"/>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dirty="0"/>
          </a:p>
        </p:txBody>
      </p:sp>
      <p:sp>
        <p:nvSpPr>
          <p:cNvPr id="60" name="TextBox 59"/>
          <p:cNvSpPr txBox="1"/>
          <p:nvPr/>
        </p:nvSpPr>
        <p:spPr>
          <a:xfrm>
            <a:off x="5103906" y="2673674"/>
            <a:ext cx="396262" cy="253916"/>
          </a:xfrm>
          <a:prstGeom prst="rect">
            <a:avLst/>
          </a:prstGeom>
          <a:noFill/>
        </p:spPr>
        <p:txBody>
          <a:bodyPr wrap="none" rtlCol="0">
            <a:spAutoFit/>
          </a:bodyPr>
          <a:lstStyle/>
          <a:p>
            <a:r>
              <a:rPr lang="en-US" sz="1050" dirty="0">
                <a:solidFill>
                  <a:schemeClr val="accent2"/>
                </a:solidFill>
              </a:rPr>
              <a:t>****</a:t>
            </a:r>
          </a:p>
        </p:txBody>
      </p:sp>
      <p:sp>
        <p:nvSpPr>
          <p:cNvPr id="61" name="TextBox 60"/>
          <p:cNvSpPr txBox="1"/>
          <p:nvPr/>
        </p:nvSpPr>
        <p:spPr>
          <a:xfrm>
            <a:off x="3731392" y="2497427"/>
            <a:ext cx="396262" cy="253916"/>
          </a:xfrm>
          <a:prstGeom prst="rect">
            <a:avLst/>
          </a:prstGeom>
          <a:noFill/>
        </p:spPr>
        <p:txBody>
          <a:bodyPr wrap="none" rtlCol="0">
            <a:spAutoFit/>
          </a:bodyPr>
          <a:lstStyle/>
          <a:p>
            <a:r>
              <a:rPr lang="en-US" sz="1050" dirty="0">
                <a:solidFill>
                  <a:schemeClr val="accent2"/>
                </a:solidFill>
              </a:rPr>
              <a:t>****</a:t>
            </a:r>
          </a:p>
        </p:txBody>
      </p:sp>
      <p:sp>
        <p:nvSpPr>
          <p:cNvPr id="62" name="TextBox 61"/>
          <p:cNvSpPr txBox="1"/>
          <p:nvPr/>
        </p:nvSpPr>
        <p:spPr>
          <a:xfrm>
            <a:off x="2358877" y="2084935"/>
            <a:ext cx="396262" cy="253916"/>
          </a:xfrm>
          <a:prstGeom prst="rect">
            <a:avLst/>
          </a:prstGeom>
          <a:noFill/>
        </p:spPr>
        <p:txBody>
          <a:bodyPr wrap="none" rtlCol="0">
            <a:spAutoFit/>
          </a:bodyPr>
          <a:lstStyle/>
          <a:p>
            <a:r>
              <a:rPr lang="en-US" sz="1050" dirty="0">
                <a:solidFill>
                  <a:schemeClr val="accent2"/>
                </a:solidFill>
              </a:rPr>
              <a:t>****</a:t>
            </a:r>
          </a:p>
        </p:txBody>
      </p:sp>
      <p:sp>
        <p:nvSpPr>
          <p:cNvPr id="63" name="TextBox 62"/>
          <p:cNvSpPr txBox="1"/>
          <p:nvPr/>
        </p:nvSpPr>
        <p:spPr>
          <a:xfrm>
            <a:off x="1665120" y="1724941"/>
            <a:ext cx="396262" cy="253916"/>
          </a:xfrm>
          <a:prstGeom prst="rect">
            <a:avLst/>
          </a:prstGeom>
          <a:noFill/>
        </p:spPr>
        <p:txBody>
          <a:bodyPr wrap="none" rtlCol="0">
            <a:spAutoFit/>
          </a:bodyPr>
          <a:lstStyle/>
          <a:p>
            <a:r>
              <a:rPr lang="en-US" sz="1050" dirty="0">
                <a:solidFill>
                  <a:schemeClr val="accent2"/>
                </a:solidFill>
              </a:rPr>
              <a:t>****</a:t>
            </a:r>
          </a:p>
        </p:txBody>
      </p:sp>
      <p:grpSp>
        <p:nvGrpSpPr>
          <p:cNvPr id="64" name="Group 63"/>
          <p:cNvGrpSpPr/>
          <p:nvPr/>
        </p:nvGrpSpPr>
        <p:grpSpPr>
          <a:xfrm>
            <a:off x="2491451" y="2298875"/>
            <a:ext cx="77788" cy="69590"/>
            <a:chOff x="5783284" y="4422251"/>
            <a:chExt cx="103717" cy="211667"/>
          </a:xfrm>
        </p:grpSpPr>
        <p:sp>
          <p:nvSpPr>
            <p:cNvPr id="65" name="Line 222"/>
            <p:cNvSpPr>
              <a:spLocks noChangeShapeType="1"/>
            </p:cNvSpPr>
            <p:nvPr/>
          </p:nvSpPr>
          <p:spPr bwMode="auto">
            <a:xfrm>
              <a:off x="5834084" y="4422251"/>
              <a:ext cx="0" cy="211667"/>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66" name="Line 223"/>
            <p:cNvSpPr>
              <a:spLocks noChangeShapeType="1"/>
            </p:cNvSpPr>
            <p:nvPr/>
          </p:nvSpPr>
          <p:spPr bwMode="auto">
            <a:xfrm>
              <a:off x="5783284" y="4422251"/>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67" name="Line 224"/>
            <p:cNvSpPr>
              <a:spLocks noChangeShapeType="1"/>
            </p:cNvSpPr>
            <p:nvPr/>
          </p:nvSpPr>
          <p:spPr bwMode="auto">
            <a:xfrm>
              <a:off x="5783284" y="4633917"/>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68" name="Isosceles Triangle 67"/>
          <p:cNvSpPr/>
          <p:nvPr/>
        </p:nvSpPr>
        <p:spPr>
          <a:xfrm>
            <a:off x="2495006" y="2290286"/>
            <a:ext cx="71819" cy="6191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solidFill>
                <a:schemeClr val="accent2"/>
              </a:solidFill>
            </a:endParaRPr>
          </a:p>
        </p:txBody>
      </p:sp>
      <p:grpSp>
        <p:nvGrpSpPr>
          <p:cNvPr id="69" name="Group 68"/>
          <p:cNvGrpSpPr/>
          <p:nvPr/>
        </p:nvGrpSpPr>
        <p:grpSpPr>
          <a:xfrm>
            <a:off x="1801444" y="1920132"/>
            <a:ext cx="77788" cy="69590"/>
            <a:chOff x="5783284" y="4422251"/>
            <a:chExt cx="103717" cy="211667"/>
          </a:xfrm>
        </p:grpSpPr>
        <p:sp>
          <p:nvSpPr>
            <p:cNvPr id="70" name="Line 222"/>
            <p:cNvSpPr>
              <a:spLocks noChangeShapeType="1"/>
            </p:cNvSpPr>
            <p:nvPr/>
          </p:nvSpPr>
          <p:spPr bwMode="auto">
            <a:xfrm>
              <a:off x="5834084" y="4422251"/>
              <a:ext cx="0" cy="211667"/>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71" name="Line 223"/>
            <p:cNvSpPr>
              <a:spLocks noChangeShapeType="1"/>
            </p:cNvSpPr>
            <p:nvPr/>
          </p:nvSpPr>
          <p:spPr bwMode="auto">
            <a:xfrm>
              <a:off x="5783284" y="4422251"/>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72" name="Line 224"/>
            <p:cNvSpPr>
              <a:spLocks noChangeShapeType="1"/>
            </p:cNvSpPr>
            <p:nvPr/>
          </p:nvSpPr>
          <p:spPr bwMode="auto">
            <a:xfrm>
              <a:off x="5783284" y="4633917"/>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73" name="Isosceles Triangle 72"/>
          <p:cNvSpPr/>
          <p:nvPr/>
        </p:nvSpPr>
        <p:spPr>
          <a:xfrm>
            <a:off x="1804999" y="1911543"/>
            <a:ext cx="71819" cy="6191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solidFill>
                <a:schemeClr val="accent2"/>
              </a:solidFill>
            </a:endParaRPr>
          </a:p>
        </p:txBody>
      </p:sp>
      <p:grpSp>
        <p:nvGrpSpPr>
          <p:cNvPr id="74" name="Group 73"/>
          <p:cNvGrpSpPr/>
          <p:nvPr/>
        </p:nvGrpSpPr>
        <p:grpSpPr>
          <a:xfrm>
            <a:off x="3867715" y="2718868"/>
            <a:ext cx="77788" cy="83306"/>
            <a:chOff x="5783284" y="4422251"/>
            <a:chExt cx="103717" cy="211667"/>
          </a:xfrm>
        </p:grpSpPr>
        <p:sp>
          <p:nvSpPr>
            <p:cNvPr id="75" name="Line 222"/>
            <p:cNvSpPr>
              <a:spLocks noChangeShapeType="1"/>
            </p:cNvSpPr>
            <p:nvPr/>
          </p:nvSpPr>
          <p:spPr bwMode="auto">
            <a:xfrm>
              <a:off x="5834084" y="4422251"/>
              <a:ext cx="0" cy="211667"/>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76" name="Line 223"/>
            <p:cNvSpPr>
              <a:spLocks noChangeShapeType="1"/>
            </p:cNvSpPr>
            <p:nvPr/>
          </p:nvSpPr>
          <p:spPr bwMode="auto">
            <a:xfrm>
              <a:off x="5783284" y="4422251"/>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77" name="Line 224"/>
            <p:cNvSpPr>
              <a:spLocks noChangeShapeType="1"/>
            </p:cNvSpPr>
            <p:nvPr/>
          </p:nvSpPr>
          <p:spPr bwMode="auto">
            <a:xfrm>
              <a:off x="5783284" y="4633917"/>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78" name="Isosceles Triangle 77"/>
          <p:cNvSpPr/>
          <p:nvPr/>
        </p:nvSpPr>
        <p:spPr>
          <a:xfrm>
            <a:off x="3871270" y="2717779"/>
            <a:ext cx="71819" cy="6191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solidFill>
                <a:schemeClr val="accent2"/>
              </a:solidFill>
            </a:endParaRPr>
          </a:p>
        </p:txBody>
      </p:sp>
      <p:grpSp>
        <p:nvGrpSpPr>
          <p:cNvPr id="79" name="Group 78"/>
          <p:cNvGrpSpPr/>
          <p:nvPr/>
        </p:nvGrpSpPr>
        <p:grpSpPr>
          <a:xfrm>
            <a:off x="5247729" y="2895114"/>
            <a:ext cx="77788" cy="83306"/>
            <a:chOff x="5783284" y="4422251"/>
            <a:chExt cx="103717" cy="211667"/>
          </a:xfrm>
        </p:grpSpPr>
        <p:sp>
          <p:nvSpPr>
            <p:cNvPr id="80" name="Line 222"/>
            <p:cNvSpPr>
              <a:spLocks noChangeShapeType="1"/>
            </p:cNvSpPr>
            <p:nvPr/>
          </p:nvSpPr>
          <p:spPr bwMode="auto">
            <a:xfrm>
              <a:off x="5834084" y="4422251"/>
              <a:ext cx="0" cy="211667"/>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81" name="Line 223"/>
            <p:cNvSpPr>
              <a:spLocks noChangeShapeType="1"/>
            </p:cNvSpPr>
            <p:nvPr/>
          </p:nvSpPr>
          <p:spPr bwMode="auto">
            <a:xfrm>
              <a:off x="5783284" y="4422251"/>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82" name="Line 224"/>
            <p:cNvSpPr>
              <a:spLocks noChangeShapeType="1"/>
            </p:cNvSpPr>
            <p:nvPr/>
          </p:nvSpPr>
          <p:spPr bwMode="auto">
            <a:xfrm>
              <a:off x="5783284" y="4633917"/>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83" name="Isosceles Triangle 82"/>
          <p:cNvSpPr/>
          <p:nvPr/>
        </p:nvSpPr>
        <p:spPr>
          <a:xfrm>
            <a:off x="5251285" y="2894025"/>
            <a:ext cx="71819" cy="6191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solidFill>
                <a:schemeClr val="accent2"/>
              </a:solidFill>
            </a:endParaRPr>
          </a:p>
        </p:txBody>
      </p:sp>
      <p:sp>
        <p:nvSpPr>
          <p:cNvPr id="45" name="Isosceles Triangle 44"/>
          <p:cNvSpPr/>
          <p:nvPr/>
        </p:nvSpPr>
        <p:spPr>
          <a:xfrm>
            <a:off x="1117931" y="1375441"/>
            <a:ext cx="71819" cy="6191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solidFill>
                <a:schemeClr val="accent2"/>
              </a:solidFill>
            </a:endParaRPr>
          </a:p>
        </p:txBody>
      </p:sp>
      <p:grpSp>
        <p:nvGrpSpPr>
          <p:cNvPr id="87" name="Group 86"/>
          <p:cNvGrpSpPr/>
          <p:nvPr/>
        </p:nvGrpSpPr>
        <p:grpSpPr>
          <a:xfrm>
            <a:off x="1800063" y="1333450"/>
            <a:ext cx="77788" cy="69590"/>
            <a:chOff x="5783284" y="4422251"/>
            <a:chExt cx="103717" cy="211667"/>
          </a:xfrm>
        </p:grpSpPr>
        <p:sp>
          <p:nvSpPr>
            <p:cNvPr id="88" name="Line 222"/>
            <p:cNvSpPr>
              <a:spLocks noChangeShapeType="1"/>
            </p:cNvSpPr>
            <p:nvPr/>
          </p:nvSpPr>
          <p:spPr bwMode="auto">
            <a:xfrm>
              <a:off x="5834084" y="4422251"/>
              <a:ext cx="0" cy="211667"/>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89" name="Line 223"/>
            <p:cNvSpPr>
              <a:spLocks noChangeShapeType="1"/>
            </p:cNvSpPr>
            <p:nvPr/>
          </p:nvSpPr>
          <p:spPr bwMode="auto">
            <a:xfrm>
              <a:off x="5783284" y="4422251"/>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90" name="Line 224"/>
            <p:cNvSpPr>
              <a:spLocks noChangeShapeType="1"/>
            </p:cNvSpPr>
            <p:nvPr/>
          </p:nvSpPr>
          <p:spPr bwMode="auto">
            <a:xfrm>
              <a:off x="5783284" y="4633917"/>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91" name="Oval 90"/>
          <p:cNvSpPr/>
          <p:nvPr/>
        </p:nvSpPr>
        <p:spPr>
          <a:xfrm>
            <a:off x="1803618" y="1338602"/>
            <a:ext cx="66675" cy="66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grpSp>
        <p:nvGrpSpPr>
          <p:cNvPr id="92" name="Group 91"/>
          <p:cNvGrpSpPr/>
          <p:nvPr/>
        </p:nvGrpSpPr>
        <p:grpSpPr>
          <a:xfrm>
            <a:off x="2493006" y="1309637"/>
            <a:ext cx="77788" cy="69590"/>
            <a:chOff x="5783284" y="4422251"/>
            <a:chExt cx="103717" cy="211667"/>
          </a:xfrm>
        </p:grpSpPr>
        <p:sp>
          <p:nvSpPr>
            <p:cNvPr id="93" name="Line 222"/>
            <p:cNvSpPr>
              <a:spLocks noChangeShapeType="1"/>
            </p:cNvSpPr>
            <p:nvPr/>
          </p:nvSpPr>
          <p:spPr bwMode="auto">
            <a:xfrm>
              <a:off x="5834084" y="4422251"/>
              <a:ext cx="0" cy="211667"/>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94" name="Line 223"/>
            <p:cNvSpPr>
              <a:spLocks noChangeShapeType="1"/>
            </p:cNvSpPr>
            <p:nvPr/>
          </p:nvSpPr>
          <p:spPr bwMode="auto">
            <a:xfrm>
              <a:off x="5783284" y="4422251"/>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95" name="Line 224"/>
            <p:cNvSpPr>
              <a:spLocks noChangeShapeType="1"/>
            </p:cNvSpPr>
            <p:nvPr/>
          </p:nvSpPr>
          <p:spPr bwMode="auto">
            <a:xfrm>
              <a:off x="5783284" y="4633917"/>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96" name="Oval 95"/>
          <p:cNvSpPr/>
          <p:nvPr/>
        </p:nvSpPr>
        <p:spPr>
          <a:xfrm>
            <a:off x="2496562" y="1314790"/>
            <a:ext cx="66675" cy="66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grpSp>
        <p:nvGrpSpPr>
          <p:cNvPr id="97" name="Group 96"/>
          <p:cNvGrpSpPr/>
          <p:nvPr/>
        </p:nvGrpSpPr>
        <p:grpSpPr>
          <a:xfrm>
            <a:off x="3866988" y="1295350"/>
            <a:ext cx="77788" cy="76448"/>
            <a:chOff x="5783284" y="4422251"/>
            <a:chExt cx="103717" cy="211667"/>
          </a:xfrm>
        </p:grpSpPr>
        <p:sp>
          <p:nvSpPr>
            <p:cNvPr id="98" name="Line 222"/>
            <p:cNvSpPr>
              <a:spLocks noChangeShapeType="1"/>
            </p:cNvSpPr>
            <p:nvPr/>
          </p:nvSpPr>
          <p:spPr bwMode="auto">
            <a:xfrm>
              <a:off x="5834084" y="4422251"/>
              <a:ext cx="0" cy="211667"/>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99" name="Line 223"/>
            <p:cNvSpPr>
              <a:spLocks noChangeShapeType="1"/>
            </p:cNvSpPr>
            <p:nvPr/>
          </p:nvSpPr>
          <p:spPr bwMode="auto">
            <a:xfrm>
              <a:off x="5783284" y="4422251"/>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00" name="Line 224"/>
            <p:cNvSpPr>
              <a:spLocks noChangeShapeType="1"/>
            </p:cNvSpPr>
            <p:nvPr/>
          </p:nvSpPr>
          <p:spPr bwMode="auto">
            <a:xfrm>
              <a:off x="5783284" y="4633917"/>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101" name="Oval 100"/>
          <p:cNvSpPr/>
          <p:nvPr/>
        </p:nvSpPr>
        <p:spPr>
          <a:xfrm>
            <a:off x="3870543" y="1300502"/>
            <a:ext cx="66675" cy="66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grpSp>
        <p:nvGrpSpPr>
          <p:cNvPr id="102" name="Group 101"/>
          <p:cNvGrpSpPr/>
          <p:nvPr/>
        </p:nvGrpSpPr>
        <p:grpSpPr>
          <a:xfrm>
            <a:off x="5243350" y="1276300"/>
            <a:ext cx="77788" cy="83306"/>
            <a:chOff x="5783284" y="4422251"/>
            <a:chExt cx="103717" cy="211667"/>
          </a:xfrm>
        </p:grpSpPr>
        <p:sp>
          <p:nvSpPr>
            <p:cNvPr id="103" name="Line 222"/>
            <p:cNvSpPr>
              <a:spLocks noChangeShapeType="1"/>
            </p:cNvSpPr>
            <p:nvPr/>
          </p:nvSpPr>
          <p:spPr bwMode="auto">
            <a:xfrm>
              <a:off x="5834084" y="4422251"/>
              <a:ext cx="0" cy="211667"/>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04" name="Line 223"/>
            <p:cNvSpPr>
              <a:spLocks noChangeShapeType="1"/>
            </p:cNvSpPr>
            <p:nvPr/>
          </p:nvSpPr>
          <p:spPr bwMode="auto">
            <a:xfrm>
              <a:off x="5783284" y="4422251"/>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05" name="Line 224"/>
            <p:cNvSpPr>
              <a:spLocks noChangeShapeType="1"/>
            </p:cNvSpPr>
            <p:nvPr/>
          </p:nvSpPr>
          <p:spPr bwMode="auto">
            <a:xfrm>
              <a:off x="5783284" y="4633917"/>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106" name="Oval 105"/>
          <p:cNvSpPr/>
          <p:nvPr/>
        </p:nvSpPr>
        <p:spPr>
          <a:xfrm>
            <a:off x="5249287" y="1281452"/>
            <a:ext cx="66675" cy="66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853" name="Google Shape;853;p36"/>
          <p:cNvSpPr/>
          <p:nvPr/>
        </p:nvSpPr>
        <p:spPr>
          <a:xfrm>
            <a:off x="4887338" y="1127975"/>
            <a:ext cx="754500" cy="19206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defTabSz="685800">
              <a:buClrTx/>
              <a:defRPr/>
            </a:pPr>
            <a:endParaRPr sz="1350" kern="1200" dirty="0">
              <a:solidFill>
                <a:srgbClr val="FFFFFF"/>
              </a:solidFill>
              <a:latin typeface="Calibri"/>
              <a:ea typeface="Calibri"/>
              <a:cs typeface="Calibri"/>
              <a:sym typeface="Calibri"/>
            </a:endParaRPr>
          </a:p>
        </p:txBody>
      </p:sp>
      <p:sp>
        <p:nvSpPr>
          <p:cNvPr id="46" name="Google Shape;853;p36"/>
          <p:cNvSpPr/>
          <p:nvPr/>
        </p:nvSpPr>
        <p:spPr>
          <a:xfrm>
            <a:off x="1475147" y="1200814"/>
            <a:ext cx="754500" cy="1118804"/>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defTabSz="685800">
              <a:buClrTx/>
              <a:defRPr/>
            </a:pPr>
            <a:endParaRPr sz="1350" kern="1200" dirty="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52" name="Freeform 51"/>
          <p:cNvSpPr/>
          <p:nvPr/>
        </p:nvSpPr>
        <p:spPr>
          <a:xfrm>
            <a:off x="1357390" y="1074708"/>
            <a:ext cx="3623094" cy="1926566"/>
          </a:xfrm>
          <a:custGeom>
            <a:avLst/>
            <a:gdLst>
              <a:gd name="connsiteX0" fmla="*/ 0 w 3215736"/>
              <a:gd name="connsiteY0" fmla="*/ 0 h 1840302"/>
              <a:gd name="connsiteX1" fmla="*/ 1605472 w 3215736"/>
              <a:gd name="connsiteY1" fmla="*/ 1025585 h 1840302"/>
              <a:gd name="connsiteX2" fmla="*/ 3215736 w 3215736"/>
              <a:gd name="connsiteY2" fmla="*/ 1840302 h 1840302"/>
              <a:gd name="connsiteX0" fmla="*/ 0 w 4830792"/>
              <a:gd name="connsiteY0" fmla="*/ 0 h 2568755"/>
              <a:gd name="connsiteX1" fmla="*/ 1605472 w 4830792"/>
              <a:gd name="connsiteY1" fmla="*/ 1025585 h 2568755"/>
              <a:gd name="connsiteX2" fmla="*/ 4830792 w 4830792"/>
              <a:gd name="connsiteY2" fmla="*/ 2568755 h 2568755"/>
              <a:gd name="connsiteX0" fmla="*/ 0 w 4830792"/>
              <a:gd name="connsiteY0" fmla="*/ 0 h 2568755"/>
              <a:gd name="connsiteX1" fmla="*/ 1605472 w 4830792"/>
              <a:gd name="connsiteY1" fmla="*/ 1025585 h 2568755"/>
              <a:gd name="connsiteX2" fmla="*/ 3225321 w 4830792"/>
              <a:gd name="connsiteY2" fmla="*/ 1835510 h 2568755"/>
              <a:gd name="connsiteX3" fmla="*/ 4830792 w 4830792"/>
              <a:gd name="connsiteY3" fmla="*/ 2568755 h 2568755"/>
              <a:gd name="connsiteX0" fmla="*/ 0 w 4830792"/>
              <a:gd name="connsiteY0" fmla="*/ 0 h 2568755"/>
              <a:gd name="connsiteX1" fmla="*/ 1605472 w 4830792"/>
              <a:gd name="connsiteY1" fmla="*/ 1025585 h 2568755"/>
              <a:gd name="connsiteX2" fmla="*/ 3225321 w 4830792"/>
              <a:gd name="connsiteY2" fmla="*/ 1835510 h 2568755"/>
              <a:gd name="connsiteX3" fmla="*/ 4830792 w 4830792"/>
              <a:gd name="connsiteY3" fmla="*/ 2568755 h 2568755"/>
            </a:gdLst>
            <a:ahLst/>
            <a:cxnLst>
              <a:cxn ang="0">
                <a:pos x="connsiteX0" y="connsiteY0"/>
              </a:cxn>
              <a:cxn ang="0">
                <a:pos x="connsiteX1" y="connsiteY1"/>
              </a:cxn>
              <a:cxn ang="0">
                <a:pos x="connsiteX2" y="connsiteY2"/>
              </a:cxn>
              <a:cxn ang="0">
                <a:pos x="connsiteX3" y="connsiteY3"/>
              </a:cxn>
            </a:cxnLst>
            <a:rect l="l" t="t" r="r" b="b"/>
            <a:pathLst>
              <a:path w="4830792" h="2568755">
                <a:moveTo>
                  <a:pt x="0" y="0"/>
                </a:moveTo>
                <a:lnTo>
                  <a:pt x="1605472" y="1025585"/>
                </a:lnTo>
                <a:lnTo>
                  <a:pt x="3225321" y="1835510"/>
                </a:lnTo>
                <a:lnTo>
                  <a:pt x="4830792" y="2568755"/>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dirty="0"/>
          </a:p>
        </p:txBody>
      </p:sp>
      <p:sp>
        <p:nvSpPr>
          <p:cNvPr id="863" name="Google Shape;863;p37"/>
          <p:cNvSpPr txBox="1">
            <a:spLocks noGrp="1"/>
          </p:cNvSpPr>
          <p:nvPr>
            <p:ph type="title"/>
          </p:nvPr>
        </p:nvSpPr>
        <p:spPr>
          <a:xfrm>
            <a:off x="0" y="84423"/>
            <a:ext cx="9117864" cy="857250"/>
          </a:xfrm>
          <a:prstGeom prst="rect">
            <a:avLst/>
          </a:prstGeom>
          <a:noFill/>
          <a:ln>
            <a:noFill/>
          </a:ln>
        </p:spPr>
        <p:txBody>
          <a:bodyPr spcFirstLastPara="1" vert="horz" wrap="square" lIns="91425" tIns="45700" rIns="91425" bIns="45700" rtlCol="0" anchor="t" anchorCtr="0">
            <a:noAutofit/>
          </a:bodyPr>
          <a:lstStyle/>
          <a:p>
            <a:pPr>
              <a:buClr>
                <a:srgbClr val="FFFF00"/>
              </a:buClr>
              <a:buSzPct val="100000"/>
            </a:pPr>
            <a:r>
              <a:rPr lang="en" dirty="0">
                <a:solidFill>
                  <a:schemeClr val="tx2">
                    <a:lumMod val="95000"/>
                    <a:lumOff val="5000"/>
                  </a:schemeClr>
                </a:solidFill>
                <a:latin typeface="Arial Narrow" panose="020B0604020202020204" pitchFamily="34" charset="0"/>
                <a:ea typeface="Arial Narrow"/>
                <a:cs typeface="Arial Narrow" panose="020B0604020202020204" pitchFamily="34" charset="0"/>
                <a:sym typeface="Arial Narrow"/>
              </a:rPr>
              <a:t>Clarity AD: </a:t>
            </a:r>
            <a:r>
              <a:rPr lang="en" dirty="0" err="1">
                <a:solidFill>
                  <a:schemeClr val="tx2">
                    <a:lumMod val="95000"/>
                    <a:lumOff val="5000"/>
                  </a:schemeClr>
                </a:solidFill>
                <a:latin typeface="Arial Narrow" panose="020B0604020202020204" pitchFamily="34" charset="0"/>
                <a:ea typeface="Arial Narrow"/>
                <a:cs typeface="Arial Narrow" panose="020B0604020202020204" pitchFamily="34" charset="0"/>
                <a:sym typeface="Arial Narrow"/>
              </a:rPr>
              <a:t>Lecanemab</a:t>
            </a:r>
            <a:r>
              <a:rPr lang="en" dirty="0">
                <a:solidFill>
                  <a:schemeClr val="tx2">
                    <a:lumMod val="95000"/>
                    <a:lumOff val="5000"/>
                  </a:schemeClr>
                </a:solidFill>
                <a:latin typeface="Arial Narrow" panose="020B0604020202020204" pitchFamily="34" charset="0"/>
                <a:ea typeface="Arial Narrow"/>
                <a:cs typeface="Arial Narrow" panose="020B0604020202020204" pitchFamily="34" charset="0"/>
                <a:sym typeface="Arial Narrow"/>
              </a:rPr>
              <a:t> Slows Disease Progression on ADCS MCI-ADL  </a:t>
            </a:r>
            <a:endParaRPr dirty="0">
              <a:solidFill>
                <a:schemeClr val="tx2">
                  <a:lumMod val="95000"/>
                  <a:lumOff val="5000"/>
                </a:schemeClr>
              </a:solidFill>
              <a:latin typeface="Arial Narrow" panose="020B0604020202020204" pitchFamily="34" charset="0"/>
              <a:ea typeface="Arial Narrow"/>
              <a:cs typeface="Arial Narrow" panose="020B0604020202020204" pitchFamily="34" charset="0"/>
              <a:sym typeface="Arial Narrow"/>
            </a:endParaRPr>
          </a:p>
        </p:txBody>
      </p:sp>
      <p:sp>
        <p:nvSpPr>
          <p:cNvPr id="864" name="Google Shape;864;p37"/>
          <p:cNvSpPr txBox="1">
            <a:spLocks noGrp="1"/>
          </p:cNvSpPr>
          <p:nvPr>
            <p:ph type="sldNum" sz="quarter" idx="10"/>
          </p:nvPr>
        </p:nvSpPr>
        <p:spPr>
          <a:prstGeom prst="rect">
            <a:avLst/>
          </a:prstGeom>
          <a:noFill/>
          <a:ln>
            <a:noFill/>
          </a:ln>
        </p:spPr>
        <p:txBody>
          <a:bodyPr spcFirstLastPara="1" vert="horz" wrap="square" lIns="91425" tIns="45700" rIns="91425" bIns="45700" rtlCol="0" anchor="ctr" anchorCtr="0">
            <a:noAutofit/>
          </a:bodyPr>
          <a:lstStyle/>
          <a:p>
            <a:pPr algn="r" defTabSz="685800">
              <a:defRPr/>
            </a:pPr>
            <a:fld id="{00000000-1234-1234-1234-123412341234}" type="slidenum">
              <a:rPr lang="en" sz="700" kern="1200">
                <a:solidFill>
                  <a:srgbClr val="193348"/>
                </a:solidFill>
                <a:ea typeface="+mn-ea"/>
              </a:rPr>
              <a:pPr algn="r" defTabSz="685800">
                <a:defRPr/>
              </a:pPr>
              <a:t>7</a:t>
            </a:fld>
            <a:endParaRPr sz="700" kern="1200" dirty="0">
              <a:solidFill>
                <a:srgbClr val="193348"/>
              </a:solidFill>
              <a:ea typeface="+mn-ea"/>
            </a:endParaRPr>
          </a:p>
        </p:txBody>
      </p:sp>
      <p:sp>
        <p:nvSpPr>
          <p:cNvPr id="3" name="Text Placeholder 2">
            <a:extLst>
              <a:ext uri="{FF2B5EF4-FFF2-40B4-BE49-F238E27FC236}">
                <a16:creationId xmlns:a16="http://schemas.microsoft.com/office/drawing/2014/main" id="{9437B8BC-7BC3-A181-EF1C-1EC87BD850F4}"/>
              </a:ext>
            </a:extLst>
          </p:cNvPr>
          <p:cNvSpPr>
            <a:spLocks noGrp="1"/>
          </p:cNvSpPr>
          <p:nvPr>
            <p:ph type="body" sz="quarter" idx="13"/>
          </p:nvPr>
        </p:nvSpPr>
        <p:spPr/>
        <p:txBody>
          <a:bodyPr/>
          <a:lstStyle/>
          <a:p>
            <a:r>
              <a:rPr lang="en-US" dirty="0">
                <a:solidFill>
                  <a:schemeClr val="tx2">
                    <a:lumMod val="50000"/>
                    <a:lumOff val="50000"/>
                  </a:schemeClr>
                </a:solidFill>
              </a:rPr>
              <a:t>van Dyck. </a:t>
            </a:r>
            <a:r>
              <a:rPr lang="en-US" i="1" dirty="0">
                <a:solidFill>
                  <a:schemeClr val="tx2">
                    <a:lumMod val="50000"/>
                    <a:lumOff val="50000"/>
                  </a:schemeClr>
                </a:solidFill>
              </a:rPr>
              <a:t>N Engl J Med</a:t>
            </a:r>
            <a:r>
              <a:rPr lang="en-US" dirty="0">
                <a:solidFill>
                  <a:schemeClr val="tx2">
                    <a:lumMod val="50000"/>
                    <a:lumOff val="50000"/>
                  </a:schemeClr>
                </a:solidFill>
              </a:rPr>
              <a:t>. 2023;388(1):9-21.</a:t>
            </a:r>
          </a:p>
          <a:p>
            <a:endParaRPr lang="en-US" dirty="0">
              <a:solidFill>
                <a:schemeClr val="tx1"/>
              </a:solidFill>
            </a:endParaRPr>
          </a:p>
        </p:txBody>
      </p:sp>
      <p:sp>
        <p:nvSpPr>
          <p:cNvPr id="868" name="Google Shape;868;p37"/>
          <p:cNvSpPr txBox="1"/>
          <p:nvPr/>
        </p:nvSpPr>
        <p:spPr>
          <a:xfrm>
            <a:off x="1023" y="3709150"/>
            <a:ext cx="8901309" cy="369291"/>
          </a:xfrm>
          <a:prstGeom prst="rect">
            <a:avLst/>
          </a:prstGeom>
          <a:noFill/>
          <a:ln>
            <a:noFill/>
          </a:ln>
        </p:spPr>
        <p:txBody>
          <a:bodyPr spcFirstLastPara="1" wrap="square" lIns="91425" tIns="45700" rIns="91425" bIns="45700" anchor="t" anchorCtr="0">
            <a:spAutoFit/>
          </a:bodyPr>
          <a:lstStyle/>
          <a:p>
            <a:pPr defTabSz="685800">
              <a:buClrTx/>
              <a:defRPr/>
            </a:pPr>
            <a:r>
              <a:rPr lang="en" sz="600" kern="1200" dirty="0">
                <a:solidFill>
                  <a:srgbClr val="000000">
                    <a:lumMod val="50000"/>
                    <a:lumOff val="50000"/>
                  </a:srgbClr>
                </a:solidFill>
                <a:latin typeface="Arial" panose="020B0604020202020204" pitchFamily="34" charset="0"/>
                <a:cs typeface="Arial" panose="020B0604020202020204" pitchFamily="34" charset="0"/>
              </a:rPr>
              <a:t>Note: Based on modified intention-to-treat analysis population. Adjusted mean change from baseline, SE and p-value are derived using mixed model </a:t>
            </a:r>
            <a:r>
              <a:rPr lang="en" sz="600" kern="1200" dirty="0">
                <a:solidFill>
                  <a:srgbClr val="000000">
                    <a:lumMod val="50000"/>
                    <a:lumOff val="50000"/>
                  </a:srgbClr>
                </a:solidFill>
                <a:latin typeface="Arial" panose="020B0604020202020204" pitchFamily="34" charset="0"/>
                <a:ea typeface="+mn-ea"/>
                <a:cs typeface="Arial" panose="020B0604020202020204" pitchFamily="34" charset="0"/>
              </a:rPr>
              <a:t>repeated</a:t>
            </a:r>
            <a:r>
              <a:rPr lang="en" sz="600" kern="1200" dirty="0">
                <a:solidFill>
                  <a:srgbClr val="000000">
                    <a:lumMod val="50000"/>
                    <a:lumOff val="50000"/>
                  </a:srgbClr>
                </a:solidFill>
                <a:latin typeface="Arial" panose="020B0604020202020204" pitchFamily="34" charset="0"/>
                <a:cs typeface="Arial" panose="020B0604020202020204" pitchFamily="34" charset="0"/>
              </a:rPr>
              <a:t> measures (MMRM) with treatment group, visit, treatment group by visit interaction, clinical subgroup, use of Alzheimer’s disease symptomatic medication at baseline, ApoE4 carrier status, region, baseline value by visit interaction as fixed effects, and baseline value as covariate.</a:t>
            </a:r>
            <a:endParaRPr sz="600" kern="1200" dirty="0">
              <a:solidFill>
                <a:srgbClr val="000000">
                  <a:lumMod val="50000"/>
                  <a:lumOff val="50000"/>
                </a:srgbClr>
              </a:solidFill>
              <a:latin typeface="Arial" panose="020B0604020202020204" pitchFamily="34" charset="0"/>
              <a:ea typeface="+mn-ea"/>
              <a:cs typeface="Arial" panose="020B0604020202020204" pitchFamily="34" charset="0"/>
            </a:endParaRPr>
          </a:p>
          <a:p>
            <a:pPr defTabSz="685800">
              <a:buClrTx/>
              <a:defRPr/>
            </a:pPr>
            <a:r>
              <a:rPr lang="en" sz="600" kern="1200" dirty="0">
                <a:solidFill>
                  <a:srgbClr val="000000">
                    <a:lumMod val="50000"/>
                    <a:lumOff val="50000"/>
                  </a:srgbClr>
                </a:solidFill>
                <a:latin typeface="Arial" panose="020B0604020202020204" pitchFamily="34" charset="0"/>
                <a:cs typeface="Arial" panose="020B0604020202020204" pitchFamily="34" charset="0"/>
              </a:rPr>
              <a:t>ADCS ADL-MCI</a:t>
            </a:r>
            <a:r>
              <a:rPr lang="en" sz="600" dirty="0">
                <a:solidFill>
                  <a:srgbClr val="000000">
                    <a:lumMod val="50000"/>
                    <a:lumOff val="50000"/>
                  </a:srgbClr>
                </a:solidFill>
                <a:latin typeface="Arial" panose="020B0604020202020204" pitchFamily="34" charset="0"/>
                <a:cs typeface="Arial" panose="020B0604020202020204" pitchFamily="34" charset="0"/>
              </a:rPr>
              <a:t>, </a:t>
            </a:r>
            <a:r>
              <a:rPr lang="en" sz="600" kern="1200" dirty="0">
                <a:solidFill>
                  <a:srgbClr val="000000">
                    <a:lumMod val="50000"/>
                    <a:lumOff val="50000"/>
                  </a:srgbClr>
                </a:solidFill>
                <a:latin typeface="Arial" panose="020B0604020202020204" pitchFamily="34" charset="0"/>
                <a:cs typeface="Arial" panose="020B0604020202020204" pitchFamily="34" charset="0"/>
              </a:rPr>
              <a:t>Alzheimer's Disease Cooperative Study/Activities of Daily Living scale adapted for mild cognitive impairment (MCI) subjects; LS, least squares; SE, standard error</a:t>
            </a:r>
            <a:endParaRPr sz="600" kern="1200" dirty="0">
              <a:solidFill>
                <a:srgbClr val="000000">
                  <a:lumMod val="50000"/>
                  <a:lumOff val="50000"/>
                </a:srgbClr>
              </a:solidFill>
              <a:latin typeface="Arial" panose="020B0604020202020204" pitchFamily="34" charset="0"/>
              <a:ea typeface="+mn-ea"/>
              <a:cs typeface="Arial" panose="020B0604020202020204" pitchFamily="34" charset="0"/>
            </a:endParaRPr>
          </a:p>
        </p:txBody>
      </p:sp>
      <p:sp>
        <p:nvSpPr>
          <p:cNvPr id="2" name="Google Shape;700;p33">
            <a:extLst>
              <a:ext uri="{FF2B5EF4-FFF2-40B4-BE49-F238E27FC236}">
                <a16:creationId xmlns:a16="http://schemas.microsoft.com/office/drawing/2014/main" id="{E8F90EED-3947-03D5-9E36-ECFB7F31D800}"/>
              </a:ext>
            </a:extLst>
          </p:cNvPr>
          <p:cNvSpPr/>
          <p:nvPr/>
        </p:nvSpPr>
        <p:spPr>
          <a:xfrm>
            <a:off x="0" y="4208653"/>
            <a:ext cx="9144000" cy="511211"/>
          </a:xfrm>
          <a:prstGeom prst="rect">
            <a:avLst/>
          </a:prstGeom>
          <a:solidFill>
            <a:schemeClr val="accent1">
              <a:lumMod val="50000"/>
            </a:schemeClr>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algn="ctr" defTabSz="685800">
              <a:buClr>
                <a:srgbClr val="C00000"/>
              </a:buClr>
              <a:buSzPts val="1800"/>
              <a:defRPr/>
            </a:pPr>
            <a:r>
              <a:rPr lang="en-US" sz="1350" b="1" kern="1200" dirty="0">
                <a:solidFill>
                  <a:srgbClr val="FFFFFF"/>
                </a:solidFill>
                <a:latin typeface="Arial" panose="020B0604020202020204" pitchFamily="34" charset="0"/>
                <a:ea typeface="Arial Narrow"/>
                <a:cs typeface="Arial" panose="020B0604020202020204" pitchFamily="34" charset="0"/>
                <a:sym typeface="Arial Narrow"/>
              </a:rPr>
              <a:t>Lecanemab significantly slowed disease progression on ADCS MCI-ADL by 37% at 18 months and at all time points beginning at 6 months</a:t>
            </a:r>
            <a:endParaRPr sz="1200" b="1" kern="1200" dirty="0">
              <a:solidFill>
                <a:srgbClr val="FFFFFF"/>
              </a:solidFill>
              <a:latin typeface="Arial" panose="020B0604020202020204" pitchFamily="34" charset="0"/>
              <a:ea typeface="Arial Narrow"/>
              <a:cs typeface="Arial" panose="020B0604020202020204" pitchFamily="34" charset="0"/>
              <a:sym typeface="Arial Narrow"/>
            </a:endParaRPr>
          </a:p>
        </p:txBody>
      </p:sp>
      <p:graphicFrame>
        <p:nvGraphicFramePr>
          <p:cNvPr id="4" name="Table 3">
            <a:extLst>
              <a:ext uri="{FF2B5EF4-FFF2-40B4-BE49-F238E27FC236}">
                <a16:creationId xmlns:a16="http://schemas.microsoft.com/office/drawing/2014/main" id="{A6603F56-8A34-2978-AA1B-0E0625AE1F91}"/>
              </a:ext>
            </a:extLst>
          </p:cNvPr>
          <p:cNvGraphicFramePr>
            <a:graphicFrameLocks noGrp="1"/>
          </p:cNvGraphicFramePr>
          <p:nvPr/>
        </p:nvGraphicFramePr>
        <p:xfrm>
          <a:off x="6702137" y="1210284"/>
          <a:ext cx="2261963" cy="1297117"/>
        </p:xfrm>
        <a:graphic>
          <a:graphicData uri="http://schemas.openxmlformats.org/drawingml/2006/table">
            <a:tbl>
              <a:tblPr firstRow="1" bandRow="1">
                <a:tableStyleId>{2D5ABB26-0587-4C30-8999-92F81FD0307C}</a:tableStyleId>
              </a:tblPr>
              <a:tblGrid>
                <a:gridCol w="528205">
                  <a:extLst>
                    <a:ext uri="{9D8B030D-6E8A-4147-A177-3AD203B41FA5}">
                      <a16:colId xmlns:a16="http://schemas.microsoft.com/office/drawing/2014/main" val="20000"/>
                    </a:ext>
                  </a:extLst>
                </a:gridCol>
                <a:gridCol w="926522">
                  <a:extLst>
                    <a:ext uri="{9D8B030D-6E8A-4147-A177-3AD203B41FA5}">
                      <a16:colId xmlns:a16="http://schemas.microsoft.com/office/drawing/2014/main" val="20001"/>
                    </a:ext>
                  </a:extLst>
                </a:gridCol>
                <a:gridCol w="807236">
                  <a:extLst>
                    <a:ext uri="{9D8B030D-6E8A-4147-A177-3AD203B41FA5}">
                      <a16:colId xmlns:a16="http://schemas.microsoft.com/office/drawing/2014/main" val="20002"/>
                    </a:ext>
                  </a:extLst>
                </a:gridCol>
              </a:tblGrid>
              <a:tr h="336437">
                <a:tc>
                  <a:txBody>
                    <a:bodyPr/>
                    <a:lstStyle/>
                    <a:p>
                      <a:pPr marL="45720" algn="l"/>
                      <a:r>
                        <a:rPr lang="en-US" sz="900" b="1" dirty="0">
                          <a:solidFill>
                            <a:srgbClr val="000000"/>
                          </a:solidFill>
                        </a:rPr>
                        <a:t>Month</a:t>
                      </a:r>
                    </a:p>
                  </a:txBody>
                  <a:tcPr marL="0" marR="0" marT="0" marB="34290" anchor="b">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900" b="1" dirty="0">
                          <a:solidFill>
                            <a:srgbClr val="FFFFFF"/>
                          </a:solidFill>
                        </a:rPr>
                        <a:t>Lecanemab (N)</a:t>
                      </a:r>
                    </a:p>
                  </a:txBody>
                  <a:tcPr marL="0" marR="0" marT="0" marB="34290" anchor="b">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accent2"/>
                    </a:solidFill>
                  </a:tcPr>
                </a:tc>
                <a:tc>
                  <a:txBody>
                    <a:bodyPr/>
                    <a:lstStyle/>
                    <a:p>
                      <a:pPr algn="ctr"/>
                      <a:r>
                        <a:rPr lang="en-US" sz="900" b="1" dirty="0">
                          <a:solidFill>
                            <a:srgbClr val="FFFFFF"/>
                          </a:solidFill>
                        </a:rPr>
                        <a:t>Placebo (N)</a:t>
                      </a:r>
                    </a:p>
                  </a:txBody>
                  <a:tcPr marL="0" marR="0" marT="0" marB="34290" anchor="b">
                    <a:lnT w="28575"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0</a:t>
                      </a:r>
                    </a:p>
                  </a:txBody>
                  <a:tcPr marL="0" marR="0" marT="0" marB="0" anchor="ctr">
                    <a:lnT w="28575" cap="flat" cmpd="sng" algn="ctr">
                      <a:solidFill>
                        <a:scrgbClr r="0" g="0" b="0"/>
                      </a:solidFill>
                      <a:prstDash val="solid"/>
                      <a:round/>
                      <a:headEnd type="none" w="med" len="med"/>
                      <a:tailEnd type="none" w="med" len="med"/>
                    </a:lnT>
                  </a:tcPr>
                </a:tc>
                <a:tc>
                  <a:txBody>
                    <a:bodyPr/>
                    <a:lstStyle/>
                    <a:p>
                      <a:pPr algn="ctr"/>
                      <a:r>
                        <a:rPr lang="en-US" sz="900" dirty="0">
                          <a:solidFill>
                            <a:schemeClr val="tx2"/>
                          </a:solidFill>
                        </a:rPr>
                        <a:t>783</a:t>
                      </a:r>
                    </a:p>
                  </a:txBody>
                  <a:tcPr marL="0" marR="0" marT="0" marB="0" anchor="ctr">
                    <a:lnT w="28575" cap="flat" cmpd="sng" algn="ctr">
                      <a:solidFill>
                        <a:scrgbClr r="0" g="0" b="0"/>
                      </a:solidFill>
                      <a:prstDash val="solid"/>
                      <a:round/>
                      <a:headEnd type="none" w="med" len="med"/>
                      <a:tailEnd type="none" w="med" len="med"/>
                    </a:lnT>
                    <a:solidFill>
                      <a:srgbClr val="FBF0E9">
                        <a:alpha val="10000"/>
                      </a:srgbClr>
                    </a:solidFill>
                  </a:tcPr>
                </a:tc>
                <a:tc>
                  <a:txBody>
                    <a:bodyPr/>
                    <a:lstStyle/>
                    <a:p>
                      <a:pPr algn="ctr"/>
                      <a:r>
                        <a:rPr lang="en-US" sz="900" dirty="0">
                          <a:solidFill>
                            <a:schemeClr val="tx2"/>
                          </a:solidFill>
                        </a:rPr>
                        <a:t>796</a:t>
                      </a:r>
                    </a:p>
                  </a:txBody>
                  <a:tcPr marL="0" marR="0" marT="0" marB="0" anchor="ctr">
                    <a:lnT w="28575" cap="flat" cmpd="sng" algn="ctr">
                      <a:solidFill>
                        <a:scrgbClr r="0" g="0" b="0"/>
                      </a:solidFill>
                      <a:prstDash val="solid"/>
                      <a:round/>
                      <a:headEnd type="none" w="med" len="med"/>
                      <a:tailEnd type="none" w="med" len="med"/>
                    </a:lnT>
                    <a:solidFill>
                      <a:schemeClr val="accent1">
                        <a:alpha val="10000"/>
                      </a:schemeClr>
                    </a:solidFill>
                  </a:tcPr>
                </a:tc>
                <a:extLst>
                  <a:ext uri="{0D108BD9-81ED-4DB2-BD59-A6C34878D82A}">
                    <a16:rowId xmlns:a16="http://schemas.microsoft.com/office/drawing/2014/main" val="3750241510"/>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6</a:t>
                      </a:r>
                    </a:p>
                  </a:txBody>
                  <a:tcPr marL="0" marR="0" marT="0" marB="0" anchor="ctr">
                    <a:lnB w="19050" cap="flat" cmpd="sng" algn="ctr">
                      <a:noFill/>
                      <a:prstDash val="solid"/>
                      <a:round/>
                      <a:headEnd type="none" w="med" len="med"/>
                      <a:tailEnd type="none" w="med" len="med"/>
                    </a:lnB>
                  </a:tcPr>
                </a:tc>
                <a:tc>
                  <a:txBody>
                    <a:bodyPr/>
                    <a:lstStyle/>
                    <a:p>
                      <a:pPr algn="ctr"/>
                      <a:r>
                        <a:rPr lang="en-US" sz="900" dirty="0">
                          <a:solidFill>
                            <a:schemeClr val="tx2"/>
                          </a:solidFill>
                        </a:rPr>
                        <a:t>756</a:t>
                      </a:r>
                    </a:p>
                  </a:txBody>
                  <a:tcPr marL="0" marR="0" marT="0" marB="0" anchor="ctr">
                    <a:lnB w="19050" cap="flat" cmpd="sng" algn="ctr">
                      <a:noFill/>
                      <a:prstDash val="solid"/>
                      <a:round/>
                      <a:headEnd type="none" w="med" len="med"/>
                      <a:tailEnd type="none" w="med" len="med"/>
                    </a:lnB>
                    <a:solidFill>
                      <a:srgbClr val="FBF0E9">
                        <a:alpha val="10000"/>
                      </a:srgbClr>
                    </a:solidFill>
                  </a:tcPr>
                </a:tc>
                <a:tc>
                  <a:txBody>
                    <a:bodyPr/>
                    <a:lstStyle/>
                    <a:p>
                      <a:pPr algn="ctr"/>
                      <a:r>
                        <a:rPr lang="en-US" sz="900" dirty="0">
                          <a:solidFill>
                            <a:schemeClr val="tx2"/>
                          </a:solidFill>
                        </a:rPr>
                        <a:t>783</a:t>
                      </a:r>
                    </a:p>
                  </a:txBody>
                  <a:tcPr marL="0" marR="0" marT="0" marB="0" anchor="ctr">
                    <a:lnB w="19050" cap="flat" cmpd="sng" algn="ctr">
                      <a:noFill/>
                      <a:prstDash val="solid"/>
                      <a:round/>
                      <a:headEnd type="none" w="med" len="med"/>
                      <a:tailEnd type="none" w="med" len="med"/>
                    </a:lnB>
                    <a:solidFill>
                      <a:schemeClr val="accent1">
                        <a:alpha val="10000"/>
                      </a:schemeClr>
                    </a:solidFill>
                  </a:tcPr>
                </a:tc>
                <a:extLst>
                  <a:ext uri="{0D108BD9-81ED-4DB2-BD59-A6C34878D82A}">
                    <a16:rowId xmlns:a16="http://schemas.microsoft.com/office/drawing/2014/main" val="1359863939"/>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12</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solidFill>
                            <a:schemeClr val="tx2"/>
                          </a:solidFill>
                        </a:rPr>
                        <a:t>716</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BF0E9">
                        <a:alpha val="10000"/>
                      </a:srgbClr>
                    </a:solidFill>
                  </a:tcPr>
                </a:tc>
                <a:tc>
                  <a:txBody>
                    <a:bodyPr/>
                    <a:lstStyle/>
                    <a:p>
                      <a:pPr algn="ctr"/>
                      <a:r>
                        <a:rPr lang="en-US" sz="900" dirty="0">
                          <a:solidFill>
                            <a:schemeClr val="tx2"/>
                          </a:solidFill>
                        </a:rPr>
                        <a:t>739</a:t>
                      </a:r>
                    </a:p>
                  </a:txBody>
                  <a:tcPr marL="0" marR="0" marT="0"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1102699884"/>
                  </a:ext>
                </a:extLst>
              </a:tr>
              <a:tr h="240170">
                <a:tc>
                  <a:txBody>
                    <a:bodyPr/>
                    <a:lstStyle/>
                    <a:p>
                      <a:pPr marL="45720" marR="0" lvl="0" indent="0" algn="l" defTabSz="609585" rtl="0" eaLnBrk="1" fontAlgn="auto" latinLnBrk="0" hangingPunct="1">
                        <a:lnSpc>
                          <a:spcPct val="100000"/>
                        </a:lnSpc>
                        <a:spcBef>
                          <a:spcPts val="0"/>
                        </a:spcBef>
                        <a:spcAft>
                          <a:spcPts val="0"/>
                        </a:spcAft>
                        <a:buClrTx/>
                        <a:buSzTx/>
                        <a:buFontTx/>
                        <a:buNone/>
                        <a:tabLst/>
                        <a:defRPr/>
                      </a:pPr>
                      <a:r>
                        <a:rPr lang="en-US" sz="900" b="0" dirty="0">
                          <a:solidFill>
                            <a:schemeClr val="tx2"/>
                          </a:solidFill>
                        </a:rPr>
                        <a:t>18</a:t>
                      </a:r>
                    </a:p>
                  </a:txBody>
                  <a:tcPr marL="0" marR="0" marT="0" marB="0" anchor="ctr">
                    <a:lnL>
                      <a:noFill/>
                    </a:lnL>
                    <a:lnR>
                      <a:noFill/>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solidFill>
                            <a:schemeClr val="tx2"/>
                          </a:solidFill>
                        </a:rPr>
                        <a:t>676</a:t>
                      </a:r>
                    </a:p>
                  </a:txBody>
                  <a:tcPr marL="0" marR="0" marT="0" marB="0" anchor="ctr">
                    <a:lnL>
                      <a:noFill/>
                    </a:lnL>
                    <a:lnR>
                      <a:noFill/>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0E9">
                        <a:alpha val="10000"/>
                      </a:srgbClr>
                    </a:solidFill>
                  </a:tcPr>
                </a:tc>
                <a:tc>
                  <a:txBody>
                    <a:bodyPr/>
                    <a:lstStyle/>
                    <a:p>
                      <a:pPr algn="ctr"/>
                      <a:r>
                        <a:rPr lang="en-US" sz="900" dirty="0">
                          <a:solidFill>
                            <a:schemeClr val="tx2"/>
                          </a:solidFill>
                        </a:rPr>
                        <a:t>707</a:t>
                      </a:r>
                    </a:p>
                  </a:txBody>
                  <a:tcPr marL="0" marR="0" marT="0" marB="0" anchor="ctr">
                    <a:lnL>
                      <a:noFill/>
                    </a:lnL>
                    <a:lnR>
                      <a:noFill/>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936145208"/>
                  </a:ext>
                </a:extLst>
              </a:tr>
            </a:tbl>
          </a:graphicData>
        </a:graphic>
      </p:graphicFrame>
      <p:sp>
        <p:nvSpPr>
          <p:cNvPr id="5" name="TextBox 4">
            <a:extLst>
              <a:ext uri="{FF2B5EF4-FFF2-40B4-BE49-F238E27FC236}">
                <a16:creationId xmlns:a16="http://schemas.microsoft.com/office/drawing/2014/main" id="{0E51EED9-5411-83FC-CED0-FB850A5336EE}"/>
              </a:ext>
            </a:extLst>
          </p:cNvPr>
          <p:cNvSpPr txBox="1"/>
          <p:nvPr/>
        </p:nvSpPr>
        <p:spPr>
          <a:xfrm>
            <a:off x="2197286" y="802939"/>
            <a:ext cx="2315718" cy="300082"/>
          </a:xfrm>
          <a:prstGeom prst="rect">
            <a:avLst/>
          </a:prstGeom>
          <a:noFill/>
        </p:spPr>
        <p:txBody>
          <a:bodyPr wrap="square" rtlCol="0">
            <a:spAutoFit/>
          </a:bodyPr>
          <a:lstStyle/>
          <a:p>
            <a:pPr defTabSz="685800">
              <a:buClrTx/>
              <a:defRPr/>
            </a:pPr>
            <a:r>
              <a:rPr lang="en-US" sz="1350" b="1" kern="1200" dirty="0">
                <a:solidFill>
                  <a:srgbClr val="000000">
                    <a:lumMod val="85000"/>
                    <a:lumOff val="15000"/>
                  </a:srgbClr>
                </a:solidFill>
                <a:ea typeface="+mn-ea"/>
                <a:cs typeface="+mn-cs"/>
              </a:rPr>
              <a:t>ADCS-MCI-ADL Score</a:t>
            </a:r>
          </a:p>
        </p:txBody>
      </p:sp>
      <p:sp>
        <p:nvSpPr>
          <p:cNvPr id="12" name="TextBox 11"/>
          <p:cNvSpPr txBox="1"/>
          <p:nvPr/>
        </p:nvSpPr>
        <p:spPr>
          <a:xfrm rot="16200000">
            <a:off x="-339445" y="1870463"/>
            <a:ext cx="2276313" cy="600164"/>
          </a:xfrm>
          <a:prstGeom prst="rect">
            <a:avLst/>
          </a:prstGeom>
          <a:noFill/>
        </p:spPr>
        <p:txBody>
          <a:bodyPr wrap="square" rtlCol="0">
            <a:spAutoFit/>
          </a:bodyPr>
          <a:lstStyle/>
          <a:p>
            <a:pPr algn="ctr" defTabSz="318353">
              <a:buClrTx/>
              <a:defRPr/>
            </a:pPr>
            <a:r>
              <a:rPr lang="en-US" sz="825" b="1" kern="1200" dirty="0">
                <a:solidFill>
                  <a:srgbClr val="000000">
                    <a:lumMod val="85000"/>
                    <a:lumOff val="15000"/>
                  </a:srgbClr>
                </a:solidFill>
                <a:ea typeface="+mn-ea"/>
              </a:rPr>
              <a:t>Worsening</a:t>
            </a:r>
          </a:p>
          <a:p>
            <a:pPr algn="ctr" defTabSz="318353">
              <a:buClrTx/>
              <a:defRPr/>
            </a:pPr>
            <a:endParaRPr lang="en-US" sz="825" b="1" kern="1200" dirty="0">
              <a:solidFill>
                <a:srgbClr val="000000">
                  <a:lumMod val="85000"/>
                  <a:lumOff val="15000"/>
                </a:srgbClr>
              </a:solidFill>
              <a:ea typeface="+mn-ea"/>
            </a:endParaRPr>
          </a:p>
          <a:p>
            <a:pPr algn="ctr" defTabSz="318353">
              <a:buClrTx/>
              <a:defRPr/>
            </a:pPr>
            <a:r>
              <a:rPr lang="en-US" sz="825" b="1" kern="1200" dirty="0">
                <a:solidFill>
                  <a:srgbClr val="000000">
                    <a:lumMod val="85000"/>
                    <a:lumOff val="15000"/>
                  </a:srgbClr>
                </a:solidFill>
                <a:ea typeface="+mn-ea"/>
              </a:rPr>
              <a:t>Adjusted Mean Change from Baseline (±SE) in ADCS MCI-ADL</a:t>
            </a:r>
          </a:p>
        </p:txBody>
      </p:sp>
      <p:sp>
        <p:nvSpPr>
          <p:cNvPr id="13" name="TextBox 12"/>
          <p:cNvSpPr txBox="1"/>
          <p:nvPr/>
        </p:nvSpPr>
        <p:spPr>
          <a:xfrm>
            <a:off x="2867074" y="3388213"/>
            <a:ext cx="888385" cy="219291"/>
          </a:xfrm>
          <a:prstGeom prst="rect">
            <a:avLst/>
          </a:prstGeom>
          <a:noFill/>
        </p:spPr>
        <p:txBody>
          <a:bodyPr wrap="none" rtlCol="0">
            <a:spAutoFit/>
          </a:bodyPr>
          <a:lstStyle/>
          <a:p>
            <a:pPr algn="ctr" defTabSz="318353">
              <a:buClrTx/>
              <a:defRPr/>
            </a:pPr>
            <a:r>
              <a:rPr lang="en-US" sz="825" b="1" kern="1200" dirty="0">
                <a:solidFill>
                  <a:srgbClr val="000000">
                    <a:lumMod val="85000"/>
                    <a:lumOff val="15000"/>
                  </a:srgbClr>
                </a:solidFill>
                <a:ea typeface="+mn-ea"/>
              </a:rPr>
              <a:t>Visit (months)</a:t>
            </a:r>
          </a:p>
        </p:txBody>
      </p:sp>
      <p:sp>
        <p:nvSpPr>
          <p:cNvPr id="14" name="Freeform 7"/>
          <p:cNvSpPr>
            <a:spLocks/>
          </p:cNvSpPr>
          <p:nvPr/>
        </p:nvSpPr>
        <p:spPr bwMode="auto">
          <a:xfrm>
            <a:off x="1357127" y="1040424"/>
            <a:ext cx="3839309" cy="2140712"/>
          </a:xfrm>
          <a:custGeom>
            <a:avLst/>
            <a:gdLst>
              <a:gd name="T0" fmla="*/ 0 w 4070"/>
              <a:gd name="T1" fmla="*/ 0 h 1616"/>
              <a:gd name="T2" fmla="*/ 0 w 4070"/>
              <a:gd name="T3" fmla="*/ 1616 h 1616"/>
              <a:gd name="T4" fmla="*/ 4070 w 4070"/>
              <a:gd name="T5" fmla="*/ 1616 h 1616"/>
            </a:gdLst>
            <a:ahLst/>
            <a:cxnLst>
              <a:cxn ang="0">
                <a:pos x="T0" y="T1"/>
              </a:cxn>
              <a:cxn ang="0">
                <a:pos x="T2" y="T3"/>
              </a:cxn>
              <a:cxn ang="0">
                <a:pos x="T4" y="T5"/>
              </a:cxn>
            </a:cxnLst>
            <a:rect l="0" t="0" r="r" b="b"/>
            <a:pathLst>
              <a:path w="4070" h="1616">
                <a:moveTo>
                  <a:pt x="0" y="0"/>
                </a:moveTo>
                <a:lnTo>
                  <a:pt x="0" y="1616"/>
                </a:lnTo>
                <a:lnTo>
                  <a:pt x="4070" y="1616"/>
                </a:lnTo>
              </a:path>
            </a:pathLst>
          </a:custGeom>
          <a:noFill/>
          <a:ln w="28575"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nvGrpSpPr>
          <p:cNvPr id="11" name="Group 10"/>
          <p:cNvGrpSpPr/>
          <p:nvPr/>
        </p:nvGrpSpPr>
        <p:grpSpPr>
          <a:xfrm>
            <a:off x="1312548" y="1078128"/>
            <a:ext cx="50866" cy="2103008"/>
            <a:chOff x="2331644" y="1437504"/>
            <a:chExt cx="67821" cy="2804010"/>
          </a:xfrm>
        </p:grpSpPr>
        <p:sp>
          <p:nvSpPr>
            <p:cNvPr id="16" name="Line 8"/>
            <p:cNvSpPr>
              <a:spLocks noChangeShapeType="1"/>
            </p:cNvSpPr>
            <p:nvPr/>
          </p:nvSpPr>
          <p:spPr bwMode="auto">
            <a:xfrm flipH="1">
              <a:off x="2331644" y="4241514"/>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7" name="Line 10"/>
            <p:cNvSpPr>
              <a:spLocks noChangeShapeType="1"/>
            </p:cNvSpPr>
            <p:nvPr/>
          </p:nvSpPr>
          <p:spPr bwMode="auto">
            <a:xfrm flipH="1">
              <a:off x="2331644" y="3306844"/>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8" name="Line 12"/>
            <p:cNvSpPr>
              <a:spLocks noChangeShapeType="1"/>
            </p:cNvSpPr>
            <p:nvPr/>
          </p:nvSpPr>
          <p:spPr bwMode="auto">
            <a:xfrm flipH="1">
              <a:off x="2331644" y="3774179"/>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19" name="Line 14"/>
            <p:cNvSpPr>
              <a:spLocks noChangeShapeType="1"/>
            </p:cNvSpPr>
            <p:nvPr/>
          </p:nvSpPr>
          <p:spPr bwMode="auto">
            <a:xfrm flipH="1">
              <a:off x="2331644" y="1437504"/>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49" name="Line 14"/>
            <p:cNvSpPr>
              <a:spLocks noChangeShapeType="1"/>
            </p:cNvSpPr>
            <p:nvPr/>
          </p:nvSpPr>
          <p:spPr bwMode="auto">
            <a:xfrm flipH="1">
              <a:off x="2331644" y="1904839"/>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50" name="Line 14"/>
            <p:cNvSpPr>
              <a:spLocks noChangeShapeType="1"/>
            </p:cNvSpPr>
            <p:nvPr/>
          </p:nvSpPr>
          <p:spPr bwMode="auto">
            <a:xfrm flipH="1">
              <a:off x="2331644" y="2372174"/>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51" name="Line 14"/>
            <p:cNvSpPr>
              <a:spLocks noChangeShapeType="1"/>
            </p:cNvSpPr>
            <p:nvPr/>
          </p:nvSpPr>
          <p:spPr bwMode="auto">
            <a:xfrm flipH="1">
              <a:off x="2331644" y="2839509"/>
              <a:ext cx="67821" cy="0"/>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grpSp>
        <p:nvGrpSpPr>
          <p:cNvPr id="41" name="Group 40"/>
          <p:cNvGrpSpPr/>
          <p:nvPr/>
        </p:nvGrpSpPr>
        <p:grpSpPr>
          <a:xfrm>
            <a:off x="1180213" y="1007484"/>
            <a:ext cx="95084" cy="2230761"/>
            <a:chOff x="2155209" y="1343311"/>
            <a:chExt cx="126779" cy="2974347"/>
          </a:xfrm>
        </p:grpSpPr>
        <p:sp>
          <p:nvSpPr>
            <p:cNvPr id="21" name="Rectangle 9"/>
            <p:cNvSpPr>
              <a:spLocks noChangeArrowheads="1"/>
            </p:cNvSpPr>
            <p:nvPr/>
          </p:nvSpPr>
          <p:spPr bwMode="auto">
            <a:xfrm>
              <a:off x="2155209" y="4148381"/>
              <a:ext cx="12610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r" defTabSz="457211">
                <a:buClrTx/>
                <a:defRPr/>
              </a:pPr>
              <a:r>
                <a:rPr lang="en-US" altLang="en-US" sz="825" kern="1200" dirty="0">
                  <a:solidFill>
                    <a:srgbClr val="000000">
                      <a:lumMod val="85000"/>
                      <a:lumOff val="15000"/>
                    </a:srgbClr>
                  </a:solidFill>
                  <a:latin typeface="Arial"/>
                  <a:ea typeface="+mn-ea"/>
                  <a:cs typeface="Arial"/>
                </a:rPr>
                <a:t>-6</a:t>
              </a:r>
            </a:p>
          </p:txBody>
        </p:sp>
        <p:sp>
          <p:nvSpPr>
            <p:cNvPr id="22" name="Rectangle 11"/>
            <p:cNvSpPr>
              <a:spLocks noChangeArrowheads="1"/>
            </p:cNvSpPr>
            <p:nvPr/>
          </p:nvSpPr>
          <p:spPr bwMode="auto">
            <a:xfrm>
              <a:off x="2155884" y="3213358"/>
              <a:ext cx="12610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-4</a:t>
              </a:r>
            </a:p>
          </p:txBody>
        </p:sp>
        <p:sp>
          <p:nvSpPr>
            <p:cNvPr id="23" name="Rectangle 13"/>
            <p:cNvSpPr>
              <a:spLocks noChangeArrowheads="1"/>
            </p:cNvSpPr>
            <p:nvPr/>
          </p:nvSpPr>
          <p:spPr bwMode="auto">
            <a:xfrm>
              <a:off x="2155884" y="3680872"/>
              <a:ext cx="12610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-5</a:t>
              </a:r>
            </a:p>
          </p:txBody>
        </p:sp>
        <p:sp>
          <p:nvSpPr>
            <p:cNvPr id="24" name="Rectangle 15"/>
            <p:cNvSpPr>
              <a:spLocks noChangeArrowheads="1"/>
            </p:cNvSpPr>
            <p:nvPr/>
          </p:nvSpPr>
          <p:spPr bwMode="auto">
            <a:xfrm>
              <a:off x="2202860" y="1343311"/>
              <a:ext cx="7908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0</a:t>
              </a:r>
            </a:p>
          </p:txBody>
        </p:sp>
        <p:sp>
          <p:nvSpPr>
            <p:cNvPr id="44" name="Rectangle 11"/>
            <p:cNvSpPr>
              <a:spLocks noChangeArrowheads="1"/>
            </p:cNvSpPr>
            <p:nvPr/>
          </p:nvSpPr>
          <p:spPr bwMode="auto">
            <a:xfrm>
              <a:off x="2155884" y="2745847"/>
              <a:ext cx="12610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-3</a:t>
              </a:r>
            </a:p>
          </p:txBody>
        </p:sp>
        <p:sp>
          <p:nvSpPr>
            <p:cNvPr id="45" name="Rectangle 11"/>
            <p:cNvSpPr>
              <a:spLocks noChangeArrowheads="1"/>
            </p:cNvSpPr>
            <p:nvPr/>
          </p:nvSpPr>
          <p:spPr bwMode="auto">
            <a:xfrm>
              <a:off x="2155884" y="2278335"/>
              <a:ext cx="12610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-2</a:t>
              </a:r>
            </a:p>
          </p:txBody>
        </p:sp>
        <p:sp>
          <p:nvSpPr>
            <p:cNvPr id="46" name="Rectangle 11"/>
            <p:cNvSpPr>
              <a:spLocks noChangeArrowheads="1"/>
            </p:cNvSpPr>
            <p:nvPr/>
          </p:nvSpPr>
          <p:spPr bwMode="auto">
            <a:xfrm>
              <a:off x="2155884" y="1810823"/>
              <a:ext cx="12610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457211">
                <a:buClrTx/>
                <a:defRPr/>
              </a:pPr>
              <a:r>
                <a:rPr lang="en-US" altLang="en-US" sz="825" kern="1200" dirty="0">
                  <a:solidFill>
                    <a:srgbClr val="000000">
                      <a:lumMod val="85000"/>
                      <a:lumOff val="15000"/>
                    </a:srgbClr>
                  </a:solidFill>
                  <a:latin typeface="Arial"/>
                  <a:ea typeface="+mn-ea"/>
                  <a:cs typeface="Arial"/>
                </a:rPr>
                <a:t>-1</a:t>
              </a:r>
            </a:p>
          </p:txBody>
        </p:sp>
      </p:grpSp>
      <p:grpSp>
        <p:nvGrpSpPr>
          <p:cNvPr id="7" name="Group 6"/>
          <p:cNvGrpSpPr/>
          <p:nvPr/>
        </p:nvGrpSpPr>
        <p:grpSpPr>
          <a:xfrm>
            <a:off x="1359008" y="3187486"/>
            <a:ext cx="3626736" cy="49655"/>
            <a:chOff x="2393592" y="4249981"/>
            <a:chExt cx="4835648" cy="66207"/>
          </a:xfrm>
        </p:grpSpPr>
        <p:sp>
          <p:nvSpPr>
            <p:cNvPr id="26" name="Line 16"/>
            <p:cNvSpPr>
              <a:spLocks noChangeShapeType="1"/>
            </p:cNvSpPr>
            <p:nvPr/>
          </p:nvSpPr>
          <p:spPr bwMode="auto">
            <a:xfrm>
              <a:off x="2393592" y="4249981"/>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28" name="Line 20"/>
            <p:cNvSpPr>
              <a:spLocks noChangeShapeType="1"/>
            </p:cNvSpPr>
            <p:nvPr/>
          </p:nvSpPr>
          <p:spPr bwMode="auto">
            <a:xfrm>
              <a:off x="4005475" y="4249981"/>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31" name="Line 26"/>
            <p:cNvSpPr>
              <a:spLocks noChangeShapeType="1"/>
            </p:cNvSpPr>
            <p:nvPr/>
          </p:nvSpPr>
          <p:spPr bwMode="auto">
            <a:xfrm>
              <a:off x="7229240" y="4249981"/>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32" name="Line 28"/>
            <p:cNvSpPr>
              <a:spLocks noChangeShapeType="1"/>
            </p:cNvSpPr>
            <p:nvPr/>
          </p:nvSpPr>
          <p:spPr bwMode="auto">
            <a:xfrm>
              <a:off x="5617358" y="4249981"/>
              <a:ext cx="0" cy="66207"/>
            </a:xfrm>
            <a:prstGeom prst="line">
              <a:avLst/>
            </a:prstGeom>
            <a:noFill/>
            <a:ln w="28575" cmpd="sng">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grpSp>
        <p:nvGrpSpPr>
          <p:cNvPr id="8" name="Group 7"/>
          <p:cNvGrpSpPr/>
          <p:nvPr/>
        </p:nvGrpSpPr>
        <p:grpSpPr>
          <a:xfrm>
            <a:off x="1295083" y="3247360"/>
            <a:ext cx="3753991" cy="126958"/>
            <a:chOff x="2308358" y="4329801"/>
            <a:chExt cx="5005321" cy="169276"/>
          </a:xfrm>
        </p:grpSpPr>
        <p:sp>
          <p:nvSpPr>
            <p:cNvPr id="34" name="Rectangle 17"/>
            <p:cNvSpPr>
              <a:spLocks noChangeArrowheads="1"/>
            </p:cNvSpPr>
            <p:nvPr/>
          </p:nvSpPr>
          <p:spPr bwMode="auto">
            <a:xfrm>
              <a:off x="2308358" y="4329801"/>
              <a:ext cx="164592"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ctr" defTabSz="457211">
                <a:buClrTx/>
                <a:defRPr/>
              </a:pPr>
              <a:r>
                <a:rPr lang="en-US" altLang="en-US" sz="825" kern="1200" dirty="0">
                  <a:solidFill>
                    <a:srgbClr val="000000">
                      <a:lumMod val="85000"/>
                      <a:lumOff val="15000"/>
                    </a:srgbClr>
                  </a:solidFill>
                  <a:latin typeface="Arial"/>
                  <a:ea typeface="+mn-ea"/>
                  <a:cs typeface="Arial"/>
                </a:rPr>
                <a:t>0</a:t>
              </a:r>
            </a:p>
          </p:txBody>
        </p:sp>
        <p:sp>
          <p:nvSpPr>
            <p:cNvPr id="36" name="Rectangle 21"/>
            <p:cNvSpPr>
              <a:spLocks noChangeArrowheads="1"/>
            </p:cNvSpPr>
            <p:nvPr/>
          </p:nvSpPr>
          <p:spPr bwMode="auto">
            <a:xfrm>
              <a:off x="3927058" y="4329801"/>
              <a:ext cx="164592"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ctr" defTabSz="457211">
                <a:buClrTx/>
                <a:defRPr/>
              </a:pPr>
              <a:r>
                <a:rPr lang="en-US" altLang="en-US" sz="825" kern="1200" dirty="0">
                  <a:solidFill>
                    <a:srgbClr val="000000">
                      <a:lumMod val="85000"/>
                      <a:lumOff val="15000"/>
                    </a:srgbClr>
                  </a:solidFill>
                  <a:latin typeface="Arial"/>
                  <a:ea typeface="+mn-ea"/>
                  <a:cs typeface="Arial"/>
                </a:rPr>
                <a:t>6</a:t>
              </a:r>
            </a:p>
          </p:txBody>
        </p:sp>
        <p:sp>
          <p:nvSpPr>
            <p:cNvPr id="39" name="Rectangle 27"/>
            <p:cNvSpPr>
              <a:spLocks noChangeArrowheads="1"/>
            </p:cNvSpPr>
            <p:nvPr/>
          </p:nvSpPr>
          <p:spPr bwMode="auto">
            <a:xfrm>
              <a:off x="7156772" y="4329801"/>
              <a:ext cx="156907"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ctr" defTabSz="457211">
                <a:buClrTx/>
                <a:defRPr/>
              </a:pPr>
              <a:r>
                <a:rPr lang="en-US" altLang="en-US" sz="825" kern="1200" dirty="0">
                  <a:solidFill>
                    <a:srgbClr val="000000">
                      <a:lumMod val="85000"/>
                      <a:lumOff val="15000"/>
                    </a:srgbClr>
                  </a:solidFill>
                  <a:latin typeface="Arial"/>
                  <a:ea typeface="+mn-ea"/>
                  <a:cs typeface="Arial"/>
                </a:rPr>
                <a:t>18</a:t>
              </a:r>
            </a:p>
          </p:txBody>
        </p:sp>
        <p:sp>
          <p:nvSpPr>
            <p:cNvPr id="40" name="Rectangle 29"/>
            <p:cNvSpPr>
              <a:spLocks noChangeArrowheads="1"/>
            </p:cNvSpPr>
            <p:nvPr/>
          </p:nvSpPr>
          <p:spPr bwMode="auto">
            <a:xfrm>
              <a:off x="5545758" y="4329801"/>
              <a:ext cx="156907" cy="169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ctr" defTabSz="457211">
                <a:buClrTx/>
                <a:defRPr/>
              </a:pPr>
              <a:r>
                <a:rPr lang="en-US" altLang="en-US" sz="825" kern="1200" dirty="0">
                  <a:solidFill>
                    <a:srgbClr val="000000">
                      <a:lumMod val="85000"/>
                      <a:lumOff val="15000"/>
                    </a:srgbClr>
                  </a:solidFill>
                  <a:latin typeface="Arial"/>
                  <a:ea typeface="+mn-ea"/>
                  <a:cs typeface="Arial"/>
                </a:rPr>
                <a:t>12</a:t>
              </a:r>
            </a:p>
          </p:txBody>
        </p:sp>
      </p:grpSp>
      <p:cxnSp>
        <p:nvCxnSpPr>
          <p:cNvPr id="53" name="Straight Arrow Connector 52"/>
          <p:cNvCxnSpPr/>
          <p:nvPr/>
        </p:nvCxnSpPr>
        <p:spPr>
          <a:xfrm>
            <a:off x="725195" y="1579337"/>
            <a:ext cx="0" cy="1182414"/>
          </a:xfrm>
          <a:prstGeom prst="straightConnector1">
            <a:avLst/>
          </a:prstGeom>
          <a:ln w="5715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5408521" y="1992442"/>
            <a:ext cx="1002023" cy="507831"/>
          </a:xfrm>
          <a:prstGeom prst="rect">
            <a:avLst/>
          </a:prstGeom>
          <a:solidFill>
            <a:srgbClr val="008000"/>
          </a:solidFill>
        </p:spPr>
        <p:txBody>
          <a:bodyPr wrap="square" lIns="0" rIns="0" rtlCol="0">
            <a:spAutoFit/>
          </a:bodyPr>
          <a:lstStyle/>
          <a:p>
            <a:pPr algn="ctr" defTabSz="318353">
              <a:buClrTx/>
              <a:defRPr/>
            </a:pPr>
            <a:r>
              <a:rPr lang="en-US" sz="900" b="1" kern="1200" dirty="0">
                <a:solidFill>
                  <a:schemeClr val="bg2"/>
                </a:solidFill>
                <a:ea typeface="+mn-ea"/>
              </a:rPr>
              <a:t>LS mean </a:t>
            </a:r>
            <a:br>
              <a:rPr lang="en-US" sz="900" b="1" kern="1200" dirty="0">
                <a:solidFill>
                  <a:schemeClr val="bg2"/>
                </a:solidFill>
                <a:ea typeface="+mn-ea"/>
              </a:rPr>
            </a:br>
            <a:r>
              <a:rPr lang="en-US" sz="900" b="1" kern="1200" dirty="0">
                <a:solidFill>
                  <a:schemeClr val="bg2"/>
                </a:solidFill>
                <a:ea typeface="+mn-ea"/>
              </a:rPr>
              <a:t>difference at </a:t>
            </a:r>
            <a:br>
              <a:rPr lang="en-US" sz="900" b="1" kern="1200" dirty="0">
                <a:solidFill>
                  <a:schemeClr val="bg2"/>
                </a:solidFill>
                <a:ea typeface="+mn-ea"/>
              </a:rPr>
            </a:br>
            <a:r>
              <a:rPr lang="en-US" sz="900" b="1" kern="1200" dirty="0">
                <a:solidFill>
                  <a:schemeClr val="bg2"/>
                </a:solidFill>
                <a:ea typeface="+mn-ea"/>
              </a:rPr>
              <a:t>18 months: 2.013</a:t>
            </a:r>
          </a:p>
        </p:txBody>
      </p:sp>
      <p:sp>
        <p:nvSpPr>
          <p:cNvPr id="56" name="TextBox 55"/>
          <p:cNvSpPr txBox="1"/>
          <p:nvPr/>
        </p:nvSpPr>
        <p:spPr>
          <a:xfrm>
            <a:off x="5408188" y="2645026"/>
            <a:ext cx="1002689" cy="507831"/>
          </a:xfrm>
          <a:prstGeom prst="rect">
            <a:avLst/>
          </a:prstGeom>
          <a:solidFill>
            <a:srgbClr val="008000"/>
          </a:solidFill>
        </p:spPr>
        <p:txBody>
          <a:bodyPr wrap="square" lIns="0" rIns="0" rtlCol="0">
            <a:spAutoFit/>
          </a:bodyPr>
          <a:lstStyle/>
          <a:p>
            <a:pPr algn="ctr" defTabSz="318353">
              <a:buClrTx/>
              <a:defRPr/>
            </a:pPr>
            <a:r>
              <a:rPr lang="en-US" sz="900" b="1" kern="1200" dirty="0">
                <a:solidFill>
                  <a:schemeClr val="bg2"/>
                </a:solidFill>
                <a:ea typeface="+mn-ea"/>
              </a:rPr>
              <a:t>37% slowing </a:t>
            </a:r>
            <a:br>
              <a:rPr lang="en-US" sz="900" b="1" kern="1200" dirty="0">
                <a:solidFill>
                  <a:schemeClr val="bg2"/>
                </a:solidFill>
                <a:ea typeface="+mn-ea"/>
              </a:rPr>
            </a:br>
            <a:r>
              <a:rPr lang="en-US" sz="900" b="1" kern="1200" dirty="0">
                <a:solidFill>
                  <a:schemeClr val="bg2"/>
                </a:solidFill>
                <a:ea typeface="+mn-ea"/>
              </a:rPr>
              <a:t>by lecanemab at </a:t>
            </a:r>
            <a:br>
              <a:rPr lang="en-US" sz="900" b="1" kern="1200" dirty="0">
                <a:solidFill>
                  <a:schemeClr val="bg2"/>
                </a:solidFill>
                <a:ea typeface="+mn-ea"/>
              </a:rPr>
            </a:br>
            <a:r>
              <a:rPr lang="en-US" sz="900" b="1" kern="1200" dirty="0">
                <a:solidFill>
                  <a:schemeClr val="bg2"/>
                </a:solidFill>
                <a:ea typeface="+mn-ea"/>
              </a:rPr>
              <a:t>18 months</a:t>
            </a:r>
          </a:p>
        </p:txBody>
      </p:sp>
      <p:sp>
        <p:nvSpPr>
          <p:cNvPr id="57" name="TextBox 56"/>
          <p:cNvSpPr txBox="1"/>
          <p:nvPr/>
        </p:nvSpPr>
        <p:spPr>
          <a:xfrm>
            <a:off x="4101448" y="1882648"/>
            <a:ext cx="820949" cy="207749"/>
          </a:xfrm>
          <a:prstGeom prst="rect">
            <a:avLst/>
          </a:prstGeom>
          <a:noFill/>
        </p:spPr>
        <p:txBody>
          <a:bodyPr wrap="square" lIns="0" rIns="0" rtlCol="0">
            <a:spAutoFit/>
          </a:bodyPr>
          <a:lstStyle/>
          <a:p>
            <a:pPr algn="ctr" defTabSz="318353">
              <a:buClrTx/>
              <a:defRPr/>
            </a:pPr>
            <a:r>
              <a:rPr lang="en-US" sz="750" b="1" kern="1200" dirty="0">
                <a:solidFill>
                  <a:schemeClr val="accent2"/>
                </a:solidFill>
                <a:ea typeface="+mn-ea"/>
              </a:rPr>
              <a:t>Lecanemab</a:t>
            </a:r>
          </a:p>
        </p:txBody>
      </p:sp>
      <p:sp>
        <p:nvSpPr>
          <p:cNvPr id="58" name="TextBox 57"/>
          <p:cNvSpPr txBox="1"/>
          <p:nvPr/>
        </p:nvSpPr>
        <p:spPr>
          <a:xfrm>
            <a:off x="3917093" y="2835148"/>
            <a:ext cx="820949" cy="207749"/>
          </a:xfrm>
          <a:prstGeom prst="rect">
            <a:avLst/>
          </a:prstGeom>
          <a:noFill/>
        </p:spPr>
        <p:txBody>
          <a:bodyPr wrap="square" lIns="0" rIns="0" rtlCol="0">
            <a:spAutoFit/>
          </a:bodyPr>
          <a:lstStyle/>
          <a:p>
            <a:pPr algn="ctr" defTabSz="318353">
              <a:buClrTx/>
              <a:defRPr/>
            </a:pPr>
            <a:r>
              <a:rPr lang="en-US" sz="750" b="1" kern="1200" dirty="0">
                <a:solidFill>
                  <a:schemeClr val="accent1"/>
                </a:solidFill>
                <a:ea typeface="+mn-ea"/>
              </a:rPr>
              <a:t>Placebo</a:t>
            </a:r>
          </a:p>
        </p:txBody>
      </p:sp>
      <p:sp>
        <p:nvSpPr>
          <p:cNvPr id="59" name="TextBox 58"/>
          <p:cNvSpPr txBox="1"/>
          <p:nvPr/>
        </p:nvSpPr>
        <p:spPr>
          <a:xfrm>
            <a:off x="1514333" y="2939616"/>
            <a:ext cx="2744384" cy="207749"/>
          </a:xfrm>
          <a:prstGeom prst="rect">
            <a:avLst/>
          </a:prstGeom>
          <a:noFill/>
        </p:spPr>
        <p:txBody>
          <a:bodyPr wrap="square" lIns="0" rIns="0" rtlCol="0">
            <a:spAutoFit/>
          </a:bodyPr>
          <a:lstStyle/>
          <a:p>
            <a:pPr defTabSz="318353">
              <a:buClrTx/>
              <a:defRPr/>
            </a:pPr>
            <a:r>
              <a:rPr lang="en-US" sz="750" b="1" kern="1200" dirty="0">
                <a:solidFill>
                  <a:schemeClr val="tx2"/>
                </a:solidFill>
                <a:ea typeface="+mn-ea"/>
              </a:rPr>
              <a:t>* </a:t>
            </a:r>
            <a:r>
              <a:rPr lang="en-US" sz="750" b="1" i="1" kern="1200" dirty="0">
                <a:solidFill>
                  <a:schemeClr val="tx2"/>
                </a:solidFill>
                <a:ea typeface="+mn-ea"/>
              </a:rPr>
              <a:t>P</a:t>
            </a:r>
            <a:r>
              <a:rPr lang="en-US" sz="750" b="1" kern="1200" dirty="0">
                <a:solidFill>
                  <a:schemeClr val="tx2"/>
                </a:solidFill>
                <a:ea typeface="+mn-ea"/>
              </a:rPr>
              <a:t> &lt;.05; ** </a:t>
            </a:r>
            <a:r>
              <a:rPr lang="en-US" sz="750" b="1" i="1" kern="1200" dirty="0">
                <a:solidFill>
                  <a:schemeClr val="tx2"/>
                </a:solidFill>
                <a:ea typeface="+mn-ea"/>
              </a:rPr>
              <a:t>P</a:t>
            </a:r>
            <a:r>
              <a:rPr lang="en-US" sz="750" b="1" kern="1200" dirty="0">
                <a:solidFill>
                  <a:schemeClr val="tx2"/>
                </a:solidFill>
                <a:ea typeface="+mn-ea"/>
              </a:rPr>
              <a:t> &lt;.01; *** </a:t>
            </a:r>
            <a:r>
              <a:rPr lang="en-US" sz="750" b="1" i="1" kern="1200" dirty="0">
                <a:solidFill>
                  <a:schemeClr val="tx2"/>
                </a:solidFill>
                <a:ea typeface="+mn-ea"/>
              </a:rPr>
              <a:t>P</a:t>
            </a:r>
            <a:r>
              <a:rPr lang="en-US" sz="750" b="1" kern="1200" dirty="0">
                <a:solidFill>
                  <a:schemeClr val="tx2"/>
                </a:solidFill>
                <a:ea typeface="+mn-ea"/>
              </a:rPr>
              <a:t> &lt;.001; **** </a:t>
            </a:r>
            <a:r>
              <a:rPr lang="en-US" sz="750" b="1" i="1" kern="1200" dirty="0">
                <a:solidFill>
                  <a:schemeClr val="tx2"/>
                </a:solidFill>
                <a:ea typeface="+mn-ea"/>
              </a:rPr>
              <a:t>P</a:t>
            </a:r>
            <a:r>
              <a:rPr lang="en-US" sz="750" b="1" kern="1200" dirty="0">
                <a:solidFill>
                  <a:schemeClr val="tx2"/>
                </a:solidFill>
                <a:ea typeface="+mn-ea"/>
              </a:rPr>
              <a:t> &lt;.0001</a:t>
            </a:r>
          </a:p>
        </p:txBody>
      </p:sp>
      <p:grpSp>
        <p:nvGrpSpPr>
          <p:cNvPr id="60" name="Group 59"/>
          <p:cNvGrpSpPr/>
          <p:nvPr/>
        </p:nvGrpSpPr>
        <p:grpSpPr>
          <a:xfrm>
            <a:off x="3739353" y="2364187"/>
            <a:ext cx="77788" cy="172466"/>
            <a:chOff x="5783284" y="4422251"/>
            <a:chExt cx="103717" cy="211667"/>
          </a:xfrm>
        </p:grpSpPr>
        <p:sp>
          <p:nvSpPr>
            <p:cNvPr id="61" name="Line 222"/>
            <p:cNvSpPr>
              <a:spLocks noChangeShapeType="1"/>
            </p:cNvSpPr>
            <p:nvPr/>
          </p:nvSpPr>
          <p:spPr bwMode="auto">
            <a:xfrm>
              <a:off x="5834084" y="4422251"/>
              <a:ext cx="0" cy="211667"/>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62" name="Line 223"/>
            <p:cNvSpPr>
              <a:spLocks noChangeShapeType="1"/>
            </p:cNvSpPr>
            <p:nvPr/>
          </p:nvSpPr>
          <p:spPr bwMode="auto">
            <a:xfrm>
              <a:off x="5783284" y="4422251"/>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63" name="Line 224"/>
            <p:cNvSpPr>
              <a:spLocks noChangeShapeType="1"/>
            </p:cNvSpPr>
            <p:nvPr/>
          </p:nvSpPr>
          <p:spPr bwMode="auto">
            <a:xfrm>
              <a:off x="5783284" y="4633917"/>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grpSp>
        <p:nvGrpSpPr>
          <p:cNvPr id="64" name="Group 63"/>
          <p:cNvGrpSpPr/>
          <p:nvPr/>
        </p:nvGrpSpPr>
        <p:grpSpPr>
          <a:xfrm>
            <a:off x="4946646" y="2890443"/>
            <a:ext cx="77788" cy="213612"/>
            <a:chOff x="5783284" y="4422251"/>
            <a:chExt cx="103717" cy="211667"/>
          </a:xfrm>
        </p:grpSpPr>
        <p:sp>
          <p:nvSpPr>
            <p:cNvPr id="65" name="Line 222"/>
            <p:cNvSpPr>
              <a:spLocks noChangeShapeType="1"/>
            </p:cNvSpPr>
            <p:nvPr/>
          </p:nvSpPr>
          <p:spPr bwMode="auto">
            <a:xfrm>
              <a:off x="5834084" y="4422251"/>
              <a:ext cx="0" cy="211667"/>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66" name="Line 223"/>
            <p:cNvSpPr>
              <a:spLocks noChangeShapeType="1"/>
            </p:cNvSpPr>
            <p:nvPr/>
          </p:nvSpPr>
          <p:spPr bwMode="auto">
            <a:xfrm>
              <a:off x="5783284" y="4422251"/>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67" name="Line 224"/>
            <p:cNvSpPr>
              <a:spLocks noChangeShapeType="1"/>
            </p:cNvSpPr>
            <p:nvPr/>
          </p:nvSpPr>
          <p:spPr bwMode="auto">
            <a:xfrm>
              <a:off x="5783284" y="4633917"/>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grpSp>
        <p:nvGrpSpPr>
          <p:cNvPr id="68" name="Group 67"/>
          <p:cNvGrpSpPr/>
          <p:nvPr/>
        </p:nvGrpSpPr>
        <p:grpSpPr>
          <a:xfrm>
            <a:off x="2524915" y="1768875"/>
            <a:ext cx="77788" cy="158750"/>
            <a:chOff x="5783284" y="4422251"/>
            <a:chExt cx="103717" cy="211667"/>
          </a:xfrm>
        </p:grpSpPr>
        <p:sp>
          <p:nvSpPr>
            <p:cNvPr id="69" name="Line 222"/>
            <p:cNvSpPr>
              <a:spLocks noChangeShapeType="1"/>
            </p:cNvSpPr>
            <p:nvPr/>
          </p:nvSpPr>
          <p:spPr bwMode="auto">
            <a:xfrm>
              <a:off x="5834084" y="4422251"/>
              <a:ext cx="0" cy="211667"/>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70" name="Line 223"/>
            <p:cNvSpPr>
              <a:spLocks noChangeShapeType="1"/>
            </p:cNvSpPr>
            <p:nvPr/>
          </p:nvSpPr>
          <p:spPr bwMode="auto">
            <a:xfrm>
              <a:off x="5783284" y="4422251"/>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71" name="Line 224"/>
            <p:cNvSpPr>
              <a:spLocks noChangeShapeType="1"/>
            </p:cNvSpPr>
            <p:nvPr/>
          </p:nvSpPr>
          <p:spPr bwMode="auto">
            <a:xfrm>
              <a:off x="5783284" y="4633917"/>
              <a:ext cx="103717" cy="0"/>
            </a:xfrm>
            <a:prstGeom prst="line">
              <a:avLst/>
            </a:prstGeom>
            <a:noFill/>
            <a:ln w="19050" cmpd="sng">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42" name="Oval 41"/>
          <p:cNvSpPr/>
          <p:nvPr/>
        </p:nvSpPr>
        <p:spPr>
          <a:xfrm>
            <a:off x="2528471" y="1812131"/>
            <a:ext cx="66675" cy="66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Oval 73"/>
          <p:cNvSpPr/>
          <p:nvPr/>
        </p:nvSpPr>
        <p:spPr>
          <a:xfrm>
            <a:off x="3742908" y="2419350"/>
            <a:ext cx="66675" cy="66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5" name="Oval 74"/>
          <p:cNvSpPr/>
          <p:nvPr/>
        </p:nvSpPr>
        <p:spPr>
          <a:xfrm>
            <a:off x="4952583" y="2964656"/>
            <a:ext cx="66675" cy="66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grpSp>
        <p:nvGrpSpPr>
          <p:cNvPr id="77" name="Group 76"/>
          <p:cNvGrpSpPr/>
          <p:nvPr/>
        </p:nvGrpSpPr>
        <p:grpSpPr>
          <a:xfrm>
            <a:off x="3734590" y="1818882"/>
            <a:ext cx="77788" cy="186181"/>
            <a:chOff x="5783284" y="4422251"/>
            <a:chExt cx="103717" cy="211667"/>
          </a:xfrm>
        </p:grpSpPr>
        <p:sp>
          <p:nvSpPr>
            <p:cNvPr id="78" name="Line 222"/>
            <p:cNvSpPr>
              <a:spLocks noChangeShapeType="1"/>
            </p:cNvSpPr>
            <p:nvPr/>
          </p:nvSpPr>
          <p:spPr bwMode="auto">
            <a:xfrm>
              <a:off x="5834084" y="4422251"/>
              <a:ext cx="0" cy="211667"/>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79" name="Line 223"/>
            <p:cNvSpPr>
              <a:spLocks noChangeShapeType="1"/>
            </p:cNvSpPr>
            <p:nvPr/>
          </p:nvSpPr>
          <p:spPr bwMode="auto">
            <a:xfrm>
              <a:off x="5783284" y="4422251"/>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80" name="Line 224"/>
            <p:cNvSpPr>
              <a:spLocks noChangeShapeType="1"/>
            </p:cNvSpPr>
            <p:nvPr/>
          </p:nvSpPr>
          <p:spPr bwMode="auto">
            <a:xfrm>
              <a:off x="5783284" y="4633917"/>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grpSp>
        <p:nvGrpSpPr>
          <p:cNvPr id="81" name="Group 80"/>
          <p:cNvGrpSpPr/>
          <p:nvPr/>
        </p:nvGrpSpPr>
        <p:grpSpPr>
          <a:xfrm>
            <a:off x="4946646" y="2185593"/>
            <a:ext cx="77788" cy="213612"/>
            <a:chOff x="5783284" y="4422251"/>
            <a:chExt cx="103717" cy="211667"/>
          </a:xfrm>
        </p:grpSpPr>
        <p:sp>
          <p:nvSpPr>
            <p:cNvPr id="82" name="Line 222"/>
            <p:cNvSpPr>
              <a:spLocks noChangeShapeType="1"/>
            </p:cNvSpPr>
            <p:nvPr/>
          </p:nvSpPr>
          <p:spPr bwMode="auto">
            <a:xfrm>
              <a:off x="5834084" y="4422251"/>
              <a:ext cx="0" cy="211667"/>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83" name="Line 223"/>
            <p:cNvSpPr>
              <a:spLocks noChangeShapeType="1"/>
            </p:cNvSpPr>
            <p:nvPr/>
          </p:nvSpPr>
          <p:spPr bwMode="auto">
            <a:xfrm>
              <a:off x="5783284" y="4422251"/>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84" name="Line 224"/>
            <p:cNvSpPr>
              <a:spLocks noChangeShapeType="1"/>
            </p:cNvSpPr>
            <p:nvPr/>
          </p:nvSpPr>
          <p:spPr bwMode="auto">
            <a:xfrm>
              <a:off x="5783284" y="4633917"/>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grpSp>
        <p:nvGrpSpPr>
          <p:cNvPr id="91" name="Group 90"/>
          <p:cNvGrpSpPr/>
          <p:nvPr/>
        </p:nvGrpSpPr>
        <p:grpSpPr>
          <a:xfrm>
            <a:off x="2527296" y="1492651"/>
            <a:ext cx="77788" cy="151889"/>
            <a:chOff x="5783284" y="4422251"/>
            <a:chExt cx="103717" cy="211667"/>
          </a:xfrm>
        </p:grpSpPr>
        <p:sp>
          <p:nvSpPr>
            <p:cNvPr id="92" name="Line 222"/>
            <p:cNvSpPr>
              <a:spLocks noChangeShapeType="1"/>
            </p:cNvSpPr>
            <p:nvPr/>
          </p:nvSpPr>
          <p:spPr bwMode="auto">
            <a:xfrm>
              <a:off x="5834084" y="4422251"/>
              <a:ext cx="0" cy="211667"/>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93" name="Line 223"/>
            <p:cNvSpPr>
              <a:spLocks noChangeShapeType="1"/>
            </p:cNvSpPr>
            <p:nvPr/>
          </p:nvSpPr>
          <p:spPr bwMode="auto">
            <a:xfrm>
              <a:off x="5783284" y="4422251"/>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sp>
          <p:nvSpPr>
            <p:cNvPr id="94" name="Line 224"/>
            <p:cNvSpPr>
              <a:spLocks noChangeShapeType="1"/>
            </p:cNvSpPr>
            <p:nvPr/>
          </p:nvSpPr>
          <p:spPr bwMode="auto">
            <a:xfrm>
              <a:off x="5783284" y="4633917"/>
              <a:ext cx="103717" cy="0"/>
            </a:xfrm>
            <a:prstGeom prst="line">
              <a:avLst/>
            </a:prstGeom>
            <a:noFill/>
            <a:ln w="19050" cmpd="sng">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318353">
                <a:buClrTx/>
                <a:defRPr/>
              </a:pPr>
              <a:endParaRPr lang="en-US" sz="1251" kern="1200" dirty="0">
                <a:solidFill>
                  <a:srgbClr val="000000">
                    <a:lumMod val="85000"/>
                    <a:lumOff val="15000"/>
                  </a:srgbClr>
                </a:solidFill>
                <a:latin typeface="Calibri"/>
                <a:ea typeface="+mn-ea"/>
                <a:cs typeface="+mn-cs"/>
              </a:endParaRPr>
            </a:p>
          </p:txBody>
        </p:sp>
      </p:grpSp>
      <p:sp>
        <p:nvSpPr>
          <p:cNvPr id="48" name="Freeform 47"/>
          <p:cNvSpPr/>
          <p:nvPr/>
        </p:nvSpPr>
        <p:spPr>
          <a:xfrm>
            <a:off x="1353796" y="1074707"/>
            <a:ext cx="3633877" cy="1218482"/>
          </a:xfrm>
          <a:custGeom>
            <a:avLst/>
            <a:gdLst>
              <a:gd name="connsiteX0" fmla="*/ 0 w 4845169"/>
              <a:gd name="connsiteY0" fmla="*/ 0 h 1624642"/>
              <a:gd name="connsiteX1" fmla="*/ 1615056 w 4845169"/>
              <a:gd name="connsiteY1" fmla="*/ 661359 h 1624642"/>
              <a:gd name="connsiteX2" fmla="*/ 3230113 w 4845169"/>
              <a:gd name="connsiteY2" fmla="*/ 1116642 h 1624642"/>
              <a:gd name="connsiteX3" fmla="*/ 4845169 w 4845169"/>
              <a:gd name="connsiteY3" fmla="*/ 1624642 h 1624642"/>
            </a:gdLst>
            <a:ahLst/>
            <a:cxnLst>
              <a:cxn ang="0">
                <a:pos x="connsiteX0" y="connsiteY0"/>
              </a:cxn>
              <a:cxn ang="0">
                <a:pos x="connsiteX1" y="connsiteY1"/>
              </a:cxn>
              <a:cxn ang="0">
                <a:pos x="connsiteX2" y="connsiteY2"/>
              </a:cxn>
              <a:cxn ang="0">
                <a:pos x="connsiteX3" y="connsiteY3"/>
              </a:cxn>
            </a:cxnLst>
            <a:rect l="l" t="t" r="r" b="b"/>
            <a:pathLst>
              <a:path w="4845169" h="1624642">
                <a:moveTo>
                  <a:pt x="0" y="0"/>
                </a:moveTo>
                <a:lnTo>
                  <a:pt x="1615056" y="661359"/>
                </a:lnTo>
                <a:lnTo>
                  <a:pt x="3230113" y="1116642"/>
                </a:lnTo>
                <a:lnTo>
                  <a:pt x="4845169" y="1624642"/>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dirty="0"/>
          </a:p>
        </p:txBody>
      </p:sp>
      <p:sp>
        <p:nvSpPr>
          <p:cNvPr id="73" name="Oval 72"/>
          <p:cNvSpPr/>
          <p:nvPr/>
        </p:nvSpPr>
        <p:spPr>
          <a:xfrm>
            <a:off x="1323558" y="1047750"/>
            <a:ext cx="66675" cy="666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4" name="TextBox 53"/>
          <p:cNvSpPr txBox="1"/>
          <p:nvPr/>
        </p:nvSpPr>
        <p:spPr>
          <a:xfrm>
            <a:off x="4810753" y="2005970"/>
            <a:ext cx="396262" cy="253916"/>
          </a:xfrm>
          <a:prstGeom prst="rect">
            <a:avLst/>
          </a:prstGeom>
          <a:noFill/>
        </p:spPr>
        <p:txBody>
          <a:bodyPr wrap="none" rtlCol="0">
            <a:spAutoFit/>
          </a:bodyPr>
          <a:lstStyle/>
          <a:p>
            <a:r>
              <a:rPr lang="en-US" sz="1050" dirty="0">
                <a:solidFill>
                  <a:schemeClr val="accent2"/>
                </a:solidFill>
              </a:rPr>
              <a:t>****</a:t>
            </a:r>
          </a:p>
        </p:txBody>
      </p:sp>
      <p:sp>
        <p:nvSpPr>
          <p:cNvPr id="100" name="TextBox 99"/>
          <p:cNvSpPr txBox="1"/>
          <p:nvPr/>
        </p:nvSpPr>
        <p:spPr>
          <a:xfrm>
            <a:off x="3603400" y="1646181"/>
            <a:ext cx="396262" cy="253916"/>
          </a:xfrm>
          <a:prstGeom prst="rect">
            <a:avLst/>
          </a:prstGeom>
          <a:noFill/>
        </p:spPr>
        <p:txBody>
          <a:bodyPr wrap="none" rtlCol="0">
            <a:spAutoFit/>
          </a:bodyPr>
          <a:lstStyle/>
          <a:p>
            <a:r>
              <a:rPr lang="en-US" sz="1050" dirty="0">
                <a:solidFill>
                  <a:schemeClr val="accent2"/>
                </a:solidFill>
              </a:rPr>
              <a:t>****</a:t>
            </a:r>
          </a:p>
        </p:txBody>
      </p:sp>
      <p:sp>
        <p:nvSpPr>
          <p:cNvPr id="101" name="TextBox 100"/>
          <p:cNvSpPr txBox="1"/>
          <p:nvPr/>
        </p:nvSpPr>
        <p:spPr>
          <a:xfrm>
            <a:off x="2445110" y="1327528"/>
            <a:ext cx="290464" cy="253916"/>
          </a:xfrm>
          <a:prstGeom prst="rect">
            <a:avLst/>
          </a:prstGeom>
          <a:noFill/>
        </p:spPr>
        <p:txBody>
          <a:bodyPr wrap="none" rtlCol="0">
            <a:spAutoFit/>
          </a:bodyPr>
          <a:lstStyle/>
          <a:p>
            <a:r>
              <a:rPr lang="en-US" sz="1050" dirty="0">
                <a:solidFill>
                  <a:schemeClr val="accent2"/>
                </a:solidFill>
              </a:rPr>
              <a:t>**</a:t>
            </a:r>
          </a:p>
        </p:txBody>
      </p:sp>
      <p:sp>
        <p:nvSpPr>
          <p:cNvPr id="43" name="Isosceles Triangle 42"/>
          <p:cNvSpPr/>
          <p:nvPr/>
        </p:nvSpPr>
        <p:spPr>
          <a:xfrm>
            <a:off x="4952583" y="2250281"/>
            <a:ext cx="71819" cy="6191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89" name="Isosceles Triangle 88"/>
          <p:cNvSpPr/>
          <p:nvPr/>
        </p:nvSpPr>
        <p:spPr>
          <a:xfrm>
            <a:off x="3738145" y="1874044"/>
            <a:ext cx="71819" cy="6191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95" name="Isosceles Triangle 94"/>
          <p:cNvSpPr/>
          <p:nvPr/>
        </p:nvSpPr>
        <p:spPr>
          <a:xfrm>
            <a:off x="1321177" y="1040606"/>
            <a:ext cx="71819" cy="6191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90" name="Isosceles Triangle 89"/>
          <p:cNvSpPr/>
          <p:nvPr/>
        </p:nvSpPr>
        <p:spPr>
          <a:xfrm>
            <a:off x="2530852" y="1528762"/>
            <a:ext cx="71819" cy="6191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866" name="Google Shape;866;p37"/>
          <p:cNvSpPr/>
          <p:nvPr/>
        </p:nvSpPr>
        <p:spPr>
          <a:xfrm>
            <a:off x="4721990" y="1829000"/>
            <a:ext cx="492000" cy="13191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defTabSz="685800">
              <a:buClrTx/>
              <a:defRPr/>
            </a:pPr>
            <a:endParaRPr sz="1350" kern="1200" dirty="0">
              <a:solidFill>
                <a:srgbClr val="FFFFFF"/>
              </a:solidFill>
              <a:latin typeface="Calibri"/>
              <a:ea typeface="Calibri"/>
              <a:cs typeface="Calibri"/>
              <a:sym typeface="Calibri"/>
            </a:endParaRPr>
          </a:p>
        </p:txBody>
      </p:sp>
      <p:sp>
        <p:nvSpPr>
          <p:cNvPr id="867" name="Google Shape;867;p37"/>
          <p:cNvSpPr/>
          <p:nvPr/>
        </p:nvSpPr>
        <p:spPr>
          <a:xfrm>
            <a:off x="2295489" y="1306670"/>
            <a:ext cx="533400" cy="7473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defTabSz="685800">
              <a:buClrTx/>
              <a:defRPr/>
            </a:pPr>
            <a:endParaRPr sz="1350" kern="1200" dirty="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B4A8-A3D5-C7D1-D6DB-C5A434290463}"/>
              </a:ext>
            </a:extLst>
          </p:cNvPr>
          <p:cNvSpPr>
            <a:spLocks noGrp="1"/>
          </p:cNvSpPr>
          <p:nvPr>
            <p:ph type="title"/>
          </p:nvPr>
        </p:nvSpPr>
        <p:spPr/>
        <p:txBody>
          <a:bodyPr/>
          <a:lstStyle/>
          <a:p>
            <a:r>
              <a:rPr lang="en-US" dirty="0"/>
              <a:t>Study 201: Progression of AD After Stopping Lecanemab</a:t>
            </a:r>
          </a:p>
        </p:txBody>
      </p:sp>
      <p:sp>
        <p:nvSpPr>
          <p:cNvPr id="3" name="Slide Number Placeholder 2">
            <a:extLst>
              <a:ext uri="{FF2B5EF4-FFF2-40B4-BE49-F238E27FC236}">
                <a16:creationId xmlns:a16="http://schemas.microsoft.com/office/drawing/2014/main" id="{9D146224-D33A-33BC-22F0-867C622325B7}"/>
              </a:ext>
            </a:extLst>
          </p:cNvPr>
          <p:cNvSpPr>
            <a:spLocks noGrp="1"/>
          </p:cNvSpPr>
          <p:nvPr>
            <p:ph type="sldNum" sz="quarter" idx="10"/>
          </p:nvPr>
        </p:nvSpPr>
        <p:spPr/>
        <p:txBody>
          <a:bodyPr/>
          <a:lstStyle/>
          <a:p>
            <a:fld id="{081D65DC-5E42-4244-8C6D-0DA3C782411A}" type="slidenum">
              <a:rPr lang="en-US" smtClean="0"/>
              <a:pPr/>
              <a:t>8</a:t>
            </a:fld>
            <a:endParaRPr lang="en-US" dirty="0"/>
          </a:p>
        </p:txBody>
      </p:sp>
      <p:sp>
        <p:nvSpPr>
          <p:cNvPr id="4" name="Text Placeholder 3">
            <a:extLst>
              <a:ext uri="{FF2B5EF4-FFF2-40B4-BE49-F238E27FC236}">
                <a16:creationId xmlns:a16="http://schemas.microsoft.com/office/drawing/2014/main" id="{3DA53636-C1E8-ED18-D008-762472165E0E}"/>
              </a:ext>
            </a:extLst>
          </p:cNvPr>
          <p:cNvSpPr>
            <a:spLocks noGrp="1"/>
          </p:cNvSpPr>
          <p:nvPr>
            <p:ph type="body" sz="quarter" idx="13"/>
          </p:nvPr>
        </p:nvSpPr>
        <p:spPr/>
        <p:txBody>
          <a:bodyPr/>
          <a:lstStyle/>
          <a:p>
            <a:r>
              <a:rPr lang="en-US" dirty="0">
                <a:solidFill>
                  <a:schemeClr val="tx2">
                    <a:lumMod val="50000"/>
                    <a:lumOff val="50000"/>
                  </a:schemeClr>
                </a:solidFill>
              </a:rPr>
              <a:t>Eisai. Published 7/30/2024. Accessed 8/7/2024. https://www.multivu.com/players/English/9282551-eisai-leqembi-clinical-data-aaic-2024-alzheimers/</a:t>
            </a:r>
          </a:p>
        </p:txBody>
      </p:sp>
      <p:sp>
        <p:nvSpPr>
          <p:cNvPr id="5" name="Google Shape;700;p33">
            <a:extLst>
              <a:ext uri="{FF2B5EF4-FFF2-40B4-BE49-F238E27FC236}">
                <a16:creationId xmlns:a16="http://schemas.microsoft.com/office/drawing/2014/main" id="{DFF20A86-F4E6-C4E4-7E88-B1B58E9A6CE3}"/>
              </a:ext>
            </a:extLst>
          </p:cNvPr>
          <p:cNvSpPr/>
          <p:nvPr/>
        </p:nvSpPr>
        <p:spPr>
          <a:xfrm>
            <a:off x="0" y="4449283"/>
            <a:ext cx="9144000" cy="409826"/>
          </a:xfrm>
          <a:prstGeom prst="rect">
            <a:avLst/>
          </a:prstGeom>
          <a:solidFill>
            <a:schemeClr val="accent1">
              <a:lumMod val="50000"/>
            </a:scheme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rgbClr val="C00000"/>
              </a:buClr>
              <a:buSzPts val="1800"/>
            </a:pPr>
            <a:r>
              <a:rPr lang="en-US" sz="1050" b="1" dirty="0">
                <a:solidFill>
                  <a:schemeClr val="bg1"/>
                </a:solidFill>
                <a:latin typeface="Arial" panose="020B0604020202020204" pitchFamily="34" charset="0"/>
                <a:ea typeface="Arial Narrow"/>
                <a:cs typeface="Arial" panose="020B0604020202020204" pitchFamily="34" charset="0"/>
                <a:sym typeface="Arial Narrow"/>
              </a:rPr>
              <a:t>Even after A</a:t>
            </a:r>
            <a:r>
              <a:rPr lang="el-GR" sz="1050" b="1" dirty="0">
                <a:solidFill>
                  <a:schemeClr val="bg1"/>
                </a:solidFill>
                <a:latin typeface="Arial" panose="020B0604020202020204" pitchFamily="34" charset="0"/>
                <a:ea typeface="Arial Narrow"/>
                <a:cs typeface="Arial" panose="020B0604020202020204" pitchFamily="34" charset="0"/>
                <a:sym typeface="Arial Narrow"/>
              </a:rPr>
              <a:t>β</a:t>
            </a:r>
            <a:r>
              <a:rPr lang="en-US" sz="1050" b="1" dirty="0">
                <a:solidFill>
                  <a:schemeClr val="bg1"/>
                </a:solidFill>
                <a:latin typeface="Arial" panose="020B0604020202020204" pitchFamily="34" charset="0"/>
                <a:ea typeface="Arial Narrow"/>
                <a:cs typeface="Arial" panose="020B0604020202020204" pitchFamily="34" charset="0"/>
                <a:sym typeface="Arial Narrow"/>
              </a:rPr>
              <a:t> plaque is removed, AD continues to progress and reverts to the placebo rate of decline when lecanemab is stopped</a:t>
            </a:r>
            <a:endParaRPr lang="en-US" sz="1050" dirty="0">
              <a:solidFill>
                <a:schemeClr val="bg1"/>
              </a:solidFill>
              <a:latin typeface="Arial" panose="020B0604020202020204" pitchFamily="34" charset="0"/>
              <a:ea typeface="Arial Narrow"/>
              <a:cs typeface="Arial" panose="020B0604020202020204" pitchFamily="34" charset="0"/>
              <a:sym typeface="Arial Narrow"/>
            </a:endParaRPr>
          </a:p>
        </p:txBody>
      </p:sp>
      <p:sp>
        <p:nvSpPr>
          <p:cNvPr id="6" name="TextBox 5">
            <a:extLst>
              <a:ext uri="{FF2B5EF4-FFF2-40B4-BE49-F238E27FC236}">
                <a16:creationId xmlns:a16="http://schemas.microsoft.com/office/drawing/2014/main" id="{D0018813-EAB3-6B63-C82E-1BF812F6CB6B}"/>
              </a:ext>
            </a:extLst>
          </p:cNvPr>
          <p:cNvSpPr txBox="1"/>
          <p:nvPr/>
        </p:nvSpPr>
        <p:spPr>
          <a:xfrm>
            <a:off x="1464385" y="624626"/>
            <a:ext cx="6215231" cy="253916"/>
          </a:xfrm>
          <a:prstGeom prst="rect">
            <a:avLst/>
          </a:prstGeom>
          <a:noFill/>
        </p:spPr>
        <p:txBody>
          <a:bodyPr wrap="square" rtlCol="0">
            <a:spAutoFit/>
          </a:bodyPr>
          <a:lstStyle/>
          <a:p>
            <a:r>
              <a:rPr lang="en-US" sz="1050" b="1" dirty="0">
                <a:solidFill>
                  <a:schemeClr val="tx2">
                    <a:lumMod val="75000"/>
                    <a:lumOff val="25000"/>
                  </a:schemeClr>
                </a:solidFill>
              </a:rPr>
              <a:t>Rate of Decline in Patients Who Stopped Therapy as Measured by CDR-SB</a:t>
            </a:r>
          </a:p>
        </p:txBody>
      </p:sp>
      <p:sp>
        <p:nvSpPr>
          <p:cNvPr id="7" name="Text Placeholder 3">
            <a:extLst>
              <a:ext uri="{FF2B5EF4-FFF2-40B4-BE49-F238E27FC236}">
                <a16:creationId xmlns:a16="http://schemas.microsoft.com/office/drawing/2014/main" id="{625FD7D9-666A-8127-5446-25AACEF06EF3}"/>
              </a:ext>
            </a:extLst>
          </p:cNvPr>
          <p:cNvSpPr txBox="1">
            <a:spLocks/>
          </p:cNvSpPr>
          <p:nvPr/>
        </p:nvSpPr>
        <p:spPr>
          <a:xfrm>
            <a:off x="57823" y="4271476"/>
            <a:ext cx="8255000" cy="163512"/>
          </a:xfrm>
          <a:prstGeom prst="rect">
            <a:avLst/>
          </a:prstGeom>
          <a:noFill/>
        </p:spPr>
        <p:txBody>
          <a:bodyPr vert="horz" lIns="68580" tIns="34290" rIns="68580" bIns="34290" rtlCol="0" anchor="t">
            <a:noAutofit/>
          </a:bodyPr>
          <a:lstStyle>
            <a:lvl1pPr marL="0" indent="0" algn="l" defTabSz="609585" rtl="0" eaLnBrk="1" latinLnBrk="0" hangingPunct="1">
              <a:spcBef>
                <a:spcPts val="0"/>
              </a:spcBef>
              <a:buClr>
                <a:srgbClr val="346691"/>
              </a:buClr>
              <a:buFont typeface="Arial"/>
              <a:buNone/>
              <a:defRPr sz="800" kern="1200">
                <a:solidFill>
                  <a:schemeClr val="bg1">
                    <a:lumMod val="65000"/>
                  </a:schemeClr>
                </a:solidFill>
                <a:latin typeface="Arial"/>
                <a:ea typeface="+mn-ea"/>
                <a:cs typeface="Arial"/>
              </a:defRPr>
            </a:lvl1pPr>
            <a:lvl2pPr marL="990575" indent="-380990" algn="l" defTabSz="609585" rtl="0" eaLnBrk="1" latinLnBrk="0" hangingPunct="1">
              <a:spcBef>
                <a:spcPct val="20000"/>
              </a:spcBef>
              <a:buClr>
                <a:srgbClr val="346691"/>
              </a:buClr>
              <a:buFont typeface="Arial"/>
              <a:buChar char="–"/>
              <a:defRPr sz="2400" kern="1200">
                <a:solidFill>
                  <a:schemeClr val="tx2">
                    <a:lumMod val="75000"/>
                    <a:lumOff val="25000"/>
                  </a:schemeClr>
                </a:solidFill>
                <a:latin typeface="Arial"/>
                <a:ea typeface="+mn-ea"/>
                <a:cs typeface="Arial"/>
              </a:defRPr>
            </a:lvl2pPr>
            <a:lvl3pPr marL="1523962" indent="-304792" algn="l" defTabSz="609585" rtl="0" eaLnBrk="1" latinLnBrk="0" hangingPunct="1">
              <a:spcBef>
                <a:spcPct val="20000"/>
              </a:spcBef>
              <a:buClr>
                <a:srgbClr val="346691"/>
              </a:buClr>
              <a:buFont typeface="Arial"/>
              <a:buChar char="•"/>
              <a:defRPr sz="2400" kern="1200">
                <a:solidFill>
                  <a:schemeClr val="tx2">
                    <a:lumMod val="75000"/>
                    <a:lumOff val="25000"/>
                  </a:schemeClr>
                </a:solidFill>
                <a:latin typeface="Arial"/>
                <a:ea typeface="+mn-ea"/>
                <a:cs typeface="Arial"/>
              </a:defRPr>
            </a:lvl3pPr>
            <a:lvl4pPr marL="2133547" indent="-304792" algn="l" defTabSz="609585" rtl="0" eaLnBrk="1" latinLnBrk="0" hangingPunct="1">
              <a:spcBef>
                <a:spcPct val="20000"/>
              </a:spcBef>
              <a:buClr>
                <a:srgbClr val="346691"/>
              </a:buClr>
              <a:buFont typeface="Arial"/>
              <a:buChar char="–"/>
              <a:defRPr sz="2000" kern="1200">
                <a:solidFill>
                  <a:schemeClr val="tx2">
                    <a:lumMod val="75000"/>
                    <a:lumOff val="25000"/>
                  </a:schemeClr>
                </a:solidFill>
                <a:latin typeface="Arial"/>
                <a:ea typeface="+mn-ea"/>
                <a:cs typeface="Arial"/>
              </a:defRPr>
            </a:lvl4pPr>
            <a:lvl5pPr marL="2743131" indent="-304792" algn="l" defTabSz="609585" rtl="0" eaLnBrk="1" latinLnBrk="0" hangingPunct="1">
              <a:spcBef>
                <a:spcPct val="20000"/>
              </a:spcBef>
              <a:buClr>
                <a:srgbClr val="346691"/>
              </a:buClr>
              <a:buFont typeface="Arial"/>
              <a:buChar char="»"/>
              <a:defRPr sz="2000" kern="1200">
                <a:solidFill>
                  <a:schemeClr val="tx2">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600" dirty="0">
                <a:solidFill>
                  <a:schemeClr val="tx2">
                    <a:lumMod val="50000"/>
                    <a:lumOff val="50000"/>
                  </a:schemeClr>
                </a:solidFill>
              </a:rPr>
              <a:t>AD, Alzheimer’s disease; CDR-SB, Clinical Dementia Rating-Sum of Boxes; OLE, open label extension; F/Up, follow-up; SE, standard error.</a:t>
            </a:r>
          </a:p>
        </p:txBody>
      </p:sp>
      <p:grpSp>
        <p:nvGrpSpPr>
          <p:cNvPr id="8" name="Group 7">
            <a:extLst>
              <a:ext uri="{FF2B5EF4-FFF2-40B4-BE49-F238E27FC236}">
                <a16:creationId xmlns:a16="http://schemas.microsoft.com/office/drawing/2014/main" id="{61E38CB1-1D4D-B75F-8AD4-3B0729D60150}"/>
              </a:ext>
            </a:extLst>
          </p:cNvPr>
          <p:cNvGrpSpPr/>
          <p:nvPr/>
        </p:nvGrpSpPr>
        <p:grpSpPr>
          <a:xfrm>
            <a:off x="1527452" y="1035744"/>
            <a:ext cx="6958418" cy="3149700"/>
            <a:chOff x="2364149" y="1455736"/>
            <a:chExt cx="9277890" cy="4199599"/>
          </a:xfrm>
        </p:grpSpPr>
        <p:sp>
          <p:nvSpPr>
            <p:cNvPr id="9" name="Rectangle 8">
              <a:extLst>
                <a:ext uri="{FF2B5EF4-FFF2-40B4-BE49-F238E27FC236}">
                  <a16:creationId xmlns:a16="http://schemas.microsoft.com/office/drawing/2014/main" id="{BAB0AB78-53B8-FF02-A78C-C2A2B26467C6}"/>
                </a:ext>
              </a:extLst>
            </p:cNvPr>
            <p:cNvSpPr/>
            <p:nvPr/>
          </p:nvSpPr>
          <p:spPr>
            <a:xfrm>
              <a:off x="5457664" y="1509406"/>
              <a:ext cx="173364" cy="3120383"/>
            </a:xfrm>
            <a:prstGeom prst="rect">
              <a:avLst/>
            </a:prstGeom>
            <a:solidFill>
              <a:srgbClr val="B8DF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0" name="Rectangle 9">
              <a:extLst>
                <a:ext uri="{FF2B5EF4-FFF2-40B4-BE49-F238E27FC236}">
                  <a16:creationId xmlns:a16="http://schemas.microsoft.com/office/drawing/2014/main" id="{DF867AF4-8F8F-7118-70D7-298C6BC5E10B}"/>
                </a:ext>
              </a:extLst>
            </p:cNvPr>
            <p:cNvSpPr/>
            <p:nvPr/>
          </p:nvSpPr>
          <p:spPr>
            <a:xfrm>
              <a:off x="5629587" y="1509406"/>
              <a:ext cx="2334346" cy="3120383"/>
            </a:xfrm>
            <a:prstGeom prst="rect">
              <a:avLst/>
            </a:prstGeom>
            <a:solidFill>
              <a:srgbClr val="D9F1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1" name="Rectangle 10">
              <a:extLst>
                <a:ext uri="{FF2B5EF4-FFF2-40B4-BE49-F238E27FC236}">
                  <a16:creationId xmlns:a16="http://schemas.microsoft.com/office/drawing/2014/main" id="{AFBD3A6E-68D1-6A95-6328-52807223E3A5}"/>
                </a:ext>
              </a:extLst>
            </p:cNvPr>
            <p:cNvSpPr/>
            <p:nvPr/>
          </p:nvSpPr>
          <p:spPr>
            <a:xfrm>
              <a:off x="7964418" y="1509406"/>
              <a:ext cx="1935040" cy="3120383"/>
            </a:xfrm>
            <a:prstGeom prst="rect">
              <a:avLst/>
            </a:prstGeom>
            <a:solidFill>
              <a:srgbClr val="DFDF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cxnSp>
          <p:nvCxnSpPr>
            <p:cNvPr id="12" name="Straight Connector 11">
              <a:extLst>
                <a:ext uri="{FF2B5EF4-FFF2-40B4-BE49-F238E27FC236}">
                  <a16:creationId xmlns:a16="http://schemas.microsoft.com/office/drawing/2014/main" id="{EE1ECFE5-71BC-6F65-0EDB-BE64E931B65B}"/>
                </a:ext>
              </a:extLst>
            </p:cNvPr>
            <p:cNvCxnSpPr/>
            <p:nvPr/>
          </p:nvCxnSpPr>
          <p:spPr>
            <a:xfrm>
              <a:off x="3428540" y="1643469"/>
              <a:ext cx="645566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7C3201-765F-3DB8-3031-CBADBD932EAA}"/>
                </a:ext>
              </a:extLst>
            </p:cNvPr>
            <p:cNvCxnSpPr/>
            <p:nvPr/>
          </p:nvCxnSpPr>
          <p:spPr>
            <a:xfrm>
              <a:off x="3428540" y="2328258"/>
              <a:ext cx="645566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BEEF673-357A-AFBE-C610-A91DAC135D4F}"/>
                </a:ext>
              </a:extLst>
            </p:cNvPr>
            <p:cNvCxnSpPr/>
            <p:nvPr/>
          </p:nvCxnSpPr>
          <p:spPr>
            <a:xfrm>
              <a:off x="3428540" y="3006821"/>
              <a:ext cx="645566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21C16A0-7D5B-A4D6-2B48-1199484310B1}"/>
                </a:ext>
              </a:extLst>
            </p:cNvPr>
            <p:cNvCxnSpPr/>
            <p:nvPr/>
          </p:nvCxnSpPr>
          <p:spPr>
            <a:xfrm>
              <a:off x="3428540" y="3691610"/>
              <a:ext cx="645566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2B6A544-5BA4-17A4-9016-A79CCA400B81}"/>
                </a:ext>
              </a:extLst>
            </p:cNvPr>
            <p:cNvCxnSpPr/>
            <p:nvPr/>
          </p:nvCxnSpPr>
          <p:spPr>
            <a:xfrm>
              <a:off x="3428540" y="4370173"/>
              <a:ext cx="6455664" cy="0"/>
            </a:xfrm>
            <a:prstGeom prst="line">
              <a:avLst/>
            </a:prstGeom>
            <a:ln w="19050" cmpd="sng">
              <a:solidFill>
                <a:schemeClr val="tx2">
                  <a:lumMod val="75000"/>
                  <a:lumOff val="2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7" name="Freeform 147">
              <a:extLst>
                <a:ext uri="{FF2B5EF4-FFF2-40B4-BE49-F238E27FC236}">
                  <a16:creationId xmlns:a16="http://schemas.microsoft.com/office/drawing/2014/main" id="{8CF2F2A2-6BCC-5ACB-CBE4-61B20C559D78}"/>
                </a:ext>
              </a:extLst>
            </p:cNvPr>
            <p:cNvSpPr/>
            <p:nvPr/>
          </p:nvSpPr>
          <p:spPr>
            <a:xfrm>
              <a:off x="3415474" y="1491210"/>
              <a:ext cx="6497039" cy="3147513"/>
            </a:xfrm>
            <a:custGeom>
              <a:avLst/>
              <a:gdLst>
                <a:gd name="connsiteX0" fmla="*/ 0 w 3251200"/>
                <a:gd name="connsiteY0" fmla="*/ 0 h 1684866"/>
                <a:gd name="connsiteX1" fmla="*/ 8466 w 3251200"/>
                <a:gd name="connsiteY1" fmla="*/ 1684866 h 1684866"/>
                <a:gd name="connsiteX2" fmla="*/ 3251200 w 3251200"/>
                <a:gd name="connsiteY2" fmla="*/ 1684866 h 1684866"/>
                <a:gd name="connsiteX0" fmla="*/ 2117 w 3242734"/>
                <a:gd name="connsiteY0" fmla="*/ 0 h 1684866"/>
                <a:gd name="connsiteX1" fmla="*/ 0 w 3242734"/>
                <a:gd name="connsiteY1" fmla="*/ 1684866 h 1684866"/>
                <a:gd name="connsiteX2" fmla="*/ 3242734 w 3242734"/>
                <a:gd name="connsiteY2" fmla="*/ 1684866 h 1684866"/>
              </a:gdLst>
              <a:ahLst/>
              <a:cxnLst>
                <a:cxn ang="0">
                  <a:pos x="connsiteX0" y="connsiteY0"/>
                </a:cxn>
                <a:cxn ang="0">
                  <a:pos x="connsiteX1" y="connsiteY1"/>
                </a:cxn>
                <a:cxn ang="0">
                  <a:pos x="connsiteX2" y="connsiteY2"/>
                </a:cxn>
              </a:cxnLst>
              <a:rect l="l" t="t" r="r" b="b"/>
              <a:pathLst>
                <a:path w="3242734" h="1684866">
                  <a:moveTo>
                    <a:pt x="2117" y="0"/>
                  </a:moveTo>
                  <a:cubicBezTo>
                    <a:pt x="1411" y="561622"/>
                    <a:pt x="706" y="1123244"/>
                    <a:pt x="0" y="1684866"/>
                  </a:cubicBezTo>
                  <a:lnTo>
                    <a:pt x="3242734" y="1684866"/>
                  </a:lnTo>
                </a:path>
              </a:pathLst>
            </a:cu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buClrTx/>
                <a:defRPr/>
              </a:pPr>
              <a:endParaRPr lang="en-US" sz="900" kern="1200" dirty="0">
                <a:solidFill>
                  <a:prstClr val="black"/>
                </a:solidFill>
                <a:latin typeface="Arial"/>
              </a:endParaRPr>
            </a:p>
          </p:txBody>
        </p:sp>
        <p:grpSp>
          <p:nvGrpSpPr>
            <p:cNvPr id="18" name="Group 17">
              <a:extLst>
                <a:ext uri="{FF2B5EF4-FFF2-40B4-BE49-F238E27FC236}">
                  <a16:creationId xmlns:a16="http://schemas.microsoft.com/office/drawing/2014/main" id="{E85BC61C-2273-FD67-7B1F-53D7CFC2579C}"/>
                </a:ext>
              </a:extLst>
            </p:cNvPr>
            <p:cNvGrpSpPr/>
            <p:nvPr/>
          </p:nvGrpSpPr>
          <p:grpSpPr>
            <a:xfrm>
              <a:off x="3365777" y="4717539"/>
              <a:ext cx="6492883" cy="192200"/>
              <a:chOff x="821348" y="4903845"/>
              <a:chExt cx="6492883" cy="192200"/>
            </a:xfrm>
          </p:grpSpPr>
          <p:sp>
            <p:nvSpPr>
              <p:cNvPr id="2168" name="TextBox 2167">
                <a:extLst>
                  <a:ext uri="{FF2B5EF4-FFF2-40B4-BE49-F238E27FC236}">
                    <a16:creationId xmlns:a16="http://schemas.microsoft.com/office/drawing/2014/main" id="{1F9AEB62-1A50-CCD3-796F-8E7A6DA574B4}"/>
                  </a:ext>
                </a:extLst>
              </p:cNvPr>
              <p:cNvSpPr txBox="1"/>
              <p:nvPr/>
            </p:nvSpPr>
            <p:spPr>
              <a:xfrm>
                <a:off x="821348" y="4903845"/>
                <a:ext cx="334080"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0</a:t>
                </a:r>
              </a:p>
            </p:txBody>
          </p:sp>
          <p:sp>
            <p:nvSpPr>
              <p:cNvPr id="2169" name="TextBox 2168">
                <a:extLst>
                  <a:ext uri="{FF2B5EF4-FFF2-40B4-BE49-F238E27FC236}">
                    <a16:creationId xmlns:a16="http://schemas.microsoft.com/office/drawing/2014/main" id="{027CEB0C-2D45-5411-38E2-9B1CA08F4E00}"/>
                  </a:ext>
                </a:extLst>
              </p:cNvPr>
              <p:cNvSpPr txBox="1"/>
              <p:nvPr/>
            </p:nvSpPr>
            <p:spPr>
              <a:xfrm>
                <a:off x="1709778"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9</a:t>
                </a:r>
              </a:p>
            </p:txBody>
          </p:sp>
          <p:sp>
            <p:nvSpPr>
              <p:cNvPr id="2170" name="TextBox 2169">
                <a:extLst>
                  <a:ext uri="{FF2B5EF4-FFF2-40B4-BE49-F238E27FC236}">
                    <a16:creationId xmlns:a16="http://schemas.microsoft.com/office/drawing/2014/main" id="{F2F44DFA-948F-F24A-5126-18F97FDA0683}"/>
                  </a:ext>
                </a:extLst>
              </p:cNvPr>
              <p:cNvSpPr txBox="1"/>
              <p:nvPr/>
            </p:nvSpPr>
            <p:spPr>
              <a:xfrm>
                <a:off x="6980152"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18M</a:t>
                </a:r>
              </a:p>
            </p:txBody>
          </p:sp>
          <p:sp>
            <p:nvSpPr>
              <p:cNvPr id="2171" name="TextBox 2170">
                <a:extLst>
                  <a:ext uri="{FF2B5EF4-FFF2-40B4-BE49-F238E27FC236}">
                    <a16:creationId xmlns:a16="http://schemas.microsoft.com/office/drawing/2014/main" id="{EA17AEE6-06DE-6683-EDF7-815FABA75406}"/>
                  </a:ext>
                </a:extLst>
              </p:cNvPr>
              <p:cNvSpPr txBox="1"/>
              <p:nvPr/>
            </p:nvSpPr>
            <p:spPr>
              <a:xfrm>
                <a:off x="5822356"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6M</a:t>
                </a:r>
              </a:p>
            </p:txBody>
          </p:sp>
          <p:sp>
            <p:nvSpPr>
              <p:cNvPr id="2172" name="TextBox 2171">
                <a:extLst>
                  <a:ext uri="{FF2B5EF4-FFF2-40B4-BE49-F238E27FC236}">
                    <a16:creationId xmlns:a16="http://schemas.microsoft.com/office/drawing/2014/main" id="{09B4DB6A-1133-42EB-2A00-6A336734A2C5}"/>
                  </a:ext>
                </a:extLst>
              </p:cNvPr>
              <p:cNvSpPr txBox="1"/>
              <p:nvPr/>
            </p:nvSpPr>
            <p:spPr>
              <a:xfrm>
                <a:off x="2302064"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15</a:t>
                </a:r>
              </a:p>
            </p:txBody>
          </p:sp>
          <p:sp>
            <p:nvSpPr>
              <p:cNvPr id="2173" name="TextBox 2172">
                <a:extLst>
                  <a:ext uri="{FF2B5EF4-FFF2-40B4-BE49-F238E27FC236}">
                    <a16:creationId xmlns:a16="http://schemas.microsoft.com/office/drawing/2014/main" id="{124E720C-F587-8711-E5C4-8A0377BD2E3E}"/>
                  </a:ext>
                </a:extLst>
              </p:cNvPr>
              <p:cNvSpPr txBox="1"/>
              <p:nvPr/>
            </p:nvSpPr>
            <p:spPr>
              <a:xfrm>
                <a:off x="1117492"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3</a:t>
                </a:r>
              </a:p>
            </p:txBody>
          </p:sp>
          <p:sp>
            <p:nvSpPr>
              <p:cNvPr id="2174" name="TextBox 2173">
                <a:extLst>
                  <a:ext uri="{FF2B5EF4-FFF2-40B4-BE49-F238E27FC236}">
                    <a16:creationId xmlns:a16="http://schemas.microsoft.com/office/drawing/2014/main" id="{BF288122-BE06-C6C6-8B7E-3AACA23E7CCD}"/>
                  </a:ext>
                </a:extLst>
              </p:cNvPr>
              <p:cNvSpPr txBox="1"/>
              <p:nvPr/>
            </p:nvSpPr>
            <p:spPr>
              <a:xfrm>
                <a:off x="1413635"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6</a:t>
                </a:r>
              </a:p>
            </p:txBody>
          </p:sp>
          <p:sp>
            <p:nvSpPr>
              <p:cNvPr id="2175" name="TextBox 2174">
                <a:extLst>
                  <a:ext uri="{FF2B5EF4-FFF2-40B4-BE49-F238E27FC236}">
                    <a16:creationId xmlns:a16="http://schemas.microsoft.com/office/drawing/2014/main" id="{52CBFE04-2912-4C7B-7B3C-A60E29636E6B}"/>
                  </a:ext>
                </a:extLst>
              </p:cNvPr>
              <p:cNvSpPr txBox="1"/>
              <p:nvPr/>
            </p:nvSpPr>
            <p:spPr>
              <a:xfrm>
                <a:off x="2005921"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12</a:t>
                </a:r>
              </a:p>
            </p:txBody>
          </p:sp>
          <p:sp>
            <p:nvSpPr>
              <p:cNvPr id="2176" name="TextBox 2175">
                <a:extLst>
                  <a:ext uri="{FF2B5EF4-FFF2-40B4-BE49-F238E27FC236}">
                    <a16:creationId xmlns:a16="http://schemas.microsoft.com/office/drawing/2014/main" id="{3F9F583C-3237-81E3-67B5-58D4AE34FF7B}"/>
                  </a:ext>
                </a:extLst>
              </p:cNvPr>
              <p:cNvSpPr txBox="1"/>
              <p:nvPr/>
            </p:nvSpPr>
            <p:spPr>
              <a:xfrm>
                <a:off x="2598207"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18</a:t>
                </a:r>
              </a:p>
            </p:txBody>
          </p:sp>
          <p:sp>
            <p:nvSpPr>
              <p:cNvPr id="2177" name="TextBox 2176">
                <a:extLst>
                  <a:ext uri="{FF2B5EF4-FFF2-40B4-BE49-F238E27FC236}">
                    <a16:creationId xmlns:a16="http://schemas.microsoft.com/office/drawing/2014/main" id="{A67A5905-FDD9-8E82-FBA9-270E3917276C}"/>
                  </a:ext>
                </a:extLst>
              </p:cNvPr>
              <p:cNvSpPr txBox="1"/>
              <p:nvPr/>
            </p:nvSpPr>
            <p:spPr>
              <a:xfrm>
                <a:off x="6401254" y="4903845"/>
                <a:ext cx="334079" cy="192200"/>
              </a:xfrm>
              <a:prstGeom prst="rect">
                <a:avLst/>
              </a:prstGeom>
              <a:noFill/>
            </p:spPr>
            <p:txBody>
              <a:bodyPr wrap="square" lIns="0" tIns="0" rIns="0" bIns="0" rtlCol="0">
                <a:noAutofit/>
              </a:bodyPr>
              <a:lstStyle/>
              <a:p>
                <a:pPr algn="ctr" defTabSz="685800">
                  <a:buClrTx/>
                  <a:defRPr/>
                </a:pPr>
                <a:r>
                  <a:rPr lang="en-US" sz="900" kern="1200" dirty="0">
                    <a:solidFill>
                      <a:prstClr val="black"/>
                    </a:solidFill>
                    <a:ea typeface="+mn-ea"/>
                    <a:cs typeface="+mn-cs"/>
                  </a:rPr>
                  <a:t>12M</a:t>
                </a:r>
              </a:p>
            </p:txBody>
          </p:sp>
        </p:grpSp>
        <p:grpSp>
          <p:nvGrpSpPr>
            <p:cNvPr id="19" name="Group 18">
              <a:extLst>
                <a:ext uri="{FF2B5EF4-FFF2-40B4-BE49-F238E27FC236}">
                  <a16:creationId xmlns:a16="http://schemas.microsoft.com/office/drawing/2014/main" id="{08B0FC20-2FEF-CDD3-12D7-64C327629348}"/>
                </a:ext>
              </a:extLst>
            </p:cNvPr>
            <p:cNvGrpSpPr/>
            <p:nvPr/>
          </p:nvGrpSpPr>
          <p:grpSpPr>
            <a:xfrm>
              <a:off x="2959935" y="1538026"/>
              <a:ext cx="334080" cy="2896024"/>
              <a:chOff x="2959935" y="1271226"/>
              <a:chExt cx="334080" cy="2896024"/>
            </a:xfrm>
          </p:grpSpPr>
          <p:sp>
            <p:nvSpPr>
              <p:cNvPr id="2163" name="TextBox 2162">
                <a:extLst>
                  <a:ext uri="{FF2B5EF4-FFF2-40B4-BE49-F238E27FC236}">
                    <a16:creationId xmlns:a16="http://schemas.microsoft.com/office/drawing/2014/main" id="{DCE58963-D192-F510-E912-A1AD95F7D558}"/>
                  </a:ext>
                </a:extLst>
              </p:cNvPr>
              <p:cNvSpPr txBox="1"/>
              <p:nvPr/>
            </p:nvSpPr>
            <p:spPr>
              <a:xfrm>
                <a:off x="2959935" y="1271226"/>
                <a:ext cx="334080" cy="192200"/>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4</a:t>
                </a:r>
              </a:p>
            </p:txBody>
          </p:sp>
          <p:sp>
            <p:nvSpPr>
              <p:cNvPr id="2164" name="TextBox 2163">
                <a:extLst>
                  <a:ext uri="{FF2B5EF4-FFF2-40B4-BE49-F238E27FC236}">
                    <a16:creationId xmlns:a16="http://schemas.microsoft.com/office/drawing/2014/main" id="{677B01B2-CB46-F704-B23E-822C2549728D}"/>
                  </a:ext>
                </a:extLst>
              </p:cNvPr>
              <p:cNvSpPr txBox="1"/>
              <p:nvPr/>
            </p:nvSpPr>
            <p:spPr>
              <a:xfrm>
                <a:off x="2959935" y="2623136"/>
                <a:ext cx="334080" cy="192201"/>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2</a:t>
                </a:r>
              </a:p>
            </p:txBody>
          </p:sp>
          <p:sp>
            <p:nvSpPr>
              <p:cNvPr id="2165" name="TextBox 2164">
                <a:extLst>
                  <a:ext uri="{FF2B5EF4-FFF2-40B4-BE49-F238E27FC236}">
                    <a16:creationId xmlns:a16="http://schemas.microsoft.com/office/drawing/2014/main" id="{91228E68-592F-BCA7-933D-FBABC32E330B}"/>
                  </a:ext>
                </a:extLst>
              </p:cNvPr>
              <p:cNvSpPr txBox="1"/>
              <p:nvPr/>
            </p:nvSpPr>
            <p:spPr>
              <a:xfrm>
                <a:off x="2959935" y="3975049"/>
                <a:ext cx="334080" cy="192201"/>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0</a:t>
                </a:r>
              </a:p>
            </p:txBody>
          </p:sp>
          <p:sp>
            <p:nvSpPr>
              <p:cNvPr id="2166" name="TextBox 2165">
                <a:extLst>
                  <a:ext uri="{FF2B5EF4-FFF2-40B4-BE49-F238E27FC236}">
                    <a16:creationId xmlns:a16="http://schemas.microsoft.com/office/drawing/2014/main" id="{9C4F2DE6-18D5-0255-F834-DC60E964AFE8}"/>
                  </a:ext>
                </a:extLst>
              </p:cNvPr>
              <p:cNvSpPr txBox="1"/>
              <p:nvPr/>
            </p:nvSpPr>
            <p:spPr>
              <a:xfrm>
                <a:off x="2959935" y="1947181"/>
                <a:ext cx="334080" cy="192200"/>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3</a:t>
                </a:r>
              </a:p>
            </p:txBody>
          </p:sp>
          <p:sp>
            <p:nvSpPr>
              <p:cNvPr id="2167" name="TextBox 2166">
                <a:extLst>
                  <a:ext uri="{FF2B5EF4-FFF2-40B4-BE49-F238E27FC236}">
                    <a16:creationId xmlns:a16="http://schemas.microsoft.com/office/drawing/2014/main" id="{314F6C03-EE80-62CD-1C72-03B53B30B6C5}"/>
                  </a:ext>
                </a:extLst>
              </p:cNvPr>
              <p:cNvSpPr txBox="1"/>
              <p:nvPr/>
            </p:nvSpPr>
            <p:spPr>
              <a:xfrm>
                <a:off x="2959935" y="3299092"/>
                <a:ext cx="334080" cy="192201"/>
              </a:xfrm>
              <a:prstGeom prst="rect">
                <a:avLst/>
              </a:prstGeom>
              <a:noFill/>
            </p:spPr>
            <p:txBody>
              <a:bodyPr wrap="square" lIns="0" tIns="0" rIns="0" bIns="0" rtlCol="0">
                <a:noAutofit/>
              </a:bodyPr>
              <a:lstStyle/>
              <a:p>
                <a:pPr algn="r" defTabSz="685800">
                  <a:buClrTx/>
                  <a:defRPr/>
                </a:pPr>
                <a:r>
                  <a:rPr lang="en-US" sz="900" kern="1200" dirty="0">
                    <a:solidFill>
                      <a:prstClr val="black"/>
                    </a:solidFill>
                    <a:ea typeface="+mn-ea"/>
                    <a:cs typeface="+mn-cs"/>
                  </a:rPr>
                  <a:t>1</a:t>
                </a:r>
              </a:p>
            </p:txBody>
          </p:sp>
        </p:grpSp>
        <p:sp>
          <p:nvSpPr>
            <p:cNvPr id="20" name="TextBox 19">
              <a:extLst>
                <a:ext uri="{FF2B5EF4-FFF2-40B4-BE49-F238E27FC236}">
                  <a16:creationId xmlns:a16="http://schemas.microsoft.com/office/drawing/2014/main" id="{755A1290-C436-3E7D-E9BD-E497394E6839}"/>
                </a:ext>
              </a:extLst>
            </p:cNvPr>
            <p:cNvSpPr txBox="1"/>
            <p:nvPr/>
          </p:nvSpPr>
          <p:spPr>
            <a:xfrm rot="16200000">
              <a:off x="1232627" y="3065789"/>
              <a:ext cx="3410086" cy="189980"/>
            </a:xfrm>
            <a:prstGeom prst="rect">
              <a:avLst/>
            </a:prstGeom>
            <a:noFill/>
          </p:spPr>
          <p:txBody>
            <a:bodyPr wrap="square" lIns="0" tIns="0" rIns="0" bIns="0" rtlCol="0">
              <a:noAutofit/>
            </a:bodyPr>
            <a:lstStyle/>
            <a:p>
              <a:pPr algn="ctr" defTabSz="685800">
                <a:buClrTx/>
                <a:defRPr/>
              </a:pPr>
              <a:r>
                <a:rPr lang="en-US" sz="825" b="1" kern="1200" dirty="0">
                  <a:solidFill>
                    <a:prstClr val="black"/>
                  </a:solidFill>
                </a:rPr>
                <a:t>Observed Mean Change (±SE) from Core Baseline</a:t>
              </a:r>
            </a:p>
          </p:txBody>
        </p:sp>
        <p:sp>
          <p:nvSpPr>
            <p:cNvPr id="21" name="TextBox 20">
              <a:extLst>
                <a:ext uri="{FF2B5EF4-FFF2-40B4-BE49-F238E27FC236}">
                  <a16:creationId xmlns:a16="http://schemas.microsoft.com/office/drawing/2014/main" id="{65FAB874-B76C-6C95-C6AA-80BFD938B573}"/>
                </a:ext>
              </a:extLst>
            </p:cNvPr>
            <p:cNvSpPr txBox="1"/>
            <p:nvPr/>
          </p:nvSpPr>
          <p:spPr>
            <a:xfrm>
              <a:off x="9940650" y="2627228"/>
              <a:ext cx="1701389" cy="338555"/>
            </a:xfrm>
            <a:prstGeom prst="rect">
              <a:avLst/>
            </a:prstGeom>
            <a:noFill/>
          </p:spPr>
          <p:txBody>
            <a:bodyPr wrap="square" rtlCol="0">
              <a:spAutoFit/>
            </a:bodyPr>
            <a:lstStyle/>
            <a:p>
              <a:r>
                <a:rPr lang="en-US" sz="1050" b="1" dirty="0">
                  <a:solidFill>
                    <a:srgbClr val="008000"/>
                  </a:solidFill>
                </a:rPr>
                <a:t>10 mg bi-Weekly</a:t>
              </a:r>
            </a:p>
          </p:txBody>
        </p:sp>
        <p:sp>
          <p:nvSpPr>
            <p:cNvPr id="22" name="TextBox 21">
              <a:extLst>
                <a:ext uri="{FF2B5EF4-FFF2-40B4-BE49-F238E27FC236}">
                  <a16:creationId xmlns:a16="http://schemas.microsoft.com/office/drawing/2014/main" id="{B1D1D74A-F067-4727-6A9A-DFBEF46398BA}"/>
                </a:ext>
              </a:extLst>
            </p:cNvPr>
            <p:cNvSpPr txBox="1"/>
            <p:nvPr/>
          </p:nvSpPr>
          <p:spPr>
            <a:xfrm>
              <a:off x="5758081" y="5074886"/>
              <a:ext cx="1478525" cy="191580"/>
            </a:xfrm>
            <a:prstGeom prst="rect">
              <a:avLst/>
            </a:prstGeom>
            <a:noFill/>
          </p:spPr>
          <p:txBody>
            <a:bodyPr wrap="square" lIns="0" tIns="0" rIns="0" bIns="0" rtlCol="0">
              <a:noAutofit/>
            </a:bodyPr>
            <a:lstStyle/>
            <a:p>
              <a:pPr algn="ctr" defTabSz="685800">
                <a:buClrTx/>
                <a:defRPr/>
              </a:pPr>
              <a:r>
                <a:rPr lang="en-US" sz="900" b="1" kern="1200" dirty="0">
                  <a:ea typeface="+mn-ea"/>
                  <a:cs typeface="+mn-cs"/>
                </a:rPr>
                <a:t>Visit (Months)</a:t>
              </a:r>
            </a:p>
          </p:txBody>
        </p:sp>
        <p:grpSp>
          <p:nvGrpSpPr>
            <p:cNvPr id="23" name="Group 22">
              <a:extLst>
                <a:ext uri="{FF2B5EF4-FFF2-40B4-BE49-F238E27FC236}">
                  <a16:creationId xmlns:a16="http://schemas.microsoft.com/office/drawing/2014/main" id="{D795997E-CA02-9DAE-A15B-DF193A51201E}"/>
                </a:ext>
              </a:extLst>
            </p:cNvPr>
            <p:cNvGrpSpPr/>
            <p:nvPr/>
          </p:nvGrpSpPr>
          <p:grpSpPr>
            <a:xfrm>
              <a:off x="2364149" y="5125276"/>
              <a:ext cx="7470451" cy="530059"/>
              <a:chOff x="-60480" y="5054290"/>
              <a:chExt cx="7470451" cy="530059"/>
            </a:xfrm>
          </p:grpSpPr>
          <p:sp>
            <p:nvSpPr>
              <p:cNvPr id="2150" name="TextBox 2149">
                <a:extLst>
                  <a:ext uri="{FF2B5EF4-FFF2-40B4-BE49-F238E27FC236}">
                    <a16:creationId xmlns:a16="http://schemas.microsoft.com/office/drawing/2014/main" id="{85F7CE3A-5990-E243-11DF-DCA6BC923DB8}"/>
                  </a:ext>
                </a:extLst>
              </p:cNvPr>
              <p:cNvSpPr txBox="1"/>
              <p:nvPr/>
            </p:nvSpPr>
            <p:spPr>
              <a:xfrm>
                <a:off x="981824" y="5240207"/>
                <a:ext cx="265176" cy="341973"/>
              </a:xfrm>
              <a:prstGeom prst="rect">
                <a:avLst/>
              </a:prstGeom>
              <a:noFill/>
            </p:spPr>
            <p:txBody>
              <a:bodyPr wrap="square" lIns="0" tIns="0" rIns="0" bIns="0" rtlCol="0">
                <a:spAutoFit/>
              </a:bodyPr>
              <a:lstStyle/>
              <a:p>
                <a:pPr algn="ctr" defTabSz="342892">
                  <a:spcBef>
                    <a:spcPts val="150"/>
                  </a:spcBef>
                  <a:defRPr/>
                </a:pPr>
                <a:r>
                  <a:rPr lang="en-US" sz="750" dirty="0"/>
                  <a:t>40</a:t>
                </a:r>
              </a:p>
              <a:p>
                <a:pPr algn="ctr" defTabSz="342892">
                  <a:spcBef>
                    <a:spcPts val="150"/>
                  </a:spcBef>
                  <a:defRPr/>
                </a:pPr>
                <a:r>
                  <a:rPr lang="en-US" sz="750" dirty="0"/>
                  <a:t>31</a:t>
                </a:r>
              </a:p>
            </p:txBody>
          </p:sp>
          <p:sp>
            <p:nvSpPr>
              <p:cNvPr id="2151" name="TextBox 2150">
                <a:extLst>
                  <a:ext uri="{FF2B5EF4-FFF2-40B4-BE49-F238E27FC236}">
                    <a16:creationId xmlns:a16="http://schemas.microsoft.com/office/drawing/2014/main" id="{E79198A7-1B5B-08FF-A31B-7A2D34C36E45}"/>
                  </a:ext>
                </a:extLst>
              </p:cNvPr>
              <p:cNvSpPr txBox="1"/>
              <p:nvPr/>
            </p:nvSpPr>
            <p:spPr>
              <a:xfrm>
                <a:off x="1280614" y="5240207"/>
                <a:ext cx="265176" cy="341973"/>
              </a:xfrm>
              <a:prstGeom prst="rect">
                <a:avLst/>
              </a:prstGeom>
              <a:noFill/>
            </p:spPr>
            <p:txBody>
              <a:bodyPr wrap="square" lIns="0" tIns="0" rIns="0" bIns="0" rtlCol="0">
                <a:spAutoFit/>
              </a:bodyPr>
              <a:lstStyle/>
              <a:p>
                <a:pPr algn="ctr" defTabSz="342892">
                  <a:spcBef>
                    <a:spcPts val="150"/>
                  </a:spcBef>
                  <a:defRPr/>
                </a:pPr>
                <a:r>
                  <a:rPr lang="en-US" sz="750" dirty="0"/>
                  <a:t>40</a:t>
                </a:r>
              </a:p>
              <a:p>
                <a:pPr algn="ctr" defTabSz="342892">
                  <a:spcBef>
                    <a:spcPts val="150"/>
                  </a:spcBef>
                  <a:defRPr/>
                </a:pPr>
                <a:r>
                  <a:rPr lang="en-US" sz="750" dirty="0"/>
                  <a:t>31</a:t>
                </a:r>
              </a:p>
            </p:txBody>
          </p:sp>
          <p:sp>
            <p:nvSpPr>
              <p:cNvPr id="2152" name="TextBox 2151">
                <a:extLst>
                  <a:ext uri="{FF2B5EF4-FFF2-40B4-BE49-F238E27FC236}">
                    <a16:creationId xmlns:a16="http://schemas.microsoft.com/office/drawing/2014/main" id="{EB93EE72-140D-219C-E3CE-E03E649CC88B}"/>
                  </a:ext>
                </a:extLst>
              </p:cNvPr>
              <p:cNvSpPr txBox="1"/>
              <p:nvPr/>
            </p:nvSpPr>
            <p:spPr>
              <a:xfrm>
                <a:off x="3073360" y="5240207"/>
                <a:ext cx="265176" cy="341973"/>
              </a:xfrm>
              <a:prstGeom prst="rect">
                <a:avLst/>
              </a:prstGeom>
              <a:noFill/>
            </p:spPr>
            <p:txBody>
              <a:bodyPr wrap="square" lIns="0" tIns="0" rIns="0" bIns="0" rtlCol="0">
                <a:spAutoFit/>
              </a:bodyPr>
              <a:lstStyle/>
              <a:p>
                <a:pPr algn="ctr" defTabSz="342892">
                  <a:spcBef>
                    <a:spcPts val="150"/>
                  </a:spcBef>
                  <a:defRPr/>
                </a:pPr>
                <a:r>
                  <a:rPr lang="en-US" sz="750" dirty="0"/>
                  <a:t>35</a:t>
                </a:r>
              </a:p>
              <a:p>
                <a:pPr algn="ctr" defTabSz="342892">
                  <a:spcBef>
                    <a:spcPts val="150"/>
                  </a:spcBef>
                  <a:defRPr/>
                </a:pPr>
                <a:r>
                  <a:rPr lang="en-US" sz="750" dirty="0"/>
                  <a:t>29</a:t>
                </a:r>
              </a:p>
            </p:txBody>
          </p:sp>
          <p:sp>
            <p:nvSpPr>
              <p:cNvPr id="2153" name="TextBox 2152">
                <a:extLst>
                  <a:ext uri="{FF2B5EF4-FFF2-40B4-BE49-F238E27FC236}">
                    <a16:creationId xmlns:a16="http://schemas.microsoft.com/office/drawing/2014/main" id="{37C6FA96-CA55-43E0-C417-276685A5AD91}"/>
                  </a:ext>
                </a:extLst>
              </p:cNvPr>
              <p:cNvSpPr txBox="1"/>
              <p:nvPr/>
            </p:nvSpPr>
            <p:spPr>
              <a:xfrm>
                <a:off x="1878197" y="5240207"/>
                <a:ext cx="265176" cy="341973"/>
              </a:xfrm>
              <a:prstGeom prst="rect">
                <a:avLst/>
              </a:prstGeom>
              <a:noFill/>
            </p:spPr>
            <p:txBody>
              <a:bodyPr wrap="square" lIns="0" tIns="0" rIns="0" bIns="0" rtlCol="0">
                <a:spAutoFit/>
              </a:bodyPr>
              <a:lstStyle/>
              <a:p>
                <a:pPr algn="ctr" defTabSz="342892">
                  <a:spcBef>
                    <a:spcPts val="150"/>
                  </a:spcBef>
                  <a:defRPr/>
                </a:pPr>
                <a:r>
                  <a:rPr lang="en-US" sz="750" dirty="0"/>
                  <a:t>39</a:t>
                </a:r>
              </a:p>
              <a:p>
                <a:pPr algn="ctr" defTabSz="342892">
                  <a:spcBef>
                    <a:spcPts val="150"/>
                  </a:spcBef>
                  <a:defRPr/>
                </a:pPr>
                <a:r>
                  <a:rPr lang="en-US" sz="750" dirty="0"/>
                  <a:t>30</a:t>
                </a:r>
              </a:p>
            </p:txBody>
          </p:sp>
          <p:sp>
            <p:nvSpPr>
              <p:cNvPr id="2154" name="TextBox 2153">
                <a:extLst>
                  <a:ext uri="{FF2B5EF4-FFF2-40B4-BE49-F238E27FC236}">
                    <a16:creationId xmlns:a16="http://schemas.microsoft.com/office/drawing/2014/main" id="{79DF29A4-0584-8587-CC20-389E81D8BEE6}"/>
                  </a:ext>
                </a:extLst>
              </p:cNvPr>
              <p:cNvSpPr txBox="1"/>
              <p:nvPr/>
            </p:nvSpPr>
            <p:spPr>
              <a:xfrm>
                <a:off x="5960129" y="5240207"/>
                <a:ext cx="265176" cy="341973"/>
              </a:xfrm>
              <a:prstGeom prst="rect">
                <a:avLst/>
              </a:prstGeom>
              <a:noFill/>
            </p:spPr>
            <p:txBody>
              <a:bodyPr wrap="square" lIns="0" tIns="0" rIns="0" bIns="0" rtlCol="0">
                <a:spAutoFit/>
              </a:bodyPr>
              <a:lstStyle/>
              <a:p>
                <a:pPr algn="ctr" defTabSz="342892">
                  <a:spcBef>
                    <a:spcPts val="150"/>
                  </a:spcBef>
                  <a:defRPr/>
                </a:pPr>
                <a:r>
                  <a:rPr lang="en-US" sz="750" dirty="0"/>
                  <a:t>37</a:t>
                </a:r>
              </a:p>
              <a:p>
                <a:pPr algn="ctr" defTabSz="342892">
                  <a:spcBef>
                    <a:spcPts val="150"/>
                  </a:spcBef>
                  <a:defRPr/>
                </a:pPr>
                <a:r>
                  <a:rPr lang="en-US" sz="750" dirty="0"/>
                  <a:t>30</a:t>
                </a:r>
              </a:p>
            </p:txBody>
          </p:sp>
          <p:sp>
            <p:nvSpPr>
              <p:cNvPr id="2155" name="TextBox 2154">
                <a:extLst>
                  <a:ext uri="{FF2B5EF4-FFF2-40B4-BE49-F238E27FC236}">
                    <a16:creationId xmlns:a16="http://schemas.microsoft.com/office/drawing/2014/main" id="{417D8C72-D7BA-94F2-7848-96F4D9D47316}"/>
                  </a:ext>
                </a:extLst>
              </p:cNvPr>
              <p:cNvSpPr txBox="1"/>
              <p:nvPr/>
            </p:nvSpPr>
            <p:spPr>
              <a:xfrm>
                <a:off x="6568743" y="5240207"/>
                <a:ext cx="265176" cy="341973"/>
              </a:xfrm>
              <a:prstGeom prst="rect">
                <a:avLst/>
              </a:prstGeom>
              <a:noFill/>
            </p:spPr>
            <p:txBody>
              <a:bodyPr wrap="square" lIns="0" tIns="0" rIns="0" bIns="0" rtlCol="0">
                <a:spAutoFit/>
              </a:bodyPr>
              <a:lstStyle/>
              <a:p>
                <a:pPr algn="ctr" defTabSz="342892">
                  <a:spcBef>
                    <a:spcPts val="150"/>
                  </a:spcBef>
                  <a:defRPr/>
                </a:pPr>
                <a:r>
                  <a:rPr lang="en-US" sz="750" dirty="0"/>
                  <a:t>33</a:t>
                </a:r>
              </a:p>
              <a:p>
                <a:pPr algn="ctr" defTabSz="342892">
                  <a:spcBef>
                    <a:spcPts val="150"/>
                  </a:spcBef>
                  <a:defRPr/>
                </a:pPr>
                <a:r>
                  <a:rPr lang="en-US" sz="750" dirty="0"/>
                  <a:t>27</a:t>
                </a:r>
              </a:p>
            </p:txBody>
          </p:sp>
          <p:sp>
            <p:nvSpPr>
              <p:cNvPr id="2156" name="TextBox 2155">
                <a:extLst>
                  <a:ext uri="{FF2B5EF4-FFF2-40B4-BE49-F238E27FC236}">
                    <a16:creationId xmlns:a16="http://schemas.microsoft.com/office/drawing/2014/main" id="{97692DE4-BCE8-F1CE-18E0-4E76F6A895F2}"/>
                  </a:ext>
                </a:extLst>
              </p:cNvPr>
              <p:cNvSpPr txBox="1"/>
              <p:nvPr/>
            </p:nvSpPr>
            <p:spPr>
              <a:xfrm>
                <a:off x="-60480" y="5054290"/>
                <a:ext cx="991011" cy="530059"/>
              </a:xfrm>
              <a:prstGeom prst="rect">
                <a:avLst/>
              </a:prstGeom>
              <a:noFill/>
            </p:spPr>
            <p:txBody>
              <a:bodyPr wrap="square" lIns="0" tIns="0" rIns="0" bIns="0" rtlCol="0">
                <a:spAutoFit/>
              </a:bodyPr>
              <a:lstStyle/>
              <a:p>
                <a:pPr algn="r" defTabSz="342892">
                  <a:spcAft>
                    <a:spcPts val="150"/>
                  </a:spcAft>
                  <a:defRPr/>
                </a:pPr>
                <a:r>
                  <a:rPr lang="en-US" sz="750" b="1" dirty="0"/>
                  <a:t>Core Treatment</a:t>
                </a:r>
                <a:endParaRPr lang="en-US" sz="750" dirty="0"/>
              </a:p>
              <a:p>
                <a:pPr algn="r" defTabSz="342892">
                  <a:spcAft>
                    <a:spcPts val="150"/>
                  </a:spcAft>
                  <a:defRPr/>
                </a:pPr>
                <a:r>
                  <a:rPr lang="en-US" sz="750" dirty="0">
                    <a:solidFill>
                      <a:srgbClr val="346691"/>
                    </a:solidFill>
                  </a:rPr>
                  <a:t>Placebo</a:t>
                </a:r>
              </a:p>
              <a:p>
                <a:pPr algn="r" defTabSz="342892">
                  <a:spcAft>
                    <a:spcPts val="150"/>
                  </a:spcAft>
                  <a:defRPr/>
                </a:pPr>
                <a:r>
                  <a:rPr lang="en-US" sz="750" dirty="0">
                    <a:solidFill>
                      <a:srgbClr val="008000"/>
                    </a:solidFill>
                  </a:rPr>
                  <a:t>10 bi-Weekly</a:t>
                </a:r>
              </a:p>
            </p:txBody>
          </p:sp>
          <p:sp>
            <p:nvSpPr>
              <p:cNvPr id="2157" name="TextBox 2156">
                <a:extLst>
                  <a:ext uri="{FF2B5EF4-FFF2-40B4-BE49-F238E27FC236}">
                    <a16:creationId xmlns:a16="http://schemas.microsoft.com/office/drawing/2014/main" id="{3310C3AA-793B-1C49-C2B9-D4A8412FBC54}"/>
                  </a:ext>
                </a:extLst>
              </p:cNvPr>
              <p:cNvSpPr txBox="1"/>
              <p:nvPr/>
            </p:nvSpPr>
            <p:spPr>
              <a:xfrm>
                <a:off x="2475780" y="5240207"/>
                <a:ext cx="265176" cy="341974"/>
              </a:xfrm>
              <a:prstGeom prst="rect">
                <a:avLst/>
              </a:prstGeom>
              <a:noFill/>
            </p:spPr>
            <p:txBody>
              <a:bodyPr wrap="square" lIns="0" tIns="0" rIns="0" bIns="0" rtlCol="0">
                <a:spAutoFit/>
              </a:bodyPr>
              <a:lstStyle/>
              <a:p>
                <a:pPr algn="ctr" defTabSz="342892">
                  <a:spcBef>
                    <a:spcPts val="150"/>
                  </a:spcBef>
                  <a:defRPr/>
                </a:pPr>
                <a:r>
                  <a:rPr lang="en-US" sz="750" dirty="0"/>
                  <a:t>35</a:t>
                </a:r>
              </a:p>
              <a:p>
                <a:pPr algn="ctr" defTabSz="342892">
                  <a:spcBef>
                    <a:spcPts val="150"/>
                  </a:spcBef>
                  <a:defRPr/>
                </a:pPr>
                <a:r>
                  <a:rPr lang="en-US" sz="750" dirty="0"/>
                  <a:t>29</a:t>
                </a:r>
              </a:p>
            </p:txBody>
          </p:sp>
          <p:sp>
            <p:nvSpPr>
              <p:cNvPr id="2158" name="TextBox 2157">
                <a:extLst>
                  <a:ext uri="{FF2B5EF4-FFF2-40B4-BE49-F238E27FC236}">
                    <a16:creationId xmlns:a16="http://schemas.microsoft.com/office/drawing/2014/main" id="{4D907BCD-B3E9-C71F-537A-2F1F5AA114C1}"/>
                  </a:ext>
                </a:extLst>
              </p:cNvPr>
              <p:cNvSpPr txBox="1"/>
              <p:nvPr/>
            </p:nvSpPr>
            <p:spPr>
              <a:xfrm>
                <a:off x="1579406" y="5240207"/>
                <a:ext cx="265176" cy="341974"/>
              </a:xfrm>
              <a:prstGeom prst="rect">
                <a:avLst/>
              </a:prstGeom>
              <a:noFill/>
            </p:spPr>
            <p:txBody>
              <a:bodyPr wrap="square" lIns="0" tIns="0" rIns="0" bIns="0" rtlCol="0">
                <a:spAutoFit/>
              </a:bodyPr>
              <a:lstStyle/>
              <a:p>
                <a:pPr algn="ctr" defTabSz="342892">
                  <a:spcBef>
                    <a:spcPts val="150"/>
                  </a:spcBef>
                  <a:defRPr/>
                </a:pPr>
                <a:r>
                  <a:rPr lang="en-US" sz="750" dirty="0"/>
                  <a:t>39</a:t>
                </a:r>
              </a:p>
              <a:p>
                <a:pPr algn="ctr" defTabSz="342892">
                  <a:spcBef>
                    <a:spcPts val="150"/>
                  </a:spcBef>
                  <a:defRPr/>
                </a:pPr>
                <a:r>
                  <a:rPr lang="en-US" sz="750" dirty="0"/>
                  <a:t>30</a:t>
                </a:r>
              </a:p>
            </p:txBody>
          </p:sp>
          <p:sp>
            <p:nvSpPr>
              <p:cNvPr id="2159" name="TextBox 2158">
                <a:extLst>
                  <a:ext uri="{FF2B5EF4-FFF2-40B4-BE49-F238E27FC236}">
                    <a16:creationId xmlns:a16="http://schemas.microsoft.com/office/drawing/2014/main" id="{C548A66B-8146-182E-6F96-F904B0FD767A}"/>
                  </a:ext>
                </a:extLst>
              </p:cNvPr>
              <p:cNvSpPr txBox="1"/>
              <p:nvPr/>
            </p:nvSpPr>
            <p:spPr>
              <a:xfrm>
                <a:off x="2176988" y="5240207"/>
                <a:ext cx="265176" cy="341974"/>
              </a:xfrm>
              <a:prstGeom prst="rect">
                <a:avLst/>
              </a:prstGeom>
              <a:noFill/>
            </p:spPr>
            <p:txBody>
              <a:bodyPr wrap="square" lIns="0" tIns="0" rIns="0" bIns="0" rtlCol="0">
                <a:spAutoFit/>
              </a:bodyPr>
              <a:lstStyle/>
              <a:p>
                <a:pPr algn="ctr" defTabSz="342892">
                  <a:spcBef>
                    <a:spcPts val="150"/>
                  </a:spcBef>
                  <a:defRPr/>
                </a:pPr>
                <a:r>
                  <a:rPr lang="en-US" sz="750" dirty="0"/>
                  <a:t>39</a:t>
                </a:r>
              </a:p>
              <a:p>
                <a:pPr algn="ctr" defTabSz="342892">
                  <a:spcBef>
                    <a:spcPts val="150"/>
                  </a:spcBef>
                  <a:defRPr/>
                </a:pPr>
                <a:r>
                  <a:rPr lang="en-US" sz="750" dirty="0"/>
                  <a:t>29</a:t>
                </a:r>
              </a:p>
            </p:txBody>
          </p:sp>
          <p:sp>
            <p:nvSpPr>
              <p:cNvPr id="2160" name="TextBox 2159">
                <a:extLst>
                  <a:ext uri="{FF2B5EF4-FFF2-40B4-BE49-F238E27FC236}">
                    <a16:creationId xmlns:a16="http://schemas.microsoft.com/office/drawing/2014/main" id="{DF93EB18-DE86-27FE-C31B-BB98024A4D38}"/>
                  </a:ext>
                </a:extLst>
              </p:cNvPr>
              <p:cNvSpPr txBox="1"/>
              <p:nvPr/>
            </p:nvSpPr>
            <p:spPr>
              <a:xfrm>
                <a:off x="2774570" y="5240207"/>
                <a:ext cx="265176" cy="341974"/>
              </a:xfrm>
              <a:prstGeom prst="rect">
                <a:avLst/>
              </a:prstGeom>
              <a:noFill/>
            </p:spPr>
            <p:txBody>
              <a:bodyPr wrap="square" lIns="0" tIns="0" rIns="0" bIns="0" rtlCol="0">
                <a:spAutoFit/>
              </a:bodyPr>
              <a:lstStyle/>
              <a:p>
                <a:pPr algn="ctr" defTabSz="342892">
                  <a:spcBef>
                    <a:spcPts val="150"/>
                  </a:spcBef>
                  <a:defRPr/>
                </a:pPr>
                <a:r>
                  <a:rPr lang="en-US" sz="750" dirty="0"/>
                  <a:t>35</a:t>
                </a:r>
              </a:p>
              <a:p>
                <a:pPr algn="ctr" defTabSz="342892">
                  <a:spcBef>
                    <a:spcPts val="150"/>
                  </a:spcBef>
                  <a:defRPr/>
                </a:pPr>
                <a:r>
                  <a:rPr lang="en-US" sz="750" dirty="0"/>
                  <a:t>29</a:t>
                </a:r>
              </a:p>
            </p:txBody>
          </p:sp>
          <p:sp>
            <p:nvSpPr>
              <p:cNvPr id="2161" name="TextBox 2160">
                <a:extLst>
                  <a:ext uri="{FF2B5EF4-FFF2-40B4-BE49-F238E27FC236}">
                    <a16:creationId xmlns:a16="http://schemas.microsoft.com/office/drawing/2014/main" id="{92CD8E9A-486C-BED8-1F66-FB0FCF98C65E}"/>
                  </a:ext>
                </a:extLst>
              </p:cNvPr>
              <p:cNvSpPr txBox="1"/>
              <p:nvPr/>
            </p:nvSpPr>
            <p:spPr>
              <a:xfrm>
                <a:off x="7144795" y="5240207"/>
                <a:ext cx="265176" cy="341974"/>
              </a:xfrm>
              <a:prstGeom prst="rect">
                <a:avLst/>
              </a:prstGeom>
              <a:noFill/>
            </p:spPr>
            <p:txBody>
              <a:bodyPr wrap="square" lIns="0" tIns="0" rIns="0" bIns="0" rtlCol="0">
                <a:spAutoFit/>
              </a:bodyPr>
              <a:lstStyle/>
              <a:p>
                <a:pPr algn="ctr" defTabSz="342892">
                  <a:spcBef>
                    <a:spcPts val="150"/>
                  </a:spcBef>
                  <a:defRPr/>
                </a:pPr>
                <a:r>
                  <a:rPr lang="en-US" sz="750" dirty="0"/>
                  <a:t>29</a:t>
                </a:r>
              </a:p>
              <a:p>
                <a:pPr algn="ctr" defTabSz="342892">
                  <a:spcBef>
                    <a:spcPts val="150"/>
                  </a:spcBef>
                  <a:defRPr/>
                </a:pPr>
                <a:r>
                  <a:rPr lang="en-US" sz="750" dirty="0"/>
                  <a:t>24</a:t>
                </a:r>
              </a:p>
            </p:txBody>
          </p:sp>
          <p:sp>
            <p:nvSpPr>
              <p:cNvPr id="2162" name="TextBox 2161">
                <a:extLst>
                  <a:ext uri="{FF2B5EF4-FFF2-40B4-BE49-F238E27FC236}">
                    <a16:creationId xmlns:a16="http://schemas.microsoft.com/office/drawing/2014/main" id="{6E1D8CA9-6CF3-1C15-948D-F6455AE9A353}"/>
                  </a:ext>
                </a:extLst>
              </p:cNvPr>
              <p:cNvSpPr txBox="1"/>
              <p:nvPr/>
            </p:nvSpPr>
            <p:spPr>
              <a:xfrm>
                <a:off x="5410129" y="5240207"/>
                <a:ext cx="265176" cy="341974"/>
              </a:xfrm>
              <a:prstGeom prst="rect">
                <a:avLst/>
              </a:prstGeom>
              <a:noFill/>
            </p:spPr>
            <p:txBody>
              <a:bodyPr wrap="square" lIns="0" tIns="0" rIns="0" bIns="0" rtlCol="0">
                <a:spAutoFit/>
              </a:bodyPr>
              <a:lstStyle/>
              <a:p>
                <a:pPr algn="ctr" defTabSz="342892">
                  <a:spcBef>
                    <a:spcPts val="150"/>
                  </a:spcBef>
                  <a:defRPr/>
                </a:pPr>
                <a:r>
                  <a:rPr lang="en-US" sz="750" dirty="0"/>
                  <a:t>40</a:t>
                </a:r>
              </a:p>
              <a:p>
                <a:pPr algn="ctr" defTabSz="342892">
                  <a:spcBef>
                    <a:spcPts val="150"/>
                  </a:spcBef>
                  <a:defRPr/>
                </a:pPr>
                <a:r>
                  <a:rPr lang="en-US" sz="750" dirty="0"/>
                  <a:t>31</a:t>
                </a:r>
              </a:p>
            </p:txBody>
          </p:sp>
        </p:grpSp>
        <p:sp>
          <p:nvSpPr>
            <p:cNvPr id="24" name="TextBox 23">
              <a:extLst>
                <a:ext uri="{FF2B5EF4-FFF2-40B4-BE49-F238E27FC236}">
                  <a16:creationId xmlns:a16="http://schemas.microsoft.com/office/drawing/2014/main" id="{B98CAFE4-2830-E863-3DAC-259B45DEED59}"/>
                </a:ext>
              </a:extLst>
            </p:cNvPr>
            <p:cNvSpPr txBox="1"/>
            <p:nvPr/>
          </p:nvSpPr>
          <p:spPr>
            <a:xfrm>
              <a:off x="9934226" y="1997393"/>
              <a:ext cx="954227" cy="338555"/>
            </a:xfrm>
            <a:prstGeom prst="rect">
              <a:avLst/>
            </a:prstGeom>
            <a:noFill/>
          </p:spPr>
          <p:txBody>
            <a:bodyPr wrap="square" rtlCol="0">
              <a:spAutoFit/>
            </a:bodyPr>
            <a:lstStyle/>
            <a:p>
              <a:r>
                <a:rPr lang="en-US" sz="1050" b="1" dirty="0">
                  <a:solidFill>
                    <a:srgbClr val="346691"/>
                  </a:solidFill>
                </a:rPr>
                <a:t>Placebo</a:t>
              </a:r>
            </a:p>
          </p:txBody>
        </p:sp>
        <p:grpSp>
          <p:nvGrpSpPr>
            <p:cNvPr id="25" name="Group 24">
              <a:extLst>
                <a:ext uri="{FF2B5EF4-FFF2-40B4-BE49-F238E27FC236}">
                  <a16:creationId xmlns:a16="http://schemas.microsoft.com/office/drawing/2014/main" id="{38C545C0-FA90-BD36-75EF-69DDF9247974}"/>
                </a:ext>
              </a:extLst>
            </p:cNvPr>
            <p:cNvGrpSpPr/>
            <p:nvPr/>
          </p:nvGrpSpPr>
          <p:grpSpPr>
            <a:xfrm>
              <a:off x="3543733" y="4636884"/>
              <a:ext cx="6155773" cy="186541"/>
              <a:chOff x="989720" y="4823190"/>
              <a:chExt cx="6155773" cy="186541"/>
            </a:xfrm>
          </p:grpSpPr>
          <p:cxnSp>
            <p:nvCxnSpPr>
              <p:cNvPr id="2138" name="Straight Connector 2137">
                <a:extLst>
                  <a:ext uri="{FF2B5EF4-FFF2-40B4-BE49-F238E27FC236}">
                    <a16:creationId xmlns:a16="http://schemas.microsoft.com/office/drawing/2014/main" id="{CB976AD3-7E6F-5616-73CB-AA2747466F71}"/>
                  </a:ext>
                </a:extLst>
              </p:cNvPr>
              <p:cNvCxnSpPr/>
              <p:nvPr/>
            </p:nvCxnSpPr>
            <p:spPr>
              <a:xfrm rot="16200000">
                <a:off x="956356"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39" name="Straight Connector 2138">
                <a:extLst>
                  <a:ext uri="{FF2B5EF4-FFF2-40B4-BE49-F238E27FC236}">
                    <a16:creationId xmlns:a16="http://schemas.microsoft.com/office/drawing/2014/main" id="{FEC161A1-A888-E1C4-FC21-9E0F41BD371E}"/>
                  </a:ext>
                </a:extLst>
              </p:cNvPr>
              <p:cNvCxnSpPr/>
              <p:nvPr/>
            </p:nvCxnSpPr>
            <p:spPr>
              <a:xfrm rot="16200000">
                <a:off x="1554600"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40" name="Straight Connector 2139">
                <a:extLst>
                  <a:ext uri="{FF2B5EF4-FFF2-40B4-BE49-F238E27FC236}">
                    <a16:creationId xmlns:a16="http://schemas.microsoft.com/office/drawing/2014/main" id="{602C52FF-CA4E-BD35-F372-D09AB1E1F3D9}"/>
                  </a:ext>
                </a:extLst>
              </p:cNvPr>
              <p:cNvCxnSpPr/>
              <p:nvPr/>
            </p:nvCxnSpPr>
            <p:spPr>
              <a:xfrm rot="16200000">
                <a:off x="5935601"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41" name="Straight Connector 2140">
                <a:extLst>
                  <a:ext uri="{FF2B5EF4-FFF2-40B4-BE49-F238E27FC236}">
                    <a16:creationId xmlns:a16="http://schemas.microsoft.com/office/drawing/2014/main" id="{E8FAD619-6D80-B745-B082-29B8566FAB36}"/>
                  </a:ext>
                </a:extLst>
              </p:cNvPr>
              <p:cNvCxnSpPr/>
              <p:nvPr/>
            </p:nvCxnSpPr>
            <p:spPr>
              <a:xfrm rot="16200000">
                <a:off x="6523865"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42" name="Straight Connector 2141">
                <a:extLst>
                  <a:ext uri="{FF2B5EF4-FFF2-40B4-BE49-F238E27FC236}">
                    <a16:creationId xmlns:a16="http://schemas.microsoft.com/office/drawing/2014/main" id="{54F3D947-BE9D-99B0-4ED0-89541E1E1FC4}"/>
                  </a:ext>
                </a:extLst>
              </p:cNvPr>
              <p:cNvCxnSpPr/>
              <p:nvPr/>
            </p:nvCxnSpPr>
            <p:spPr>
              <a:xfrm rot="16200000">
                <a:off x="1853722"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43" name="Straight Connector 2142">
                <a:extLst>
                  <a:ext uri="{FF2B5EF4-FFF2-40B4-BE49-F238E27FC236}">
                    <a16:creationId xmlns:a16="http://schemas.microsoft.com/office/drawing/2014/main" id="{77C8A6FE-FDFD-500A-6643-5C172A2169D4}"/>
                  </a:ext>
                </a:extLst>
              </p:cNvPr>
              <p:cNvCxnSpPr/>
              <p:nvPr/>
            </p:nvCxnSpPr>
            <p:spPr>
              <a:xfrm rot="16200000">
                <a:off x="2451966" y="4864350"/>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44" name="Straight Connector 2143">
                <a:extLst>
                  <a:ext uri="{FF2B5EF4-FFF2-40B4-BE49-F238E27FC236}">
                    <a16:creationId xmlns:a16="http://schemas.microsoft.com/office/drawing/2014/main" id="{099757AF-E916-0CC7-E549-45DAAF0F16C3}"/>
                  </a:ext>
                </a:extLst>
              </p:cNvPr>
              <p:cNvCxnSpPr/>
              <p:nvPr/>
            </p:nvCxnSpPr>
            <p:spPr>
              <a:xfrm rot="16200000">
                <a:off x="7112129"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45" name="Straight Connector 2144">
                <a:extLst>
                  <a:ext uri="{FF2B5EF4-FFF2-40B4-BE49-F238E27FC236}">
                    <a16:creationId xmlns:a16="http://schemas.microsoft.com/office/drawing/2014/main" id="{307874D8-5527-E88B-8352-DF2FC4227F7F}"/>
                  </a:ext>
                </a:extLst>
              </p:cNvPr>
              <p:cNvCxnSpPr/>
              <p:nvPr/>
            </p:nvCxnSpPr>
            <p:spPr>
              <a:xfrm rot="16200000">
                <a:off x="5319053" y="4916932"/>
                <a:ext cx="18559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46" name="Straight Connector 2145">
                <a:extLst>
                  <a:ext uri="{FF2B5EF4-FFF2-40B4-BE49-F238E27FC236}">
                    <a16:creationId xmlns:a16="http://schemas.microsoft.com/office/drawing/2014/main" id="{686B96A5-DC74-2645-9CBE-BCC208D0629C}"/>
                  </a:ext>
                </a:extLst>
              </p:cNvPr>
              <p:cNvCxnSpPr/>
              <p:nvPr/>
            </p:nvCxnSpPr>
            <p:spPr>
              <a:xfrm rot="16200000">
                <a:off x="2751086" y="4864350"/>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47" name="Straight Connector 2146">
                <a:extLst>
                  <a:ext uri="{FF2B5EF4-FFF2-40B4-BE49-F238E27FC236}">
                    <a16:creationId xmlns:a16="http://schemas.microsoft.com/office/drawing/2014/main" id="{F70ED884-D74B-3B73-3972-C02FD13FFA7F}"/>
                  </a:ext>
                </a:extLst>
              </p:cNvPr>
              <p:cNvCxnSpPr/>
              <p:nvPr/>
            </p:nvCxnSpPr>
            <p:spPr>
              <a:xfrm rot="16200000">
                <a:off x="2152844"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48" name="Straight Connector 2147">
                <a:extLst>
                  <a:ext uri="{FF2B5EF4-FFF2-40B4-BE49-F238E27FC236}">
                    <a16:creationId xmlns:a16="http://schemas.microsoft.com/office/drawing/2014/main" id="{2CAAE9AB-965D-2080-F9B5-59F312BB8C0A}"/>
                  </a:ext>
                </a:extLst>
              </p:cNvPr>
              <p:cNvCxnSpPr/>
              <p:nvPr/>
            </p:nvCxnSpPr>
            <p:spPr>
              <a:xfrm rot="16200000">
                <a:off x="1255478" y="4856554"/>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49" name="Straight Connector 2148">
                <a:extLst>
                  <a:ext uri="{FF2B5EF4-FFF2-40B4-BE49-F238E27FC236}">
                    <a16:creationId xmlns:a16="http://schemas.microsoft.com/office/drawing/2014/main" id="{67ABFD7B-45EC-3D09-EC7A-709D80C39C9F}"/>
                  </a:ext>
                </a:extLst>
              </p:cNvPr>
              <p:cNvCxnSpPr/>
              <p:nvPr/>
            </p:nvCxnSpPr>
            <p:spPr>
              <a:xfrm rot="16200000">
                <a:off x="2985128" y="4916932"/>
                <a:ext cx="18559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7D3E9446-B226-E43C-5555-475E4A821671}"/>
                </a:ext>
              </a:extLst>
            </p:cNvPr>
            <p:cNvGrpSpPr/>
            <p:nvPr/>
          </p:nvGrpSpPr>
          <p:grpSpPr>
            <a:xfrm>
              <a:off x="3355560" y="1642991"/>
              <a:ext cx="66728" cy="2726421"/>
              <a:chOff x="3355560" y="1376191"/>
              <a:chExt cx="66728" cy="2726421"/>
            </a:xfrm>
          </p:grpSpPr>
          <p:cxnSp>
            <p:nvCxnSpPr>
              <p:cNvPr id="2133" name="Straight Connector 2132">
                <a:extLst>
                  <a:ext uri="{FF2B5EF4-FFF2-40B4-BE49-F238E27FC236}">
                    <a16:creationId xmlns:a16="http://schemas.microsoft.com/office/drawing/2014/main" id="{BC27B297-99A7-752D-B81C-5ABAA21A154C}"/>
                  </a:ext>
                </a:extLst>
              </p:cNvPr>
              <p:cNvCxnSpPr/>
              <p:nvPr/>
            </p:nvCxnSpPr>
            <p:spPr>
              <a:xfrm>
                <a:off x="3355560" y="1376191"/>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34" name="Straight Connector 2133">
                <a:extLst>
                  <a:ext uri="{FF2B5EF4-FFF2-40B4-BE49-F238E27FC236}">
                    <a16:creationId xmlns:a16="http://schemas.microsoft.com/office/drawing/2014/main" id="{AF4E6AEF-2BD4-0257-B7F8-3389EA90DEBE}"/>
                  </a:ext>
                </a:extLst>
              </p:cNvPr>
              <p:cNvCxnSpPr/>
              <p:nvPr/>
            </p:nvCxnSpPr>
            <p:spPr>
              <a:xfrm>
                <a:off x="3355560" y="2057796"/>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35" name="Straight Connector 2134">
                <a:extLst>
                  <a:ext uri="{FF2B5EF4-FFF2-40B4-BE49-F238E27FC236}">
                    <a16:creationId xmlns:a16="http://schemas.microsoft.com/office/drawing/2014/main" id="{B6CBFBED-34B6-A85E-01AF-91F22DD8E388}"/>
                  </a:ext>
                </a:extLst>
              </p:cNvPr>
              <p:cNvCxnSpPr/>
              <p:nvPr/>
            </p:nvCxnSpPr>
            <p:spPr>
              <a:xfrm>
                <a:off x="3355560" y="4102612"/>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36" name="Straight Connector 2135">
                <a:extLst>
                  <a:ext uri="{FF2B5EF4-FFF2-40B4-BE49-F238E27FC236}">
                    <a16:creationId xmlns:a16="http://schemas.microsoft.com/office/drawing/2014/main" id="{15E66ADF-E7DD-9397-CB1E-B6BD3C17E970}"/>
                  </a:ext>
                </a:extLst>
              </p:cNvPr>
              <p:cNvCxnSpPr/>
              <p:nvPr/>
            </p:nvCxnSpPr>
            <p:spPr>
              <a:xfrm>
                <a:off x="3355560" y="2739401"/>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37" name="Straight Connector 2136">
                <a:extLst>
                  <a:ext uri="{FF2B5EF4-FFF2-40B4-BE49-F238E27FC236}">
                    <a16:creationId xmlns:a16="http://schemas.microsoft.com/office/drawing/2014/main" id="{F7376C79-F595-35DA-989E-B9BE75590C34}"/>
                  </a:ext>
                </a:extLst>
              </p:cNvPr>
              <p:cNvCxnSpPr/>
              <p:nvPr/>
            </p:nvCxnSpPr>
            <p:spPr>
              <a:xfrm>
                <a:off x="3355560" y="3421006"/>
                <a:ext cx="66728"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7" name="TextBox 26">
              <a:extLst>
                <a:ext uri="{FF2B5EF4-FFF2-40B4-BE49-F238E27FC236}">
                  <a16:creationId xmlns:a16="http://schemas.microsoft.com/office/drawing/2014/main" id="{4644D628-CED6-CF2A-5EB0-A779C88C4932}"/>
                </a:ext>
              </a:extLst>
            </p:cNvPr>
            <p:cNvSpPr txBox="1"/>
            <p:nvPr/>
          </p:nvSpPr>
          <p:spPr>
            <a:xfrm>
              <a:off x="5326759" y="4887981"/>
              <a:ext cx="606297" cy="191580"/>
            </a:xfrm>
            <a:prstGeom prst="rect">
              <a:avLst/>
            </a:prstGeom>
            <a:noFill/>
          </p:spPr>
          <p:txBody>
            <a:bodyPr wrap="square" lIns="0" tIns="0" rIns="0" bIns="0" rtlCol="0">
              <a:noAutofit/>
            </a:bodyPr>
            <a:lstStyle/>
            <a:p>
              <a:pPr algn="ctr" defTabSz="685800">
                <a:buClrTx/>
                <a:defRPr/>
              </a:pPr>
              <a:r>
                <a:rPr lang="en-US" sz="900" b="1" kern="1200" dirty="0">
                  <a:ea typeface="+mn-ea"/>
                  <a:cs typeface="+mn-cs"/>
                </a:rPr>
                <a:t>F/Up</a:t>
              </a:r>
            </a:p>
          </p:txBody>
        </p:sp>
        <p:sp>
          <p:nvSpPr>
            <p:cNvPr id="28" name="TextBox 27">
              <a:extLst>
                <a:ext uri="{FF2B5EF4-FFF2-40B4-BE49-F238E27FC236}">
                  <a16:creationId xmlns:a16="http://schemas.microsoft.com/office/drawing/2014/main" id="{49FF8C07-14BE-5FA1-B2BD-828A7CF7BCA9}"/>
                </a:ext>
              </a:extLst>
            </p:cNvPr>
            <p:cNvSpPr txBox="1"/>
            <p:nvPr/>
          </p:nvSpPr>
          <p:spPr>
            <a:xfrm>
              <a:off x="7123926" y="4887981"/>
              <a:ext cx="1689392" cy="191580"/>
            </a:xfrm>
            <a:prstGeom prst="rect">
              <a:avLst/>
            </a:prstGeom>
            <a:noFill/>
          </p:spPr>
          <p:txBody>
            <a:bodyPr wrap="square" lIns="0" tIns="0" rIns="0" bIns="0" rtlCol="0">
              <a:noAutofit/>
            </a:bodyPr>
            <a:lstStyle/>
            <a:p>
              <a:pPr algn="ctr" defTabSz="685800">
                <a:buClrTx/>
                <a:defRPr/>
              </a:pPr>
              <a:r>
                <a:rPr lang="en-US" sz="900" b="1" kern="1200" dirty="0">
                  <a:ea typeface="+mn-ea"/>
                  <a:cs typeface="+mn-cs"/>
                </a:rPr>
                <a:t>OLE Baseline</a:t>
              </a:r>
            </a:p>
          </p:txBody>
        </p:sp>
        <p:sp>
          <p:nvSpPr>
            <p:cNvPr id="29" name="TextBox 28">
              <a:extLst>
                <a:ext uri="{FF2B5EF4-FFF2-40B4-BE49-F238E27FC236}">
                  <a16:creationId xmlns:a16="http://schemas.microsoft.com/office/drawing/2014/main" id="{BB843038-B6B8-7341-74E8-587526F3B1D1}"/>
                </a:ext>
              </a:extLst>
            </p:cNvPr>
            <p:cNvSpPr txBox="1"/>
            <p:nvPr/>
          </p:nvSpPr>
          <p:spPr>
            <a:xfrm>
              <a:off x="4147503" y="1455816"/>
              <a:ext cx="620988" cy="205587"/>
            </a:xfrm>
            <a:prstGeom prst="rect">
              <a:avLst/>
            </a:prstGeom>
            <a:noFill/>
          </p:spPr>
          <p:txBody>
            <a:bodyPr wrap="square" lIns="0" tIns="0" rIns="0" bIns="0" rtlCol="0">
              <a:noAutofit/>
            </a:bodyPr>
            <a:lstStyle/>
            <a:p>
              <a:pPr algn="ctr" defTabSz="685800">
                <a:buClrTx/>
                <a:defRPr/>
              </a:pPr>
              <a:r>
                <a:rPr lang="en-US" sz="900" b="1" kern="1200" dirty="0">
                  <a:solidFill>
                    <a:prstClr val="black"/>
                  </a:solidFill>
                  <a:ea typeface="+mn-ea"/>
                  <a:cs typeface="+mn-cs"/>
                </a:rPr>
                <a:t>Core</a:t>
              </a:r>
            </a:p>
          </p:txBody>
        </p:sp>
        <p:sp>
          <p:nvSpPr>
            <p:cNvPr id="30" name="TextBox 29">
              <a:extLst>
                <a:ext uri="{FF2B5EF4-FFF2-40B4-BE49-F238E27FC236}">
                  <a16:creationId xmlns:a16="http://schemas.microsoft.com/office/drawing/2014/main" id="{5A87D831-9303-D6EC-B438-15E4A3D590D3}"/>
                </a:ext>
              </a:extLst>
            </p:cNvPr>
            <p:cNvSpPr txBox="1"/>
            <p:nvPr/>
          </p:nvSpPr>
          <p:spPr>
            <a:xfrm>
              <a:off x="5221005" y="1455816"/>
              <a:ext cx="620988" cy="205587"/>
            </a:xfrm>
            <a:prstGeom prst="rect">
              <a:avLst/>
            </a:prstGeom>
            <a:noFill/>
          </p:spPr>
          <p:txBody>
            <a:bodyPr wrap="square" lIns="0" tIns="0" rIns="0" bIns="0" rtlCol="0">
              <a:noAutofit/>
            </a:bodyPr>
            <a:lstStyle/>
            <a:p>
              <a:pPr algn="ctr" defTabSz="685800">
                <a:buClrTx/>
                <a:defRPr/>
              </a:pPr>
              <a:r>
                <a:rPr lang="en-US" sz="900" b="1" kern="1200" dirty="0">
                  <a:solidFill>
                    <a:prstClr val="black"/>
                  </a:solidFill>
                  <a:ea typeface="+mn-ea"/>
                  <a:cs typeface="+mn-cs"/>
                </a:rPr>
                <a:t>F/Up</a:t>
              </a:r>
            </a:p>
          </p:txBody>
        </p:sp>
        <p:sp>
          <p:nvSpPr>
            <p:cNvPr id="31" name="TextBox 30">
              <a:extLst>
                <a:ext uri="{FF2B5EF4-FFF2-40B4-BE49-F238E27FC236}">
                  <a16:creationId xmlns:a16="http://schemas.microsoft.com/office/drawing/2014/main" id="{F7242FF0-CEC9-54E3-F877-51DC3D74EDC6}"/>
                </a:ext>
              </a:extLst>
            </p:cNvPr>
            <p:cNvSpPr txBox="1"/>
            <p:nvPr/>
          </p:nvSpPr>
          <p:spPr>
            <a:xfrm>
              <a:off x="6150746" y="1455816"/>
              <a:ext cx="1253597" cy="421248"/>
            </a:xfrm>
            <a:prstGeom prst="rect">
              <a:avLst/>
            </a:prstGeom>
            <a:noFill/>
          </p:spPr>
          <p:txBody>
            <a:bodyPr wrap="square" lIns="0" tIns="0" rIns="0" bIns="0" rtlCol="0">
              <a:noAutofit/>
            </a:bodyPr>
            <a:lstStyle/>
            <a:p>
              <a:pPr algn="ctr" defTabSz="685800">
                <a:buClrTx/>
                <a:defRPr/>
              </a:pPr>
              <a:r>
                <a:rPr lang="en-US" sz="900" b="1" dirty="0">
                  <a:solidFill>
                    <a:prstClr val="black"/>
                  </a:solidFill>
                </a:rPr>
                <a:t>Gap</a:t>
              </a:r>
            </a:p>
            <a:p>
              <a:pPr algn="ctr" defTabSz="685800">
                <a:buClrTx/>
                <a:defRPr/>
              </a:pPr>
              <a:r>
                <a:rPr lang="en-US" sz="900" b="1" kern="1200" dirty="0">
                  <a:solidFill>
                    <a:prstClr val="black"/>
                  </a:solidFill>
                  <a:ea typeface="+mn-ea"/>
                  <a:cs typeface="+mn-cs"/>
                </a:rPr>
                <a:t>(no treatment)</a:t>
              </a:r>
            </a:p>
          </p:txBody>
        </p:sp>
        <p:sp>
          <p:nvSpPr>
            <p:cNvPr id="32" name="TextBox 31">
              <a:extLst>
                <a:ext uri="{FF2B5EF4-FFF2-40B4-BE49-F238E27FC236}">
                  <a16:creationId xmlns:a16="http://schemas.microsoft.com/office/drawing/2014/main" id="{E60E4E10-EE2C-0D75-E5E8-20A68F751D9E}"/>
                </a:ext>
              </a:extLst>
            </p:cNvPr>
            <p:cNvSpPr txBox="1"/>
            <p:nvPr/>
          </p:nvSpPr>
          <p:spPr>
            <a:xfrm>
              <a:off x="7984234" y="1455816"/>
              <a:ext cx="1964905" cy="421248"/>
            </a:xfrm>
            <a:prstGeom prst="rect">
              <a:avLst/>
            </a:prstGeom>
            <a:noFill/>
          </p:spPr>
          <p:txBody>
            <a:bodyPr wrap="square" lIns="0" tIns="0" rIns="0" bIns="0" rtlCol="0">
              <a:noAutofit/>
            </a:bodyPr>
            <a:lstStyle/>
            <a:p>
              <a:pPr algn="ctr" defTabSz="685800">
                <a:buClrTx/>
                <a:defRPr/>
              </a:pPr>
              <a:r>
                <a:rPr lang="en-US" sz="900" b="1" dirty="0">
                  <a:solidFill>
                    <a:prstClr val="black"/>
                  </a:solidFill>
                </a:rPr>
                <a:t>OLE</a:t>
              </a:r>
            </a:p>
            <a:p>
              <a:pPr algn="ctr" defTabSz="685800">
                <a:buClrTx/>
                <a:defRPr/>
              </a:pPr>
              <a:r>
                <a:rPr lang="en-US" sz="900" b="1" kern="1200" dirty="0">
                  <a:solidFill>
                    <a:prstClr val="black"/>
                  </a:solidFill>
                  <a:ea typeface="+mn-ea"/>
                  <a:cs typeface="+mn-cs"/>
                </a:rPr>
                <a:t>(lecanemab </a:t>
              </a:r>
              <a:br>
                <a:rPr lang="en-US" sz="900" b="1" kern="1200" dirty="0">
                  <a:solidFill>
                    <a:prstClr val="black"/>
                  </a:solidFill>
                  <a:ea typeface="+mn-ea"/>
                  <a:cs typeface="+mn-cs"/>
                </a:rPr>
              </a:br>
              <a:r>
                <a:rPr lang="en-US" sz="900" b="1" kern="1200" dirty="0">
                  <a:solidFill>
                    <a:prstClr val="black"/>
                  </a:solidFill>
                  <a:ea typeface="+mn-ea"/>
                  <a:cs typeface="+mn-cs"/>
                </a:rPr>
                <a:t>10 mg/kg bi-Weekly)</a:t>
              </a:r>
            </a:p>
          </p:txBody>
        </p:sp>
        <p:sp>
          <p:nvSpPr>
            <p:cNvPr id="33" name="TextBox 32">
              <a:extLst>
                <a:ext uri="{FF2B5EF4-FFF2-40B4-BE49-F238E27FC236}">
                  <a16:creationId xmlns:a16="http://schemas.microsoft.com/office/drawing/2014/main" id="{C922B135-B686-3548-3157-2B2F6706D12F}"/>
                </a:ext>
              </a:extLst>
            </p:cNvPr>
            <p:cNvSpPr txBox="1"/>
            <p:nvPr/>
          </p:nvSpPr>
          <p:spPr>
            <a:xfrm>
              <a:off x="5650846" y="2042999"/>
              <a:ext cx="2252454" cy="938174"/>
            </a:xfrm>
            <a:prstGeom prst="rect">
              <a:avLst/>
            </a:prstGeom>
            <a:solidFill>
              <a:schemeClr val="bg2"/>
            </a:solidFill>
            <a:ln w="19050" cmpd="sng">
              <a:solidFill>
                <a:srgbClr val="FF0000"/>
              </a:solidFill>
            </a:ln>
          </p:spPr>
          <p:txBody>
            <a:bodyPr wrap="square" lIns="0" tIns="0" rIns="0" bIns="0" rtlCol="0" anchor="ctr">
              <a:noAutofit/>
            </a:bodyPr>
            <a:lstStyle/>
            <a:p>
              <a:pPr algn="ctr"/>
              <a:r>
                <a:rPr lang="en-US" sz="1050" b="1" dirty="0"/>
                <a:t>Differences in CDR-SB were maintained for </a:t>
              </a:r>
              <a:br>
                <a:rPr lang="en-US" sz="1050" b="1" dirty="0"/>
              </a:br>
              <a:r>
                <a:rPr lang="en-US" sz="1050" b="1" dirty="0"/>
                <a:t>approximately 2 years off lecanemab</a:t>
              </a:r>
            </a:p>
          </p:txBody>
        </p:sp>
        <p:sp>
          <p:nvSpPr>
            <p:cNvPr id="34" name="Freeform 98">
              <a:extLst>
                <a:ext uri="{FF2B5EF4-FFF2-40B4-BE49-F238E27FC236}">
                  <a16:creationId xmlns:a16="http://schemas.microsoft.com/office/drawing/2014/main" id="{2381FCE0-8CB9-EF82-536F-810E5C5DEE59}"/>
                </a:ext>
              </a:extLst>
            </p:cNvPr>
            <p:cNvSpPr/>
            <p:nvPr/>
          </p:nvSpPr>
          <p:spPr>
            <a:xfrm>
              <a:off x="3588207" y="2199356"/>
              <a:ext cx="6155171" cy="2165745"/>
            </a:xfrm>
            <a:custGeom>
              <a:avLst/>
              <a:gdLst>
                <a:gd name="connsiteX0" fmla="*/ 0 w 6144873"/>
                <a:gd name="connsiteY0" fmla="*/ 2179475 h 2179475"/>
                <a:gd name="connsiteX1" fmla="*/ 926167 w 6144873"/>
                <a:gd name="connsiteY1" fmla="*/ 1791274 h 2179475"/>
                <a:gd name="connsiteX2" fmla="*/ 1192371 w 6144873"/>
                <a:gd name="connsiteY2" fmla="*/ 1658176 h 2179475"/>
                <a:gd name="connsiteX3" fmla="*/ 1486305 w 6144873"/>
                <a:gd name="connsiteY3" fmla="*/ 1536170 h 2179475"/>
                <a:gd name="connsiteX4" fmla="*/ 1763601 w 6144873"/>
                <a:gd name="connsiteY4" fmla="*/ 1497349 h 2179475"/>
                <a:gd name="connsiteX5" fmla="*/ 1974345 w 6144873"/>
                <a:gd name="connsiteY5" fmla="*/ 1403072 h 2179475"/>
                <a:gd name="connsiteX6" fmla="*/ 4403456 w 6144873"/>
                <a:gd name="connsiteY6" fmla="*/ 1009324 h 2179475"/>
                <a:gd name="connsiteX7" fmla="*/ 4991323 w 6144873"/>
                <a:gd name="connsiteY7" fmla="*/ 266195 h 2179475"/>
                <a:gd name="connsiteX8" fmla="*/ 5568098 w 6144873"/>
                <a:gd name="connsiteY8" fmla="*/ 183009 h 2179475"/>
                <a:gd name="connsiteX9" fmla="*/ 6144873 w 6144873"/>
                <a:gd name="connsiteY9" fmla="*/ 0 h 2179475"/>
                <a:gd name="connsiteX0" fmla="*/ 0 w 6144873"/>
                <a:gd name="connsiteY0" fmla="*/ 2179475 h 2179475"/>
                <a:gd name="connsiteX1" fmla="*/ 926167 w 6144873"/>
                <a:gd name="connsiteY1" fmla="*/ 1791274 h 2179475"/>
                <a:gd name="connsiteX2" fmla="*/ 1192371 w 6144873"/>
                <a:gd name="connsiteY2" fmla="*/ 1658176 h 2179475"/>
                <a:gd name="connsiteX3" fmla="*/ 1486305 w 6144873"/>
                <a:gd name="connsiteY3" fmla="*/ 1536170 h 2179475"/>
                <a:gd name="connsiteX4" fmla="*/ 1763601 w 6144873"/>
                <a:gd name="connsiteY4" fmla="*/ 1497349 h 2179475"/>
                <a:gd name="connsiteX5" fmla="*/ 1974345 w 6144873"/>
                <a:gd name="connsiteY5" fmla="*/ 1403072 h 2179475"/>
                <a:gd name="connsiteX6" fmla="*/ 4403456 w 6144873"/>
                <a:gd name="connsiteY6" fmla="*/ 1009324 h 2179475"/>
                <a:gd name="connsiteX7" fmla="*/ 4991323 w 6144873"/>
                <a:gd name="connsiteY7" fmla="*/ 266195 h 2179475"/>
                <a:gd name="connsiteX8" fmla="*/ 5561233 w 6144873"/>
                <a:gd name="connsiteY8" fmla="*/ 193306 h 2179475"/>
                <a:gd name="connsiteX9" fmla="*/ 6144873 w 6144873"/>
                <a:gd name="connsiteY9" fmla="*/ 0 h 2179475"/>
                <a:gd name="connsiteX0" fmla="*/ 0 w 6155171"/>
                <a:gd name="connsiteY0" fmla="*/ 2165745 h 2165745"/>
                <a:gd name="connsiteX1" fmla="*/ 926167 w 6155171"/>
                <a:gd name="connsiteY1" fmla="*/ 1777544 h 2165745"/>
                <a:gd name="connsiteX2" fmla="*/ 1192371 w 6155171"/>
                <a:gd name="connsiteY2" fmla="*/ 1644446 h 2165745"/>
                <a:gd name="connsiteX3" fmla="*/ 1486305 w 6155171"/>
                <a:gd name="connsiteY3" fmla="*/ 1522440 h 2165745"/>
                <a:gd name="connsiteX4" fmla="*/ 1763601 w 6155171"/>
                <a:gd name="connsiteY4" fmla="*/ 1483619 h 2165745"/>
                <a:gd name="connsiteX5" fmla="*/ 1974345 w 6155171"/>
                <a:gd name="connsiteY5" fmla="*/ 1389342 h 2165745"/>
                <a:gd name="connsiteX6" fmla="*/ 4403456 w 6155171"/>
                <a:gd name="connsiteY6" fmla="*/ 995594 h 2165745"/>
                <a:gd name="connsiteX7" fmla="*/ 4991323 w 6155171"/>
                <a:gd name="connsiteY7" fmla="*/ 252465 h 2165745"/>
                <a:gd name="connsiteX8" fmla="*/ 5561233 w 6155171"/>
                <a:gd name="connsiteY8" fmla="*/ 179576 h 2165745"/>
                <a:gd name="connsiteX9" fmla="*/ 6155171 w 6155171"/>
                <a:gd name="connsiteY9" fmla="*/ 0 h 2165745"/>
                <a:gd name="connsiteX0" fmla="*/ 0 w 6155171"/>
                <a:gd name="connsiteY0" fmla="*/ 2165745 h 2165745"/>
                <a:gd name="connsiteX1" fmla="*/ 926167 w 6155171"/>
                <a:gd name="connsiteY1" fmla="*/ 1777544 h 2165745"/>
                <a:gd name="connsiteX2" fmla="*/ 1192371 w 6155171"/>
                <a:gd name="connsiteY2" fmla="*/ 1644446 h 2165745"/>
                <a:gd name="connsiteX3" fmla="*/ 1486305 w 6155171"/>
                <a:gd name="connsiteY3" fmla="*/ 1522440 h 2165745"/>
                <a:gd name="connsiteX4" fmla="*/ 1763601 w 6155171"/>
                <a:gd name="connsiteY4" fmla="*/ 1483619 h 2165745"/>
                <a:gd name="connsiteX5" fmla="*/ 1974345 w 6155171"/>
                <a:gd name="connsiteY5" fmla="*/ 1389342 h 2165745"/>
                <a:gd name="connsiteX6" fmla="*/ 4403456 w 6155171"/>
                <a:gd name="connsiteY6" fmla="*/ 995594 h 2165745"/>
                <a:gd name="connsiteX7" fmla="*/ 4991323 w 6155171"/>
                <a:gd name="connsiteY7" fmla="*/ 252465 h 2165745"/>
                <a:gd name="connsiteX8" fmla="*/ 5568098 w 6155171"/>
                <a:gd name="connsiteY8" fmla="*/ 189873 h 2165745"/>
                <a:gd name="connsiteX9" fmla="*/ 6155171 w 6155171"/>
                <a:gd name="connsiteY9" fmla="*/ 0 h 216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55171" h="2165745">
                  <a:moveTo>
                    <a:pt x="0" y="2165745"/>
                  </a:moveTo>
                  <a:lnTo>
                    <a:pt x="926167" y="1777544"/>
                  </a:lnTo>
                  <a:lnTo>
                    <a:pt x="1192371" y="1644446"/>
                  </a:lnTo>
                  <a:lnTo>
                    <a:pt x="1486305" y="1522440"/>
                  </a:lnTo>
                  <a:lnTo>
                    <a:pt x="1763601" y="1483619"/>
                  </a:lnTo>
                  <a:lnTo>
                    <a:pt x="1974345" y="1389342"/>
                  </a:lnTo>
                  <a:lnTo>
                    <a:pt x="4403456" y="995594"/>
                  </a:lnTo>
                  <a:lnTo>
                    <a:pt x="4991323" y="252465"/>
                  </a:lnTo>
                  <a:lnTo>
                    <a:pt x="5568098" y="189873"/>
                  </a:lnTo>
                  <a:lnTo>
                    <a:pt x="6155171" y="0"/>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dirty="0"/>
            </a:p>
          </p:txBody>
        </p:sp>
        <p:sp>
          <p:nvSpPr>
            <p:cNvPr id="35" name="Freeform 101">
              <a:extLst>
                <a:ext uri="{FF2B5EF4-FFF2-40B4-BE49-F238E27FC236}">
                  <a16:creationId xmlns:a16="http://schemas.microsoft.com/office/drawing/2014/main" id="{12D00EAA-F23E-2118-971A-556AC8A6DF54}"/>
                </a:ext>
              </a:extLst>
            </p:cNvPr>
            <p:cNvSpPr/>
            <p:nvPr/>
          </p:nvSpPr>
          <p:spPr>
            <a:xfrm>
              <a:off x="3654758" y="2762383"/>
              <a:ext cx="6133781" cy="1685905"/>
            </a:xfrm>
            <a:custGeom>
              <a:avLst/>
              <a:gdLst>
                <a:gd name="connsiteX0" fmla="*/ 0 w 6133781"/>
                <a:gd name="connsiteY0" fmla="*/ 1613810 h 1685905"/>
                <a:gd name="connsiteX1" fmla="*/ 293933 w 6133781"/>
                <a:gd name="connsiteY1" fmla="*/ 1685905 h 1685905"/>
                <a:gd name="connsiteX2" fmla="*/ 582321 w 6133781"/>
                <a:gd name="connsiteY2" fmla="*/ 1680359 h 1685905"/>
                <a:gd name="connsiteX3" fmla="*/ 870708 w 6133781"/>
                <a:gd name="connsiteY3" fmla="*/ 1674813 h 1685905"/>
                <a:gd name="connsiteX4" fmla="*/ 1164642 w 6133781"/>
                <a:gd name="connsiteY4" fmla="*/ 1469621 h 1685905"/>
                <a:gd name="connsiteX5" fmla="*/ 1458575 w 6133781"/>
                <a:gd name="connsiteY5" fmla="*/ 1569444 h 1685905"/>
                <a:gd name="connsiteX6" fmla="*/ 1730325 w 6133781"/>
                <a:gd name="connsiteY6" fmla="*/ 1491804 h 1685905"/>
                <a:gd name="connsiteX7" fmla="*/ 1946616 w 6133781"/>
                <a:gd name="connsiteY7" fmla="*/ 1353160 h 1685905"/>
                <a:gd name="connsiteX8" fmla="*/ 4364635 w 6133781"/>
                <a:gd name="connsiteY8" fmla="*/ 959413 h 1685905"/>
                <a:gd name="connsiteX9" fmla="*/ 4958047 w 6133781"/>
                <a:gd name="connsiteY9" fmla="*/ 305015 h 1685905"/>
                <a:gd name="connsiteX10" fmla="*/ 5545914 w 6133781"/>
                <a:gd name="connsiteY10" fmla="*/ 144189 h 1685905"/>
                <a:gd name="connsiteX11" fmla="*/ 6133781 w 6133781"/>
                <a:gd name="connsiteY11" fmla="*/ 0 h 168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33781" h="1685905">
                  <a:moveTo>
                    <a:pt x="0" y="1613810"/>
                  </a:moveTo>
                  <a:lnTo>
                    <a:pt x="293933" y="1685905"/>
                  </a:lnTo>
                  <a:lnTo>
                    <a:pt x="582321" y="1680359"/>
                  </a:lnTo>
                  <a:lnTo>
                    <a:pt x="870708" y="1674813"/>
                  </a:lnTo>
                  <a:lnTo>
                    <a:pt x="1164642" y="1469621"/>
                  </a:lnTo>
                  <a:lnTo>
                    <a:pt x="1458575" y="1569444"/>
                  </a:lnTo>
                  <a:lnTo>
                    <a:pt x="1730325" y="1491804"/>
                  </a:lnTo>
                  <a:lnTo>
                    <a:pt x="1946616" y="1353160"/>
                  </a:lnTo>
                  <a:lnTo>
                    <a:pt x="4364635" y="959413"/>
                  </a:lnTo>
                  <a:lnTo>
                    <a:pt x="4958047" y="305015"/>
                  </a:lnTo>
                  <a:lnTo>
                    <a:pt x="5545914" y="144189"/>
                  </a:lnTo>
                  <a:lnTo>
                    <a:pt x="6133781" y="0"/>
                  </a:lnTo>
                </a:path>
              </a:pathLst>
            </a:cu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dirty="0"/>
            </a:p>
          </p:txBody>
        </p:sp>
        <p:cxnSp>
          <p:nvCxnSpPr>
            <p:cNvPr id="36" name="Straight Connector 35">
              <a:extLst>
                <a:ext uri="{FF2B5EF4-FFF2-40B4-BE49-F238E27FC236}">
                  <a16:creationId xmlns:a16="http://schemas.microsoft.com/office/drawing/2014/main" id="{ABA6F9F8-946E-468B-2A81-C8182F480BD6}"/>
                </a:ext>
              </a:extLst>
            </p:cNvPr>
            <p:cNvCxnSpPr/>
            <p:nvPr/>
          </p:nvCxnSpPr>
          <p:spPr>
            <a:xfrm>
              <a:off x="7919566" y="3200496"/>
              <a:ext cx="0" cy="554110"/>
            </a:xfrm>
            <a:prstGeom prst="line">
              <a:avLst/>
            </a:prstGeom>
            <a:ln w="38100" cmpd="sng">
              <a:solidFill>
                <a:srgbClr val="FF000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C1140710-0867-65B5-A327-E501359E0527}"/>
                </a:ext>
              </a:extLst>
            </p:cNvPr>
            <p:cNvGrpSpPr/>
            <p:nvPr/>
          </p:nvGrpSpPr>
          <p:grpSpPr>
            <a:xfrm>
              <a:off x="9677716" y="1796606"/>
              <a:ext cx="122010" cy="822960"/>
              <a:chOff x="9677716" y="1529806"/>
              <a:chExt cx="122010" cy="822960"/>
            </a:xfrm>
          </p:grpSpPr>
          <p:cxnSp>
            <p:nvCxnSpPr>
              <p:cNvPr id="2130" name="Straight Connector 2129">
                <a:extLst>
                  <a:ext uri="{FF2B5EF4-FFF2-40B4-BE49-F238E27FC236}">
                    <a16:creationId xmlns:a16="http://schemas.microsoft.com/office/drawing/2014/main" id="{8A3B7743-67E2-0411-15B0-4757D3BE3C56}"/>
                  </a:ext>
                </a:extLst>
              </p:cNvPr>
              <p:cNvCxnSpPr/>
              <p:nvPr/>
            </p:nvCxnSpPr>
            <p:spPr>
              <a:xfrm>
                <a:off x="9677716" y="1529806"/>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31" name="Straight Connector 2130">
                <a:extLst>
                  <a:ext uri="{FF2B5EF4-FFF2-40B4-BE49-F238E27FC236}">
                    <a16:creationId xmlns:a16="http://schemas.microsoft.com/office/drawing/2014/main" id="{99871D4B-95E1-9905-3079-847EBC0A7DEF}"/>
                  </a:ext>
                </a:extLst>
              </p:cNvPr>
              <p:cNvCxnSpPr/>
              <p:nvPr/>
            </p:nvCxnSpPr>
            <p:spPr>
              <a:xfrm rot="5400000">
                <a:off x="9327241" y="1941286"/>
                <a:ext cx="82296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32" name="Straight Connector 2131">
                <a:extLst>
                  <a:ext uri="{FF2B5EF4-FFF2-40B4-BE49-F238E27FC236}">
                    <a16:creationId xmlns:a16="http://schemas.microsoft.com/office/drawing/2014/main" id="{1FFF6A87-792D-D8FE-6C65-2C8840D3EA99}"/>
                  </a:ext>
                </a:extLst>
              </p:cNvPr>
              <p:cNvCxnSpPr/>
              <p:nvPr/>
            </p:nvCxnSpPr>
            <p:spPr>
              <a:xfrm>
                <a:off x="9677716" y="2346725"/>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20CCA356-3409-E0F8-58FF-2AD8A04094E5}"/>
                </a:ext>
              </a:extLst>
            </p:cNvPr>
            <p:cNvGrpSpPr/>
            <p:nvPr/>
          </p:nvGrpSpPr>
          <p:grpSpPr>
            <a:xfrm>
              <a:off x="9090770" y="2026579"/>
              <a:ext cx="122010" cy="722376"/>
              <a:chOff x="9677716" y="1529806"/>
              <a:chExt cx="122010" cy="822960"/>
            </a:xfrm>
          </p:grpSpPr>
          <p:cxnSp>
            <p:nvCxnSpPr>
              <p:cNvPr id="2127" name="Straight Connector 2126">
                <a:extLst>
                  <a:ext uri="{FF2B5EF4-FFF2-40B4-BE49-F238E27FC236}">
                    <a16:creationId xmlns:a16="http://schemas.microsoft.com/office/drawing/2014/main" id="{57586C06-2A01-F874-87FE-E1F1BCC0E365}"/>
                  </a:ext>
                </a:extLst>
              </p:cNvPr>
              <p:cNvCxnSpPr/>
              <p:nvPr/>
            </p:nvCxnSpPr>
            <p:spPr>
              <a:xfrm>
                <a:off x="9677716" y="1529806"/>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28" name="Straight Connector 2127">
                <a:extLst>
                  <a:ext uri="{FF2B5EF4-FFF2-40B4-BE49-F238E27FC236}">
                    <a16:creationId xmlns:a16="http://schemas.microsoft.com/office/drawing/2014/main" id="{342BFFFC-55C7-DF07-AB11-B634CDCC1B81}"/>
                  </a:ext>
                </a:extLst>
              </p:cNvPr>
              <p:cNvCxnSpPr/>
              <p:nvPr/>
            </p:nvCxnSpPr>
            <p:spPr>
              <a:xfrm rot="5400000">
                <a:off x="9327241" y="1941286"/>
                <a:ext cx="82296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29" name="Straight Connector 2128">
                <a:extLst>
                  <a:ext uri="{FF2B5EF4-FFF2-40B4-BE49-F238E27FC236}">
                    <a16:creationId xmlns:a16="http://schemas.microsoft.com/office/drawing/2014/main" id="{9E644486-8B29-C95F-0A9A-CB9151A69305}"/>
                  </a:ext>
                </a:extLst>
              </p:cNvPr>
              <p:cNvCxnSpPr/>
              <p:nvPr/>
            </p:nvCxnSpPr>
            <p:spPr>
              <a:xfrm>
                <a:off x="9677716" y="2346725"/>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67F46007-9A29-86A1-2E14-B6706930BDFD}"/>
                </a:ext>
              </a:extLst>
            </p:cNvPr>
            <p:cNvGrpSpPr/>
            <p:nvPr/>
          </p:nvGrpSpPr>
          <p:grpSpPr>
            <a:xfrm>
              <a:off x="8510689" y="2146714"/>
              <a:ext cx="122010" cy="630936"/>
              <a:chOff x="9677716" y="1529806"/>
              <a:chExt cx="122010" cy="822960"/>
            </a:xfrm>
          </p:grpSpPr>
          <p:cxnSp>
            <p:nvCxnSpPr>
              <p:cNvPr id="2124" name="Straight Connector 2123">
                <a:extLst>
                  <a:ext uri="{FF2B5EF4-FFF2-40B4-BE49-F238E27FC236}">
                    <a16:creationId xmlns:a16="http://schemas.microsoft.com/office/drawing/2014/main" id="{F9DC0FA5-0225-BDCE-F734-944AF3974C4E}"/>
                  </a:ext>
                </a:extLst>
              </p:cNvPr>
              <p:cNvCxnSpPr/>
              <p:nvPr/>
            </p:nvCxnSpPr>
            <p:spPr>
              <a:xfrm>
                <a:off x="9677716" y="1529806"/>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25" name="Straight Connector 2124">
                <a:extLst>
                  <a:ext uri="{FF2B5EF4-FFF2-40B4-BE49-F238E27FC236}">
                    <a16:creationId xmlns:a16="http://schemas.microsoft.com/office/drawing/2014/main" id="{5AA53BAC-368C-4028-2938-0A347A50BC33}"/>
                  </a:ext>
                </a:extLst>
              </p:cNvPr>
              <p:cNvCxnSpPr/>
              <p:nvPr/>
            </p:nvCxnSpPr>
            <p:spPr>
              <a:xfrm rot="5400000">
                <a:off x="9327241" y="1941286"/>
                <a:ext cx="82296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26" name="Straight Connector 2125">
                <a:extLst>
                  <a:ext uri="{FF2B5EF4-FFF2-40B4-BE49-F238E27FC236}">
                    <a16:creationId xmlns:a16="http://schemas.microsoft.com/office/drawing/2014/main" id="{7B6D722D-D155-AC06-C126-3A01118221BA}"/>
                  </a:ext>
                </a:extLst>
              </p:cNvPr>
              <p:cNvCxnSpPr/>
              <p:nvPr/>
            </p:nvCxnSpPr>
            <p:spPr>
              <a:xfrm>
                <a:off x="9677716" y="2346725"/>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5C34BFD5-C34F-E526-D516-1D1072EA175A}"/>
                </a:ext>
              </a:extLst>
            </p:cNvPr>
            <p:cNvGrpSpPr/>
            <p:nvPr/>
          </p:nvGrpSpPr>
          <p:grpSpPr>
            <a:xfrm>
              <a:off x="7923743" y="2987661"/>
              <a:ext cx="122010" cy="448055"/>
              <a:chOff x="9677716" y="1529806"/>
              <a:chExt cx="122010" cy="822960"/>
            </a:xfrm>
          </p:grpSpPr>
          <p:cxnSp>
            <p:nvCxnSpPr>
              <p:cNvPr id="2121" name="Straight Connector 2120">
                <a:extLst>
                  <a:ext uri="{FF2B5EF4-FFF2-40B4-BE49-F238E27FC236}">
                    <a16:creationId xmlns:a16="http://schemas.microsoft.com/office/drawing/2014/main" id="{92585C40-30A2-68E1-3067-9553F15A9DA6}"/>
                  </a:ext>
                </a:extLst>
              </p:cNvPr>
              <p:cNvCxnSpPr/>
              <p:nvPr/>
            </p:nvCxnSpPr>
            <p:spPr>
              <a:xfrm>
                <a:off x="9677716" y="1529806"/>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22" name="Straight Connector 2121">
                <a:extLst>
                  <a:ext uri="{FF2B5EF4-FFF2-40B4-BE49-F238E27FC236}">
                    <a16:creationId xmlns:a16="http://schemas.microsoft.com/office/drawing/2014/main" id="{1BCD281B-09B2-F340-9730-B8F0D5803798}"/>
                  </a:ext>
                </a:extLst>
              </p:cNvPr>
              <p:cNvCxnSpPr/>
              <p:nvPr/>
            </p:nvCxnSpPr>
            <p:spPr>
              <a:xfrm rot="5400000">
                <a:off x="9327241" y="1941286"/>
                <a:ext cx="82296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23" name="Straight Connector 2122">
                <a:extLst>
                  <a:ext uri="{FF2B5EF4-FFF2-40B4-BE49-F238E27FC236}">
                    <a16:creationId xmlns:a16="http://schemas.microsoft.com/office/drawing/2014/main" id="{0C12DA10-76FD-5FFF-E160-593157A824E2}"/>
                  </a:ext>
                </a:extLst>
              </p:cNvPr>
              <p:cNvCxnSpPr/>
              <p:nvPr/>
            </p:nvCxnSpPr>
            <p:spPr>
              <a:xfrm>
                <a:off x="9677716" y="2346725"/>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0030CDFE-D5DA-5B2D-D6B8-5C6BE5CBC508}"/>
                </a:ext>
              </a:extLst>
            </p:cNvPr>
            <p:cNvGrpSpPr/>
            <p:nvPr/>
          </p:nvGrpSpPr>
          <p:grpSpPr>
            <a:xfrm>
              <a:off x="5507310" y="3444171"/>
              <a:ext cx="122010" cy="320039"/>
              <a:chOff x="9677716" y="1529806"/>
              <a:chExt cx="122010" cy="822960"/>
            </a:xfrm>
          </p:grpSpPr>
          <p:cxnSp>
            <p:nvCxnSpPr>
              <p:cNvPr id="2118" name="Straight Connector 2117">
                <a:extLst>
                  <a:ext uri="{FF2B5EF4-FFF2-40B4-BE49-F238E27FC236}">
                    <a16:creationId xmlns:a16="http://schemas.microsoft.com/office/drawing/2014/main" id="{EB6FD561-813A-A4CF-D832-A0D89E6DEBCC}"/>
                  </a:ext>
                </a:extLst>
              </p:cNvPr>
              <p:cNvCxnSpPr/>
              <p:nvPr/>
            </p:nvCxnSpPr>
            <p:spPr>
              <a:xfrm>
                <a:off x="9677716" y="1529806"/>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19" name="Straight Connector 2118">
                <a:extLst>
                  <a:ext uri="{FF2B5EF4-FFF2-40B4-BE49-F238E27FC236}">
                    <a16:creationId xmlns:a16="http://schemas.microsoft.com/office/drawing/2014/main" id="{4721BFFD-241A-EBFB-0A14-4D6F999A2511}"/>
                  </a:ext>
                </a:extLst>
              </p:cNvPr>
              <p:cNvCxnSpPr/>
              <p:nvPr/>
            </p:nvCxnSpPr>
            <p:spPr>
              <a:xfrm rot="5400000">
                <a:off x="9327241" y="1941286"/>
                <a:ext cx="82296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20" name="Straight Connector 2119">
                <a:extLst>
                  <a:ext uri="{FF2B5EF4-FFF2-40B4-BE49-F238E27FC236}">
                    <a16:creationId xmlns:a16="http://schemas.microsoft.com/office/drawing/2014/main" id="{2BE0D80F-11C1-4293-484F-25E25DA6A47D}"/>
                  </a:ext>
                </a:extLst>
              </p:cNvPr>
              <p:cNvCxnSpPr/>
              <p:nvPr/>
            </p:nvCxnSpPr>
            <p:spPr>
              <a:xfrm>
                <a:off x="9677716" y="2346725"/>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52A47219-1EB4-54A5-B8D2-A750568EED4B}"/>
                </a:ext>
              </a:extLst>
            </p:cNvPr>
            <p:cNvGrpSpPr/>
            <p:nvPr/>
          </p:nvGrpSpPr>
          <p:grpSpPr>
            <a:xfrm>
              <a:off x="5280769" y="3536847"/>
              <a:ext cx="122010" cy="301751"/>
              <a:chOff x="9677716" y="1529806"/>
              <a:chExt cx="122010" cy="822960"/>
            </a:xfrm>
          </p:grpSpPr>
          <p:cxnSp>
            <p:nvCxnSpPr>
              <p:cNvPr id="2115" name="Straight Connector 2114">
                <a:extLst>
                  <a:ext uri="{FF2B5EF4-FFF2-40B4-BE49-F238E27FC236}">
                    <a16:creationId xmlns:a16="http://schemas.microsoft.com/office/drawing/2014/main" id="{14D5C895-299C-3561-605D-27E51CFEE54F}"/>
                  </a:ext>
                </a:extLst>
              </p:cNvPr>
              <p:cNvCxnSpPr/>
              <p:nvPr/>
            </p:nvCxnSpPr>
            <p:spPr>
              <a:xfrm>
                <a:off x="9677716" y="1529806"/>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16" name="Straight Connector 2115">
                <a:extLst>
                  <a:ext uri="{FF2B5EF4-FFF2-40B4-BE49-F238E27FC236}">
                    <a16:creationId xmlns:a16="http://schemas.microsoft.com/office/drawing/2014/main" id="{3C37C9D1-1A6C-7023-214B-9AAB367CAAE7}"/>
                  </a:ext>
                </a:extLst>
              </p:cNvPr>
              <p:cNvCxnSpPr/>
              <p:nvPr/>
            </p:nvCxnSpPr>
            <p:spPr>
              <a:xfrm rot="5400000">
                <a:off x="9327241" y="1941286"/>
                <a:ext cx="82296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17" name="Straight Connector 2116">
                <a:extLst>
                  <a:ext uri="{FF2B5EF4-FFF2-40B4-BE49-F238E27FC236}">
                    <a16:creationId xmlns:a16="http://schemas.microsoft.com/office/drawing/2014/main" id="{81997556-DA71-4C04-1B5C-4B26216C5731}"/>
                  </a:ext>
                </a:extLst>
              </p:cNvPr>
              <p:cNvCxnSpPr/>
              <p:nvPr/>
            </p:nvCxnSpPr>
            <p:spPr>
              <a:xfrm>
                <a:off x="9677716" y="2346725"/>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AD85E348-F3D3-03F3-5A2F-9D58408913AB}"/>
                </a:ext>
              </a:extLst>
            </p:cNvPr>
            <p:cNvGrpSpPr/>
            <p:nvPr/>
          </p:nvGrpSpPr>
          <p:grpSpPr>
            <a:xfrm>
              <a:off x="5009607" y="3564307"/>
              <a:ext cx="122010" cy="301751"/>
              <a:chOff x="9677716" y="1529806"/>
              <a:chExt cx="122010" cy="822960"/>
            </a:xfrm>
          </p:grpSpPr>
          <p:cxnSp>
            <p:nvCxnSpPr>
              <p:cNvPr id="2112" name="Straight Connector 2111">
                <a:extLst>
                  <a:ext uri="{FF2B5EF4-FFF2-40B4-BE49-F238E27FC236}">
                    <a16:creationId xmlns:a16="http://schemas.microsoft.com/office/drawing/2014/main" id="{E9B2E2FB-9FB3-5262-F8E4-41B1F4BCCA68}"/>
                  </a:ext>
                </a:extLst>
              </p:cNvPr>
              <p:cNvCxnSpPr/>
              <p:nvPr/>
            </p:nvCxnSpPr>
            <p:spPr>
              <a:xfrm>
                <a:off x="9677716" y="1529806"/>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13" name="Straight Connector 2112">
                <a:extLst>
                  <a:ext uri="{FF2B5EF4-FFF2-40B4-BE49-F238E27FC236}">
                    <a16:creationId xmlns:a16="http://schemas.microsoft.com/office/drawing/2014/main" id="{01C380FD-C759-BE4A-E622-04CB15C11BF0}"/>
                  </a:ext>
                </a:extLst>
              </p:cNvPr>
              <p:cNvCxnSpPr/>
              <p:nvPr/>
            </p:nvCxnSpPr>
            <p:spPr>
              <a:xfrm rot="5400000">
                <a:off x="9327241" y="1941286"/>
                <a:ext cx="82296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14" name="Straight Connector 2113">
                <a:extLst>
                  <a:ext uri="{FF2B5EF4-FFF2-40B4-BE49-F238E27FC236}">
                    <a16:creationId xmlns:a16="http://schemas.microsoft.com/office/drawing/2014/main" id="{2987EFBD-CE5E-B10E-171A-2A00C19D8103}"/>
                  </a:ext>
                </a:extLst>
              </p:cNvPr>
              <p:cNvCxnSpPr/>
              <p:nvPr/>
            </p:nvCxnSpPr>
            <p:spPr>
              <a:xfrm>
                <a:off x="9677716" y="2346725"/>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11229D46-A594-4E6A-2546-1F833EA9184A}"/>
                </a:ext>
              </a:extLst>
            </p:cNvPr>
            <p:cNvGrpSpPr/>
            <p:nvPr/>
          </p:nvGrpSpPr>
          <p:grpSpPr>
            <a:xfrm>
              <a:off x="4724716" y="3715334"/>
              <a:ext cx="122010" cy="265175"/>
              <a:chOff x="9677716" y="1529806"/>
              <a:chExt cx="122010" cy="822960"/>
            </a:xfrm>
          </p:grpSpPr>
          <p:cxnSp>
            <p:nvCxnSpPr>
              <p:cNvPr id="2109" name="Straight Connector 2108">
                <a:extLst>
                  <a:ext uri="{FF2B5EF4-FFF2-40B4-BE49-F238E27FC236}">
                    <a16:creationId xmlns:a16="http://schemas.microsoft.com/office/drawing/2014/main" id="{BE4AF933-FC63-E88B-5557-B5F94E584A41}"/>
                  </a:ext>
                </a:extLst>
              </p:cNvPr>
              <p:cNvCxnSpPr/>
              <p:nvPr/>
            </p:nvCxnSpPr>
            <p:spPr>
              <a:xfrm>
                <a:off x="9677716" y="1529806"/>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10" name="Straight Connector 2109">
                <a:extLst>
                  <a:ext uri="{FF2B5EF4-FFF2-40B4-BE49-F238E27FC236}">
                    <a16:creationId xmlns:a16="http://schemas.microsoft.com/office/drawing/2014/main" id="{F0BB0ECE-F28C-2619-9AB9-04BC97C23230}"/>
                  </a:ext>
                </a:extLst>
              </p:cNvPr>
              <p:cNvCxnSpPr/>
              <p:nvPr/>
            </p:nvCxnSpPr>
            <p:spPr>
              <a:xfrm rot="5400000">
                <a:off x="9327241" y="1941286"/>
                <a:ext cx="82296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11" name="Straight Connector 2110">
                <a:extLst>
                  <a:ext uri="{FF2B5EF4-FFF2-40B4-BE49-F238E27FC236}">
                    <a16:creationId xmlns:a16="http://schemas.microsoft.com/office/drawing/2014/main" id="{A19D8176-BA2F-9DE3-BB5F-B47660048D42}"/>
                  </a:ext>
                </a:extLst>
              </p:cNvPr>
              <p:cNvCxnSpPr/>
              <p:nvPr/>
            </p:nvCxnSpPr>
            <p:spPr>
              <a:xfrm>
                <a:off x="9677716" y="2346725"/>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5CAC1874-10A3-AB66-2CF7-573997DCABF6}"/>
                </a:ext>
              </a:extLst>
            </p:cNvPr>
            <p:cNvGrpSpPr/>
            <p:nvPr/>
          </p:nvGrpSpPr>
          <p:grpSpPr>
            <a:xfrm>
              <a:off x="4443257" y="3849198"/>
              <a:ext cx="122010" cy="265175"/>
              <a:chOff x="9677716" y="1529806"/>
              <a:chExt cx="122010" cy="822960"/>
            </a:xfrm>
          </p:grpSpPr>
          <p:cxnSp>
            <p:nvCxnSpPr>
              <p:cNvPr id="2106" name="Straight Connector 2105">
                <a:extLst>
                  <a:ext uri="{FF2B5EF4-FFF2-40B4-BE49-F238E27FC236}">
                    <a16:creationId xmlns:a16="http://schemas.microsoft.com/office/drawing/2014/main" id="{7F73AC5D-B333-2ACB-BFC6-792EBCDBDFBB}"/>
                  </a:ext>
                </a:extLst>
              </p:cNvPr>
              <p:cNvCxnSpPr/>
              <p:nvPr/>
            </p:nvCxnSpPr>
            <p:spPr>
              <a:xfrm>
                <a:off x="9677716" y="1529806"/>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07" name="Straight Connector 2106">
                <a:extLst>
                  <a:ext uri="{FF2B5EF4-FFF2-40B4-BE49-F238E27FC236}">
                    <a16:creationId xmlns:a16="http://schemas.microsoft.com/office/drawing/2014/main" id="{0FCCC859-ECA3-C5D0-B402-645461419A65}"/>
                  </a:ext>
                </a:extLst>
              </p:cNvPr>
              <p:cNvCxnSpPr/>
              <p:nvPr/>
            </p:nvCxnSpPr>
            <p:spPr>
              <a:xfrm rot="5400000">
                <a:off x="9327241" y="1941286"/>
                <a:ext cx="82296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08" name="Straight Connector 2107">
                <a:extLst>
                  <a:ext uri="{FF2B5EF4-FFF2-40B4-BE49-F238E27FC236}">
                    <a16:creationId xmlns:a16="http://schemas.microsoft.com/office/drawing/2014/main" id="{12C5B702-2A0F-4AEF-5243-F58388C5096C}"/>
                  </a:ext>
                </a:extLst>
              </p:cNvPr>
              <p:cNvCxnSpPr/>
              <p:nvPr/>
            </p:nvCxnSpPr>
            <p:spPr>
              <a:xfrm>
                <a:off x="9677716" y="2346725"/>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C296D2EB-FB47-52A7-8654-5B810D9E6B31}"/>
                </a:ext>
              </a:extLst>
            </p:cNvPr>
            <p:cNvGrpSpPr/>
            <p:nvPr/>
          </p:nvGrpSpPr>
          <p:grpSpPr>
            <a:xfrm>
              <a:off x="4144635" y="3969334"/>
              <a:ext cx="122010" cy="246887"/>
              <a:chOff x="9677716" y="1529806"/>
              <a:chExt cx="122010" cy="822960"/>
            </a:xfrm>
          </p:grpSpPr>
          <p:cxnSp>
            <p:nvCxnSpPr>
              <p:cNvPr id="2103" name="Straight Connector 2102">
                <a:extLst>
                  <a:ext uri="{FF2B5EF4-FFF2-40B4-BE49-F238E27FC236}">
                    <a16:creationId xmlns:a16="http://schemas.microsoft.com/office/drawing/2014/main" id="{BA7DA682-5759-16E7-ADA2-D19912C9C2C2}"/>
                  </a:ext>
                </a:extLst>
              </p:cNvPr>
              <p:cNvCxnSpPr/>
              <p:nvPr/>
            </p:nvCxnSpPr>
            <p:spPr>
              <a:xfrm>
                <a:off x="9677716" y="1529806"/>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04" name="Straight Connector 2103">
                <a:extLst>
                  <a:ext uri="{FF2B5EF4-FFF2-40B4-BE49-F238E27FC236}">
                    <a16:creationId xmlns:a16="http://schemas.microsoft.com/office/drawing/2014/main" id="{A59A89F4-154D-4094-94F9-84AA9ADBD168}"/>
                  </a:ext>
                </a:extLst>
              </p:cNvPr>
              <p:cNvCxnSpPr/>
              <p:nvPr/>
            </p:nvCxnSpPr>
            <p:spPr>
              <a:xfrm rot="5400000">
                <a:off x="9327241" y="1941286"/>
                <a:ext cx="82296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05" name="Straight Connector 2104">
                <a:extLst>
                  <a:ext uri="{FF2B5EF4-FFF2-40B4-BE49-F238E27FC236}">
                    <a16:creationId xmlns:a16="http://schemas.microsoft.com/office/drawing/2014/main" id="{7C206CE7-FD60-CD96-0D5A-38668711CC03}"/>
                  </a:ext>
                </a:extLst>
              </p:cNvPr>
              <p:cNvCxnSpPr/>
              <p:nvPr/>
            </p:nvCxnSpPr>
            <p:spPr>
              <a:xfrm>
                <a:off x="9677716" y="2346725"/>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47DF4E34-560A-4728-2364-95030655B540}"/>
                </a:ext>
              </a:extLst>
            </p:cNvPr>
            <p:cNvGrpSpPr/>
            <p:nvPr/>
          </p:nvGrpSpPr>
          <p:grpSpPr>
            <a:xfrm>
              <a:off x="3846014" y="4144388"/>
              <a:ext cx="122010" cy="201166"/>
              <a:chOff x="9677716" y="1529806"/>
              <a:chExt cx="122010" cy="822960"/>
            </a:xfrm>
          </p:grpSpPr>
          <p:cxnSp>
            <p:nvCxnSpPr>
              <p:cNvPr id="2100" name="Straight Connector 2099">
                <a:extLst>
                  <a:ext uri="{FF2B5EF4-FFF2-40B4-BE49-F238E27FC236}">
                    <a16:creationId xmlns:a16="http://schemas.microsoft.com/office/drawing/2014/main" id="{FBF4A5FE-F1B3-C16A-5B8C-F657E0B9ACCA}"/>
                  </a:ext>
                </a:extLst>
              </p:cNvPr>
              <p:cNvCxnSpPr/>
              <p:nvPr/>
            </p:nvCxnSpPr>
            <p:spPr>
              <a:xfrm>
                <a:off x="9677716" y="1529806"/>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01" name="Straight Connector 2100">
                <a:extLst>
                  <a:ext uri="{FF2B5EF4-FFF2-40B4-BE49-F238E27FC236}">
                    <a16:creationId xmlns:a16="http://schemas.microsoft.com/office/drawing/2014/main" id="{7D3027F4-AAB0-37A0-3819-9AEFA4A0B7E4}"/>
                  </a:ext>
                </a:extLst>
              </p:cNvPr>
              <p:cNvCxnSpPr/>
              <p:nvPr/>
            </p:nvCxnSpPr>
            <p:spPr>
              <a:xfrm rot="5400000">
                <a:off x="9327241" y="1941286"/>
                <a:ext cx="82296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2102" name="Straight Connector 2101">
                <a:extLst>
                  <a:ext uri="{FF2B5EF4-FFF2-40B4-BE49-F238E27FC236}">
                    <a16:creationId xmlns:a16="http://schemas.microsoft.com/office/drawing/2014/main" id="{F8124DAB-17B8-FA44-D73D-D8A253F840CB}"/>
                  </a:ext>
                </a:extLst>
              </p:cNvPr>
              <p:cNvCxnSpPr/>
              <p:nvPr/>
            </p:nvCxnSpPr>
            <p:spPr>
              <a:xfrm>
                <a:off x="9677716" y="2346725"/>
                <a:ext cx="12201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sp>
          <p:nvSpPr>
            <p:cNvPr id="48" name="Oval 47">
              <a:extLst>
                <a:ext uri="{FF2B5EF4-FFF2-40B4-BE49-F238E27FC236}">
                  <a16:creationId xmlns:a16="http://schemas.microsoft.com/office/drawing/2014/main" id="{D4BDD92D-795A-0DAC-9BCA-500A747761AD}"/>
                </a:ext>
              </a:extLst>
            </p:cNvPr>
            <p:cNvSpPr/>
            <p:nvPr/>
          </p:nvSpPr>
          <p:spPr>
            <a:xfrm>
              <a:off x="3864919" y="4196935"/>
              <a:ext cx="92676" cy="926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49" name="Oval 48">
              <a:extLst>
                <a:ext uri="{FF2B5EF4-FFF2-40B4-BE49-F238E27FC236}">
                  <a16:creationId xmlns:a16="http://schemas.microsoft.com/office/drawing/2014/main" id="{85557ADE-DD52-7C6A-996B-8B276F9CA919}"/>
                </a:ext>
              </a:extLst>
            </p:cNvPr>
            <p:cNvSpPr/>
            <p:nvPr/>
          </p:nvSpPr>
          <p:spPr>
            <a:xfrm>
              <a:off x="4156676" y="4052773"/>
              <a:ext cx="92676" cy="926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0" name="Oval 49">
              <a:extLst>
                <a:ext uri="{FF2B5EF4-FFF2-40B4-BE49-F238E27FC236}">
                  <a16:creationId xmlns:a16="http://schemas.microsoft.com/office/drawing/2014/main" id="{87BC334A-1DFB-7BE8-116B-2425B2622275}"/>
                </a:ext>
              </a:extLst>
            </p:cNvPr>
            <p:cNvSpPr/>
            <p:nvPr/>
          </p:nvSpPr>
          <p:spPr>
            <a:xfrm>
              <a:off x="4448433" y="3932638"/>
              <a:ext cx="92676" cy="926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1" name="Oval 50">
              <a:extLst>
                <a:ext uri="{FF2B5EF4-FFF2-40B4-BE49-F238E27FC236}">
                  <a16:creationId xmlns:a16="http://schemas.microsoft.com/office/drawing/2014/main" id="{8D5C7BDE-52BE-FB8C-773B-4D30842E9CDE}"/>
                </a:ext>
              </a:extLst>
            </p:cNvPr>
            <p:cNvSpPr/>
            <p:nvPr/>
          </p:nvSpPr>
          <p:spPr>
            <a:xfrm>
              <a:off x="4736757" y="3802206"/>
              <a:ext cx="92676" cy="926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2" name="Oval 51">
              <a:extLst>
                <a:ext uri="{FF2B5EF4-FFF2-40B4-BE49-F238E27FC236}">
                  <a16:creationId xmlns:a16="http://schemas.microsoft.com/office/drawing/2014/main" id="{5D040207-8446-ED4E-E51B-61CCC667AEDC}"/>
                </a:ext>
              </a:extLst>
            </p:cNvPr>
            <p:cNvSpPr/>
            <p:nvPr/>
          </p:nvSpPr>
          <p:spPr>
            <a:xfrm>
              <a:off x="5028514" y="3668341"/>
              <a:ext cx="92676" cy="926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3" name="Oval 52">
              <a:extLst>
                <a:ext uri="{FF2B5EF4-FFF2-40B4-BE49-F238E27FC236}">
                  <a16:creationId xmlns:a16="http://schemas.microsoft.com/office/drawing/2014/main" id="{653A78B7-AE40-F06D-F84D-30A0A2E30DD8}"/>
                </a:ext>
              </a:extLst>
            </p:cNvPr>
            <p:cNvSpPr/>
            <p:nvPr/>
          </p:nvSpPr>
          <p:spPr>
            <a:xfrm>
              <a:off x="5296243" y="3634017"/>
              <a:ext cx="92676" cy="926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54" name="Oval 53">
              <a:extLst>
                <a:ext uri="{FF2B5EF4-FFF2-40B4-BE49-F238E27FC236}">
                  <a16:creationId xmlns:a16="http://schemas.microsoft.com/office/drawing/2014/main" id="{8BA149D4-3BE2-C059-3935-91AB8EF7DFE6}"/>
                </a:ext>
              </a:extLst>
            </p:cNvPr>
            <p:cNvSpPr/>
            <p:nvPr/>
          </p:nvSpPr>
          <p:spPr>
            <a:xfrm>
              <a:off x="5515919" y="3551638"/>
              <a:ext cx="92676" cy="926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grpSp>
          <p:nvGrpSpPr>
            <p:cNvPr id="55" name="Group 54">
              <a:extLst>
                <a:ext uri="{FF2B5EF4-FFF2-40B4-BE49-F238E27FC236}">
                  <a16:creationId xmlns:a16="http://schemas.microsoft.com/office/drawing/2014/main" id="{1C17DE05-BF7F-292E-5302-818C7F1A1AB7}"/>
                </a:ext>
              </a:extLst>
            </p:cNvPr>
            <p:cNvGrpSpPr/>
            <p:nvPr/>
          </p:nvGrpSpPr>
          <p:grpSpPr>
            <a:xfrm>
              <a:off x="3883770" y="4295415"/>
              <a:ext cx="122010" cy="283461"/>
              <a:chOff x="9677716" y="1529806"/>
              <a:chExt cx="122010" cy="822960"/>
            </a:xfrm>
          </p:grpSpPr>
          <p:cxnSp>
            <p:nvCxnSpPr>
              <p:cNvPr id="2097" name="Straight Connector 2096">
                <a:extLst>
                  <a:ext uri="{FF2B5EF4-FFF2-40B4-BE49-F238E27FC236}">
                    <a16:creationId xmlns:a16="http://schemas.microsoft.com/office/drawing/2014/main" id="{506DA7EF-F9BA-92A2-DBA5-0B02BE403401}"/>
                  </a:ext>
                </a:extLst>
              </p:cNvPr>
              <p:cNvCxnSpPr/>
              <p:nvPr/>
            </p:nvCxnSpPr>
            <p:spPr>
              <a:xfrm>
                <a:off x="9677716" y="1529806"/>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98" name="Straight Connector 2097">
                <a:extLst>
                  <a:ext uri="{FF2B5EF4-FFF2-40B4-BE49-F238E27FC236}">
                    <a16:creationId xmlns:a16="http://schemas.microsoft.com/office/drawing/2014/main" id="{38C4F6C9-D3E9-19A3-04A8-C5623D473A2A}"/>
                  </a:ext>
                </a:extLst>
              </p:cNvPr>
              <p:cNvCxnSpPr/>
              <p:nvPr/>
            </p:nvCxnSpPr>
            <p:spPr>
              <a:xfrm rot="5400000">
                <a:off x="9327241" y="1941286"/>
                <a:ext cx="82296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99" name="Straight Connector 2098">
                <a:extLst>
                  <a:ext uri="{FF2B5EF4-FFF2-40B4-BE49-F238E27FC236}">
                    <a16:creationId xmlns:a16="http://schemas.microsoft.com/office/drawing/2014/main" id="{48576D2F-3B22-B41D-1894-0454F3973718}"/>
                  </a:ext>
                </a:extLst>
              </p:cNvPr>
              <p:cNvCxnSpPr/>
              <p:nvPr/>
            </p:nvCxnSpPr>
            <p:spPr>
              <a:xfrm>
                <a:off x="9677716" y="2346725"/>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10B6AA1C-00B0-DE56-9F47-91036E56B701}"/>
                </a:ext>
              </a:extLst>
            </p:cNvPr>
            <p:cNvGrpSpPr/>
            <p:nvPr/>
          </p:nvGrpSpPr>
          <p:grpSpPr>
            <a:xfrm>
              <a:off x="4175527" y="4261090"/>
              <a:ext cx="122010" cy="338323"/>
              <a:chOff x="9677716" y="1529806"/>
              <a:chExt cx="122010" cy="822960"/>
            </a:xfrm>
          </p:grpSpPr>
          <p:cxnSp>
            <p:nvCxnSpPr>
              <p:cNvPr id="2094" name="Straight Connector 2093">
                <a:extLst>
                  <a:ext uri="{FF2B5EF4-FFF2-40B4-BE49-F238E27FC236}">
                    <a16:creationId xmlns:a16="http://schemas.microsoft.com/office/drawing/2014/main" id="{94CCD2C4-F163-969B-2E4F-918F4C1B6D0D}"/>
                  </a:ext>
                </a:extLst>
              </p:cNvPr>
              <p:cNvCxnSpPr/>
              <p:nvPr/>
            </p:nvCxnSpPr>
            <p:spPr>
              <a:xfrm>
                <a:off x="9677716" y="1529806"/>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95" name="Straight Connector 2094">
                <a:extLst>
                  <a:ext uri="{FF2B5EF4-FFF2-40B4-BE49-F238E27FC236}">
                    <a16:creationId xmlns:a16="http://schemas.microsoft.com/office/drawing/2014/main" id="{10A869CA-E79B-460B-B8CB-FDF978D0512E}"/>
                  </a:ext>
                </a:extLst>
              </p:cNvPr>
              <p:cNvCxnSpPr/>
              <p:nvPr/>
            </p:nvCxnSpPr>
            <p:spPr>
              <a:xfrm rot="5400000">
                <a:off x="9327241" y="1941286"/>
                <a:ext cx="82296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96" name="Straight Connector 2095">
                <a:extLst>
                  <a:ext uri="{FF2B5EF4-FFF2-40B4-BE49-F238E27FC236}">
                    <a16:creationId xmlns:a16="http://schemas.microsoft.com/office/drawing/2014/main" id="{7AC9E819-6217-4920-46CD-C2481D058665}"/>
                  </a:ext>
                </a:extLst>
              </p:cNvPr>
              <p:cNvCxnSpPr/>
              <p:nvPr/>
            </p:nvCxnSpPr>
            <p:spPr>
              <a:xfrm>
                <a:off x="9677716" y="2346725"/>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7F6574D4-6D36-E85A-2253-F0920E4744B7}"/>
                </a:ext>
              </a:extLst>
            </p:cNvPr>
            <p:cNvGrpSpPr/>
            <p:nvPr/>
          </p:nvGrpSpPr>
          <p:grpSpPr>
            <a:xfrm>
              <a:off x="4467283" y="4240494"/>
              <a:ext cx="122010" cy="347466"/>
              <a:chOff x="9677716" y="1529806"/>
              <a:chExt cx="122010" cy="822960"/>
            </a:xfrm>
          </p:grpSpPr>
          <p:cxnSp>
            <p:nvCxnSpPr>
              <p:cNvPr id="2091" name="Straight Connector 2090">
                <a:extLst>
                  <a:ext uri="{FF2B5EF4-FFF2-40B4-BE49-F238E27FC236}">
                    <a16:creationId xmlns:a16="http://schemas.microsoft.com/office/drawing/2014/main" id="{FCCB7BE7-3102-F191-51A0-94B69596DEBA}"/>
                  </a:ext>
                </a:extLst>
              </p:cNvPr>
              <p:cNvCxnSpPr/>
              <p:nvPr/>
            </p:nvCxnSpPr>
            <p:spPr>
              <a:xfrm>
                <a:off x="9677716" y="1529806"/>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92" name="Straight Connector 2091">
                <a:extLst>
                  <a:ext uri="{FF2B5EF4-FFF2-40B4-BE49-F238E27FC236}">
                    <a16:creationId xmlns:a16="http://schemas.microsoft.com/office/drawing/2014/main" id="{1DEC44A2-60D9-5DCC-2D67-6E0F7A362816}"/>
                  </a:ext>
                </a:extLst>
              </p:cNvPr>
              <p:cNvCxnSpPr/>
              <p:nvPr/>
            </p:nvCxnSpPr>
            <p:spPr>
              <a:xfrm rot="5400000">
                <a:off x="9327241" y="1941286"/>
                <a:ext cx="82296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93" name="Straight Connector 2092">
                <a:extLst>
                  <a:ext uri="{FF2B5EF4-FFF2-40B4-BE49-F238E27FC236}">
                    <a16:creationId xmlns:a16="http://schemas.microsoft.com/office/drawing/2014/main" id="{5231793F-AD76-AFB4-0E30-94AF93F1DB18}"/>
                  </a:ext>
                </a:extLst>
              </p:cNvPr>
              <p:cNvCxnSpPr/>
              <p:nvPr/>
            </p:nvCxnSpPr>
            <p:spPr>
              <a:xfrm>
                <a:off x="9677716" y="2346725"/>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BDBF6382-26EA-0AAB-E753-E7C823B95287}"/>
                </a:ext>
              </a:extLst>
            </p:cNvPr>
            <p:cNvGrpSpPr/>
            <p:nvPr/>
          </p:nvGrpSpPr>
          <p:grpSpPr>
            <a:xfrm>
              <a:off x="4762472" y="4037980"/>
              <a:ext cx="122010" cy="393185"/>
              <a:chOff x="9677716" y="1529806"/>
              <a:chExt cx="122010" cy="822960"/>
            </a:xfrm>
          </p:grpSpPr>
          <p:cxnSp>
            <p:nvCxnSpPr>
              <p:cNvPr id="2088" name="Straight Connector 2087">
                <a:extLst>
                  <a:ext uri="{FF2B5EF4-FFF2-40B4-BE49-F238E27FC236}">
                    <a16:creationId xmlns:a16="http://schemas.microsoft.com/office/drawing/2014/main" id="{2E4D3390-E66F-8E18-6708-351EBBE4A0CE}"/>
                  </a:ext>
                </a:extLst>
              </p:cNvPr>
              <p:cNvCxnSpPr/>
              <p:nvPr/>
            </p:nvCxnSpPr>
            <p:spPr>
              <a:xfrm>
                <a:off x="9677716" y="1529806"/>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89" name="Straight Connector 2088">
                <a:extLst>
                  <a:ext uri="{FF2B5EF4-FFF2-40B4-BE49-F238E27FC236}">
                    <a16:creationId xmlns:a16="http://schemas.microsoft.com/office/drawing/2014/main" id="{B70B9573-8A7A-442D-D618-B85451F370AC}"/>
                  </a:ext>
                </a:extLst>
              </p:cNvPr>
              <p:cNvCxnSpPr/>
              <p:nvPr/>
            </p:nvCxnSpPr>
            <p:spPr>
              <a:xfrm rot="5400000">
                <a:off x="9327241" y="1941286"/>
                <a:ext cx="82296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90" name="Straight Connector 2089">
                <a:extLst>
                  <a:ext uri="{FF2B5EF4-FFF2-40B4-BE49-F238E27FC236}">
                    <a16:creationId xmlns:a16="http://schemas.microsoft.com/office/drawing/2014/main" id="{A6AE6B8C-058C-6B1F-6C6E-EC1CF9738AD7}"/>
                  </a:ext>
                </a:extLst>
              </p:cNvPr>
              <p:cNvCxnSpPr/>
              <p:nvPr/>
            </p:nvCxnSpPr>
            <p:spPr>
              <a:xfrm>
                <a:off x="9677716" y="2346725"/>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AA883718-7D0C-A9D9-6428-CB396FCABD69}"/>
                </a:ext>
              </a:extLst>
            </p:cNvPr>
            <p:cNvGrpSpPr/>
            <p:nvPr/>
          </p:nvGrpSpPr>
          <p:grpSpPr>
            <a:xfrm>
              <a:off x="5057661" y="4144386"/>
              <a:ext cx="122010" cy="384041"/>
              <a:chOff x="9677716" y="1529806"/>
              <a:chExt cx="122010" cy="822960"/>
            </a:xfrm>
          </p:grpSpPr>
          <p:cxnSp>
            <p:nvCxnSpPr>
              <p:cNvPr id="2085" name="Straight Connector 2084">
                <a:extLst>
                  <a:ext uri="{FF2B5EF4-FFF2-40B4-BE49-F238E27FC236}">
                    <a16:creationId xmlns:a16="http://schemas.microsoft.com/office/drawing/2014/main" id="{139FA72D-1C86-286A-F0F6-81382E473C04}"/>
                  </a:ext>
                </a:extLst>
              </p:cNvPr>
              <p:cNvCxnSpPr/>
              <p:nvPr/>
            </p:nvCxnSpPr>
            <p:spPr>
              <a:xfrm>
                <a:off x="9677716" y="1529806"/>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86" name="Straight Connector 2085">
                <a:extLst>
                  <a:ext uri="{FF2B5EF4-FFF2-40B4-BE49-F238E27FC236}">
                    <a16:creationId xmlns:a16="http://schemas.microsoft.com/office/drawing/2014/main" id="{C83B4D96-BBC6-51B6-0D24-6345EF36163F}"/>
                  </a:ext>
                </a:extLst>
              </p:cNvPr>
              <p:cNvCxnSpPr/>
              <p:nvPr/>
            </p:nvCxnSpPr>
            <p:spPr>
              <a:xfrm rot="5400000">
                <a:off x="9327241" y="1941286"/>
                <a:ext cx="82296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87" name="Straight Connector 2086">
                <a:extLst>
                  <a:ext uri="{FF2B5EF4-FFF2-40B4-BE49-F238E27FC236}">
                    <a16:creationId xmlns:a16="http://schemas.microsoft.com/office/drawing/2014/main" id="{EDCE77D8-6E7E-0ADF-91B0-F2A8DFEFB1AE}"/>
                  </a:ext>
                </a:extLst>
              </p:cNvPr>
              <p:cNvCxnSpPr/>
              <p:nvPr/>
            </p:nvCxnSpPr>
            <p:spPr>
              <a:xfrm>
                <a:off x="9677716" y="2346725"/>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F8694C56-778B-2A8B-491E-2A3DA6BC4EBB}"/>
                </a:ext>
              </a:extLst>
            </p:cNvPr>
            <p:cNvGrpSpPr/>
            <p:nvPr/>
          </p:nvGrpSpPr>
          <p:grpSpPr>
            <a:xfrm>
              <a:off x="5325390" y="4065440"/>
              <a:ext cx="122010" cy="393185"/>
              <a:chOff x="9677716" y="1529806"/>
              <a:chExt cx="122010" cy="822960"/>
            </a:xfrm>
          </p:grpSpPr>
          <p:cxnSp>
            <p:nvCxnSpPr>
              <p:cNvPr id="2082" name="Straight Connector 2081">
                <a:extLst>
                  <a:ext uri="{FF2B5EF4-FFF2-40B4-BE49-F238E27FC236}">
                    <a16:creationId xmlns:a16="http://schemas.microsoft.com/office/drawing/2014/main" id="{FE5F4324-FA20-0445-917E-D0F89A242EB9}"/>
                  </a:ext>
                </a:extLst>
              </p:cNvPr>
              <p:cNvCxnSpPr/>
              <p:nvPr/>
            </p:nvCxnSpPr>
            <p:spPr>
              <a:xfrm>
                <a:off x="9677716" y="1529806"/>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83" name="Straight Connector 2082">
                <a:extLst>
                  <a:ext uri="{FF2B5EF4-FFF2-40B4-BE49-F238E27FC236}">
                    <a16:creationId xmlns:a16="http://schemas.microsoft.com/office/drawing/2014/main" id="{695DA3AB-7102-2154-3295-5F7922750484}"/>
                  </a:ext>
                </a:extLst>
              </p:cNvPr>
              <p:cNvCxnSpPr/>
              <p:nvPr/>
            </p:nvCxnSpPr>
            <p:spPr>
              <a:xfrm rot="5400000">
                <a:off x="9327241" y="1941286"/>
                <a:ext cx="82296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84" name="Straight Connector 2083">
                <a:extLst>
                  <a:ext uri="{FF2B5EF4-FFF2-40B4-BE49-F238E27FC236}">
                    <a16:creationId xmlns:a16="http://schemas.microsoft.com/office/drawing/2014/main" id="{BA208C39-9E73-DE4B-77CD-3A007D91CD28}"/>
                  </a:ext>
                </a:extLst>
              </p:cNvPr>
              <p:cNvCxnSpPr/>
              <p:nvPr/>
            </p:nvCxnSpPr>
            <p:spPr>
              <a:xfrm>
                <a:off x="9677716" y="2346725"/>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61" name="Group 60">
              <a:extLst>
                <a:ext uri="{FF2B5EF4-FFF2-40B4-BE49-F238E27FC236}">
                  <a16:creationId xmlns:a16="http://schemas.microsoft.com/office/drawing/2014/main" id="{E80F7D19-D574-CCE4-D7CE-E403B4BAA13E}"/>
                </a:ext>
              </a:extLst>
            </p:cNvPr>
            <p:cNvGrpSpPr/>
            <p:nvPr/>
          </p:nvGrpSpPr>
          <p:grpSpPr>
            <a:xfrm>
              <a:off x="5538201" y="3931575"/>
              <a:ext cx="122010" cy="393185"/>
              <a:chOff x="9677716" y="1529806"/>
              <a:chExt cx="122010" cy="822960"/>
            </a:xfrm>
          </p:grpSpPr>
          <p:cxnSp>
            <p:nvCxnSpPr>
              <p:cNvPr id="2079" name="Straight Connector 2078">
                <a:extLst>
                  <a:ext uri="{FF2B5EF4-FFF2-40B4-BE49-F238E27FC236}">
                    <a16:creationId xmlns:a16="http://schemas.microsoft.com/office/drawing/2014/main" id="{D303FDDD-41F4-8794-A27A-EFDD3362E3CC}"/>
                  </a:ext>
                </a:extLst>
              </p:cNvPr>
              <p:cNvCxnSpPr/>
              <p:nvPr/>
            </p:nvCxnSpPr>
            <p:spPr>
              <a:xfrm>
                <a:off x="9677716" y="1529806"/>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80" name="Straight Connector 2079">
                <a:extLst>
                  <a:ext uri="{FF2B5EF4-FFF2-40B4-BE49-F238E27FC236}">
                    <a16:creationId xmlns:a16="http://schemas.microsoft.com/office/drawing/2014/main" id="{64BFD943-FB55-526C-9372-0D821FC4BFD9}"/>
                  </a:ext>
                </a:extLst>
              </p:cNvPr>
              <p:cNvCxnSpPr/>
              <p:nvPr/>
            </p:nvCxnSpPr>
            <p:spPr>
              <a:xfrm rot="5400000">
                <a:off x="9327241" y="1941286"/>
                <a:ext cx="82296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81" name="Straight Connector 2080">
                <a:extLst>
                  <a:ext uri="{FF2B5EF4-FFF2-40B4-BE49-F238E27FC236}">
                    <a16:creationId xmlns:a16="http://schemas.microsoft.com/office/drawing/2014/main" id="{D879C1F2-F582-0744-CD9D-DA4273F1FA5A}"/>
                  </a:ext>
                </a:extLst>
              </p:cNvPr>
              <p:cNvCxnSpPr/>
              <p:nvPr/>
            </p:nvCxnSpPr>
            <p:spPr>
              <a:xfrm>
                <a:off x="9677716" y="2346725"/>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cxnSp>
          <p:nvCxnSpPr>
            <p:cNvPr id="62" name="Straight Connector 61">
              <a:extLst>
                <a:ext uri="{FF2B5EF4-FFF2-40B4-BE49-F238E27FC236}">
                  <a16:creationId xmlns:a16="http://schemas.microsoft.com/office/drawing/2014/main" id="{6ACFCDF5-7186-1C16-D0FB-47FD366C18A2}"/>
                </a:ext>
              </a:extLst>
            </p:cNvPr>
            <p:cNvCxnSpPr/>
            <p:nvPr/>
          </p:nvCxnSpPr>
          <p:spPr>
            <a:xfrm>
              <a:off x="5656833" y="3560969"/>
              <a:ext cx="0" cy="554110"/>
            </a:xfrm>
            <a:prstGeom prst="line">
              <a:avLst/>
            </a:prstGeom>
            <a:ln w="38100" cmpd="sng">
              <a:solidFill>
                <a:srgbClr val="FF000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FE86E558-086C-37F4-C41D-0DCC71FE9800}"/>
                </a:ext>
              </a:extLst>
            </p:cNvPr>
            <p:cNvGrpSpPr/>
            <p:nvPr/>
          </p:nvGrpSpPr>
          <p:grpSpPr>
            <a:xfrm>
              <a:off x="7961498" y="3485357"/>
              <a:ext cx="122010" cy="475479"/>
              <a:chOff x="9677716" y="1529806"/>
              <a:chExt cx="122010" cy="822960"/>
            </a:xfrm>
          </p:grpSpPr>
          <p:cxnSp>
            <p:nvCxnSpPr>
              <p:cNvPr id="2076" name="Straight Connector 2075">
                <a:extLst>
                  <a:ext uri="{FF2B5EF4-FFF2-40B4-BE49-F238E27FC236}">
                    <a16:creationId xmlns:a16="http://schemas.microsoft.com/office/drawing/2014/main" id="{F62E5116-1B0B-F10F-D39C-13D63879184A}"/>
                  </a:ext>
                </a:extLst>
              </p:cNvPr>
              <p:cNvCxnSpPr/>
              <p:nvPr/>
            </p:nvCxnSpPr>
            <p:spPr>
              <a:xfrm>
                <a:off x="9677716" y="1529806"/>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77" name="Straight Connector 2076">
                <a:extLst>
                  <a:ext uri="{FF2B5EF4-FFF2-40B4-BE49-F238E27FC236}">
                    <a16:creationId xmlns:a16="http://schemas.microsoft.com/office/drawing/2014/main" id="{4765CB27-3E4A-BAF4-BF4D-D55E0B1AD6EC}"/>
                  </a:ext>
                </a:extLst>
              </p:cNvPr>
              <p:cNvCxnSpPr/>
              <p:nvPr/>
            </p:nvCxnSpPr>
            <p:spPr>
              <a:xfrm rot="5400000">
                <a:off x="9327241" y="1941286"/>
                <a:ext cx="82296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78" name="Straight Connector 2077">
                <a:extLst>
                  <a:ext uri="{FF2B5EF4-FFF2-40B4-BE49-F238E27FC236}">
                    <a16:creationId xmlns:a16="http://schemas.microsoft.com/office/drawing/2014/main" id="{F09479A6-FD15-7249-3917-929220267EF3}"/>
                  </a:ext>
                </a:extLst>
              </p:cNvPr>
              <p:cNvCxnSpPr/>
              <p:nvPr/>
            </p:nvCxnSpPr>
            <p:spPr>
              <a:xfrm>
                <a:off x="9677716" y="2346725"/>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2048" name="Group 2047">
              <a:extLst>
                <a:ext uri="{FF2B5EF4-FFF2-40B4-BE49-F238E27FC236}">
                  <a16:creationId xmlns:a16="http://schemas.microsoft.com/office/drawing/2014/main" id="{266382A0-2D03-CCBF-4C3C-B3D73E9CAE41}"/>
                </a:ext>
              </a:extLst>
            </p:cNvPr>
            <p:cNvGrpSpPr/>
            <p:nvPr/>
          </p:nvGrpSpPr>
          <p:grpSpPr>
            <a:xfrm>
              <a:off x="8545011" y="2706192"/>
              <a:ext cx="122010" cy="722361"/>
              <a:chOff x="9677716" y="1529806"/>
              <a:chExt cx="122010" cy="822960"/>
            </a:xfrm>
          </p:grpSpPr>
          <p:cxnSp>
            <p:nvCxnSpPr>
              <p:cNvPr id="2073" name="Straight Connector 2072">
                <a:extLst>
                  <a:ext uri="{FF2B5EF4-FFF2-40B4-BE49-F238E27FC236}">
                    <a16:creationId xmlns:a16="http://schemas.microsoft.com/office/drawing/2014/main" id="{C0C1B001-C8B4-8E1B-8082-A96E342263FA}"/>
                  </a:ext>
                </a:extLst>
              </p:cNvPr>
              <p:cNvCxnSpPr/>
              <p:nvPr/>
            </p:nvCxnSpPr>
            <p:spPr>
              <a:xfrm>
                <a:off x="9677716" y="1529806"/>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74" name="Straight Connector 2073">
                <a:extLst>
                  <a:ext uri="{FF2B5EF4-FFF2-40B4-BE49-F238E27FC236}">
                    <a16:creationId xmlns:a16="http://schemas.microsoft.com/office/drawing/2014/main" id="{E69D1984-07F1-3A92-A690-404E6BB28FAD}"/>
                  </a:ext>
                </a:extLst>
              </p:cNvPr>
              <p:cNvCxnSpPr/>
              <p:nvPr/>
            </p:nvCxnSpPr>
            <p:spPr>
              <a:xfrm rot="5400000">
                <a:off x="9327241" y="1941286"/>
                <a:ext cx="82296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75" name="Straight Connector 2074">
                <a:extLst>
                  <a:ext uri="{FF2B5EF4-FFF2-40B4-BE49-F238E27FC236}">
                    <a16:creationId xmlns:a16="http://schemas.microsoft.com/office/drawing/2014/main" id="{73A7C243-FF5D-2271-4E7E-78A42A19845D}"/>
                  </a:ext>
                </a:extLst>
              </p:cNvPr>
              <p:cNvCxnSpPr/>
              <p:nvPr/>
            </p:nvCxnSpPr>
            <p:spPr>
              <a:xfrm>
                <a:off x="9677716" y="2346725"/>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2049" name="Group 2048">
              <a:extLst>
                <a:ext uri="{FF2B5EF4-FFF2-40B4-BE49-F238E27FC236}">
                  <a16:creationId xmlns:a16="http://schemas.microsoft.com/office/drawing/2014/main" id="{6574FDEF-6930-79EC-C61C-696535088D72}"/>
                </a:ext>
              </a:extLst>
            </p:cNvPr>
            <p:cNvGrpSpPr/>
            <p:nvPr/>
          </p:nvGrpSpPr>
          <p:grpSpPr>
            <a:xfrm>
              <a:off x="9135389" y="2496813"/>
              <a:ext cx="122010" cy="841232"/>
              <a:chOff x="9677716" y="1529806"/>
              <a:chExt cx="122010" cy="822960"/>
            </a:xfrm>
          </p:grpSpPr>
          <p:cxnSp>
            <p:nvCxnSpPr>
              <p:cNvPr id="2070" name="Straight Connector 2069">
                <a:extLst>
                  <a:ext uri="{FF2B5EF4-FFF2-40B4-BE49-F238E27FC236}">
                    <a16:creationId xmlns:a16="http://schemas.microsoft.com/office/drawing/2014/main" id="{C5609598-4987-056B-5DEA-3EAD7968D357}"/>
                  </a:ext>
                </a:extLst>
              </p:cNvPr>
              <p:cNvCxnSpPr/>
              <p:nvPr/>
            </p:nvCxnSpPr>
            <p:spPr>
              <a:xfrm>
                <a:off x="9677716" y="1529806"/>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71" name="Straight Connector 2070">
                <a:extLst>
                  <a:ext uri="{FF2B5EF4-FFF2-40B4-BE49-F238E27FC236}">
                    <a16:creationId xmlns:a16="http://schemas.microsoft.com/office/drawing/2014/main" id="{A6633F27-EBD8-1069-B993-2265286623BA}"/>
                  </a:ext>
                </a:extLst>
              </p:cNvPr>
              <p:cNvCxnSpPr/>
              <p:nvPr/>
            </p:nvCxnSpPr>
            <p:spPr>
              <a:xfrm rot="5400000">
                <a:off x="9327241" y="1941286"/>
                <a:ext cx="82296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72" name="Straight Connector 2071">
                <a:extLst>
                  <a:ext uri="{FF2B5EF4-FFF2-40B4-BE49-F238E27FC236}">
                    <a16:creationId xmlns:a16="http://schemas.microsoft.com/office/drawing/2014/main" id="{7E9A0400-656A-8F00-F87B-0169554779D9}"/>
                  </a:ext>
                </a:extLst>
              </p:cNvPr>
              <p:cNvCxnSpPr/>
              <p:nvPr/>
            </p:nvCxnSpPr>
            <p:spPr>
              <a:xfrm>
                <a:off x="9677716" y="2346725"/>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2051" name="Group 2050">
              <a:extLst>
                <a:ext uri="{FF2B5EF4-FFF2-40B4-BE49-F238E27FC236}">
                  <a16:creationId xmlns:a16="http://schemas.microsoft.com/office/drawing/2014/main" id="{EBED04C5-CE3A-D241-12EA-268D069EEBC0}"/>
                </a:ext>
              </a:extLst>
            </p:cNvPr>
            <p:cNvGrpSpPr/>
            <p:nvPr/>
          </p:nvGrpSpPr>
          <p:grpSpPr>
            <a:xfrm>
              <a:off x="9718903" y="2297731"/>
              <a:ext cx="122010" cy="932669"/>
              <a:chOff x="9677716" y="1529806"/>
              <a:chExt cx="122010" cy="822960"/>
            </a:xfrm>
          </p:grpSpPr>
          <p:cxnSp>
            <p:nvCxnSpPr>
              <p:cNvPr id="2067" name="Straight Connector 2066">
                <a:extLst>
                  <a:ext uri="{FF2B5EF4-FFF2-40B4-BE49-F238E27FC236}">
                    <a16:creationId xmlns:a16="http://schemas.microsoft.com/office/drawing/2014/main" id="{0BF28BE1-0E8C-124F-335B-87D2A99CE3A6}"/>
                  </a:ext>
                </a:extLst>
              </p:cNvPr>
              <p:cNvCxnSpPr/>
              <p:nvPr/>
            </p:nvCxnSpPr>
            <p:spPr>
              <a:xfrm>
                <a:off x="9677716" y="1529806"/>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68" name="Straight Connector 2067">
                <a:extLst>
                  <a:ext uri="{FF2B5EF4-FFF2-40B4-BE49-F238E27FC236}">
                    <a16:creationId xmlns:a16="http://schemas.microsoft.com/office/drawing/2014/main" id="{F912D495-8DA8-A878-8463-C4CD0C83B5A9}"/>
                  </a:ext>
                </a:extLst>
              </p:cNvPr>
              <p:cNvCxnSpPr/>
              <p:nvPr/>
            </p:nvCxnSpPr>
            <p:spPr>
              <a:xfrm rot="5400000">
                <a:off x="9327241" y="1941286"/>
                <a:ext cx="82296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069" name="Straight Connector 2068">
                <a:extLst>
                  <a:ext uri="{FF2B5EF4-FFF2-40B4-BE49-F238E27FC236}">
                    <a16:creationId xmlns:a16="http://schemas.microsoft.com/office/drawing/2014/main" id="{40580C92-175A-C682-272B-8E5047D71ED3}"/>
                  </a:ext>
                </a:extLst>
              </p:cNvPr>
              <p:cNvCxnSpPr/>
              <p:nvPr/>
            </p:nvCxnSpPr>
            <p:spPr>
              <a:xfrm>
                <a:off x="9677716" y="2346725"/>
                <a:ext cx="122010"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sp>
          <p:nvSpPr>
            <p:cNvPr id="2052" name="Oval 2051">
              <a:extLst>
                <a:ext uri="{FF2B5EF4-FFF2-40B4-BE49-F238E27FC236}">
                  <a16:creationId xmlns:a16="http://schemas.microsoft.com/office/drawing/2014/main" id="{CEA05C00-FA0B-E75E-45CF-CDE2EAF798D8}"/>
                </a:ext>
              </a:extLst>
            </p:cNvPr>
            <p:cNvSpPr/>
            <p:nvPr/>
          </p:nvSpPr>
          <p:spPr>
            <a:xfrm>
              <a:off x="7946081" y="3146611"/>
              <a:ext cx="92676" cy="926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53" name="Oval 2052">
              <a:extLst>
                <a:ext uri="{FF2B5EF4-FFF2-40B4-BE49-F238E27FC236}">
                  <a16:creationId xmlns:a16="http://schemas.microsoft.com/office/drawing/2014/main" id="{B6403C6E-B6EC-6782-4708-DF918657CE3B}"/>
                </a:ext>
              </a:extLst>
            </p:cNvPr>
            <p:cNvSpPr/>
            <p:nvPr/>
          </p:nvSpPr>
          <p:spPr>
            <a:xfrm>
              <a:off x="8526162" y="2412071"/>
              <a:ext cx="92676" cy="926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54" name="Oval 2053">
              <a:extLst>
                <a:ext uri="{FF2B5EF4-FFF2-40B4-BE49-F238E27FC236}">
                  <a16:creationId xmlns:a16="http://schemas.microsoft.com/office/drawing/2014/main" id="{0461D364-49FA-76FE-56DE-85DE208518E9}"/>
                </a:ext>
              </a:extLst>
            </p:cNvPr>
            <p:cNvSpPr/>
            <p:nvPr/>
          </p:nvSpPr>
          <p:spPr>
            <a:xfrm>
              <a:off x="9106243" y="2336558"/>
              <a:ext cx="92676" cy="926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55" name="Oval 2054">
              <a:extLst>
                <a:ext uri="{FF2B5EF4-FFF2-40B4-BE49-F238E27FC236}">
                  <a16:creationId xmlns:a16="http://schemas.microsoft.com/office/drawing/2014/main" id="{2371549C-87F6-CA1C-2F95-C1681CB167CE}"/>
                </a:ext>
              </a:extLst>
            </p:cNvPr>
            <p:cNvSpPr/>
            <p:nvPr/>
          </p:nvSpPr>
          <p:spPr>
            <a:xfrm>
              <a:off x="9689757" y="2137476"/>
              <a:ext cx="92676" cy="926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56" name="Isosceles Triangle 2055">
              <a:extLst>
                <a:ext uri="{FF2B5EF4-FFF2-40B4-BE49-F238E27FC236}">
                  <a16:creationId xmlns:a16="http://schemas.microsoft.com/office/drawing/2014/main" id="{FAA4F466-3FA5-82F2-75A5-5586ADE45BB4}"/>
                </a:ext>
              </a:extLst>
            </p:cNvPr>
            <p:cNvSpPr/>
            <p:nvPr/>
          </p:nvSpPr>
          <p:spPr>
            <a:xfrm>
              <a:off x="9734378" y="2696963"/>
              <a:ext cx="97921" cy="96081"/>
            </a:xfrm>
            <a:prstGeom prs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57" name="Isosceles Triangle 2056">
              <a:extLst>
                <a:ext uri="{FF2B5EF4-FFF2-40B4-BE49-F238E27FC236}">
                  <a16:creationId xmlns:a16="http://schemas.microsoft.com/office/drawing/2014/main" id="{E7578011-2EEE-27A8-4B0A-97AD77151EB0}"/>
                </a:ext>
              </a:extLst>
            </p:cNvPr>
            <p:cNvSpPr/>
            <p:nvPr/>
          </p:nvSpPr>
          <p:spPr>
            <a:xfrm>
              <a:off x="9150864" y="2847990"/>
              <a:ext cx="97921" cy="96081"/>
            </a:xfrm>
            <a:prstGeom prs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58" name="Isosceles Triangle 2057">
              <a:extLst>
                <a:ext uri="{FF2B5EF4-FFF2-40B4-BE49-F238E27FC236}">
                  <a16:creationId xmlns:a16="http://schemas.microsoft.com/office/drawing/2014/main" id="{A415DEAF-A18E-22D9-C716-20A3001F39B6}"/>
                </a:ext>
              </a:extLst>
            </p:cNvPr>
            <p:cNvSpPr/>
            <p:nvPr/>
          </p:nvSpPr>
          <p:spPr>
            <a:xfrm>
              <a:off x="8553621" y="3009314"/>
              <a:ext cx="97921" cy="96081"/>
            </a:xfrm>
            <a:prstGeom prs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59" name="Isosceles Triangle 2058">
              <a:extLst>
                <a:ext uri="{FF2B5EF4-FFF2-40B4-BE49-F238E27FC236}">
                  <a16:creationId xmlns:a16="http://schemas.microsoft.com/office/drawing/2014/main" id="{4A50C6D4-CECA-4F1C-2E8E-BA552ADC2A39}"/>
                </a:ext>
              </a:extLst>
            </p:cNvPr>
            <p:cNvSpPr/>
            <p:nvPr/>
          </p:nvSpPr>
          <p:spPr>
            <a:xfrm>
              <a:off x="7976972" y="3658044"/>
              <a:ext cx="97921" cy="96081"/>
            </a:xfrm>
            <a:prstGeom prs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60" name="Isosceles Triangle 2059">
              <a:extLst>
                <a:ext uri="{FF2B5EF4-FFF2-40B4-BE49-F238E27FC236}">
                  <a16:creationId xmlns:a16="http://schemas.microsoft.com/office/drawing/2014/main" id="{563AE3F5-2AE6-6E04-61DD-343837358AEC}"/>
                </a:ext>
              </a:extLst>
            </p:cNvPr>
            <p:cNvSpPr/>
            <p:nvPr/>
          </p:nvSpPr>
          <p:spPr>
            <a:xfrm>
              <a:off x="5550243" y="4056206"/>
              <a:ext cx="97921" cy="96081"/>
            </a:xfrm>
            <a:prstGeom prs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61" name="Isosceles Triangle 2060">
              <a:extLst>
                <a:ext uri="{FF2B5EF4-FFF2-40B4-BE49-F238E27FC236}">
                  <a16:creationId xmlns:a16="http://schemas.microsoft.com/office/drawing/2014/main" id="{EFD1086B-0412-10CB-7A3B-8003606CEF48}"/>
                </a:ext>
              </a:extLst>
            </p:cNvPr>
            <p:cNvSpPr/>
            <p:nvPr/>
          </p:nvSpPr>
          <p:spPr>
            <a:xfrm>
              <a:off x="5337432" y="4183206"/>
              <a:ext cx="97921" cy="96081"/>
            </a:xfrm>
            <a:prstGeom prs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62" name="Isosceles Triangle 2061">
              <a:extLst>
                <a:ext uri="{FF2B5EF4-FFF2-40B4-BE49-F238E27FC236}">
                  <a16:creationId xmlns:a16="http://schemas.microsoft.com/office/drawing/2014/main" id="{5B10E358-0C31-05F5-D213-8D44F3A95912}"/>
                </a:ext>
              </a:extLst>
            </p:cNvPr>
            <p:cNvSpPr/>
            <p:nvPr/>
          </p:nvSpPr>
          <p:spPr>
            <a:xfrm>
              <a:off x="5069702" y="4255287"/>
              <a:ext cx="97921" cy="96081"/>
            </a:xfrm>
            <a:prstGeom prs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63" name="Isosceles Triangle 2062">
              <a:extLst>
                <a:ext uri="{FF2B5EF4-FFF2-40B4-BE49-F238E27FC236}">
                  <a16:creationId xmlns:a16="http://schemas.microsoft.com/office/drawing/2014/main" id="{59294300-8D32-0965-D90D-582AFB8ADC62}"/>
                </a:ext>
              </a:extLst>
            </p:cNvPr>
            <p:cNvSpPr/>
            <p:nvPr/>
          </p:nvSpPr>
          <p:spPr>
            <a:xfrm>
              <a:off x="4767648" y="4166044"/>
              <a:ext cx="97921" cy="96081"/>
            </a:xfrm>
            <a:prstGeom prs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64" name="Isosceles Triangle 2063">
              <a:extLst>
                <a:ext uri="{FF2B5EF4-FFF2-40B4-BE49-F238E27FC236}">
                  <a16:creationId xmlns:a16="http://schemas.microsoft.com/office/drawing/2014/main" id="{14D9D54E-4441-1A69-92F4-65C594F18CCF}"/>
                </a:ext>
              </a:extLst>
            </p:cNvPr>
            <p:cNvSpPr/>
            <p:nvPr/>
          </p:nvSpPr>
          <p:spPr>
            <a:xfrm>
              <a:off x="4482756" y="4365125"/>
              <a:ext cx="97921" cy="96081"/>
            </a:xfrm>
            <a:prstGeom prs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65" name="Isosceles Triangle 2064">
              <a:extLst>
                <a:ext uri="{FF2B5EF4-FFF2-40B4-BE49-F238E27FC236}">
                  <a16:creationId xmlns:a16="http://schemas.microsoft.com/office/drawing/2014/main" id="{258D24DA-4AAA-00A6-F910-8090662BCE29}"/>
                </a:ext>
              </a:extLst>
            </p:cNvPr>
            <p:cNvSpPr/>
            <p:nvPr/>
          </p:nvSpPr>
          <p:spPr>
            <a:xfrm>
              <a:off x="4187567" y="4375422"/>
              <a:ext cx="97921" cy="96081"/>
            </a:xfrm>
            <a:prstGeom prs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066" name="Isosceles Triangle 2065">
              <a:extLst>
                <a:ext uri="{FF2B5EF4-FFF2-40B4-BE49-F238E27FC236}">
                  <a16:creationId xmlns:a16="http://schemas.microsoft.com/office/drawing/2014/main" id="{A37145FF-49E6-2809-5E84-69B1283E84EB}"/>
                </a:ext>
              </a:extLst>
            </p:cNvPr>
            <p:cNvSpPr/>
            <p:nvPr/>
          </p:nvSpPr>
          <p:spPr>
            <a:xfrm>
              <a:off x="3892378" y="4378854"/>
              <a:ext cx="97921" cy="96081"/>
            </a:xfrm>
            <a:prstGeom prs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grpSp>
    </p:spTree>
    <p:extLst>
      <p:ext uri="{BB962C8B-B14F-4D97-AF65-F5344CB8AC3E}">
        <p14:creationId xmlns:p14="http://schemas.microsoft.com/office/powerpoint/2010/main" val="234512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17BC8-DAFB-ECBC-F1D1-12E6DFB7E1B5}"/>
              </a:ext>
            </a:extLst>
          </p:cNvPr>
          <p:cNvSpPr>
            <a:spLocks noGrp="1"/>
          </p:cNvSpPr>
          <p:nvPr>
            <p:ph type="title"/>
          </p:nvPr>
        </p:nvSpPr>
        <p:spPr/>
        <p:txBody>
          <a:bodyPr>
            <a:normAutofit/>
          </a:bodyPr>
          <a:lstStyle/>
          <a:p>
            <a:r>
              <a:rPr lang="en-US" dirty="0">
                <a:latin typeface="Arial Narrow" panose="020B0604020202020204" pitchFamily="34" charset="0"/>
                <a:cs typeface="Arial Narrow" panose="020B0604020202020204" pitchFamily="34" charset="0"/>
              </a:rPr>
              <a:t>Phase 3 Trailblazer-ALZ2: </a:t>
            </a:r>
            <a:r>
              <a:rPr lang="en-US" dirty="0">
                <a:highlight>
                  <a:srgbClr val="FFFF00"/>
                </a:highlight>
                <a:latin typeface="Arial Narrow" panose="020B0604020202020204" pitchFamily="34" charset="0"/>
                <a:cs typeface="Arial Narrow" panose="020B0604020202020204" pitchFamily="34" charset="0"/>
              </a:rPr>
              <a:t>Donanemab</a:t>
            </a:r>
            <a:r>
              <a:rPr lang="en-US" dirty="0">
                <a:latin typeface="Arial Narrow" panose="020B0604020202020204" pitchFamily="34" charset="0"/>
                <a:cs typeface="Arial Narrow" panose="020B0604020202020204" pitchFamily="34" charset="0"/>
              </a:rPr>
              <a:t/>
            </a:r>
            <a:br>
              <a:rPr lang="en-US" dirty="0">
                <a:latin typeface="Arial Narrow" panose="020B0604020202020204" pitchFamily="34" charset="0"/>
                <a:cs typeface="Arial Narrow" panose="020B0604020202020204" pitchFamily="34" charset="0"/>
              </a:rPr>
            </a:br>
            <a:endParaRPr lang="en-US" sz="2100" i="1" dirty="0">
              <a:latin typeface="Arial Narrow" panose="020B0604020202020204" pitchFamily="34" charset="0"/>
              <a:cs typeface="Arial Narrow" panose="020B0604020202020204" pitchFamily="34" charset="0"/>
            </a:endParaRPr>
          </a:p>
        </p:txBody>
      </p:sp>
      <p:sp>
        <p:nvSpPr>
          <p:cNvPr id="8" name="Text Placeholder 7">
            <a:extLst>
              <a:ext uri="{FF2B5EF4-FFF2-40B4-BE49-F238E27FC236}">
                <a16:creationId xmlns:a16="http://schemas.microsoft.com/office/drawing/2014/main" id="{7CB26D20-F767-7781-4216-5424F0FDC79E}"/>
              </a:ext>
            </a:extLst>
          </p:cNvPr>
          <p:cNvSpPr>
            <a:spLocks noGrp="1"/>
          </p:cNvSpPr>
          <p:nvPr>
            <p:ph type="body" sz="quarter" idx="13"/>
          </p:nvPr>
        </p:nvSpPr>
        <p:spPr/>
        <p:txBody>
          <a:bodyPr>
            <a:normAutofit/>
          </a:bodyPr>
          <a:lstStyle/>
          <a:p>
            <a:r>
              <a:rPr lang="en-US" dirty="0">
                <a:solidFill>
                  <a:schemeClr val="tx2">
                    <a:lumMod val="50000"/>
                    <a:lumOff val="50000"/>
                  </a:schemeClr>
                </a:solidFill>
              </a:rPr>
              <a:t>Sims. </a:t>
            </a:r>
            <a:r>
              <a:rPr lang="en-US" i="1" dirty="0">
                <a:solidFill>
                  <a:schemeClr val="tx2">
                    <a:lumMod val="50000"/>
                    <a:lumOff val="50000"/>
                  </a:schemeClr>
                </a:solidFill>
              </a:rPr>
              <a:t>JAMA</a:t>
            </a:r>
            <a:r>
              <a:rPr lang="en-US" dirty="0">
                <a:solidFill>
                  <a:schemeClr val="tx2">
                    <a:lumMod val="50000"/>
                    <a:lumOff val="50000"/>
                  </a:schemeClr>
                </a:solidFill>
              </a:rPr>
              <a:t>. 2023;330(6):512-527.</a:t>
            </a:r>
          </a:p>
        </p:txBody>
      </p:sp>
      <p:sp>
        <p:nvSpPr>
          <p:cNvPr id="5" name="TextBox 4">
            <a:extLst>
              <a:ext uri="{FF2B5EF4-FFF2-40B4-BE49-F238E27FC236}">
                <a16:creationId xmlns:a16="http://schemas.microsoft.com/office/drawing/2014/main" id="{0C3F6425-3F25-222D-38B9-4BE01E264086}"/>
              </a:ext>
            </a:extLst>
          </p:cNvPr>
          <p:cNvSpPr txBox="1"/>
          <p:nvPr/>
        </p:nvSpPr>
        <p:spPr>
          <a:xfrm>
            <a:off x="272762" y="4593954"/>
            <a:ext cx="4576762" cy="338554"/>
          </a:xfrm>
          <a:prstGeom prst="rect">
            <a:avLst/>
          </a:prstGeom>
          <a:noFill/>
        </p:spPr>
        <p:txBody>
          <a:bodyPr wrap="square">
            <a:spAutoFit/>
          </a:bodyPr>
          <a:lstStyle/>
          <a:p>
            <a:r>
              <a:rPr lang="en-US" sz="800" b="1" dirty="0">
                <a:solidFill>
                  <a:schemeClr val="bg1"/>
                </a:solidFill>
              </a:rPr>
              <a:t>CDR-SB = Clinical Dementia Rating-Sum of Boxes; iADRS = integrated Alzheimer Disease Rating Scale. </a:t>
            </a:r>
          </a:p>
        </p:txBody>
      </p:sp>
      <p:sp>
        <p:nvSpPr>
          <p:cNvPr id="6" name="TextBox 5">
            <a:extLst>
              <a:ext uri="{FF2B5EF4-FFF2-40B4-BE49-F238E27FC236}">
                <a16:creationId xmlns:a16="http://schemas.microsoft.com/office/drawing/2014/main" id="{23DD14B1-51E0-2B22-77B5-E340ADD8EFBA}"/>
              </a:ext>
            </a:extLst>
          </p:cNvPr>
          <p:cNvSpPr txBox="1"/>
          <p:nvPr/>
        </p:nvSpPr>
        <p:spPr>
          <a:xfrm>
            <a:off x="93846" y="4571464"/>
            <a:ext cx="8713270" cy="253916"/>
          </a:xfrm>
          <a:prstGeom prst="rect">
            <a:avLst/>
          </a:prstGeom>
          <a:noFill/>
        </p:spPr>
        <p:txBody>
          <a:bodyPr wrap="square" lIns="68580" tIns="34290" rIns="68580" bIns="34290" rtlCol="0">
            <a:spAutoFit/>
          </a:bodyPr>
          <a:lstStyle/>
          <a:p>
            <a:pPr defTabSz="318353"/>
            <a:r>
              <a:rPr lang="en-US" sz="600" dirty="0">
                <a:solidFill>
                  <a:schemeClr val="tx2">
                    <a:lumMod val="50000"/>
                    <a:lumOff val="50000"/>
                  </a:schemeClr>
                </a:solidFill>
                <a:latin typeface="Arial" panose="020B0604020202020204" pitchFamily="34" charset="0"/>
                <a:cs typeface="Arial" panose="020B0604020202020204" pitchFamily="34" charset="0"/>
              </a:rPr>
              <a:t>MCI, mild cognitive impairment; AD, Alzheimer’s disease; PET, positron emission tomography; iADRS, Integrated Alzheimer's Disease Rating Scale; CDR-SB, Clinical Dementia Rating scale Sum of Boxes </a:t>
            </a:r>
          </a:p>
          <a:p>
            <a:pPr defTabSz="318353"/>
            <a:r>
              <a:rPr lang="en-US" sz="600" dirty="0">
                <a:solidFill>
                  <a:schemeClr val="tx2">
                    <a:lumMod val="50000"/>
                    <a:lumOff val="50000"/>
                  </a:schemeClr>
                </a:solidFill>
                <a:latin typeface="Arial" panose="020B0604020202020204" pitchFamily="34" charset="0"/>
                <a:cs typeface="Arial" panose="020B0604020202020204" pitchFamily="34" charset="0"/>
              </a:rPr>
              <a:t>*Not FDA-approved for AD-related treatment.</a:t>
            </a:r>
          </a:p>
        </p:txBody>
      </p:sp>
      <p:sp>
        <p:nvSpPr>
          <p:cNvPr id="4" name="Rectangle 3">
            <a:extLst>
              <a:ext uri="{FF2B5EF4-FFF2-40B4-BE49-F238E27FC236}">
                <a16:creationId xmlns:a16="http://schemas.microsoft.com/office/drawing/2014/main" id="{B5CEC4AA-BB33-6179-E364-65109C2870F9}"/>
              </a:ext>
            </a:extLst>
          </p:cNvPr>
          <p:cNvSpPr/>
          <p:nvPr/>
        </p:nvSpPr>
        <p:spPr bwMode="auto">
          <a:xfrm>
            <a:off x="458341" y="1428750"/>
            <a:ext cx="4037459" cy="2628299"/>
          </a:xfrm>
          <a:prstGeom prst="rect">
            <a:avLst/>
          </a:prstGeom>
          <a:noFill/>
          <a:ln w="28575">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defTabSz="457189">
              <a:buClrTx/>
              <a:defRPr/>
            </a:pPr>
            <a:endParaRPr lang="en-US" sz="2400" kern="1200" dirty="0">
              <a:solidFill>
                <a:srgbClr val="0452A5"/>
              </a:solidFill>
              <a:ea typeface="+mn-ea"/>
              <a:cs typeface="+mn-cs"/>
            </a:endParaRPr>
          </a:p>
        </p:txBody>
      </p:sp>
      <p:sp>
        <p:nvSpPr>
          <p:cNvPr id="7" name="Rectangle 6">
            <a:extLst>
              <a:ext uri="{FF2B5EF4-FFF2-40B4-BE49-F238E27FC236}">
                <a16:creationId xmlns:a16="http://schemas.microsoft.com/office/drawing/2014/main" id="{E4859DA0-9A29-E04C-5125-F70F5B976F61}"/>
              </a:ext>
            </a:extLst>
          </p:cNvPr>
          <p:cNvSpPr/>
          <p:nvPr/>
        </p:nvSpPr>
        <p:spPr bwMode="auto">
          <a:xfrm>
            <a:off x="4648200" y="1428750"/>
            <a:ext cx="4151638" cy="2628299"/>
          </a:xfrm>
          <a:prstGeom prst="rect">
            <a:avLst/>
          </a:prstGeom>
          <a:noFill/>
          <a:ln w="28575">
            <a:solidFill>
              <a:schemeClr val="accent4"/>
            </a:solidFill>
            <a:round/>
            <a:headEnd/>
            <a:tailEnd/>
          </a:ln>
        </p:spPr>
        <p:txBody>
          <a:bodyPr vert="horz" wrap="square" lIns="91440" tIns="45720" rIns="91440" bIns="45720" numCol="1" rtlCol="0" anchor="t" anchorCtr="0" compatLnSpc="1">
            <a:prstTxWarp prst="textNoShape">
              <a:avLst/>
            </a:prstTxWarp>
          </a:bodyPr>
          <a:lstStyle/>
          <a:p>
            <a:pPr algn="ctr" defTabSz="457189">
              <a:buClrTx/>
              <a:defRPr/>
            </a:pPr>
            <a:endParaRPr lang="en-US" sz="2400" kern="1200" dirty="0">
              <a:solidFill>
                <a:srgbClr val="0452A5"/>
              </a:solidFill>
              <a:ea typeface="+mn-ea"/>
              <a:cs typeface="+mn-cs"/>
            </a:endParaRPr>
          </a:p>
        </p:txBody>
      </p:sp>
      <p:sp>
        <p:nvSpPr>
          <p:cNvPr id="9" name="Text Placeholder 7">
            <a:extLst>
              <a:ext uri="{FF2B5EF4-FFF2-40B4-BE49-F238E27FC236}">
                <a16:creationId xmlns:a16="http://schemas.microsoft.com/office/drawing/2014/main" id="{BEDC0658-1101-CD61-8D54-0FBB75346103}"/>
              </a:ext>
            </a:extLst>
          </p:cNvPr>
          <p:cNvSpPr txBox="1">
            <a:spLocks/>
          </p:cNvSpPr>
          <p:nvPr/>
        </p:nvSpPr>
        <p:spPr>
          <a:xfrm>
            <a:off x="1346383" y="1266753"/>
            <a:ext cx="2261375" cy="323993"/>
          </a:xfrm>
          <a:prstGeom prst="rect">
            <a:avLst/>
          </a:prstGeom>
          <a:solidFill>
            <a:schemeClr val="bg1"/>
          </a:solidFill>
          <a:ln>
            <a:noFill/>
          </a:ln>
        </p:spPr>
        <p:txBody>
          <a:bodyPr>
            <a:noAutofit/>
          </a:bodyPr>
          <a:lstStyle>
            <a:lvl1pPr marL="0" indent="0" algn="ctr" defTabSz="609585" rtl="0" eaLnBrk="1" latinLnBrk="0" hangingPunct="1">
              <a:spcBef>
                <a:spcPts val="200"/>
              </a:spcBef>
              <a:spcAft>
                <a:spcPts val="800"/>
              </a:spcAft>
              <a:buClr>
                <a:srgbClr val="346691"/>
              </a:buClr>
              <a:buFont typeface="Arial"/>
              <a:buNone/>
              <a:defRPr sz="1800" b="1" kern="1200">
                <a:solidFill>
                  <a:schemeClr val="accent1"/>
                </a:solidFill>
                <a:latin typeface="Arial"/>
                <a:ea typeface="+mn-ea"/>
                <a:cs typeface="Arial"/>
              </a:defRPr>
            </a:lvl1pPr>
            <a:lvl2pPr marL="990575" indent="-380990" algn="l" defTabSz="609585" rtl="0" eaLnBrk="1" latinLnBrk="0" hangingPunct="1">
              <a:spcBef>
                <a:spcPts val="200"/>
              </a:spcBef>
              <a:spcAft>
                <a:spcPts val="800"/>
              </a:spcAft>
              <a:buClr>
                <a:srgbClr val="346691"/>
              </a:buClr>
              <a:buFont typeface="Arial"/>
              <a:buChar char="–"/>
              <a:defRPr sz="2000" kern="1200">
                <a:solidFill>
                  <a:schemeClr val="tx1">
                    <a:lumMod val="75000"/>
                    <a:lumOff val="25000"/>
                  </a:schemeClr>
                </a:solidFill>
                <a:latin typeface="Arial"/>
                <a:ea typeface="+mn-ea"/>
                <a:cs typeface="Arial"/>
              </a:defRPr>
            </a:lvl2pPr>
            <a:lvl3pPr marL="1523962" indent="-304792" algn="l" defTabSz="609585" rtl="0" eaLnBrk="1" latinLnBrk="0" hangingPunct="1">
              <a:spcBef>
                <a:spcPts val="200"/>
              </a:spcBef>
              <a:spcAft>
                <a:spcPts val="800"/>
              </a:spcAft>
              <a:buClr>
                <a:srgbClr val="346691"/>
              </a:buClr>
              <a:buFont typeface="Wingdings" panose="05000000000000000000" pitchFamily="2" charset="2"/>
              <a:buChar char="§"/>
              <a:defRPr sz="2000" kern="1200">
                <a:solidFill>
                  <a:schemeClr val="tx1">
                    <a:lumMod val="75000"/>
                    <a:lumOff val="25000"/>
                  </a:schemeClr>
                </a:solidFill>
                <a:latin typeface="Arial"/>
                <a:ea typeface="+mn-ea"/>
                <a:cs typeface="Arial"/>
              </a:defRPr>
            </a:lvl3pPr>
            <a:lvl4pPr marL="2133547" indent="-304792" algn="l" defTabSz="609585" rtl="0" eaLnBrk="1" latinLnBrk="0" hangingPunct="1">
              <a:spcBef>
                <a:spcPts val="200"/>
              </a:spcBef>
              <a:spcAft>
                <a:spcPts val="800"/>
              </a:spcAft>
              <a:buClr>
                <a:srgbClr val="346691"/>
              </a:buClr>
              <a:buFont typeface="Courier New" panose="02070309020205020404" pitchFamily="49" charset="0"/>
              <a:buChar char="o"/>
              <a:defRPr sz="2000" kern="1200">
                <a:solidFill>
                  <a:schemeClr val="tx1">
                    <a:lumMod val="75000"/>
                    <a:lumOff val="25000"/>
                  </a:schemeClr>
                </a:solidFill>
                <a:latin typeface="Arial"/>
                <a:ea typeface="+mn-ea"/>
                <a:cs typeface="Arial"/>
              </a:defRPr>
            </a:lvl4pPr>
            <a:lvl5pPr marL="2743131" indent="-304792" algn="l" defTabSz="609585" rtl="0" eaLnBrk="1" latinLnBrk="0" hangingPunct="1">
              <a:spcBef>
                <a:spcPts val="200"/>
              </a:spcBef>
              <a:spcAft>
                <a:spcPts val="800"/>
              </a:spcAft>
              <a:buClr>
                <a:srgbClr val="346691"/>
              </a:buClr>
              <a:buFont typeface="Arial"/>
              <a:buChar char="»"/>
              <a:defRPr sz="1800"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Trial Participants</a:t>
            </a:r>
          </a:p>
        </p:txBody>
      </p:sp>
      <p:sp>
        <p:nvSpPr>
          <p:cNvPr id="10" name="Text Placeholder 7">
            <a:extLst>
              <a:ext uri="{FF2B5EF4-FFF2-40B4-BE49-F238E27FC236}">
                <a16:creationId xmlns:a16="http://schemas.microsoft.com/office/drawing/2014/main" id="{069A90B5-2D28-061C-C834-AA5233D6E6D4}"/>
              </a:ext>
            </a:extLst>
          </p:cNvPr>
          <p:cNvSpPr txBox="1">
            <a:spLocks/>
          </p:cNvSpPr>
          <p:nvPr/>
        </p:nvSpPr>
        <p:spPr>
          <a:xfrm>
            <a:off x="5593332" y="1237751"/>
            <a:ext cx="2261375" cy="323993"/>
          </a:xfrm>
          <a:prstGeom prst="rect">
            <a:avLst/>
          </a:prstGeom>
          <a:solidFill>
            <a:schemeClr val="bg1"/>
          </a:solidFill>
          <a:ln>
            <a:noFill/>
          </a:ln>
        </p:spPr>
        <p:txBody>
          <a:bodyPr>
            <a:noAutofit/>
          </a:bodyPr>
          <a:lstStyle>
            <a:lvl1pPr marL="0" indent="0" algn="ctr" defTabSz="609585" rtl="0" eaLnBrk="1" latinLnBrk="0" hangingPunct="1">
              <a:spcBef>
                <a:spcPts val="200"/>
              </a:spcBef>
              <a:spcAft>
                <a:spcPts val="800"/>
              </a:spcAft>
              <a:buClr>
                <a:srgbClr val="346691"/>
              </a:buClr>
              <a:buFont typeface="Arial"/>
              <a:buNone/>
              <a:defRPr sz="1800" b="1" kern="1200">
                <a:solidFill>
                  <a:schemeClr val="accent4"/>
                </a:solidFill>
                <a:latin typeface="Arial"/>
                <a:ea typeface="+mn-ea"/>
                <a:cs typeface="Arial"/>
              </a:defRPr>
            </a:lvl1pPr>
            <a:lvl2pPr marL="990575" indent="-380990" algn="l" defTabSz="609585" rtl="0" eaLnBrk="1" latinLnBrk="0" hangingPunct="1">
              <a:spcBef>
                <a:spcPts val="200"/>
              </a:spcBef>
              <a:spcAft>
                <a:spcPts val="800"/>
              </a:spcAft>
              <a:buClr>
                <a:srgbClr val="346691"/>
              </a:buClr>
              <a:buFont typeface="Arial"/>
              <a:buChar char="–"/>
              <a:defRPr sz="2000" kern="1200">
                <a:solidFill>
                  <a:schemeClr val="tx1">
                    <a:lumMod val="75000"/>
                    <a:lumOff val="25000"/>
                  </a:schemeClr>
                </a:solidFill>
                <a:latin typeface="Arial"/>
                <a:ea typeface="+mn-ea"/>
                <a:cs typeface="Arial"/>
              </a:defRPr>
            </a:lvl2pPr>
            <a:lvl3pPr marL="1523962" indent="-304792" algn="l" defTabSz="609585" rtl="0" eaLnBrk="1" latinLnBrk="0" hangingPunct="1">
              <a:spcBef>
                <a:spcPts val="200"/>
              </a:spcBef>
              <a:spcAft>
                <a:spcPts val="800"/>
              </a:spcAft>
              <a:buClr>
                <a:srgbClr val="346691"/>
              </a:buClr>
              <a:buFont typeface="Wingdings" panose="05000000000000000000" pitchFamily="2" charset="2"/>
              <a:buChar char="§"/>
              <a:defRPr sz="2000" kern="1200">
                <a:solidFill>
                  <a:schemeClr val="tx1">
                    <a:lumMod val="75000"/>
                    <a:lumOff val="25000"/>
                  </a:schemeClr>
                </a:solidFill>
                <a:latin typeface="Arial"/>
                <a:ea typeface="+mn-ea"/>
                <a:cs typeface="Arial"/>
              </a:defRPr>
            </a:lvl3pPr>
            <a:lvl4pPr marL="2133547" indent="-304792" algn="l" defTabSz="609585" rtl="0" eaLnBrk="1" latinLnBrk="0" hangingPunct="1">
              <a:spcBef>
                <a:spcPts val="200"/>
              </a:spcBef>
              <a:spcAft>
                <a:spcPts val="800"/>
              </a:spcAft>
              <a:buClr>
                <a:srgbClr val="346691"/>
              </a:buClr>
              <a:buFont typeface="Courier New" panose="02070309020205020404" pitchFamily="49" charset="0"/>
              <a:buChar char="o"/>
              <a:defRPr sz="2000" kern="1200">
                <a:solidFill>
                  <a:schemeClr val="tx1">
                    <a:lumMod val="75000"/>
                    <a:lumOff val="25000"/>
                  </a:schemeClr>
                </a:solidFill>
                <a:latin typeface="Arial"/>
                <a:ea typeface="+mn-ea"/>
                <a:cs typeface="Arial"/>
              </a:defRPr>
            </a:lvl4pPr>
            <a:lvl5pPr marL="2743131" indent="-304792" algn="l" defTabSz="609585" rtl="0" eaLnBrk="1" latinLnBrk="0" hangingPunct="1">
              <a:spcBef>
                <a:spcPts val="200"/>
              </a:spcBef>
              <a:spcAft>
                <a:spcPts val="800"/>
              </a:spcAft>
              <a:buClr>
                <a:srgbClr val="346691"/>
              </a:buClr>
              <a:buFont typeface="Arial"/>
              <a:buChar char="»"/>
              <a:defRPr sz="1800"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Select Outcomes</a:t>
            </a:r>
          </a:p>
        </p:txBody>
      </p:sp>
      <p:sp>
        <p:nvSpPr>
          <p:cNvPr id="11" name="Text Placeholder 13">
            <a:extLst>
              <a:ext uri="{FF2B5EF4-FFF2-40B4-BE49-F238E27FC236}">
                <a16:creationId xmlns:a16="http://schemas.microsoft.com/office/drawing/2014/main" id="{27AF8358-FFC1-FAC1-668D-3A48ABBA506C}"/>
              </a:ext>
            </a:extLst>
          </p:cNvPr>
          <p:cNvSpPr txBox="1">
            <a:spLocks/>
          </p:cNvSpPr>
          <p:nvPr/>
        </p:nvSpPr>
        <p:spPr>
          <a:xfrm>
            <a:off x="712874" y="1671850"/>
            <a:ext cx="3623702" cy="2204897"/>
          </a:xfrm>
          <a:prstGeom prst="rect">
            <a:avLst/>
          </a:prstGeom>
        </p:spPr>
        <p:txBody>
          <a:bodyPr>
            <a:normAutofit/>
          </a:bodyPr>
          <a:lstStyle>
            <a:lvl1pPr marL="457189" indent="-457189" algn="l" defTabSz="609585" rtl="0" eaLnBrk="1" latinLnBrk="0" hangingPunct="1">
              <a:spcBef>
                <a:spcPts val="200"/>
              </a:spcBef>
              <a:spcAft>
                <a:spcPts val="800"/>
              </a:spcAft>
              <a:buClr>
                <a:srgbClr val="346691"/>
              </a:buClr>
              <a:buFont typeface="Arial"/>
              <a:buChar char="•"/>
              <a:defRPr sz="2000" kern="1200">
                <a:solidFill>
                  <a:schemeClr val="tx1">
                    <a:lumMod val="75000"/>
                    <a:lumOff val="25000"/>
                  </a:schemeClr>
                </a:solidFill>
                <a:latin typeface="Arial"/>
                <a:ea typeface="+mn-ea"/>
                <a:cs typeface="Arial"/>
              </a:defRPr>
            </a:lvl1pPr>
            <a:lvl2pPr marL="990575" indent="-380990" algn="l" defTabSz="609585" rtl="0" eaLnBrk="1" latinLnBrk="0" hangingPunct="1">
              <a:spcBef>
                <a:spcPts val="200"/>
              </a:spcBef>
              <a:spcAft>
                <a:spcPts val="800"/>
              </a:spcAft>
              <a:buClr>
                <a:srgbClr val="346691"/>
              </a:buClr>
              <a:buFont typeface="Arial"/>
              <a:buChar char="–"/>
              <a:defRPr sz="1800" kern="1200">
                <a:solidFill>
                  <a:schemeClr val="tx1">
                    <a:lumMod val="75000"/>
                    <a:lumOff val="25000"/>
                  </a:schemeClr>
                </a:solidFill>
                <a:latin typeface="Arial"/>
                <a:ea typeface="+mn-ea"/>
                <a:cs typeface="Arial"/>
              </a:defRPr>
            </a:lvl2pPr>
            <a:lvl3pPr marL="1523962" indent="-304792" algn="l" defTabSz="609585" rtl="0" eaLnBrk="1" latinLnBrk="0" hangingPunct="1">
              <a:spcBef>
                <a:spcPts val="200"/>
              </a:spcBef>
              <a:spcAft>
                <a:spcPts val="800"/>
              </a:spcAft>
              <a:buClr>
                <a:srgbClr val="346691"/>
              </a:buClr>
              <a:buFont typeface="Wingdings" panose="05000000000000000000" pitchFamily="2" charset="2"/>
              <a:buChar char="§"/>
              <a:defRPr sz="1800" kern="1200">
                <a:solidFill>
                  <a:schemeClr val="tx1">
                    <a:lumMod val="75000"/>
                    <a:lumOff val="25000"/>
                  </a:schemeClr>
                </a:solidFill>
                <a:latin typeface="Arial"/>
                <a:ea typeface="+mn-ea"/>
                <a:cs typeface="Arial"/>
              </a:defRPr>
            </a:lvl3pPr>
            <a:lvl4pPr marL="2133547" indent="-304792" algn="l" defTabSz="609585" rtl="0" eaLnBrk="1" latinLnBrk="0" hangingPunct="1">
              <a:spcBef>
                <a:spcPts val="200"/>
              </a:spcBef>
              <a:spcAft>
                <a:spcPts val="800"/>
              </a:spcAft>
              <a:buClr>
                <a:srgbClr val="346691"/>
              </a:buClr>
              <a:buFont typeface="Courier New" panose="02070309020205020404" pitchFamily="49" charset="0"/>
              <a:buChar char="o"/>
              <a:defRPr sz="1800" kern="1200">
                <a:solidFill>
                  <a:schemeClr val="tx1">
                    <a:lumMod val="75000"/>
                    <a:lumOff val="25000"/>
                  </a:schemeClr>
                </a:solidFill>
                <a:latin typeface="Arial"/>
                <a:ea typeface="+mn-ea"/>
                <a:cs typeface="Arial"/>
              </a:defRPr>
            </a:lvl4pPr>
            <a:lvl5pPr marL="2743131" indent="-304792" algn="l" defTabSz="609585" rtl="0" eaLnBrk="1" latinLnBrk="0" hangingPunct="1">
              <a:spcBef>
                <a:spcPts val="200"/>
              </a:spcBef>
              <a:spcAft>
                <a:spcPts val="800"/>
              </a:spcAft>
              <a:buClr>
                <a:srgbClr val="346691"/>
              </a:buClr>
              <a:buFont typeface="Arial"/>
              <a:buChar char="»"/>
              <a:defRPr sz="1600"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spcBef>
                <a:spcPts val="900"/>
              </a:spcBef>
              <a:spcAft>
                <a:spcPts val="450"/>
              </a:spcAft>
            </a:pPr>
            <a:r>
              <a:rPr lang="en-US" sz="1350" dirty="0">
                <a:solidFill>
                  <a:schemeClr val="tx2">
                    <a:lumMod val="75000"/>
                    <a:lumOff val="25000"/>
                  </a:schemeClr>
                </a:solidFill>
              </a:rPr>
              <a:t>1,736 participants with early symptomatic AD (MCI/mild dementia) </a:t>
            </a:r>
          </a:p>
          <a:p>
            <a:pPr lvl="1">
              <a:spcBef>
                <a:spcPts val="0"/>
              </a:spcBef>
              <a:spcAft>
                <a:spcPts val="450"/>
              </a:spcAft>
            </a:pPr>
            <a:r>
              <a:rPr lang="en-US" sz="1200" dirty="0">
                <a:solidFill>
                  <a:schemeClr val="tx2">
                    <a:lumMod val="75000"/>
                    <a:lumOff val="25000"/>
                  </a:schemeClr>
                </a:solidFill>
              </a:rPr>
              <a:t>Donanemab</a:t>
            </a:r>
            <a:r>
              <a:rPr lang="en-US" sz="600" dirty="0">
                <a:solidFill>
                  <a:schemeClr val="tx2">
                    <a:lumMod val="75000"/>
                    <a:lumOff val="25000"/>
                  </a:schemeClr>
                </a:solidFill>
              </a:rPr>
              <a:t> </a:t>
            </a:r>
            <a:r>
              <a:rPr lang="en-US" sz="1200" dirty="0">
                <a:solidFill>
                  <a:schemeClr val="tx2">
                    <a:lumMod val="75000"/>
                    <a:lumOff val="25000"/>
                  </a:schemeClr>
                </a:solidFill>
              </a:rPr>
              <a:t>=</a:t>
            </a:r>
            <a:r>
              <a:rPr lang="en-US" sz="600" dirty="0">
                <a:solidFill>
                  <a:schemeClr val="tx2">
                    <a:lumMod val="75000"/>
                    <a:lumOff val="25000"/>
                  </a:schemeClr>
                </a:solidFill>
              </a:rPr>
              <a:t> </a:t>
            </a:r>
            <a:r>
              <a:rPr lang="en-US" sz="1200" dirty="0">
                <a:solidFill>
                  <a:schemeClr val="tx2">
                    <a:lumMod val="75000"/>
                    <a:lumOff val="25000"/>
                  </a:schemeClr>
                </a:solidFill>
              </a:rPr>
              <a:t>860</a:t>
            </a:r>
          </a:p>
          <a:p>
            <a:pPr lvl="1">
              <a:spcBef>
                <a:spcPts val="0"/>
              </a:spcBef>
              <a:spcAft>
                <a:spcPts val="450"/>
              </a:spcAft>
            </a:pPr>
            <a:r>
              <a:rPr lang="en-US" sz="1200" dirty="0">
                <a:solidFill>
                  <a:schemeClr val="tx2">
                    <a:lumMod val="75000"/>
                    <a:lumOff val="25000"/>
                  </a:schemeClr>
                </a:solidFill>
              </a:rPr>
              <a:t> Placebo</a:t>
            </a:r>
            <a:r>
              <a:rPr lang="en-US" sz="600" dirty="0">
                <a:solidFill>
                  <a:schemeClr val="tx2">
                    <a:lumMod val="75000"/>
                    <a:lumOff val="25000"/>
                  </a:schemeClr>
                </a:solidFill>
              </a:rPr>
              <a:t> </a:t>
            </a:r>
            <a:r>
              <a:rPr lang="en-US" sz="1200" dirty="0">
                <a:solidFill>
                  <a:schemeClr val="tx2">
                    <a:lumMod val="75000"/>
                    <a:lumOff val="25000"/>
                  </a:schemeClr>
                </a:solidFill>
              </a:rPr>
              <a:t>=</a:t>
            </a:r>
            <a:r>
              <a:rPr lang="en-US" sz="600" dirty="0">
                <a:solidFill>
                  <a:schemeClr val="tx2">
                    <a:lumMod val="75000"/>
                    <a:lumOff val="25000"/>
                  </a:schemeClr>
                </a:solidFill>
              </a:rPr>
              <a:t> </a:t>
            </a:r>
            <a:r>
              <a:rPr lang="en-US" sz="1200" dirty="0">
                <a:solidFill>
                  <a:schemeClr val="tx2">
                    <a:lumMod val="75000"/>
                    <a:lumOff val="25000"/>
                  </a:schemeClr>
                </a:solidFill>
              </a:rPr>
              <a:t>876</a:t>
            </a:r>
          </a:p>
          <a:p>
            <a:pPr>
              <a:spcBef>
                <a:spcPts val="900"/>
              </a:spcBef>
              <a:spcAft>
                <a:spcPts val="450"/>
              </a:spcAft>
            </a:pPr>
            <a:r>
              <a:rPr lang="en-US" sz="1350" dirty="0">
                <a:solidFill>
                  <a:schemeClr val="tx2">
                    <a:lumMod val="75000"/>
                    <a:lumOff val="25000"/>
                  </a:schemeClr>
                </a:solidFill>
              </a:rPr>
              <a:t>Inclusion</a:t>
            </a:r>
          </a:p>
          <a:p>
            <a:pPr lvl="1">
              <a:spcBef>
                <a:spcPts val="0"/>
              </a:spcBef>
              <a:spcAft>
                <a:spcPts val="450"/>
              </a:spcAft>
            </a:pPr>
            <a:r>
              <a:rPr lang="en-US" sz="1200" dirty="0">
                <a:solidFill>
                  <a:schemeClr val="tx2">
                    <a:lumMod val="75000"/>
                    <a:lumOff val="25000"/>
                  </a:schemeClr>
                </a:solidFill>
              </a:rPr>
              <a:t>Amyloid and low/medium or high tau pathology based on PET</a:t>
            </a:r>
          </a:p>
        </p:txBody>
      </p:sp>
      <p:sp>
        <p:nvSpPr>
          <p:cNvPr id="12" name="Text Placeholder 13">
            <a:extLst>
              <a:ext uri="{FF2B5EF4-FFF2-40B4-BE49-F238E27FC236}">
                <a16:creationId xmlns:a16="http://schemas.microsoft.com/office/drawing/2014/main" id="{02F41EE9-3151-C186-0DDF-CF0101A5DFB9}"/>
              </a:ext>
            </a:extLst>
          </p:cNvPr>
          <p:cNvSpPr txBox="1">
            <a:spLocks/>
          </p:cNvSpPr>
          <p:nvPr/>
        </p:nvSpPr>
        <p:spPr>
          <a:xfrm>
            <a:off x="4959823" y="1671851"/>
            <a:ext cx="3630724" cy="2233898"/>
          </a:xfrm>
          <a:prstGeom prst="rect">
            <a:avLst/>
          </a:prstGeom>
        </p:spPr>
        <p:txBody>
          <a:bodyPr>
            <a:normAutofit lnSpcReduction="10000"/>
          </a:bodyPr>
          <a:lstStyle>
            <a:lvl1pPr marL="457189" indent="-457189" algn="l" defTabSz="609585" rtl="0" eaLnBrk="1" latinLnBrk="0" hangingPunct="1">
              <a:spcBef>
                <a:spcPts val="200"/>
              </a:spcBef>
              <a:spcAft>
                <a:spcPts val="800"/>
              </a:spcAft>
              <a:buClr>
                <a:srgbClr val="346691"/>
              </a:buClr>
              <a:buFont typeface="Arial"/>
              <a:buChar char="•"/>
              <a:defRPr sz="2000" kern="1200">
                <a:solidFill>
                  <a:schemeClr val="tx1">
                    <a:lumMod val="75000"/>
                    <a:lumOff val="25000"/>
                  </a:schemeClr>
                </a:solidFill>
                <a:latin typeface="Arial"/>
                <a:ea typeface="+mn-ea"/>
                <a:cs typeface="Arial"/>
              </a:defRPr>
            </a:lvl1pPr>
            <a:lvl2pPr marL="990575" indent="-380990" algn="l" defTabSz="609585" rtl="0" eaLnBrk="1" latinLnBrk="0" hangingPunct="1">
              <a:spcBef>
                <a:spcPts val="200"/>
              </a:spcBef>
              <a:spcAft>
                <a:spcPts val="800"/>
              </a:spcAft>
              <a:buClr>
                <a:srgbClr val="346691"/>
              </a:buClr>
              <a:buFont typeface="Arial"/>
              <a:buChar char="–"/>
              <a:defRPr sz="1800" kern="1200">
                <a:solidFill>
                  <a:schemeClr val="tx1">
                    <a:lumMod val="75000"/>
                    <a:lumOff val="25000"/>
                  </a:schemeClr>
                </a:solidFill>
                <a:latin typeface="Arial"/>
                <a:ea typeface="+mn-ea"/>
                <a:cs typeface="Arial"/>
              </a:defRPr>
            </a:lvl2pPr>
            <a:lvl3pPr marL="1523962" indent="-304792" algn="l" defTabSz="609585" rtl="0" eaLnBrk="1" latinLnBrk="0" hangingPunct="1">
              <a:spcBef>
                <a:spcPts val="200"/>
              </a:spcBef>
              <a:spcAft>
                <a:spcPts val="800"/>
              </a:spcAft>
              <a:buClr>
                <a:srgbClr val="346691"/>
              </a:buClr>
              <a:buFont typeface="Wingdings" panose="05000000000000000000" pitchFamily="2" charset="2"/>
              <a:buChar char="§"/>
              <a:defRPr sz="1800" kern="1200">
                <a:solidFill>
                  <a:schemeClr val="tx1">
                    <a:lumMod val="75000"/>
                    <a:lumOff val="25000"/>
                  </a:schemeClr>
                </a:solidFill>
                <a:latin typeface="Arial"/>
                <a:ea typeface="+mn-ea"/>
                <a:cs typeface="Arial"/>
              </a:defRPr>
            </a:lvl3pPr>
            <a:lvl4pPr marL="2133547" indent="-304792" algn="l" defTabSz="609585" rtl="0" eaLnBrk="1" latinLnBrk="0" hangingPunct="1">
              <a:spcBef>
                <a:spcPts val="200"/>
              </a:spcBef>
              <a:spcAft>
                <a:spcPts val="800"/>
              </a:spcAft>
              <a:buClr>
                <a:srgbClr val="346691"/>
              </a:buClr>
              <a:buFont typeface="Courier New" panose="02070309020205020404" pitchFamily="49" charset="0"/>
              <a:buChar char="o"/>
              <a:defRPr sz="1800" kern="1200">
                <a:solidFill>
                  <a:schemeClr val="tx1">
                    <a:lumMod val="75000"/>
                    <a:lumOff val="25000"/>
                  </a:schemeClr>
                </a:solidFill>
                <a:latin typeface="Arial"/>
                <a:ea typeface="+mn-ea"/>
                <a:cs typeface="Arial"/>
              </a:defRPr>
            </a:lvl4pPr>
            <a:lvl5pPr marL="2743131" indent="-304792" algn="l" defTabSz="609585" rtl="0" eaLnBrk="1" latinLnBrk="0" hangingPunct="1">
              <a:spcBef>
                <a:spcPts val="200"/>
              </a:spcBef>
              <a:spcAft>
                <a:spcPts val="800"/>
              </a:spcAft>
              <a:buClr>
                <a:srgbClr val="346691"/>
              </a:buClr>
              <a:buFont typeface="Arial"/>
              <a:buChar char="»"/>
              <a:defRPr sz="1600" kern="1200">
                <a:solidFill>
                  <a:schemeClr val="tx1">
                    <a:lumMod val="75000"/>
                    <a:lumOff val="2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spcBef>
                <a:spcPts val="900"/>
              </a:spcBef>
              <a:spcAft>
                <a:spcPts val="450"/>
              </a:spcAft>
              <a:buClr>
                <a:schemeClr val="accent4"/>
              </a:buClr>
            </a:pPr>
            <a:r>
              <a:rPr lang="en-US" sz="1350" dirty="0">
                <a:solidFill>
                  <a:schemeClr val="tx2">
                    <a:lumMod val="75000"/>
                    <a:lumOff val="25000"/>
                  </a:schemeClr>
                </a:solidFill>
              </a:rPr>
              <a:t>Primary </a:t>
            </a:r>
          </a:p>
          <a:p>
            <a:pPr lvl="1">
              <a:spcBef>
                <a:spcPts val="0"/>
              </a:spcBef>
              <a:spcAft>
                <a:spcPts val="450"/>
              </a:spcAft>
              <a:buClr>
                <a:schemeClr val="accent4"/>
              </a:buClr>
            </a:pPr>
            <a:r>
              <a:rPr lang="en-US" sz="1200" dirty="0">
                <a:solidFill>
                  <a:schemeClr val="tx2">
                    <a:lumMod val="75000"/>
                    <a:lumOff val="25000"/>
                  </a:schemeClr>
                </a:solidFill>
              </a:rPr>
              <a:t>Change in iADRS score from baseline to 76 weeks (range, 0–144; lower scores indicate greater impairment) </a:t>
            </a:r>
          </a:p>
          <a:p>
            <a:pPr>
              <a:spcBef>
                <a:spcPts val="900"/>
              </a:spcBef>
              <a:spcAft>
                <a:spcPts val="450"/>
              </a:spcAft>
              <a:buClr>
                <a:schemeClr val="accent4"/>
              </a:buClr>
            </a:pPr>
            <a:r>
              <a:rPr lang="en-US" sz="1350" dirty="0">
                <a:solidFill>
                  <a:schemeClr val="tx2">
                    <a:lumMod val="75000"/>
                    <a:lumOff val="25000"/>
                  </a:schemeClr>
                </a:solidFill>
              </a:rPr>
              <a:t>Secondary </a:t>
            </a:r>
          </a:p>
          <a:p>
            <a:pPr lvl="1">
              <a:spcBef>
                <a:spcPts val="0"/>
              </a:spcBef>
              <a:spcAft>
                <a:spcPts val="450"/>
              </a:spcAft>
              <a:buClr>
                <a:schemeClr val="accent4"/>
              </a:buClr>
            </a:pPr>
            <a:r>
              <a:rPr lang="en-US" sz="1200" dirty="0">
                <a:solidFill>
                  <a:schemeClr val="tx2">
                    <a:lumMod val="75000"/>
                    <a:lumOff val="25000"/>
                  </a:schemeClr>
                </a:solidFill>
              </a:rPr>
              <a:t>Change in the sum of boxes of the CDR-SB score (range, 0–18; higher scores indicate greater impairment), and others</a:t>
            </a:r>
          </a:p>
        </p:txBody>
      </p:sp>
    </p:spTree>
    <p:extLst>
      <p:ext uri="{BB962C8B-B14F-4D97-AF65-F5344CB8AC3E}">
        <p14:creationId xmlns:p14="http://schemas.microsoft.com/office/powerpoint/2010/main" val="839587525"/>
      </p:ext>
    </p:extLst>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2062</TotalTime>
  <Words>3140</Words>
  <Application>Microsoft Office PowerPoint</Application>
  <PresentationFormat>On-screen Show (16:9)</PresentationFormat>
  <Paragraphs>587</Paragraphs>
  <Slides>37</Slides>
  <Notes>10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37</vt:i4>
      </vt:variant>
    </vt:vector>
  </HeadingPairs>
  <TitlesOfParts>
    <vt:vector size="53" baseType="lpstr">
      <vt:lpstr>MS Mincho</vt:lpstr>
      <vt:lpstr>Calibri</vt:lpstr>
      <vt:lpstr>Source Sans Pro</vt:lpstr>
      <vt:lpstr>MS PGothic</vt:lpstr>
      <vt:lpstr>Google Sans</vt:lpstr>
      <vt:lpstr>Apis</vt:lpstr>
      <vt:lpstr>Wingdings</vt:lpstr>
      <vt:lpstr>Roboto</vt:lpstr>
      <vt:lpstr>Arial Narrow</vt:lpstr>
      <vt:lpstr>Symbol</vt:lpstr>
      <vt:lpstr>Times New Roman</vt:lpstr>
      <vt:lpstr>Calibri Light</vt:lpstr>
      <vt:lpstr>Arial</vt:lpstr>
      <vt:lpstr>BlinkMacSystemFont</vt:lpstr>
      <vt:lpstr>MS PGothic</vt:lpstr>
      <vt:lpstr>1_Custom Design</vt:lpstr>
      <vt:lpstr>Drugs in Development for Alzheimer’s Disease   Marwan Noel Sabbagh MD, FAAN,        Moreno Family Chair for Alzheimer's Research Vice Chairman for Research and Professor Department of Neurology Barrow Neurological Institute </vt:lpstr>
      <vt:lpstr>Second Generation Anti-amyloid Therapies</vt:lpstr>
      <vt:lpstr>PowerPoint Presentation</vt:lpstr>
      <vt:lpstr>BNI investigators involved in AD advances</vt:lpstr>
      <vt:lpstr>Clarity AD: Lecanemab Slows Disease Progression on CDR-SB  </vt:lpstr>
      <vt:lpstr>Clarity AD: Lecanemab Reduces Fibrillar Amyloid Burden</vt:lpstr>
      <vt:lpstr>Clarity AD: Lecanemab Slows Disease Progression on ADCS MCI-ADL  </vt:lpstr>
      <vt:lpstr>Study 201: Progression of AD After Stopping Lecanemab</vt:lpstr>
      <vt:lpstr>Phase 3 Trailblazer-ALZ2: Donanemab </vt:lpstr>
      <vt:lpstr>PowerPoint Presentation</vt:lpstr>
      <vt:lpstr>Trailblazer-ALZ2: Donanemab Efficacy by CDR-SB</vt:lpstr>
      <vt:lpstr>Treatment will need to be a multidrug regimen hitting different targets</vt:lpstr>
      <vt:lpstr>PowerPoint Presentation</vt:lpstr>
      <vt:lpstr>PowerPoint Presentation</vt:lpstr>
      <vt:lpstr>Third Generation anti-amyloid monoclonal antibodies could clear amyloid more efficiently</vt:lpstr>
      <vt:lpstr>PowerPoint Presentation</vt:lpstr>
      <vt:lpstr>Remtemetug</vt:lpstr>
      <vt:lpstr>PRX-012  Preclinical surrogate of PRX-012 binds to toxic Aβ protofibrils and clears N3pE-Aβ in AD brain tissue </vt:lpstr>
      <vt:lpstr>ACU193</vt:lpstr>
      <vt:lpstr>Anti-tau approaches </vt:lpstr>
      <vt:lpstr>Many mABs and aggregation inhibitors have failed but ASO might work. </vt:lpstr>
      <vt:lpstr>Autophagy</vt:lpstr>
      <vt:lpstr>PowerPoint Presentation</vt:lpstr>
      <vt:lpstr>AD-004 Phase IIb/III Early Alzheimer's Disease Trial</vt:lpstr>
      <vt:lpstr>Coprimary Endpoint: ADAS-Cog13</vt:lpstr>
      <vt:lpstr>Key Secondary Endpoint: CDR-SB</vt:lpstr>
      <vt:lpstr>GLP 1 RAs</vt:lpstr>
      <vt:lpstr>Evidence That GLP-1 Agonists Can Benefit Patients With AD</vt:lpstr>
      <vt:lpstr>Time to Dementia Diagnosis in Patients With T2DM</vt:lpstr>
      <vt:lpstr>Phase 3 EVOKE and EVOKE Plus Trials: Oral Semaglutide in Patients With Early AD</vt:lpstr>
      <vt:lpstr>Other targets of neuro-inflammation </vt:lpstr>
      <vt:lpstr>Microglia and Astrocytes Can Become Dysregulated, Resulting in a Damaging, Chronic, Neuroinflammatory State1</vt:lpstr>
      <vt:lpstr>Chronic Microglial Activation and Neuroinflammation Can Cause a Positive Feedback Loop That Facilitates the Onset and Progression of AD1-3</vt:lpstr>
      <vt:lpstr>Inflammation-related drugs and the targets of agents currently in development1</vt:lpstr>
      <vt:lpstr>Aggregation inhibitors</vt:lpstr>
      <vt:lpstr>ALZ801- Phase II data. Results from APOLLO-E4 expected soon</vt:lpstr>
      <vt:lpstr>Conclusion: 120 drugs in development for AD with multiple targets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Targets For Dementia Therapy</dc:title>
  <dc:creator>Sabbagh, Marwan - SJHMC</dc:creator>
  <cp:lastModifiedBy>Eagan, Danielle - SJHMC</cp:lastModifiedBy>
  <cp:revision>37</cp:revision>
  <dcterms:modified xsi:type="dcterms:W3CDTF">2025-01-27T16:19:13Z</dcterms:modified>
</cp:coreProperties>
</file>