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56" r:id="rId2"/>
    <p:sldId id="258" r:id="rId3"/>
    <p:sldId id="296" r:id="rId4"/>
    <p:sldId id="260" r:id="rId5"/>
    <p:sldId id="289" r:id="rId6"/>
    <p:sldId id="298" r:id="rId7"/>
    <p:sldId id="297" r:id="rId8"/>
    <p:sldId id="299" r:id="rId9"/>
    <p:sldId id="301" r:id="rId10"/>
    <p:sldId id="291" r:id="rId11"/>
    <p:sldId id="288" r:id="rId12"/>
    <p:sldId id="300" r:id="rId13"/>
    <p:sldId id="303" r:id="rId14"/>
    <p:sldId id="302" r:id="rId15"/>
    <p:sldId id="293" r:id="rId16"/>
    <p:sldId id="290" r:id="rId17"/>
    <p:sldId id="295" r:id="rId18"/>
    <p:sldId id="304" r:id="rId19"/>
    <p:sldId id="285"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5C0000"/>
    <a:srgbClr val="EBF8FF"/>
    <a:srgbClr val="FFEFFD"/>
    <a:srgbClr val="FFE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3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04b148cc5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04b148cc5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e66fa39fc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e66fa39fc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A7F46C80-9D57-6229-B58D-9F0CB866313B}"/>
            </a:ext>
          </a:extLst>
        </p:cNvPr>
        <p:cNvGrpSpPr/>
        <p:nvPr/>
      </p:nvGrpSpPr>
      <p:grpSpPr>
        <a:xfrm>
          <a:off x="0" y="0"/>
          <a:ext cx="0" cy="0"/>
          <a:chOff x="0" y="0"/>
          <a:chExt cx="0" cy="0"/>
        </a:xfrm>
      </p:grpSpPr>
      <p:sp>
        <p:nvSpPr>
          <p:cNvPr id="78" name="Google Shape;78;g2ee66fa39fc_1_34:notes">
            <a:extLst>
              <a:ext uri="{FF2B5EF4-FFF2-40B4-BE49-F238E27FC236}">
                <a16:creationId xmlns:a16="http://schemas.microsoft.com/office/drawing/2014/main" id="{D4FC53C5-D4D8-648F-6367-21AC59B4A2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e66fa39fc_1_34:notes">
            <a:extLst>
              <a:ext uri="{FF2B5EF4-FFF2-40B4-BE49-F238E27FC236}">
                <a16:creationId xmlns:a16="http://schemas.microsoft.com/office/drawing/2014/main" id="{80096BB7-7904-DE4E-AC77-EF55AE48B2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23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04b148cc5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g304b148cc5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4b148cc5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304b148cc5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60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67EB169C-D593-327E-80AD-D9ACB990A537}"/>
            </a:ext>
          </a:extLst>
        </p:cNvPr>
        <p:cNvGrpSpPr/>
        <p:nvPr/>
      </p:nvGrpSpPr>
      <p:grpSpPr>
        <a:xfrm>
          <a:off x="0" y="0"/>
          <a:ext cx="0" cy="0"/>
          <a:chOff x="0" y="0"/>
          <a:chExt cx="0" cy="0"/>
        </a:xfrm>
      </p:grpSpPr>
      <p:sp>
        <p:nvSpPr>
          <p:cNvPr id="113" name="Google Shape;113;g304b148cc59_0_173:notes">
            <a:extLst>
              <a:ext uri="{FF2B5EF4-FFF2-40B4-BE49-F238E27FC236}">
                <a16:creationId xmlns:a16="http://schemas.microsoft.com/office/drawing/2014/main" id="{5F50414E-3412-A249-52BC-BFE2550F6B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304b148cc59_0_173:notes">
            <a:extLst>
              <a:ext uri="{FF2B5EF4-FFF2-40B4-BE49-F238E27FC236}">
                <a16:creationId xmlns:a16="http://schemas.microsoft.com/office/drawing/2014/main" id="{DA64FE65-D73D-39B0-C246-0384E19904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55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4b148cc5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304b148cc5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82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4b148cc5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304b148cc5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68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4b148cc5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4" name="Google Shape;114;g304b148cc5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8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ctrTitle"/>
          </p:nvPr>
        </p:nvSpPr>
        <p:spPr>
          <a:xfrm>
            <a:off x="315000" y="1253575"/>
            <a:ext cx="8520600" cy="1500600"/>
          </a:xfrm>
          <a:prstGeom prst="rect">
            <a:avLst/>
          </a:prstGeom>
        </p:spPr>
        <p:txBody>
          <a:bodyPr spcFirstLastPara="1" wrap="square" lIns="91425" tIns="91425" rIns="91425" bIns="91425" anchor="b" anchorCtr="0">
            <a:normAutofit/>
          </a:bodyPr>
          <a:lstStyle/>
          <a:p>
            <a:pPr marL="0" lvl="0" indent="0" algn="ctr" rtl="0">
              <a:lnSpc>
                <a:spcPct val="80000"/>
              </a:lnSpc>
              <a:spcBef>
                <a:spcPts val="0"/>
              </a:spcBef>
              <a:spcAft>
                <a:spcPts val="0"/>
              </a:spcAft>
              <a:buNone/>
            </a:pPr>
            <a:r>
              <a:rPr lang="en-US" sz="2800" b="1" dirty="0">
                <a:solidFill>
                  <a:srgbClr val="002060"/>
                </a:solidFill>
                <a:latin typeface="Calibri"/>
                <a:ea typeface="Calibri"/>
                <a:cs typeface="Calibri"/>
                <a:sym typeface="Calibri"/>
              </a:rPr>
              <a:t>Computational Analysis of Language for Diagnosing</a:t>
            </a:r>
            <a:br>
              <a:rPr lang="en-US" sz="2800" b="1" dirty="0">
                <a:solidFill>
                  <a:srgbClr val="002060"/>
                </a:solidFill>
                <a:latin typeface="Calibri"/>
                <a:ea typeface="Calibri"/>
                <a:cs typeface="Calibri"/>
                <a:sym typeface="Calibri"/>
              </a:rPr>
            </a:br>
            <a:r>
              <a:rPr lang="en-US" sz="2800" b="1" dirty="0">
                <a:solidFill>
                  <a:srgbClr val="002060"/>
                </a:solidFill>
                <a:latin typeface="Calibri"/>
                <a:ea typeface="Calibri"/>
                <a:cs typeface="Calibri"/>
                <a:sym typeface="Calibri"/>
              </a:rPr>
              <a:t>Alzheimer’s Disease</a:t>
            </a:r>
            <a:endParaRPr sz="2800" b="1" dirty="0">
              <a:solidFill>
                <a:srgbClr val="002060"/>
              </a:solidFill>
              <a:latin typeface="Calibri"/>
              <a:ea typeface="Calibri"/>
              <a:cs typeface="Calibri"/>
              <a:sym typeface="Calibri"/>
            </a:endParaRPr>
          </a:p>
        </p:txBody>
      </p:sp>
      <p:sp>
        <p:nvSpPr>
          <p:cNvPr id="62" name="Google Shape;62;p14"/>
          <p:cNvSpPr txBox="1">
            <a:spLocks noGrp="1"/>
          </p:cNvSpPr>
          <p:nvPr>
            <p:ph type="subTitle" idx="1"/>
          </p:nvPr>
        </p:nvSpPr>
        <p:spPr>
          <a:xfrm>
            <a:off x="258575" y="3372826"/>
            <a:ext cx="8520600" cy="7743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795"/>
              <a:buNone/>
            </a:pPr>
            <a:r>
              <a:rPr lang="en" sz="1330" dirty="0">
                <a:solidFill>
                  <a:schemeClr val="tx1"/>
                </a:solidFill>
                <a:latin typeface="Calibri"/>
                <a:ea typeface="Calibri"/>
                <a:cs typeface="Calibri"/>
                <a:sym typeface="Calibri"/>
              </a:rPr>
              <a:t>Neguine Rezaii</a:t>
            </a:r>
            <a:endParaRPr sz="1330" dirty="0">
              <a:solidFill>
                <a:schemeClr val="tx1"/>
              </a:solidFill>
              <a:latin typeface="Calibri"/>
              <a:ea typeface="Calibri"/>
              <a:cs typeface="Calibri"/>
              <a:sym typeface="Calibri"/>
            </a:endParaRPr>
          </a:p>
        </p:txBody>
      </p:sp>
      <p:sp>
        <p:nvSpPr>
          <p:cNvPr id="63" name="Google Shape;63;p14"/>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4" name="Google Shape;64;p14"/>
          <p:cNvPicPr preferRelativeResize="0"/>
          <p:nvPr/>
        </p:nvPicPr>
        <p:blipFill>
          <a:blip r:embed="rId3">
            <a:alphaModFix/>
          </a:blip>
          <a:stretch>
            <a:fillRect/>
          </a:stretch>
        </p:blipFill>
        <p:spPr>
          <a:xfrm>
            <a:off x="314999" y="4825217"/>
            <a:ext cx="234575" cy="227207"/>
          </a:xfrm>
          <a:prstGeom prst="rect">
            <a:avLst/>
          </a:prstGeom>
          <a:noFill/>
          <a:ln>
            <a:noFill/>
          </a:ln>
        </p:spPr>
      </p:pic>
      <p:sp>
        <p:nvSpPr>
          <p:cNvPr id="65" name="Google Shape;65;p14"/>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2"/>
                </a:solidFill>
                <a:latin typeface="Calibri"/>
                <a:ea typeface="Calibri"/>
                <a:cs typeface="Calibri"/>
                <a:sym typeface="Calibri"/>
              </a:rPr>
              <a:t>@NeguineR</a:t>
            </a:r>
            <a:endParaRPr sz="1100">
              <a:solidFill>
                <a:schemeClr val="lt2"/>
              </a:solidFill>
              <a:latin typeface="Calibri"/>
              <a:ea typeface="Calibri"/>
              <a:cs typeface="Calibri"/>
              <a:sym typeface="Calibri"/>
            </a:endParaRPr>
          </a:p>
        </p:txBody>
      </p:sp>
      <p:pic>
        <p:nvPicPr>
          <p:cNvPr id="66" name="Google Shape;66;p14"/>
          <p:cNvPicPr preferRelativeResize="0"/>
          <p:nvPr/>
        </p:nvPicPr>
        <p:blipFill rotWithShape="1">
          <a:blip r:embed="rId4">
            <a:alphaModFix amt="96000"/>
          </a:blip>
          <a:srcRect b="58660"/>
          <a:stretch/>
        </p:blipFill>
        <p:spPr>
          <a:xfrm>
            <a:off x="3300" y="4147126"/>
            <a:ext cx="1748128" cy="513974"/>
          </a:xfrm>
          <a:prstGeom prst="rect">
            <a:avLst/>
          </a:prstGeom>
          <a:noFill/>
          <a:ln>
            <a:noFill/>
          </a:ln>
        </p:spPr>
      </p:pic>
      <p:pic>
        <p:nvPicPr>
          <p:cNvPr id="67" name="Google Shape;67;p14"/>
          <p:cNvPicPr preferRelativeResize="0"/>
          <p:nvPr/>
        </p:nvPicPr>
        <p:blipFill rotWithShape="1">
          <a:blip r:embed="rId4">
            <a:alphaModFix amt="95000"/>
          </a:blip>
          <a:srcRect l="19659" t="40582"/>
          <a:stretch/>
        </p:blipFill>
        <p:spPr>
          <a:xfrm>
            <a:off x="7448843" y="3910926"/>
            <a:ext cx="1592435" cy="774299"/>
          </a:xfrm>
          <a:prstGeom prst="rect">
            <a:avLst/>
          </a:prstGeom>
          <a:noFill/>
          <a:ln>
            <a:noFill/>
          </a:ln>
        </p:spPr>
      </p:pic>
      <p:sp>
        <p:nvSpPr>
          <p:cNvPr id="68" name="Google Shape;68;p14"/>
          <p:cNvSpPr txBox="1"/>
          <p:nvPr/>
        </p:nvSpPr>
        <p:spPr>
          <a:xfrm>
            <a:off x="1956900" y="3826275"/>
            <a:ext cx="5230200" cy="869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dirty="0">
                <a:solidFill>
                  <a:schemeClr val="dk1"/>
                </a:solidFill>
                <a:highlight>
                  <a:srgbClr val="FFFFFF"/>
                </a:highlight>
                <a:latin typeface="Calibri"/>
                <a:ea typeface="Calibri"/>
                <a:cs typeface="Calibri"/>
                <a:sym typeface="Calibri"/>
              </a:rPr>
              <a:t>Assistant Professor of Neurology</a:t>
            </a:r>
            <a:endParaRPr sz="1000"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000" dirty="0">
                <a:solidFill>
                  <a:schemeClr val="dk1"/>
                </a:solidFill>
                <a:highlight>
                  <a:srgbClr val="FFFFFF"/>
                </a:highlight>
                <a:latin typeface="Calibri"/>
                <a:ea typeface="Calibri"/>
                <a:cs typeface="Calibri"/>
                <a:sym typeface="Calibri"/>
              </a:rPr>
              <a:t>Director, Computational Neuropsychiatry Program at MGH FTD Unit</a:t>
            </a:r>
            <a:endParaRPr sz="1000"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000" dirty="0">
                <a:solidFill>
                  <a:schemeClr val="dk1"/>
                </a:solidFill>
                <a:highlight>
                  <a:srgbClr val="FFFFFF"/>
                </a:highlight>
                <a:latin typeface="Calibri"/>
                <a:ea typeface="Calibri"/>
                <a:cs typeface="Calibri"/>
                <a:sym typeface="Calibri"/>
              </a:rPr>
              <a:t>Massachusetts General Hospital</a:t>
            </a:r>
            <a:endParaRPr sz="1000"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000" dirty="0">
                <a:solidFill>
                  <a:schemeClr val="dk1"/>
                </a:solidFill>
                <a:highlight>
                  <a:srgbClr val="FFFFFF"/>
                </a:highlight>
                <a:latin typeface="Calibri"/>
                <a:ea typeface="Calibri"/>
                <a:cs typeface="Calibri"/>
                <a:sym typeface="Calibri"/>
              </a:rPr>
              <a:t>Harvard Medical School</a:t>
            </a:r>
            <a:endParaRPr sz="1000" dirty="0">
              <a:solidFill>
                <a:schemeClr val="dk1"/>
              </a:solidFill>
              <a:highlight>
                <a:srgbClr val="FFFFFF"/>
              </a:highlight>
              <a:latin typeface="Calibri"/>
              <a:ea typeface="Calibri"/>
              <a:cs typeface="Calibri"/>
              <a:sym typeface="Calibri"/>
            </a:endParaRPr>
          </a:p>
        </p:txBody>
      </p:sp>
      <p:pic>
        <p:nvPicPr>
          <p:cNvPr id="2" name="Picture 4" descr="Sound waves in lipid films can annihilate each other upon collision ...">
            <a:extLst>
              <a:ext uri="{FF2B5EF4-FFF2-40B4-BE49-F238E27FC236}">
                <a16:creationId xmlns:a16="http://schemas.microsoft.com/office/drawing/2014/main" id="{06FDF140-C054-4D8F-25CF-5A0F8B2D5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78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416319" y="328455"/>
            <a:ext cx="8591281" cy="3989700"/>
          </a:xfrm>
          <a:prstGeom prst="rect">
            <a:avLst/>
          </a:prstGeom>
          <a:noFill/>
          <a:ln>
            <a:noFill/>
          </a:ln>
        </p:spPr>
        <p:txBody>
          <a:bodyPr spcFirstLastPara="1" wrap="square" lIns="68575" tIns="34275" rIns="68575" bIns="34275" anchor="t" anchorCtr="0">
            <a:normAutofit/>
          </a:bodyPr>
          <a:lstStyle/>
          <a:p>
            <a:pPr marL="0" lvl="0" indent="0" algn="l" rtl="0">
              <a:lnSpc>
                <a:spcPct val="200000"/>
              </a:lnSpc>
              <a:spcBef>
                <a:spcPts val="0"/>
              </a:spcBef>
              <a:spcAft>
                <a:spcPts val="0"/>
              </a:spcAft>
              <a:buClr>
                <a:schemeClr val="dk1"/>
              </a:buClr>
              <a:buSzPts val="1400"/>
              <a:buNone/>
            </a:pPr>
            <a:r>
              <a:rPr lang="en-US" sz="1400" dirty="0">
                <a:solidFill>
                  <a:schemeClr val="dk1"/>
                </a:solidFill>
                <a:latin typeface="Calibri"/>
                <a:ea typeface="Calibri"/>
                <a:cs typeface="Calibri"/>
                <a:sym typeface="Wingdings" panose="05000000000000000000" pitchFamily="2" charset="2"/>
              </a:rPr>
              <a:t>Use Large Language Models (LLM) directly on language samples without making any assumptions</a:t>
            </a:r>
          </a:p>
          <a:p>
            <a:pPr marL="0" lvl="0" indent="0" algn="l" rtl="0">
              <a:lnSpc>
                <a:spcPct val="200000"/>
              </a:lnSpc>
              <a:spcBef>
                <a:spcPts val="0"/>
              </a:spcBef>
              <a:spcAft>
                <a:spcPts val="0"/>
              </a:spcAft>
              <a:buClr>
                <a:schemeClr val="dk1"/>
              </a:buClr>
              <a:buSzPts val="1400"/>
              <a:buNone/>
            </a:pPr>
            <a:r>
              <a:rPr lang="en-US" sz="1400" dirty="0">
                <a:solidFill>
                  <a:schemeClr val="dk1"/>
                </a:solidFill>
                <a:latin typeface="Calibri"/>
                <a:ea typeface="Calibri"/>
                <a:cs typeface="Calibri"/>
                <a:sym typeface="Wingdings" panose="05000000000000000000" pitchFamily="2" charset="2"/>
              </a:rPr>
              <a:t>GPT, </a:t>
            </a:r>
            <a:r>
              <a:rPr lang="en-US" sz="1400" dirty="0" err="1">
                <a:solidFill>
                  <a:schemeClr val="dk1"/>
                </a:solidFill>
                <a:latin typeface="Calibri"/>
                <a:ea typeface="Calibri"/>
                <a:cs typeface="Calibri"/>
                <a:sym typeface="Wingdings" panose="05000000000000000000" pitchFamily="2" charset="2"/>
              </a:rPr>
              <a:t>LLaMA</a:t>
            </a:r>
            <a:r>
              <a:rPr lang="en-US" sz="1400" dirty="0">
                <a:solidFill>
                  <a:schemeClr val="dk1"/>
                </a:solidFill>
                <a:latin typeface="Calibri"/>
                <a:ea typeface="Calibri"/>
                <a:cs typeface="Calibri"/>
                <a:sym typeface="Wingdings" panose="05000000000000000000" pitchFamily="2" charset="2"/>
              </a:rPr>
              <a:t>, Mistral, </a:t>
            </a:r>
            <a:r>
              <a:rPr lang="en-US" sz="1400" dirty="0" err="1">
                <a:solidFill>
                  <a:schemeClr val="dk1"/>
                </a:solidFill>
                <a:latin typeface="Calibri"/>
                <a:ea typeface="Calibri"/>
                <a:cs typeface="Calibri"/>
                <a:sym typeface="Wingdings" panose="05000000000000000000" pitchFamily="2" charset="2"/>
              </a:rPr>
              <a:t>DeepSeek</a:t>
            </a:r>
            <a:endParaRPr lang="en-US" sz="1400" dirty="0">
              <a:solidFill>
                <a:schemeClr val="dk1"/>
              </a:solidFill>
              <a:latin typeface="Calibri"/>
              <a:ea typeface="Calibri"/>
              <a:cs typeface="Calibri"/>
              <a:sym typeface="Calibri"/>
            </a:endParaRPr>
          </a:p>
          <a:p>
            <a:pPr marL="0" lvl="0" indent="0" algn="l" rtl="0">
              <a:lnSpc>
                <a:spcPct val="200000"/>
              </a:lnSpc>
              <a:spcBef>
                <a:spcPts val="0"/>
              </a:spcBef>
              <a:spcAft>
                <a:spcPts val="0"/>
              </a:spcAft>
              <a:buClr>
                <a:schemeClr val="dk1"/>
              </a:buClr>
              <a:buSzPts val="1400"/>
              <a:buNone/>
            </a:pPr>
            <a:endParaRPr dirty="0">
              <a:solidFill>
                <a:schemeClr val="dk1"/>
              </a:solidFill>
            </a:endParaRPr>
          </a:p>
        </p:txBody>
      </p:sp>
      <p:pic>
        <p:nvPicPr>
          <p:cNvPr id="3074" name="Picture 2" descr="Black box AI and Women in Science award: News from the College ...">
            <a:extLst>
              <a:ext uri="{FF2B5EF4-FFF2-40B4-BE49-F238E27FC236}">
                <a16:creationId xmlns:a16="http://schemas.microsoft.com/office/drawing/2014/main" id="{20CC067C-A29E-0670-2A6B-C5B1750CA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45" y="1363009"/>
            <a:ext cx="3937133" cy="271662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2A19992-8E71-46E5-B7A6-010386899D00}"/>
              </a:ext>
            </a:extLst>
          </p:cNvPr>
          <p:cNvGrpSpPr/>
          <p:nvPr/>
        </p:nvGrpSpPr>
        <p:grpSpPr>
          <a:xfrm>
            <a:off x="3300" y="4685225"/>
            <a:ext cx="9144000" cy="458400"/>
            <a:chOff x="3300" y="4685225"/>
            <a:chExt cx="9144000" cy="458400"/>
          </a:xfrm>
        </p:grpSpPr>
        <p:sp>
          <p:nvSpPr>
            <p:cNvPr id="7" name="Google Shape;83;p16">
              <a:extLst>
                <a:ext uri="{FF2B5EF4-FFF2-40B4-BE49-F238E27FC236}">
                  <a16:creationId xmlns:a16="http://schemas.microsoft.com/office/drawing/2014/main" id="{6B6B98DE-9380-8B14-D251-D898DE46BC7F}"/>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 name="Google Shape;84;p16">
              <a:extLst>
                <a:ext uri="{FF2B5EF4-FFF2-40B4-BE49-F238E27FC236}">
                  <a16:creationId xmlns:a16="http://schemas.microsoft.com/office/drawing/2014/main" id="{331835F2-15F6-DD46-8888-C037004FC261}"/>
                </a:ext>
              </a:extLst>
            </p:cNvPr>
            <p:cNvPicPr preferRelativeResize="0"/>
            <p:nvPr/>
          </p:nvPicPr>
          <p:blipFill>
            <a:blip r:embed="rId4">
              <a:alphaModFix/>
            </a:blip>
            <a:stretch>
              <a:fillRect/>
            </a:stretch>
          </p:blipFill>
          <p:spPr>
            <a:xfrm>
              <a:off x="336575" y="4819819"/>
              <a:ext cx="218554" cy="232606"/>
            </a:xfrm>
            <a:prstGeom prst="rect">
              <a:avLst/>
            </a:prstGeom>
            <a:noFill/>
            <a:ln>
              <a:noFill/>
            </a:ln>
          </p:spPr>
        </p:pic>
        <p:sp>
          <p:nvSpPr>
            <p:cNvPr id="9" name="Google Shape;85;p16">
              <a:extLst>
                <a:ext uri="{FF2B5EF4-FFF2-40B4-BE49-F238E27FC236}">
                  <a16:creationId xmlns:a16="http://schemas.microsoft.com/office/drawing/2014/main" id="{63DF560A-69D3-62DF-97CA-BC33C58028A9}"/>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10" name="Google Shape;86;p16">
              <a:extLst>
                <a:ext uri="{FF2B5EF4-FFF2-40B4-BE49-F238E27FC236}">
                  <a16:creationId xmlns:a16="http://schemas.microsoft.com/office/drawing/2014/main" id="{6B1A63AE-4DBC-28B1-E195-6FCA48D034F5}"/>
                </a:ext>
              </a:extLst>
            </p:cNvPr>
            <p:cNvPicPr preferRelativeResize="0"/>
            <p:nvPr/>
          </p:nvPicPr>
          <p:blipFill>
            <a:blip r:embed="rId5">
              <a:alphaModFix/>
            </a:blip>
            <a:stretch>
              <a:fillRect/>
            </a:stretch>
          </p:blipFill>
          <p:spPr>
            <a:xfrm>
              <a:off x="7444327" y="4799525"/>
              <a:ext cx="1563273" cy="291000"/>
            </a:xfrm>
            <a:prstGeom prst="rect">
              <a:avLst/>
            </a:prstGeom>
            <a:solidFill>
              <a:srgbClr val="073763"/>
            </a:solidFill>
            <a:ln>
              <a:noFill/>
            </a:ln>
          </p:spPr>
        </p:pic>
      </p:grpSp>
    </p:spTree>
    <p:extLst>
      <p:ext uri="{BB962C8B-B14F-4D97-AF65-F5344CB8AC3E}">
        <p14:creationId xmlns:p14="http://schemas.microsoft.com/office/powerpoint/2010/main" val="25185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5D885-774B-942D-2D68-63B1B841B6E1}"/>
              </a:ext>
            </a:extLst>
          </p:cNvPr>
          <p:cNvPicPr>
            <a:picLocks noChangeAspect="1"/>
          </p:cNvPicPr>
          <p:nvPr/>
        </p:nvPicPr>
        <p:blipFill>
          <a:blip r:embed="rId2"/>
          <a:stretch>
            <a:fillRect/>
          </a:stretch>
        </p:blipFill>
        <p:spPr>
          <a:xfrm>
            <a:off x="6572247" y="2745919"/>
            <a:ext cx="2397581" cy="2397581"/>
          </a:xfrm>
          <a:prstGeom prst="rect">
            <a:avLst/>
          </a:prstGeom>
        </p:spPr>
      </p:pic>
      <p:pic>
        <p:nvPicPr>
          <p:cNvPr id="5" name="Picture 4">
            <a:extLst>
              <a:ext uri="{FF2B5EF4-FFF2-40B4-BE49-F238E27FC236}">
                <a16:creationId xmlns:a16="http://schemas.microsoft.com/office/drawing/2014/main" id="{63DFB023-6811-2541-7486-2C3F8893AAE3}"/>
              </a:ext>
            </a:extLst>
          </p:cNvPr>
          <p:cNvPicPr>
            <a:picLocks noChangeAspect="1"/>
          </p:cNvPicPr>
          <p:nvPr/>
        </p:nvPicPr>
        <p:blipFill>
          <a:blip r:embed="rId3">
            <a:biLevel thresh="75000"/>
          </a:blip>
          <a:stretch>
            <a:fillRect/>
          </a:stretch>
        </p:blipFill>
        <p:spPr>
          <a:xfrm>
            <a:off x="254000" y="2801257"/>
            <a:ext cx="2342243" cy="2342243"/>
          </a:xfrm>
          <a:prstGeom prst="rect">
            <a:avLst/>
          </a:prstGeom>
        </p:spPr>
      </p:pic>
      <p:sp>
        <p:nvSpPr>
          <p:cNvPr id="6" name="Speech Bubble: Rectangle with Corners Rounded 5">
            <a:extLst>
              <a:ext uri="{FF2B5EF4-FFF2-40B4-BE49-F238E27FC236}">
                <a16:creationId xmlns:a16="http://schemas.microsoft.com/office/drawing/2014/main" id="{6E6EA6BE-F526-7B21-C80C-CE660FE15E88}"/>
              </a:ext>
            </a:extLst>
          </p:cNvPr>
          <p:cNvSpPr/>
          <p:nvPr/>
        </p:nvSpPr>
        <p:spPr>
          <a:xfrm>
            <a:off x="254000" y="29028"/>
            <a:ext cx="2714172" cy="2735943"/>
          </a:xfrm>
          <a:prstGeom prst="wedgeRoundRectCallout">
            <a:avLst>
              <a:gd name="adj1" fmla="val -27030"/>
              <a:gd name="adj2" fmla="val 6400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pPr>
            <a:r>
              <a:rPr lang="en-US" sz="1000" b="0" i="0" u="none" strike="noStrike" dirty="0">
                <a:solidFill>
                  <a:srgbClr val="000000"/>
                </a:solidFill>
                <a:effectLst/>
                <a:latin typeface="Courier New" panose="02070309020205020404" pitchFamily="49" charset="0"/>
              </a:rPr>
              <a:t>I really don't know because they haven't gotten things turned up right.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Not in this one.</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Maybe under this right here.</a:t>
            </a:r>
            <a:r>
              <a:rPr lang="en-US" sz="1000" dirty="0"/>
              <a:t> </a:t>
            </a:r>
            <a:r>
              <a:rPr lang="en-US" sz="1000" b="0" i="0" u="none" strike="noStrike" dirty="0">
                <a:solidFill>
                  <a:srgbClr val="000000"/>
                </a:solidFill>
                <a:effectLst/>
                <a:latin typeface="Courier New" panose="02070309020205020404" pitchFamily="49" charset="0"/>
              </a:rPr>
              <a:t>No it isn't.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Looks like this is a kind of thing that whoever.</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She's cleaning.</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Looking to see what they have so they can get it ready for bed I guess.</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His hair is down.</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It's fallen down a lot. </a:t>
            </a:r>
            <a:endParaRPr lang="en-US" sz="800" dirty="0"/>
          </a:p>
        </p:txBody>
      </p:sp>
      <p:pic>
        <p:nvPicPr>
          <p:cNvPr id="9" name="Picture 8">
            <a:extLst>
              <a:ext uri="{FF2B5EF4-FFF2-40B4-BE49-F238E27FC236}">
                <a16:creationId xmlns:a16="http://schemas.microsoft.com/office/drawing/2014/main" id="{7CFD985E-D095-0BEC-F3F0-D1142DEE9585}"/>
              </a:ext>
            </a:extLst>
          </p:cNvPr>
          <p:cNvPicPr>
            <a:picLocks noChangeAspect="1"/>
          </p:cNvPicPr>
          <p:nvPr/>
        </p:nvPicPr>
        <p:blipFill>
          <a:blip r:embed="rId4">
            <a:biLevel thresh="75000"/>
          </a:blip>
          <a:stretch>
            <a:fillRect/>
          </a:stretch>
        </p:blipFill>
        <p:spPr>
          <a:xfrm>
            <a:off x="3396342" y="2801257"/>
            <a:ext cx="2342243" cy="2342243"/>
          </a:xfrm>
          <a:prstGeom prst="rect">
            <a:avLst/>
          </a:prstGeom>
        </p:spPr>
      </p:pic>
      <p:sp>
        <p:nvSpPr>
          <p:cNvPr id="10" name="Speech Bubble: Rectangle with Corners Rounded 9">
            <a:extLst>
              <a:ext uri="{FF2B5EF4-FFF2-40B4-BE49-F238E27FC236}">
                <a16:creationId xmlns:a16="http://schemas.microsoft.com/office/drawing/2014/main" id="{1DD64273-2C2A-1C19-1324-0FF8DE2C9800}"/>
              </a:ext>
            </a:extLst>
          </p:cNvPr>
          <p:cNvSpPr/>
          <p:nvPr/>
        </p:nvSpPr>
        <p:spPr>
          <a:xfrm>
            <a:off x="3323770" y="29027"/>
            <a:ext cx="2786744" cy="2735943"/>
          </a:xfrm>
          <a:prstGeom prst="wedgeRoundRectCallout">
            <a:avLst>
              <a:gd name="adj1" fmla="val -27030"/>
              <a:gd name="adj2" fmla="val 6400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pPr>
            <a:r>
              <a:rPr lang="en-US" sz="900" b="0" i="0" u="none" strike="noStrike" dirty="0">
                <a:solidFill>
                  <a:srgbClr val="000000"/>
                </a:solidFill>
                <a:effectLst/>
                <a:latin typeface="Courier New" panose="02070309020205020404" pitchFamily="49" charset="0"/>
              </a:rPr>
              <a:t>The water? There's something has to be where the water goes down over. There's probably something that's. Or they don't have it open or something might have. What? When the water goes down what do you call that? This here. Right here. This. What do you call that? What is that? That's what I'm saying. I don't know what that is. Water pipe. there must be things in there that the water will not go down. I don't know what's going on.</a:t>
            </a:r>
          </a:p>
          <a:p>
            <a:pPr rtl="0">
              <a:spcBef>
                <a:spcPts val="0"/>
              </a:spcBef>
            </a:pPr>
            <a:r>
              <a:rPr lang="en-US" sz="900" b="0" i="0" u="none" strike="noStrike" dirty="0">
                <a:solidFill>
                  <a:srgbClr val="000000"/>
                </a:solidFill>
                <a:effectLst/>
                <a:latin typeface="Courier New" panose="02070309020205020404" pitchFamily="49" charset="0"/>
              </a:rPr>
              <a:t>He's probably getting. What's this here? Cocoa jar? He's getting it out.</a:t>
            </a:r>
          </a:p>
        </p:txBody>
      </p:sp>
      <p:sp>
        <p:nvSpPr>
          <p:cNvPr id="11" name="Speech Bubble: Rectangle with Corners Rounded 10">
            <a:extLst>
              <a:ext uri="{FF2B5EF4-FFF2-40B4-BE49-F238E27FC236}">
                <a16:creationId xmlns:a16="http://schemas.microsoft.com/office/drawing/2014/main" id="{41C4D92E-F4BD-115D-37B7-B8E3783E4265}"/>
              </a:ext>
            </a:extLst>
          </p:cNvPr>
          <p:cNvSpPr/>
          <p:nvPr/>
        </p:nvSpPr>
        <p:spPr>
          <a:xfrm>
            <a:off x="6572248" y="140607"/>
            <a:ext cx="2213431" cy="2431143"/>
          </a:xfrm>
          <a:prstGeom prst="wedgeRoundRectCallout">
            <a:avLst>
              <a:gd name="adj1" fmla="val -27030"/>
              <a:gd name="adj2" fmla="val 6400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spcAft>
                <a:spcPts val="1200"/>
              </a:spcAft>
            </a:pPr>
            <a:r>
              <a:rPr lang="en-US" sz="900" b="0" i="0" u="none" strike="noStrike" dirty="0">
                <a:solidFill>
                  <a:srgbClr val="000000"/>
                </a:solidFill>
                <a:effectLst/>
                <a:latin typeface="Courier New" panose="02070309020205020404" pitchFamily="49" charset="0"/>
              </a:rPr>
              <a:t>The boy is standing on a stool that is starting to fall over.</a:t>
            </a:r>
            <a:r>
              <a:rPr lang="en-US" sz="900" dirty="0"/>
              <a:t> </a:t>
            </a:r>
            <a:r>
              <a:rPr lang="en-US" sz="900" b="0" i="0" u="none" strike="noStrike" dirty="0">
                <a:solidFill>
                  <a:srgbClr val="000000"/>
                </a:solidFill>
                <a:effectLst/>
                <a:latin typeface="Courier New" panose="02070309020205020404" pitchFamily="49" charset="0"/>
              </a:rPr>
              <a:t>He's taking cookies out of the cookie jar.</a:t>
            </a:r>
            <a:r>
              <a:rPr lang="en-US" sz="900" dirty="0"/>
              <a:t> </a:t>
            </a:r>
            <a:r>
              <a:rPr lang="en-US" sz="900" b="0" i="0" u="none" strike="noStrike" dirty="0">
                <a:solidFill>
                  <a:srgbClr val="000000"/>
                </a:solidFill>
                <a:effectLst/>
                <a:latin typeface="Courier New" panose="02070309020205020404" pitchFamily="49" charset="0"/>
              </a:rPr>
              <a:t>The girl is like snickering at what's happening to him in a sense. So she's reaching up to take a cookie from his hand.</a:t>
            </a:r>
            <a:r>
              <a:rPr lang="en-US" sz="900" dirty="0"/>
              <a:t> </a:t>
            </a:r>
            <a:r>
              <a:rPr lang="en-US" sz="900" b="0" i="0" u="none" strike="noStrike" dirty="0">
                <a:solidFill>
                  <a:srgbClr val="000000"/>
                </a:solidFill>
                <a:effectLst/>
                <a:latin typeface="Courier New" panose="02070309020205020404" pitchFamily="49" charset="0"/>
              </a:rPr>
              <a:t>The woman the mother is drying a dish.</a:t>
            </a:r>
            <a:r>
              <a:rPr lang="en-US" sz="900" dirty="0"/>
              <a:t> </a:t>
            </a:r>
            <a:r>
              <a:rPr lang="en-US" sz="900" b="0" i="0" u="none" strike="noStrike" dirty="0">
                <a:solidFill>
                  <a:srgbClr val="000000"/>
                </a:solidFill>
                <a:effectLst/>
                <a:latin typeface="Courier New" panose="02070309020205020404" pitchFamily="49" charset="0"/>
              </a:rPr>
              <a:t>The sink is overflowing.</a:t>
            </a:r>
            <a:r>
              <a:rPr lang="en-US" sz="900" dirty="0"/>
              <a:t> </a:t>
            </a:r>
            <a:r>
              <a:rPr lang="en-US" sz="900" b="0" i="0" u="none" strike="noStrike" dirty="0">
                <a:solidFill>
                  <a:srgbClr val="000000"/>
                </a:solidFill>
                <a:effectLst/>
                <a:latin typeface="Courier New" panose="02070309020205020404" pitchFamily="49" charset="0"/>
              </a:rPr>
              <a:t>That's all that's in a way of movement but there's dishes on the sink.</a:t>
            </a:r>
            <a:endParaRPr lang="en-US" sz="900" b="0" dirty="0">
              <a:effectLst/>
            </a:endParaRPr>
          </a:p>
        </p:txBody>
      </p:sp>
    </p:spTree>
    <p:extLst>
      <p:ext uri="{BB962C8B-B14F-4D97-AF65-F5344CB8AC3E}">
        <p14:creationId xmlns:p14="http://schemas.microsoft.com/office/powerpoint/2010/main" val="7752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7D0E6-38B5-3E5B-3CC7-F1F40015ECE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0655B3F-25B0-24E5-75BE-203B6AF56D83}"/>
              </a:ext>
            </a:extLst>
          </p:cNvPr>
          <p:cNvPicPr>
            <a:picLocks noChangeAspect="1"/>
          </p:cNvPicPr>
          <p:nvPr/>
        </p:nvPicPr>
        <p:blipFill>
          <a:blip r:embed="rId2"/>
          <a:stretch>
            <a:fillRect/>
          </a:stretch>
        </p:blipFill>
        <p:spPr>
          <a:xfrm>
            <a:off x="6572247" y="2745919"/>
            <a:ext cx="2397581" cy="2397581"/>
          </a:xfrm>
          <a:prstGeom prst="rect">
            <a:avLst/>
          </a:prstGeom>
        </p:spPr>
      </p:pic>
      <p:pic>
        <p:nvPicPr>
          <p:cNvPr id="5" name="Picture 4">
            <a:extLst>
              <a:ext uri="{FF2B5EF4-FFF2-40B4-BE49-F238E27FC236}">
                <a16:creationId xmlns:a16="http://schemas.microsoft.com/office/drawing/2014/main" id="{CB56392A-E189-5AE4-3D4A-EE91ED5EA415}"/>
              </a:ext>
            </a:extLst>
          </p:cNvPr>
          <p:cNvPicPr>
            <a:picLocks noChangeAspect="1"/>
          </p:cNvPicPr>
          <p:nvPr/>
        </p:nvPicPr>
        <p:blipFill>
          <a:blip r:embed="rId3">
            <a:biLevel thresh="75000"/>
          </a:blip>
          <a:stretch>
            <a:fillRect/>
          </a:stretch>
        </p:blipFill>
        <p:spPr>
          <a:xfrm>
            <a:off x="254000" y="2801257"/>
            <a:ext cx="2342243" cy="2342243"/>
          </a:xfrm>
          <a:prstGeom prst="rect">
            <a:avLst/>
          </a:prstGeom>
        </p:spPr>
      </p:pic>
      <p:pic>
        <p:nvPicPr>
          <p:cNvPr id="9" name="Picture 8">
            <a:extLst>
              <a:ext uri="{FF2B5EF4-FFF2-40B4-BE49-F238E27FC236}">
                <a16:creationId xmlns:a16="http://schemas.microsoft.com/office/drawing/2014/main" id="{D899D737-FAE8-FB86-E443-E6F7E1D0A356}"/>
              </a:ext>
            </a:extLst>
          </p:cNvPr>
          <p:cNvPicPr>
            <a:picLocks noChangeAspect="1"/>
          </p:cNvPicPr>
          <p:nvPr/>
        </p:nvPicPr>
        <p:blipFill>
          <a:blip r:embed="rId4">
            <a:biLevel thresh="75000"/>
          </a:blip>
          <a:stretch>
            <a:fillRect/>
          </a:stretch>
        </p:blipFill>
        <p:spPr>
          <a:xfrm>
            <a:off x="3396342" y="2801257"/>
            <a:ext cx="2342243" cy="2342243"/>
          </a:xfrm>
          <a:prstGeom prst="rect">
            <a:avLst/>
          </a:prstGeom>
        </p:spPr>
      </p:pic>
      <p:pic>
        <p:nvPicPr>
          <p:cNvPr id="121" name="Google Shape;121;p20" descr="The Cookie Theft Picture from the Boston Diagnostic Aphasia ..."/>
          <p:cNvPicPr preferRelativeResize="0"/>
          <p:nvPr/>
        </p:nvPicPr>
        <p:blipFill rotWithShape="1">
          <a:blip r:embed="rId5">
            <a:alphaModFix/>
          </a:blip>
          <a:srcRect l="3468" t="2324" r="2271"/>
          <a:stretch/>
        </p:blipFill>
        <p:spPr>
          <a:xfrm>
            <a:off x="2905771" y="-48665"/>
            <a:ext cx="3632677" cy="2621756"/>
          </a:xfrm>
          <a:prstGeom prst="rect">
            <a:avLst/>
          </a:prstGeom>
          <a:noFill/>
          <a:ln>
            <a:noFill/>
          </a:ln>
        </p:spPr>
      </p:pic>
    </p:spTree>
    <p:extLst>
      <p:ext uri="{BB962C8B-B14F-4D97-AF65-F5344CB8AC3E}">
        <p14:creationId xmlns:p14="http://schemas.microsoft.com/office/powerpoint/2010/main" val="22546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ack of paper icon in isometry. Image for...-插圖素材[115008517] - PIXTA圖庫">
            <a:extLst>
              <a:ext uri="{FF2B5EF4-FFF2-40B4-BE49-F238E27FC236}">
                <a16:creationId xmlns:a16="http://schemas.microsoft.com/office/drawing/2014/main" id="{7CF692AF-0AC5-B8EB-8629-9BC86BEBCA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31" t="8019" r="11271" b="11864"/>
          <a:stretch/>
        </p:blipFill>
        <p:spPr bwMode="auto">
          <a:xfrm rot="6880038">
            <a:off x="9404" y="1297784"/>
            <a:ext cx="1872218" cy="197643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5F759F7-1E47-FEF8-9E42-D0E10B2E3E69}"/>
              </a:ext>
            </a:extLst>
          </p:cNvPr>
          <p:cNvGrpSpPr/>
          <p:nvPr/>
        </p:nvGrpSpPr>
        <p:grpSpPr>
          <a:xfrm>
            <a:off x="1927272" y="2385650"/>
            <a:ext cx="2539220" cy="1177873"/>
            <a:chOff x="1927272" y="2385650"/>
            <a:chExt cx="2539220" cy="1177873"/>
          </a:xfrm>
        </p:grpSpPr>
        <p:sp>
          <p:nvSpPr>
            <p:cNvPr id="16" name="Freeform: Shape 15">
              <a:extLst>
                <a:ext uri="{FF2B5EF4-FFF2-40B4-BE49-F238E27FC236}">
                  <a16:creationId xmlns:a16="http://schemas.microsoft.com/office/drawing/2014/main" id="{91B4CE40-C9CE-1C67-2569-086BDFDFC6E7}"/>
                </a:ext>
              </a:extLst>
            </p:cNvPr>
            <p:cNvSpPr/>
            <p:nvPr/>
          </p:nvSpPr>
          <p:spPr>
            <a:xfrm flipV="1">
              <a:off x="1927272" y="2385650"/>
              <a:ext cx="1456006" cy="717452"/>
            </a:xfrm>
            <a:custGeom>
              <a:avLst/>
              <a:gdLst>
                <a:gd name="connsiteX0" fmla="*/ 0 w 1456006"/>
                <a:gd name="connsiteY0" fmla="*/ 717452 h 717452"/>
                <a:gd name="connsiteX1" fmla="*/ 1012874 w 1456006"/>
                <a:gd name="connsiteY1" fmla="*/ 506437 h 717452"/>
                <a:gd name="connsiteX2" fmla="*/ 1456006 w 1456006"/>
                <a:gd name="connsiteY2" fmla="*/ 0 h 717452"/>
              </a:gdLst>
              <a:ahLst/>
              <a:cxnLst>
                <a:cxn ang="0">
                  <a:pos x="connsiteX0" y="connsiteY0"/>
                </a:cxn>
                <a:cxn ang="0">
                  <a:pos x="connsiteX1" y="connsiteY1"/>
                </a:cxn>
                <a:cxn ang="0">
                  <a:pos x="connsiteX2" y="connsiteY2"/>
                </a:cxn>
              </a:cxnLst>
              <a:rect l="l" t="t" r="r" b="b"/>
              <a:pathLst>
                <a:path w="1456006" h="717452">
                  <a:moveTo>
                    <a:pt x="0" y="717452"/>
                  </a:moveTo>
                  <a:cubicBezTo>
                    <a:pt x="385103" y="671732"/>
                    <a:pt x="770206" y="626012"/>
                    <a:pt x="1012874" y="506437"/>
                  </a:cubicBezTo>
                  <a:cubicBezTo>
                    <a:pt x="1255542" y="386862"/>
                    <a:pt x="1355774" y="193431"/>
                    <a:pt x="1456006" y="0"/>
                  </a:cubicBezTo>
                </a:path>
              </a:pathLst>
            </a:custGeom>
            <a:noFill/>
            <a:ln w="1905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CE38DC-5D56-8F78-7EC4-16E12D7093F1}"/>
                </a:ext>
              </a:extLst>
            </p:cNvPr>
            <p:cNvSpPr txBox="1"/>
            <p:nvPr/>
          </p:nvSpPr>
          <p:spPr>
            <a:xfrm>
              <a:off x="3511888" y="3040303"/>
              <a:ext cx="954604" cy="523220"/>
            </a:xfrm>
            <a:prstGeom prst="rect">
              <a:avLst/>
            </a:prstGeom>
            <a:noFill/>
          </p:spPr>
          <p:txBody>
            <a:bodyPr wrap="square" rtlCol="0">
              <a:spAutoFit/>
            </a:bodyPr>
            <a:lstStyle/>
            <a:p>
              <a:r>
                <a:rPr lang="en-US" dirty="0"/>
                <a:t>Non-AD</a:t>
              </a:r>
            </a:p>
            <a:p>
              <a:endParaRPr lang="en-US" dirty="0"/>
            </a:p>
          </p:txBody>
        </p:sp>
      </p:grpSp>
      <p:pic>
        <p:nvPicPr>
          <p:cNvPr id="1026" name="Picture 2" descr="Mixing tokens with Fourier transforms to improve the efficiency of large  language models - ΑΙhub">
            <a:extLst>
              <a:ext uri="{FF2B5EF4-FFF2-40B4-BE49-F238E27FC236}">
                <a16:creationId xmlns:a16="http://schemas.microsoft.com/office/drawing/2014/main" id="{DC7239C4-0BEA-EA9C-D47C-8E2C19EB9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844" y="495918"/>
            <a:ext cx="3507669" cy="377946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CEA6CD2-C35E-66CC-B319-F1F466C1ED30}"/>
              </a:ext>
            </a:extLst>
          </p:cNvPr>
          <p:cNvGrpSpPr/>
          <p:nvPr/>
        </p:nvGrpSpPr>
        <p:grpSpPr>
          <a:xfrm>
            <a:off x="1927272" y="1272201"/>
            <a:ext cx="2329962" cy="1013799"/>
            <a:chOff x="1927272" y="1272201"/>
            <a:chExt cx="2329962" cy="1013799"/>
          </a:xfrm>
        </p:grpSpPr>
        <p:sp>
          <p:nvSpPr>
            <p:cNvPr id="14" name="Freeform: Shape 13">
              <a:extLst>
                <a:ext uri="{FF2B5EF4-FFF2-40B4-BE49-F238E27FC236}">
                  <a16:creationId xmlns:a16="http://schemas.microsoft.com/office/drawing/2014/main" id="{A516D869-1437-932F-BA93-4E8C4448F839}"/>
                </a:ext>
              </a:extLst>
            </p:cNvPr>
            <p:cNvSpPr/>
            <p:nvPr/>
          </p:nvSpPr>
          <p:spPr>
            <a:xfrm>
              <a:off x="1927272" y="1568548"/>
              <a:ext cx="1456006" cy="717452"/>
            </a:xfrm>
            <a:custGeom>
              <a:avLst/>
              <a:gdLst>
                <a:gd name="connsiteX0" fmla="*/ 0 w 1456006"/>
                <a:gd name="connsiteY0" fmla="*/ 717452 h 717452"/>
                <a:gd name="connsiteX1" fmla="*/ 1012874 w 1456006"/>
                <a:gd name="connsiteY1" fmla="*/ 506437 h 717452"/>
                <a:gd name="connsiteX2" fmla="*/ 1456006 w 1456006"/>
                <a:gd name="connsiteY2" fmla="*/ 0 h 717452"/>
              </a:gdLst>
              <a:ahLst/>
              <a:cxnLst>
                <a:cxn ang="0">
                  <a:pos x="connsiteX0" y="connsiteY0"/>
                </a:cxn>
                <a:cxn ang="0">
                  <a:pos x="connsiteX1" y="connsiteY1"/>
                </a:cxn>
                <a:cxn ang="0">
                  <a:pos x="connsiteX2" y="connsiteY2"/>
                </a:cxn>
              </a:cxnLst>
              <a:rect l="l" t="t" r="r" b="b"/>
              <a:pathLst>
                <a:path w="1456006" h="717452">
                  <a:moveTo>
                    <a:pt x="0" y="717452"/>
                  </a:moveTo>
                  <a:cubicBezTo>
                    <a:pt x="385103" y="671732"/>
                    <a:pt x="770206" y="626012"/>
                    <a:pt x="1012874" y="506437"/>
                  </a:cubicBezTo>
                  <a:cubicBezTo>
                    <a:pt x="1255542" y="386862"/>
                    <a:pt x="1355774" y="193431"/>
                    <a:pt x="1456006" y="0"/>
                  </a:cubicBezTo>
                </a:path>
              </a:pathLst>
            </a:custGeom>
            <a:noFill/>
            <a:ln w="19050">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838F208-9862-32E3-6F00-85A62CBCFA3D}"/>
                </a:ext>
              </a:extLst>
            </p:cNvPr>
            <p:cNvSpPr txBox="1"/>
            <p:nvPr/>
          </p:nvSpPr>
          <p:spPr>
            <a:xfrm>
              <a:off x="3587260" y="1272201"/>
              <a:ext cx="669974" cy="307777"/>
            </a:xfrm>
            <a:prstGeom prst="rect">
              <a:avLst/>
            </a:prstGeom>
            <a:noFill/>
          </p:spPr>
          <p:txBody>
            <a:bodyPr wrap="square">
              <a:spAutoFit/>
            </a:bodyPr>
            <a:lstStyle/>
            <a:p>
              <a:r>
                <a:rPr lang="en-US" dirty="0"/>
                <a:t>AD</a:t>
              </a:r>
            </a:p>
          </p:txBody>
        </p:sp>
      </p:grpSp>
      <p:grpSp>
        <p:nvGrpSpPr>
          <p:cNvPr id="22" name="Group 21">
            <a:extLst>
              <a:ext uri="{FF2B5EF4-FFF2-40B4-BE49-F238E27FC236}">
                <a16:creationId xmlns:a16="http://schemas.microsoft.com/office/drawing/2014/main" id="{76E7DB2B-388D-A883-7694-32B21ECE8A9C}"/>
              </a:ext>
            </a:extLst>
          </p:cNvPr>
          <p:cNvGrpSpPr/>
          <p:nvPr/>
        </p:nvGrpSpPr>
        <p:grpSpPr>
          <a:xfrm>
            <a:off x="3300" y="4692259"/>
            <a:ext cx="9144000" cy="458400"/>
            <a:chOff x="3300" y="4685225"/>
            <a:chExt cx="9144000" cy="458400"/>
          </a:xfrm>
        </p:grpSpPr>
        <p:sp>
          <p:nvSpPr>
            <p:cNvPr id="23" name="Google Shape;83;p16">
              <a:extLst>
                <a:ext uri="{FF2B5EF4-FFF2-40B4-BE49-F238E27FC236}">
                  <a16:creationId xmlns:a16="http://schemas.microsoft.com/office/drawing/2014/main" id="{DDCDCE2E-5995-5001-4728-3182BA4B6DCC}"/>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84;p16">
              <a:extLst>
                <a:ext uri="{FF2B5EF4-FFF2-40B4-BE49-F238E27FC236}">
                  <a16:creationId xmlns:a16="http://schemas.microsoft.com/office/drawing/2014/main" id="{45D3E30D-955C-BD27-5964-A43D76240310}"/>
                </a:ext>
              </a:extLst>
            </p:cNvPr>
            <p:cNvPicPr preferRelativeResize="0"/>
            <p:nvPr/>
          </p:nvPicPr>
          <p:blipFill>
            <a:blip r:embed="rId4">
              <a:alphaModFix/>
            </a:blip>
            <a:stretch>
              <a:fillRect/>
            </a:stretch>
          </p:blipFill>
          <p:spPr>
            <a:xfrm>
              <a:off x="336575" y="4819819"/>
              <a:ext cx="218554" cy="232606"/>
            </a:xfrm>
            <a:prstGeom prst="rect">
              <a:avLst/>
            </a:prstGeom>
            <a:noFill/>
            <a:ln>
              <a:noFill/>
            </a:ln>
          </p:spPr>
        </p:pic>
        <p:sp>
          <p:nvSpPr>
            <p:cNvPr id="25" name="Google Shape;85;p16">
              <a:extLst>
                <a:ext uri="{FF2B5EF4-FFF2-40B4-BE49-F238E27FC236}">
                  <a16:creationId xmlns:a16="http://schemas.microsoft.com/office/drawing/2014/main" id="{5586ED5A-8996-6EC5-02EE-708316927831}"/>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26" name="Google Shape;86;p16">
              <a:extLst>
                <a:ext uri="{FF2B5EF4-FFF2-40B4-BE49-F238E27FC236}">
                  <a16:creationId xmlns:a16="http://schemas.microsoft.com/office/drawing/2014/main" id="{55333E30-A37F-47B1-A9DD-A634A3C71467}"/>
                </a:ext>
              </a:extLst>
            </p:cNvPr>
            <p:cNvPicPr preferRelativeResize="0"/>
            <p:nvPr/>
          </p:nvPicPr>
          <p:blipFill>
            <a:blip r:embed="rId5">
              <a:alphaModFix/>
            </a:blip>
            <a:stretch>
              <a:fillRect/>
            </a:stretch>
          </p:blipFill>
          <p:spPr>
            <a:xfrm>
              <a:off x="7444327" y="4799525"/>
              <a:ext cx="1563273" cy="291000"/>
            </a:xfrm>
            <a:prstGeom prst="rect">
              <a:avLst/>
            </a:prstGeom>
            <a:solidFill>
              <a:srgbClr val="073763"/>
            </a:solidFill>
            <a:ln>
              <a:noFill/>
            </a:ln>
          </p:spPr>
        </p:pic>
      </p:grpSp>
      <p:sp>
        <p:nvSpPr>
          <p:cNvPr id="27" name="TextBox 26">
            <a:extLst>
              <a:ext uri="{FF2B5EF4-FFF2-40B4-BE49-F238E27FC236}">
                <a16:creationId xmlns:a16="http://schemas.microsoft.com/office/drawing/2014/main" id="{0BDE00AA-99CD-9F2D-F9DC-921DB501A391}"/>
              </a:ext>
            </a:extLst>
          </p:cNvPr>
          <p:cNvSpPr txBox="1"/>
          <p:nvPr/>
        </p:nvSpPr>
        <p:spPr>
          <a:xfrm>
            <a:off x="7990449" y="2178780"/>
            <a:ext cx="777020" cy="369332"/>
          </a:xfrm>
          <a:prstGeom prst="rect">
            <a:avLst/>
          </a:prstGeom>
          <a:noFill/>
        </p:spPr>
        <p:txBody>
          <a:bodyPr wrap="square" rtlCol="0">
            <a:spAutoFit/>
          </a:bodyPr>
          <a:lstStyle/>
          <a:p>
            <a:r>
              <a:rPr lang="en-US" sz="1800" b="1" dirty="0">
                <a:solidFill>
                  <a:srgbClr val="CC0066"/>
                </a:solidFill>
              </a:rPr>
              <a:t>%</a:t>
            </a:r>
          </a:p>
        </p:txBody>
      </p:sp>
    </p:spTree>
    <p:extLst>
      <p:ext uri="{BB962C8B-B14F-4D97-AF65-F5344CB8AC3E}">
        <p14:creationId xmlns:p14="http://schemas.microsoft.com/office/powerpoint/2010/main" val="18119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8118-C874-A7A1-A28E-31D7E8D97117}"/>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FAEB0389-8020-E049-2104-1CFE214F15D9}"/>
              </a:ext>
            </a:extLst>
          </p:cNvPr>
          <p:cNvGrpSpPr/>
          <p:nvPr/>
        </p:nvGrpSpPr>
        <p:grpSpPr>
          <a:xfrm>
            <a:off x="3300" y="4685225"/>
            <a:ext cx="9144000" cy="458400"/>
            <a:chOff x="3300" y="4685225"/>
            <a:chExt cx="9144000" cy="458400"/>
          </a:xfrm>
        </p:grpSpPr>
        <p:sp>
          <p:nvSpPr>
            <p:cNvPr id="5" name="Google Shape;83;p16">
              <a:extLst>
                <a:ext uri="{FF2B5EF4-FFF2-40B4-BE49-F238E27FC236}">
                  <a16:creationId xmlns:a16="http://schemas.microsoft.com/office/drawing/2014/main" id="{A0B7446A-7903-AE9B-DB7E-3912CC3F93DC}"/>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Google Shape;84;p16">
              <a:extLst>
                <a:ext uri="{FF2B5EF4-FFF2-40B4-BE49-F238E27FC236}">
                  <a16:creationId xmlns:a16="http://schemas.microsoft.com/office/drawing/2014/main" id="{FA19801F-FF22-1754-CDC1-1D5644CCD129}"/>
                </a:ext>
              </a:extLst>
            </p:cNvPr>
            <p:cNvPicPr preferRelativeResize="0"/>
            <p:nvPr/>
          </p:nvPicPr>
          <p:blipFill>
            <a:blip r:embed="rId2">
              <a:alphaModFix/>
            </a:blip>
            <a:stretch>
              <a:fillRect/>
            </a:stretch>
          </p:blipFill>
          <p:spPr>
            <a:xfrm>
              <a:off x="336575" y="4819819"/>
              <a:ext cx="218554" cy="232606"/>
            </a:xfrm>
            <a:prstGeom prst="rect">
              <a:avLst/>
            </a:prstGeom>
            <a:noFill/>
            <a:ln>
              <a:noFill/>
            </a:ln>
          </p:spPr>
        </p:pic>
        <p:sp>
          <p:nvSpPr>
            <p:cNvPr id="7" name="Google Shape;85;p16">
              <a:extLst>
                <a:ext uri="{FF2B5EF4-FFF2-40B4-BE49-F238E27FC236}">
                  <a16:creationId xmlns:a16="http://schemas.microsoft.com/office/drawing/2014/main" id="{D26E8EE8-C1A9-49F2-79C2-4F0195B33FE1}"/>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8" name="Google Shape;86;p16">
              <a:extLst>
                <a:ext uri="{FF2B5EF4-FFF2-40B4-BE49-F238E27FC236}">
                  <a16:creationId xmlns:a16="http://schemas.microsoft.com/office/drawing/2014/main" id="{DA0FBE92-5696-8A5F-9156-2B47F0FEDD80}"/>
                </a:ext>
              </a:extLst>
            </p:cNvPr>
            <p:cNvPicPr preferRelativeResize="0"/>
            <p:nvPr/>
          </p:nvPicPr>
          <p:blipFill>
            <a:blip r:embed="rId3">
              <a:alphaModFix/>
            </a:blip>
            <a:stretch>
              <a:fillRect/>
            </a:stretch>
          </p:blipFill>
          <p:spPr>
            <a:xfrm>
              <a:off x="7444327" y="4799525"/>
              <a:ext cx="1563273" cy="291000"/>
            </a:xfrm>
            <a:prstGeom prst="rect">
              <a:avLst/>
            </a:prstGeom>
            <a:solidFill>
              <a:srgbClr val="073763"/>
            </a:solidFill>
            <a:ln>
              <a:noFill/>
            </a:ln>
          </p:spPr>
        </p:pic>
      </p:grpSp>
      <p:pic>
        <p:nvPicPr>
          <p:cNvPr id="12" name="Picture 11">
            <a:extLst>
              <a:ext uri="{FF2B5EF4-FFF2-40B4-BE49-F238E27FC236}">
                <a16:creationId xmlns:a16="http://schemas.microsoft.com/office/drawing/2014/main" id="{C145A7D6-79AB-D557-8D3C-22C1CD7A7B2E}"/>
              </a:ext>
            </a:extLst>
          </p:cNvPr>
          <p:cNvPicPr>
            <a:picLocks noChangeAspect="1"/>
          </p:cNvPicPr>
          <p:nvPr/>
        </p:nvPicPr>
        <p:blipFill>
          <a:blip r:embed="rId4"/>
          <a:stretch>
            <a:fillRect/>
          </a:stretch>
        </p:blipFill>
        <p:spPr>
          <a:xfrm>
            <a:off x="1506593" y="0"/>
            <a:ext cx="5940899" cy="4670225"/>
          </a:xfrm>
          <a:prstGeom prst="rect">
            <a:avLst/>
          </a:prstGeom>
        </p:spPr>
      </p:pic>
    </p:spTree>
    <p:extLst>
      <p:ext uri="{BB962C8B-B14F-4D97-AF65-F5344CB8AC3E}">
        <p14:creationId xmlns:p14="http://schemas.microsoft.com/office/powerpoint/2010/main" val="179898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3" name="Group 12">
            <a:extLst>
              <a:ext uri="{FF2B5EF4-FFF2-40B4-BE49-F238E27FC236}">
                <a16:creationId xmlns:a16="http://schemas.microsoft.com/office/drawing/2014/main" id="{47003DC5-6B49-D81D-042E-BC02A47969A6}"/>
              </a:ext>
            </a:extLst>
          </p:cNvPr>
          <p:cNvGrpSpPr/>
          <p:nvPr/>
        </p:nvGrpSpPr>
        <p:grpSpPr>
          <a:xfrm>
            <a:off x="3095515" y="1208577"/>
            <a:ext cx="2574759" cy="2095106"/>
            <a:chOff x="3405785" y="2809711"/>
            <a:chExt cx="2574759" cy="2095106"/>
          </a:xfrm>
        </p:grpSpPr>
        <p:sp>
          <p:nvSpPr>
            <p:cNvPr id="8" name="TextBox 7">
              <a:extLst>
                <a:ext uri="{FF2B5EF4-FFF2-40B4-BE49-F238E27FC236}">
                  <a16:creationId xmlns:a16="http://schemas.microsoft.com/office/drawing/2014/main" id="{7A168FEB-D727-E13B-E3F6-54FF589DBB72}"/>
                </a:ext>
              </a:extLst>
            </p:cNvPr>
            <p:cNvSpPr txBox="1"/>
            <p:nvPr/>
          </p:nvSpPr>
          <p:spPr>
            <a:xfrm>
              <a:off x="4082603" y="2809711"/>
              <a:ext cx="978793" cy="523220"/>
            </a:xfrm>
            <a:prstGeom prst="rect">
              <a:avLst/>
            </a:prstGeom>
            <a:noFill/>
          </p:spPr>
          <p:txBody>
            <a:bodyPr wrap="square" rtlCol="0">
              <a:spAutoFit/>
            </a:bodyPr>
            <a:lstStyle/>
            <a:p>
              <a:pPr algn="ctr"/>
              <a:r>
                <a:rPr lang="en-US" sz="1400" b="1" dirty="0">
                  <a:solidFill>
                    <a:schemeClr val="dk1"/>
                  </a:solidFill>
                  <a:latin typeface="Calibri"/>
                  <a:ea typeface="Calibri"/>
                  <a:cs typeface="Calibri"/>
                  <a:sym typeface="Calibri"/>
                </a:rPr>
                <a:t>Prediction</a:t>
              </a:r>
            </a:p>
            <a:p>
              <a:pPr algn="ctr"/>
              <a:r>
                <a:rPr lang="en-US" b="1" dirty="0">
                  <a:solidFill>
                    <a:srgbClr val="FF0066"/>
                  </a:solidFill>
                  <a:latin typeface="Calibri"/>
                  <a:ea typeface="Calibri"/>
                  <a:cs typeface="Calibri"/>
                  <a:sym typeface="Calibri"/>
                </a:rPr>
                <a:t>&gt; 80%</a:t>
              </a:r>
              <a:endParaRPr lang="en-US" b="1" dirty="0">
                <a:solidFill>
                  <a:srgbClr val="FF0066"/>
                </a:solidFill>
              </a:endParaRPr>
            </a:p>
          </p:txBody>
        </p:sp>
        <p:pic>
          <p:nvPicPr>
            <p:cNvPr id="10" name="Picture 9" descr="A group of older women&#10;&#10;Description automatically generated">
              <a:extLst>
                <a:ext uri="{FF2B5EF4-FFF2-40B4-BE49-F238E27FC236}">
                  <a16:creationId xmlns:a16="http://schemas.microsoft.com/office/drawing/2014/main" id="{A212B17A-CDB2-B062-1F7D-C5E775960EFF}"/>
                </a:ext>
              </a:extLst>
            </p:cNvPr>
            <p:cNvPicPr>
              <a:picLocks noChangeAspect="1"/>
            </p:cNvPicPr>
            <p:nvPr/>
          </p:nvPicPr>
          <p:blipFill>
            <a:blip r:embed="rId3"/>
            <a:stretch>
              <a:fillRect/>
            </a:stretch>
          </p:blipFill>
          <p:spPr>
            <a:xfrm>
              <a:off x="3405785" y="3542005"/>
              <a:ext cx="2574759" cy="1362812"/>
            </a:xfrm>
            <a:prstGeom prst="rect">
              <a:avLst/>
            </a:prstGeom>
          </p:spPr>
        </p:pic>
      </p:grpSp>
      <p:grpSp>
        <p:nvGrpSpPr>
          <p:cNvPr id="14" name="Group 13">
            <a:extLst>
              <a:ext uri="{FF2B5EF4-FFF2-40B4-BE49-F238E27FC236}">
                <a16:creationId xmlns:a16="http://schemas.microsoft.com/office/drawing/2014/main" id="{23954ED8-8989-FFEB-3DE6-A95E61A5FEFA}"/>
              </a:ext>
            </a:extLst>
          </p:cNvPr>
          <p:cNvGrpSpPr/>
          <p:nvPr/>
        </p:nvGrpSpPr>
        <p:grpSpPr>
          <a:xfrm>
            <a:off x="6462457" y="970255"/>
            <a:ext cx="2574759" cy="2445570"/>
            <a:chOff x="6336406" y="171256"/>
            <a:chExt cx="2574759" cy="2445570"/>
          </a:xfrm>
        </p:grpSpPr>
        <p:pic>
          <p:nvPicPr>
            <p:cNvPr id="8194" name="Picture 2" descr="Aggregates of the protein alpha-synuclein arising in the gut may play a ...">
              <a:extLst>
                <a:ext uri="{FF2B5EF4-FFF2-40B4-BE49-F238E27FC236}">
                  <a16:creationId xmlns:a16="http://schemas.microsoft.com/office/drawing/2014/main" id="{05F92733-0CCC-09B7-F809-9F42BEAAB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406" y="688473"/>
              <a:ext cx="2574759" cy="19283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D93FB4-AA52-242A-E211-77846EED19C7}"/>
                </a:ext>
              </a:extLst>
            </p:cNvPr>
            <p:cNvSpPr txBox="1"/>
            <p:nvPr/>
          </p:nvSpPr>
          <p:spPr>
            <a:xfrm>
              <a:off x="7058105" y="171256"/>
              <a:ext cx="978793" cy="523220"/>
            </a:xfrm>
            <a:prstGeom prst="rect">
              <a:avLst/>
            </a:prstGeom>
            <a:noFill/>
          </p:spPr>
          <p:txBody>
            <a:bodyPr wrap="square" rtlCol="0">
              <a:spAutoFit/>
            </a:bodyPr>
            <a:lstStyle/>
            <a:p>
              <a:pPr algn="ctr"/>
              <a:r>
                <a:rPr lang="en-US" b="1" dirty="0">
                  <a:solidFill>
                    <a:schemeClr val="dk1"/>
                  </a:solidFill>
                  <a:latin typeface="Calibri"/>
                  <a:ea typeface="Calibri"/>
                  <a:cs typeface="Calibri"/>
                  <a:sym typeface="Calibri"/>
                </a:rPr>
                <a:t>Pathology</a:t>
              </a:r>
            </a:p>
            <a:p>
              <a:pPr algn="ctr"/>
              <a:r>
                <a:rPr lang="en-US" b="1" dirty="0">
                  <a:solidFill>
                    <a:srgbClr val="FF0066"/>
                  </a:solidFill>
                  <a:latin typeface="Calibri"/>
                  <a:ea typeface="Calibri"/>
                  <a:cs typeface="Calibri"/>
                  <a:sym typeface="Calibri"/>
                </a:rPr>
                <a:t>&gt; 90%</a:t>
              </a:r>
              <a:endParaRPr lang="en-US" b="1" dirty="0">
                <a:solidFill>
                  <a:srgbClr val="FF0066"/>
                </a:solidFill>
              </a:endParaRPr>
            </a:p>
          </p:txBody>
        </p:sp>
      </p:grpSp>
      <p:sp>
        <p:nvSpPr>
          <p:cNvPr id="15" name="TextBox 14">
            <a:extLst>
              <a:ext uri="{FF2B5EF4-FFF2-40B4-BE49-F238E27FC236}">
                <a16:creationId xmlns:a16="http://schemas.microsoft.com/office/drawing/2014/main" id="{74F79D6D-D8BC-2C24-ED1A-7E155D332515}"/>
              </a:ext>
            </a:extLst>
          </p:cNvPr>
          <p:cNvSpPr txBox="1"/>
          <p:nvPr/>
        </p:nvSpPr>
        <p:spPr>
          <a:xfrm>
            <a:off x="3567448" y="39505"/>
            <a:ext cx="1803041" cy="400110"/>
          </a:xfrm>
          <a:prstGeom prst="rect">
            <a:avLst/>
          </a:prstGeom>
          <a:noFill/>
        </p:spPr>
        <p:txBody>
          <a:bodyPr wrap="square" rtlCol="0">
            <a:spAutoFit/>
          </a:bodyPr>
          <a:lstStyle/>
          <a:p>
            <a:r>
              <a:rPr lang="en-US" sz="2000" b="1" dirty="0">
                <a:solidFill>
                  <a:srgbClr val="002060"/>
                </a:solidFill>
              </a:rPr>
              <a:t>Applications</a:t>
            </a:r>
          </a:p>
        </p:txBody>
      </p:sp>
      <p:grpSp>
        <p:nvGrpSpPr>
          <p:cNvPr id="2" name="Group 1">
            <a:extLst>
              <a:ext uri="{FF2B5EF4-FFF2-40B4-BE49-F238E27FC236}">
                <a16:creationId xmlns:a16="http://schemas.microsoft.com/office/drawing/2014/main" id="{F92D14E4-0FA7-D303-514B-AE9EA055B9FC}"/>
              </a:ext>
            </a:extLst>
          </p:cNvPr>
          <p:cNvGrpSpPr/>
          <p:nvPr/>
        </p:nvGrpSpPr>
        <p:grpSpPr>
          <a:xfrm>
            <a:off x="198120" y="673060"/>
            <a:ext cx="1927860" cy="3184565"/>
            <a:chOff x="198120" y="673060"/>
            <a:chExt cx="1927860" cy="3184565"/>
          </a:xfrm>
        </p:grpSpPr>
        <p:sp>
          <p:nvSpPr>
            <p:cNvPr id="7" name="TextBox 6">
              <a:extLst>
                <a:ext uri="{FF2B5EF4-FFF2-40B4-BE49-F238E27FC236}">
                  <a16:creationId xmlns:a16="http://schemas.microsoft.com/office/drawing/2014/main" id="{3D299491-BE17-A083-33FC-E06E6EF2F709}"/>
                </a:ext>
              </a:extLst>
            </p:cNvPr>
            <p:cNvSpPr txBox="1"/>
            <p:nvPr/>
          </p:nvSpPr>
          <p:spPr>
            <a:xfrm>
              <a:off x="611693" y="673060"/>
              <a:ext cx="978794" cy="523220"/>
            </a:xfrm>
            <a:prstGeom prst="rect">
              <a:avLst/>
            </a:prstGeom>
            <a:noFill/>
          </p:spPr>
          <p:txBody>
            <a:bodyPr wrap="square" rtlCol="0">
              <a:spAutoFit/>
            </a:bodyPr>
            <a:lstStyle/>
            <a:p>
              <a:r>
                <a:rPr lang="en-US" sz="1400" b="1" dirty="0">
                  <a:solidFill>
                    <a:schemeClr val="dk1"/>
                  </a:solidFill>
                  <a:latin typeface="Calibri"/>
                  <a:ea typeface="Calibri"/>
                  <a:cs typeface="Calibri"/>
                  <a:sym typeface="Calibri"/>
                </a:rPr>
                <a:t>Diagnosis</a:t>
              </a:r>
            </a:p>
            <a:p>
              <a:pPr algn="ctr"/>
              <a:r>
                <a:rPr lang="en-US" b="1" dirty="0">
                  <a:solidFill>
                    <a:srgbClr val="FF0066"/>
                  </a:solidFill>
                  <a:latin typeface="Calibri"/>
                  <a:ea typeface="Calibri"/>
                  <a:cs typeface="Calibri"/>
                  <a:sym typeface="Calibri"/>
                </a:rPr>
                <a:t>&gt; 95%</a:t>
              </a:r>
              <a:endParaRPr lang="en-US" b="1" dirty="0">
                <a:solidFill>
                  <a:srgbClr val="FF0066"/>
                </a:solidFill>
              </a:endParaRPr>
            </a:p>
          </p:txBody>
        </p:sp>
        <p:pic>
          <p:nvPicPr>
            <p:cNvPr id="5122" name="Picture 2" descr="Diagnosis vs. Prognosis: What's The Difference? | Merriam-Webster">
              <a:extLst>
                <a:ext uri="{FF2B5EF4-FFF2-40B4-BE49-F238E27FC236}">
                  <a16:creationId xmlns:a16="http://schemas.microsoft.com/office/drawing/2014/main" id="{96B73FD5-91A3-9169-5A53-DED08CF627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3778"/>
            <a:stretch/>
          </p:blipFill>
          <p:spPr bwMode="auto">
            <a:xfrm>
              <a:off x="198120" y="1285875"/>
              <a:ext cx="1927860" cy="2571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E4104C17-85F9-B81F-E55B-BEC942E51374}"/>
              </a:ext>
            </a:extLst>
          </p:cNvPr>
          <p:cNvGrpSpPr/>
          <p:nvPr/>
        </p:nvGrpSpPr>
        <p:grpSpPr>
          <a:xfrm>
            <a:off x="3300" y="4692259"/>
            <a:ext cx="9144000" cy="458400"/>
            <a:chOff x="3300" y="4685225"/>
            <a:chExt cx="9144000" cy="458400"/>
          </a:xfrm>
        </p:grpSpPr>
        <p:sp>
          <p:nvSpPr>
            <p:cNvPr id="4" name="Google Shape;83;p16">
              <a:extLst>
                <a:ext uri="{FF2B5EF4-FFF2-40B4-BE49-F238E27FC236}">
                  <a16:creationId xmlns:a16="http://schemas.microsoft.com/office/drawing/2014/main" id="{56A8D3DB-AFAE-1936-E24C-B0172CC0E188}"/>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 name="Google Shape;84;p16">
              <a:extLst>
                <a:ext uri="{FF2B5EF4-FFF2-40B4-BE49-F238E27FC236}">
                  <a16:creationId xmlns:a16="http://schemas.microsoft.com/office/drawing/2014/main" id="{9E67DBD8-D020-D6C0-9757-298405D16BB1}"/>
                </a:ext>
              </a:extLst>
            </p:cNvPr>
            <p:cNvPicPr preferRelativeResize="0"/>
            <p:nvPr/>
          </p:nvPicPr>
          <p:blipFill>
            <a:blip r:embed="rId6">
              <a:alphaModFix/>
            </a:blip>
            <a:stretch>
              <a:fillRect/>
            </a:stretch>
          </p:blipFill>
          <p:spPr>
            <a:xfrm>
              <a:off x="336575" y="4819819"/>
              <a:ext cx="218554" cy="232606"/>
            </a:xfrm>
            <a:prstGeom prst="rect">
              <a:avLst/>
            </a:prstGeom>
            <a:noFill/>
            <a:ln>
              <a:noFill/>
            </a:ln>
          </p:spPr>
        </p:pic>
        <p:sp>
          <p:nvSpPr>
            <p:cNvPr id="6" name="Google Shape;85;p16">
              <a:extLst>
                <a:ext uri="{FF2B5EF4-FFF2-40B4-BE49-F238E27FC236}">
                  <a16:creationId xmlns:a16="http://schemas.microsoft.com/office/drawing/2014/main" id="{14F098C0-0A60-4383-9393-B32ADD7A448F}"/>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9" name="Google Shape;86;p16">
              <a:extLst>
                <a:ext uri="{FF2B5EF4-FFF2-40B4-BE49-F238E27FC236}">
                  <a16:creationId xmlns:a16="http://schemas.microsoft.com/office/drawing/2014/main" id="{C4FB32CE-AB35-FF98-CE48-6BBC77705C7E}"/>
                </a:ext>
              </a:extLst>
            </p:cNvPr>
            <p:cNvPicPr preferRelativeResize="0"/>
            <p:nvPr/>
          </p:nvPicPr>
          <p:blipFill>
            <a:blip r:embed="rId7">
              <a:alphaModFix/>
            </a:blip>
            <a:stretch>
              <a:fillRect/>
            </a:stretch>
          </p:blipFill>
          <p:spPr>
            <a:xfrm>
              <a:off x="7444327" y="4799525"/>
              <a:ext cx="1563273" cy="291000"/>
            </a:xfrm>
            <a:prstGeom prst="rect">
              <a:avLst/>
            </a:prstGeom>
            <a:solidFill>
              <a:srgbClr val="073763"/>
            </a:solidFill>
            <a:ln>
              <a:noFill/>
            </a:ln>
          </p:spPr>
        </p:pic>
      </p:grpSp>
    </p:spTree>
    <p:extLst>
      <p:ext uri="{BB962C8B-B14F-4D97-AF65-F5344CB8AC3E}">
        <p14:creationId xmlns:p14="http://schemas.microsoft.com/office/powerpoint/2010/main" val="26000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927035" y="1716481"/>
            <a:ext cx="7886700" cy="685060"/>
          </a:xfrm>
          <a:prstGeom prst="rect">
            <a:avLst/>
          </a:prstGeom>
          <a:noFill/>
          <a:ln>
            <a:noFill/>
          </a:ln>
        </p:spPr>
        <p:txBody>
          <a:bodyPr spcFirstLastPara="1" wrap="square" lIns="68575" tIns="34275" rIns="68575" bIns="34275" anchor="t" anchorCtr="0">
            <a:normAutofit/>
          </a:bodyPr>
          <a:lstStyle/>
          <a:p>
            <a:pPr marL="0" lvl="0" indent="0" algn="l" rtl="0">
              <a:lnSpc>
                <a:spcPct val="200000"/>
              </a:lnSpc>
              <a:spcBef>
                <a:spcPts val="0"/>
              </a:spcBef>
              <a:spcAft>
                <a:spcPts val="0"/>
              </a:spcAft>
              <a:buClr>
                <a:schemeClr val="dk1"/>
              </a:buClr>
              <a:buSzPts val="1400"/>
              <a:buNone/>
            </a:pPr>
            <a:r>
              <a:rPr lang="en-US" dirty="0">
                <a:solidFill>
                  <a:schemeClr val="dk1"/>
                </a:solidFill>
              </a:rPr>
              <a:t>Diagnosis                           Prediction                               Pathology</a:t>
            </a:r>
            <a:endParaRPr dirty="0">
              <a:solidFill>
                <a:schemeClr val="dk1"/>
              </a:solidFill>
            </a:endParaRPr>
          </a:p>
        </p:txBody>
      </p:sp>
      <p:pic>
        <p:nvPicPr>
          <p:cNvPr id="8" name="Picture 7">
            <a:extLst>
              <a:ext uri="{FF2B5EF4-FFF2-40B4-BE49-F238E27FC236}">
                <a16:creationId xmlns:a16="http://schemas.microsoft.com/office/drawing/2014/main" id="{90DB59DA-09BF-5C3E-070D-1B20F5B93829}"/>
              </a:ext>
            </a:extLst>
          </p:cNvPr>
          <p:cNvPicPr>
            <a:picLocks noChangeAspect="1"/>
          </p:cNvPicPr>
          <p:nvPr/>
        </p:nvPicPr>
        <p:blipFill>
          <a:blip r:embed="rId3"/>
          <a:stretch>
            <a:fillRect/>
          </a:stretch>
        </p:blipFill>
        <p:spPr>
          <a:xfrm>
            <a:off x="1300975" y="505616"/>
            <a:ext cx="5758392" cy="819924"/>
          </a:xfrm>
          <a:prstGeom prst="rect">
            <a:avLst/>
          </a:prstGeom>
        </p:spPr>
      </p:pic>
      <p:pic>
        <p:nvPicPr>
          <p:cNvPr id="4102" name="Picture 6" descr="Sound Wave PNG Images Transparent Free Download - PNG Mart">
            <a:extLst>
              <a:ext uri="{FF2B5EF4-FFF2-40B4-BE49-F238E27FC236}">
                <a16:creationId xmlns:a16="http://schemas.microsoft.com/office/drawing/2014/main" id="{36CFF54F-A14D-D200-F273-946263C9E0E6}"/>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60508" y="2960853"/>
            <a:ext cx="6207617" cy="129674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134E0A6-5BBC-51BE-3AC7-B689B7FB529C}"/>
              </a:ext>
            </a:extLst>
          </p:cNvPr>
          <p:cNvGrpSpPr/>
          <p:nvPr/>
        </p:nvGrpSpPr>
        <p:grpSpPr>
          <a:xfrm>
            <a:off x="3300" y="4685225"/>
            <a:ext cx="9144000" cy="458400"/>
            <a:chOff x="3300" y="4685225"/>
            <a:chExt cx="9144000" cy="458400"/>
          </a:xfrm>
        </p:grpSpPr>
        <p:sp>
          <p:nvSpPr>
            <p:cNvPr id="7" name="Google Shape;83;p16">
              <a:extLst>
                <a:ext uri="{FF2B5EF4-FFF2-40B4-BE49-F238E27FC236}">
                  <a16:creationId xmlns:a16="http://schemas.microsoft.com/office/drawing/2014/main" id="{9CE75487-FCB3-D32D-C068-1C0D76CFF108}"/>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Google Shape;84;p16">
              <a:extLst>
                <a:ext uri="{FF2B5EF4-FFF2-40B4-BE49-F238E27FC236}">
                  <a16:creationId xmlns:a16="http://schemas.microsoft.com/office/drawing/2014/main" id="{680369FF-DC9D-F856-AC6D-0DD5055EFD0B}"/>
                </a:ext>
              </a:extLst>
            </p:cNvPr>
            <p:cNvPicPr preferRelativeResize="0"/>
            <p:nvPr/>
          </p:nvPicPr>
          <p:blipFill>
            <a:blip r:embed="rId5">
              <a:alphaModFix/>
            </a:blip>
            <a:stretch>
              <a:fillRect/>
            </a:stretch>
          </p:blipFill>
          <p:spPr>
            <a:xfrm>
              <a:off x="336575" y="4819819"/>
              <a:ext cx="218554" cy="232606"/>
            </a:xfrm>
            <a:prstGeom prst="rect">
              <a:avLst/>
            </a:prstGeom>
            <a:noFill/>
            <a:ln>
              <a:noFill/>
            </a:ln>
          </p:spPr>
        </p:pic>
        <p:sp>
          <p:nvSpPr>
            <p:cNvPr id="10" name="Google Shape;85;p16">
              <a:extLst>
                <a:ext uri="{FF2B5EF4-FFF2-40B4-BE49-F238E27FC236}">
                  <a16:creationId xmlns:a16="http://schemas.microsoft.com/office/drawing/2014/main" id="{3BFFA3BD-79FD-4C01-C6B3-573ED133C553}"/>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11" name="Google Shape;86;p16">
              <a:extLst>
                <a:ext uri="{FF2B5EF4-FFF2-40B4-BE49-F238E27FC236}">
                  <a16:creationId xmlns:a16="http://schemas.microsoft.com/office/drawing/2014/main" id="{84C72D48-8A22-CDA1-5FE8-BB42A91696A8}"/>
                </a:ext>
              </a:extLst>
            </p:cNvPr>
            <p:cNvPicPr preferRelativeResize="0"/>
            <p:nvPr/>
          </p:nvPicPr>
          <p:blipFill>
            <a:blip r:embed="rId6">
              <a:alphaModFix/>
            </a:blip>
            <a:stretch>
              <a:fillRect/>
            </a:stretch>
          </p:blipFill>
          <p:spPr>
            <a:xfrm>
              <a:off x="7444327" y="4799525"/>
              <a:ext cx="1563273" cy="291000"/>
            </a:xfrm>
            <a:prstGeom prst="rect">
              <a:avLst/>
            </a:prstGeom>
            <a:solidFill>
              <a:srgbClr val="073763"/>
            </a:solidFill>
            <a:ln>
              <a:noFill/>
            </a:ln>
          </p:spPr>
        </p:pic>
      </p:grpSp>
      <p:sp>
        <p:nvSpPr>
          <p:cNvPr id="12" name="Google Shape;123;p20">
            <a:extLst>
              <a:ext uri="{FF2B5EF4-FFF2-40B4-BE49-F238E27FC236}">
                <a16:creationId xmlns:a16="http://schemas.microsoft.com/office/drawing/2014/main" id="{FFA8BF15-E473-BF7B-FECE-1ECC3509E3B0}"/>
              </a:ext>
            </a:extLst>
          </p:cNvPr>
          <p:cNvSpPr txBox="1"/>
          <p:nvPr/>
        </p:nvSpPr>
        <p:spPr>
          <a:xfrm>
            <a:off x="-77373" y="4381122"/>
            <a:ext cx="5598600" cy="409500"/>
          </a:xfrm>
          <a:prstGeom prst="rect">
            <a:avLst/>
          </a:prstGeom>
          <a:noFill/>
          <a:ln>
            <a:noFill/>
          </a:ln>
        </p:spPr>
        <p:txBody>
          <a:bodyPr spcFirstLastPara="1" wrap="square" lIns="91425" tIns="91425" rIns="91425" bIns="91425" anchor="t" anchorCtr="0">
            <a:noAutofit/>
          </a:bodyPr>
          <a:lstStyle/>
          <a:p>
            <a:pPr lvl="0"/>
            <a:r>
              <a:rPr lang="en" sz="1100" dirty="0">
                <a:solidFill>
                  <a:srgbClr val="666666"/>
                </a:solidFill>
              </a:rPr>
              <a:t>Rezaii, Wolff, Price, </a:t>
            </a:r>
            <a:r>
              <a:rPr lang="en" sz="1100" i="1" dirty="0">
                <a:solidFill>
                  <a:srgbClr val="666666"/>
                </a:solidFill>
              </a:rPr>
              <a:t>British Journal of Psychiatry </a:t>
            </a:r>
            <a:r>
              <a:rPr lang="en" sz="1100" dirty="0">
                <a:solidFill>
                  <a:srgbClr val="666666"/>
                </a:solidFill>
              </a:rPr>
              <a:t>2022</a:t>
            </a:r>
            <a:endParaRPr sz="1100" dirty="0">
              <a:solidFill>
                <a:srgbClr val="666666"/>
              </a:solidFill>
            </a:endParaRPr>
          </a:p>
        </p:txBody>
      </p:sp>
    </p:spTree>
    <p:extLst>
      <p:ext uri="{BB962C8B-B14F-4D97-AF65-F5344CB8AC3E}">
        <p14:creationId xmlns:p14="http://schemas.microsoft.com/office/powerpoint/2010/main" val="267438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wipe(left)">
                                      <p:cBhvr>
                                        <p:cTn id="16" dur="75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617A-BC6A-C7FB-5EB5-06EC7EFCD47E}"/>
              </a:ext>
            </a:extLst>
          </p:cNvPr>
          <p:cNvSpPr>
            <a:spLocks noGrp="1"/>
          </p:cNvSpPr>
          <p:nvPr>
            <p:ph type="title"/>
          </p:nvPr>
        </p:nvSpPr>
        <p:spPr/>
        <p:txBody>
          <a:bodyPr/>
          <a:lstStyle/>
          <a:p>
            <a:endParaRPr lang="en-US"/>
          </a:p>
        </p:txBody>
      </p:sp>
      <p:pic>
        <p:nvPicPr>
          <p:cNvPr id="4100" name="Picture 4" descr="Sound waves in lipid films can annihilate each other upon collision ...">
            <a:extLst>
              <a:ext uri="{FF2B5EF4-FFF2-40B4-BE49-F238E27FC236}">
                <a16:creationId xmlns:a16="http://schemas.microsoft.com/office/drawing/2014/main" id="{B77A4A35-17DC-35B7-D162-F97711F50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83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F8B4C3-57B1-0247-103E-853DE8003FE2}"/>
              </a:ext>
            </a:extLst>
          </p:cNvPr>
          <p:cNvSpPr txBox="1"/>
          <p:nvPr/>
        </p:nvSpPr>
        <p:spPr>
          <a:xfrm>
            <a:off x="2870022" y="1783724"/>
            <a:ext cx="3587750"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Conclusions</a:t>
            </a:r>
          </a:p>
        </p:txBody>
      </p:sp>
      <p:sp>
        <p:nvSpPr>
          <p:cNvPr id="5" name="Rectangle 2">
            <a:extLst>
              <a:ext uri="{FF2B5EF4-FFF2-40B4-BE49-F238E27FC236}">
                <a16:creationId xmlns:a16="http://schemas.microsoft.com/office/drawing/2014/main" id="{7481FF94-CCBB-5ABD-21DA-BD07265692B3}"/>
              </a:ext>
            </a:extLst>
          </p:cNvPr>
          <p:cNvSpPr>
            <a:spLocks noGrp="1" noChangeArrowheads="1"/>
          </p:cNvSpPr>
          <p:nvPr>
            <p:ph type="body" idx="1"/>
          </p:nvPr>
        </p:nvSpPr>
        <p:spPr bwMode="auto">
          <a:xfrm>
            <a:off x="450166" y="2144108"/>
            <a:ext cx="80344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200"/>
              </a:spcAft>
              <a:buClrTx/>
              <a:buSzTx/>
              <a:buFontTx/>
              <a:buChar char="•"/>
              <a:tabLst/>
            </a:pPr>
            <a:r>
              <a:rPr kumimoji="0" lang="en-US"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Language contains implicit and often overlooked signals about our present and future</a:t>
            </a:r>
            <a:r>
              <a:rPr kumimoji="0" lang="en-US" altLang="en-US" sz="16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health status</a:t>
            </a:r>
          </a:p>
          <a:p>
            <a:pPr marL="0" marR="0" lvl="0" indent="0" algn="l" defTabSz="914400" rtl="0" eaLnBrk="0" fontAlgn="base" latinLnBrk="0" hangingPunct="0">
              <a:lnSpc>
                <a:spcPct val="100000"/>
              </a:lnSpc>
              <a:spcBef>
                <a:spcPct val="0"/>
              </a:spcBef>
              <a:spcAft>
                <a:spcPts val="1200"/>
              </a:spcAft>
              <a:buClrTx/>
              <a:buSzTx/>
              <a:buFontTx/>
              <a:buChar char="•"/>
              <a:tabLs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AI allows us to uncover such hidden clues </a:t>
            </a:r>
          </a:p>
          <a:p>
            <a:pPr marL="0" marR="0" lvl="0" indent="0" algn="l" defTabSz="914400" rtl="0" eaLnBrk="0" fontAlgn="base" latinLnBrk="0" hangingPunct="0">
              <a:lnSpc>
                <a:spcPct val="100000"/>
              </a:lnSpc>
              <a:spcBef>
                <a:spcPct val="0"/>
              </a:spcBef>
              <a:spcAft>
                <a:spcPts val="1200"/>
              </a:spcAft>
              <a:buClrTx/>
              <a:buSzTx/>
              <a:buFontTx/>
              <a:buChar char="•"/>
              <a:tabLst/>
            </a:pPr>
            <a:r>
              <a:rPr kumimoji="0" lang="en-US"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This approach can be extended to a wide range of medical conditions to diagnose, make predictions and outline</a:t>
            </a:r>
            <a:r>
              <a:rPr kumimoji="0" lang="en-US" altLang="en-US" sz="160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treatment plans based on the nuances specific to each unique individual</a:t>
            </a:r>
          </a:p>
          <a:p>
            <a:pPr marL="0" marR="0" lvl="0" indent="0" algn="l" defTabSz="914400" rtl="0" eaLnBrk="0" fontAlgn="base" latinLnBrk="0" hangingPunct="0">
              <a:lnSpc>
                <a:spcPct val="100000"/>
              </a:lnSpc>
              <a:spcBef>
                <a:spcPct val="0"/>
              </a:spcBef>
              <a:spcAft>
                <a:spcPts val="1200"/>
              </a:spcAft>
              <a:buClrTx/>
              <a:buSzTx/>
              <a:buFontTx/>
              <a:buChar char="•"/>
              <a:tabLs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AI’s ability to work across languages and cultures makes it a scalable solution for diagnosing and predicting diseases in diverse populations worldwide.</a:t>
            </a:r>
          </a:p>
        </p:txBody>
      </p:sp>
    </p:spTree>
    <p:extLst>
      <p:ext uri="{BB962C8B-B14F-4D97-AF65-F5344CB8AC3E}">
        <p14:creationId xmlns:p14="http://schemas.microsoft.com/office/powerpoint/2010/main" val="8580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uce H. Price, MDCenter for Law, Brain &amp; Behavior">
            <a:extLst>
              <a:ext uri="{FF2B5EF4-FFF2-40B4-BE49-F238E27FC236}">
                <a16:creationId xmlns:a16="http://schemas.microsoft.com/office/drawing/2014/main" id="{AB7052AD-73B4-B98C-4102-801C425D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210" y="1744394"/>
            <a:ext cx="1874445" cy="1874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D94B0E3-F3F7-1D81-C89A-3FDC28B08B40}"/>
              </a:ext>
            </a:extLst>
          </p:cNvPr>
          <p:cNvGrpSpPr/>
          <p:nvPr/>
        </p:nvGrpSpPr>
        <p:grpSpPr>
          <a:xfrm>
            <a:off x="3300" y="4685225"/>
            <a:ext cx="9144000" cy="458400"/>
            <a:chOff x="3300" y="4685225"/>
            <a:chExt cx="9144000" cy="458400"/>
          </a:xfrm>
        </p:grpSpPr>
        <p:sp>
          <p:nvSpPr>
            <p:cNvPr id="5" name="Google Shape;83;p16">
              <a:extLst>
                <a:ext uri="{FF2B5EF4-FFF2-40B4-BE49-F238E27FC236}">
                  <a16:creationId xmlns:a16="http://schemas.microsoft.com/office/drawing/2014/main" id="{05B37948-BE6B-73E9-44CE-D19AE23A2C5B}"/>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Google Shape;84;p16">
              <a:extLst>
                <a:ext uri="{FF2B5EF4-FFF2-40B4-BE49-F238E27FC236}">
                  <a16:creationId xmlns:a16="http://schemas.microsoft.com/office/drawing/2014/main" id="{4CD3674A-9A93-F343-CFE5-9BCDBAC886DA}"/>
                </a:ext>
              </a:extLst>
            </p:cNvPr>
            <p:cNvPicPr preferRelativeResize="0"/>
            <p:nvPr/>
          </p:nvPicPr>
          <p:blipFill>
            <a:blip r:embed="rId3">
              <a:alphaModFix/>
            </a:blip>
            <a:stretch>
              <a:fillRect/>
            </a:stretch>
          </p:blipFill>
          <p:spPr>
            <a:xfrm>
              <a:off x="336575" y="4819819"/>
              <a:ext cx="218554" cy="232606"/>
            </a:xfrm>
            <a:prstGeom prst="rect">
              <a:avLst/>
            </a:prstGeom>
            <a:noFill/>
            <a:ln>
              <a:noFill/>
            </a:ln>
          </p:spPr>
        </p:pic>
        <p:sp>
          <p:nvSpPr>
            <p:cNvPr id="7" name="Google Shape;85;p16">
              <a:extLst>
                <a:ext uri="{FF2B5EF4-FFF2-40B4-BE49-F238E27FC236}">
                  <a16:creationId xmlns:a16="http://schemas.microsoft.com/office/drawing/2014/main" id="{AF670F91-66DA-1EB5-FB34-04881CF4E208}"/>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8" name="Google Shape;86;p16">
              <a:extLst>
                <a:ext uri="{FF2B5EF4-FFF2-40B4-BE49-F238E27FC236}">
                  <a16:creationId xmlns:a16="http://schemas.microsoft.com/office/drawing/2014/main" id="{D1003524-0C56-9F64-8E22-6A5293D4CF54}"/>
                </a:ext>
              </a:extLst>
            </p:cNvPr>
            <p:cNvPicPr preferRelativeResize="0"/>
            <p:nvPr/>
          </p:nvPicPr>
          <p:blipFill>
            <a:blip r:embed="rId4">
              <a:alphaModFix/>
            </a:blip>
            <a:stretch>
              <a:fillRect/>
            </a:stretch>
          </p:blipFill>
          <p:spPr>
            <a:xfrm>
              <a:off x="7444327" y="4799525"/>
              <a:ext cx="1563273" cy="291000"/>
            </a:xfrm>
            <a:prstGeom prst="rect">
              <a:avLst/>
            </a:prstGeom>
            <a:solidFill>
              <a:srgbClr val="073763"/>
            </a:solidFill>
            <a:ln>
              <a:noFill/>
            </a:ln>
          </p:spPr>
        </p:pic>
      </p:grpSp>
      <p:sp>
        <p:nvSpPr>
          <p:cNvPr id="9" name="TextBox 8">
            <a:extLst>
              <a:ext uri="{FF2B5EF4-FFF2-40B4-BE49-F238E27FC236}">
                <a16:creationId xmlns:a16="http://schemas.microsoft.com/office/drawing/2014/main" id="{01EFFAD9-A7E4-51B3-1B02-8D734DC9DEF8}"/>
              </a:ext>
            </a:extLst>
          </p:cNvPr>
          <p:cNvSpPr txBox="1"/>
          <p:nvPr/>
        </p:nvSpPr>
        <p:spPr>
          <a:xfrm>
            <a:off x="555128" y="583809"/>
            <a:ext cx="4016871" cy="400110"/>
          </a:xfrm>
          <a:prstGeom prst="rect">
            <a:avLst/>
          </a:prstGeom>
          <a:noFill/>
        </p:spPr>
        <p:txBody>
          <a:bodyPr wrap="square" rtlCol="0">
            <a:spAutoFit/>
          </a:bodyPr>
          <a:lstStyle/>
          <a:p>
            <a:r>
              <a:rPr lang="en-US" sz="2000" dirty="0">
                <a:solidFill>
                  <a:srgbClr val="002060"/>
                </a:solidFill>
                <a:latin typeface="Informal Roman" panose="030604020304060B0204" pitchFamily="66" charset="0"/>
              </a:rPr>
              <a:t>Special Thanks to Dr. Bruce Price </a:t>
            </a:r>
          </a:p>
        </p:txBody>
      </p:sp>
    </p:spTree>
    <p:extLst>
      <p:ext uri="{BB962C8B-B14F-4D97-AF65-F5344CB8AC3E}">
        <p14:creationId xmlns:p14="http://schemas.microsoft.com/office/powerpoint/2010/main" val="10700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body" idx="1"/>
          </p:nvPr>
        </p:nvSpPr>
        <p:spPr>
          <a:xfrm>
            <a:off x="879282" y="1688212"/>
            <a:ext cx="2752560" cy="1585936"/>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1200"/>
              </a:spcAft>
              <a:buNone/>
            </a:pPr>
            <a:r>
              <a:rPr lang="en" sz="5100" b="1" dirty="0">
                <a:solidFill>
                  <a:srgbClr val="5C0000"/>
                </a:solidFill>
                <a:latin typeface="Calibri"/>
                <a:ea typeface="Calibri"/>
                <a:cs typeface="Calibri"/>
                <a:sym typeface="Calibri"/>
              </a:rPr>
              <a:t>Thanks </a:t>
            </a:r>
          </a:p>
          <a:p>
            <a:pPr marL="0" lvl="0" indent="0" algn="ctr" rtl="0">
              <a:spcBef>
                <a:spcPts val="0"/>
              </a:spcBef>
              <a:spcAft>
                <a:spcPts val="1200"/>
              </a:spcAft>
              <a:buNone/>
            </a:pPr>
            <a:r>
              <a:rPr lang="en" sz="4000" b="1" dirty="0">
                <a:solidFill>
                  <a:srgbClr val="5C0000"/>
                </a:solidFill>
                <a:latin typeface="Calibri"/>
                <a:ea typeface="Calibri"/>
                <a:cs typeface="Calibri"/>
                <a:sym typeface="Calibri"/>
              </a:rPr>
              <a:t>for your attention</a:t>
            </a:r>
            <a:endParaRPr sz="4000" b="1" dirty="0">
              <a:solidFill>
                <a:srgbClr val="5C0000"/>
              </a:solidFill>
              <a:latin typeface="Calibri"/>
              <a:ea typeface="Calibri"/>
              <a:cs typeface="Calibri"/>
              <a:sym typeface="Calibri"/>
            </a:endParaRPr>
          </a:p>
        </p:txBody>
      </p:sp>
      <p:pic>
        <p:nvPicPr>
          <p:cNvPr id="349" name="Google Shape;349;p43"/>
          <p:cNvPicPr preferRelativeResize="0"/>
          <p:nvPr/>
        </p:nvPicPr>
        <p:blipFill>
          <a:blip r:embed="rId3">
            <a:alphaModFix/>
          </a:blip>
          <a:stretch>
            <a:fillRect/>
          </a:stretch>
        </p:blipFill>
        <p:spPr>
          <a:xfrm>
            <a:off x="3631842" y="0"/>
            <a:ext cx="5512153" cy="5143501"/>
          </a:xfrm>
          <a:prstGeom prst="rect">
            <a:avLst/>
          </a:prstGeom>
          <a:noFill/>
          <a:ln>
            <a:noFill/>
          </a:ln>
        </p:spPr>
      </p:pic>
      <p:sp>
        <p:nvSpPr>
          <p:cNvPr id="2" name="TextBox 1">
            <a:extLst>
              <a:ext uri="{FF2B5EF4-FFF2-40B4-BE49-F238E27FC236}">
                <a16:creationId xmlns:a16="http://schemas.microsoft.com/office/drawing/2014/main" id="{BF217353-24F8-83F9-BB29-68F003A83095}"/>
              </a:ext>
            </a:extLst>
          </p:cNvPr>
          <p:cNvSpPr txBox="1"/>
          <p:nvPr/>
        </p:nvSpPr>
        <p:spPr>
          <a:xfrm>
            <a:off x="898007" y="4962360"/>
            <a:ext cx="4588393" cy="246221"/>
          </a:xfrm>
          <a:prstGeom prst="rect">
            <a:avLst/>
          </a:prstGeom>
          <a:noFill/>
        </p:spPr>
        <p:txBody>
          <a:bodyPr wrap="square" rtlCol="0">
            <a:spAutoFit/>
          </a:bodyPr>
          <a:lstStyle/>
          <a:p>
            <a:r>
              <a:rPr lang="en-US" sz="1000" dirty="0">
                <a:latin typeface="Fairwater Script" panose="020F0502020204030204" pitchFamily="2" charset="0"/>
                <a:ea typeface="Calibri" panose="020F0502020204030204" pitchFamily="34" charset="0"/>
                <a:cs typeface="Calibri" panose="020F0502020204030204" pitchFamily="34" charset="0"/>
              </a:rPr>
              <a:t>My drawing of runaway letters in Persian, cuneiform, and cave letters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6"/>
          <p:cNvSpPr txBox="1">
            <a:spLocks noGrp="1"/>
          </p:cNvSpPr>
          <p:nvPr>
            <p:ph type="body" idx="1"/>
          </p:nvPr>
        </p:nvSpPr>
        <p:spPr>
          <a:xfrm>
            <a:off x="267286" y="1125415"/>
            <a:ext cx="8398412" cy="3270260"/>
          </a:xfrm>
          <a:prstGeom prst="rect">
            <a:avLst/>
          </a:prstGeom>
        </p:spPr>
        <p:txBody>
          <a:bodyPr spcFirstLastPara="1" wrap="square" lIns="91425" tIns="91425" rIns="91425" bIns="91425" anchor="t" anchorCtr="0">
            <a:normAutofit/>
          </a:bodyPr>
          <a:lstStyle/>
          <a:p>
            <a:pPr marL="114300" indent="0">
              <a:spcAft>
                <a:spcPts val="12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Talking is one of the easiest tasks for humans</a:t>
            </a:r>
          </a:p>
          <a:p>
            <a:pPr marL="114300" indent="0">
              <a:spcAft>
                <a:spcPts val="12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We talk effortlessly, expending little energy, often without much thought—almost as naturally as breathing</a:t>
            </a:r>
          </a:p>
          <a:p>
            <a:pPr marL="114300" indent="0">
              <a:spcAft>
                <a:spcPts val="12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Yet, embedded within our speech lies a wealth of information that goes beyond the intended message</a:t>
            </a:r>
          </a:p>
          <a:p>
            <a:pPr marL="114300" indent="0">
              <a:spcAft>
                <a:spcPts val="12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Through our words, we reveal information into our mental health, physical well-being, and even the environmental clues surrounding us, such as the room temperature</a:t>
            </a:r>
          </a:p>
        </p:txBody>
      </p:sp>
      <p:grpSp>
        <p:nvGrpSpPr>
          <p:cNvPr id="2" name="Group 1">
            <a:extLst>
              <a:ext uri="{FF2B5EF4-FFF2-40B4-BE49-F238E27FC236}">
                <a16:creationId xmlns:a16="http://schemas.microsoft.com/office/drawing/2014/main" id="{4587B792-253B-B482-18CB-53762F608FEF}"/>
              </a:ext>
            </a:extLst>
          </p:cNvPr>
          <p:cNvGrpSpPr/>
          <p:nvPr/>
        </p:nvGrpSpPr>
        <p:grpSpPr>
          <a:xfrm>
            <a:off x="3300" y="4685225"/>
            <a:ext cx="9144000" cy="458400"/>
            <a:chOff x="3300" y="4685225"/>
            <a:chExt cx="9144000" cy="458400"/>
          </a:xfrm>
        </p:grpSpPr>
        <p:sp>
          <p:nvSpPr>
            <p:cNvPr id="83" name="Google Shape;83;p16"/>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6"/>
            <p:cNvPicPr preferRelativeResize="0"/>
            <p:nvPr/>
          </p:nvPicPr>
          <p:blipFill>
            <a:blip r:embed="rId3">
              <a:alphaModFix/>
            </a:blip>
            <a:stretch>
              <a:fillRect/>
            </a:stretch>
          </p:blipFill>
          <p:spPr>
            <a:xfrm>
              <a:off x="336575" y="4819819"/>
              <a:ext cx="218554" cy="232606"/>
            </a:xfrm>
            <a:prstGeom prst="rect">
              <a:avLst/>
            </a:prstGeom>
            <a:noFill/>
            <a:ln>
              <a:noFill/>
            </a:ln>
          </p:spPr>
        </p:pic>
        <p:sp>
          <p:nvSpPr>
            <p:cNvPr id="85" name="Google Shape;85;p16"/>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86" name="Google Shape;86;p16"/>
            <p:cNvPicPr preferRelativeResize="0"/>
            <p:nvPr/>
          </p:nvPicPr>
          <p:blipFill>
            <a:blip r:embed="rId4">
              <a:alphaModFix/>
            </a:blip>
            <a:stretch>
              <a:fillRect/>
            </a:stretch>
          </p:blipFill>
          <p:spPr>
            <a:xfrm>
              <a:off x="7444327" y="4799525"/>
              <a:ext cx="1563273" cy="291000"/>
            </a:xfrm>
            <a:prstGeom prst="rect">
              <a:avLst/>
            </a:prstGeom>
            <a:solidFill>
              <a:srgbClr val="073763"/>
            </a:solidFill>
            <a:ln>
              <a:noFill/>
            </a:ln>
          </p:spPr>
        </p:pic>
      </p:grpSp>
      <p:pic>
        <p:nvPicPr>
          <p:cNvPr id="4" name="Picture 3">
            <a:extLst>
              <a:ext uri="{FF2B5EF4-FFF2-40B4-BE49-F238E27FC236}">
                <a16:creationId xmlns:a16="http://schemas.microsoft.com/office/drawing/2014/main" id="{6CD56467-E521-5BB5-4E29-A7C978DAE2F4}"/>
              </a:ext>
            </a:extLst>
          </p:cNvPr>
          <p:cNvPicPr>
            <a:picLocks noChangeAspect="1"/>
          </p:cNvPicPr>
          <p:nvPr/>
        </p:nvPicPr>
        <p:blipFill>
          <a:blip r:embed="rId5">
            <a:alphaModFix amt="85000"/>
          </a:blip>
          <a:stretch>
            <a:fillRect/>
          </a:stretch>
        </p:blipFill>
        <p:spPr>
          <a:xfrm>
            <a:off x="0" y="0"/>
            <a:ext cx="9144000" cy="747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E323B820-09E2-D283-0328-3CDCFA61D905}"/>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E74C4FA0-C727-A547-C4A7-282D6FD87970}"/>
              </a:ext>
            </a:extLst>
          </p:cNvPr>
          <p:cNvSpPr txBox="1">
            <a:spLocks noGrp="1"/>
          </p:cNvSpPr>
          <p:nvPr>
            <p:ph type="body" idx="1"/>
          </p:nvPr>
        </p:nvSpPr>
        <p:spPr>
          <a:xfrm>
            <a:off x="97500" y="960150"/>
            <a:ext cx="8949000" cy="3512750"/>
          </a:xfrm>
          <a:prstGeom prst="rect">
            <a:avLst/>
          </a:prstGeom>
        </p:spPr>
        <p:txBody>
          <a:bodyPr spcFirstLastPara="1" wrap="square" lIns="91425" tIns="91425" rIns="91425" bIns="91425" anchor="t" anchorCtr="0">
            <a:normAutofit/>
          </a:bodyPr>
          <a:lstStyle/>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When describing a picture, we make many implicit choices:</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The specific words we use,</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The length and structure of our message,</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The rise and fall of our tone</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These choices convey a lot of information beyond the direct intended message</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For instance, being in pain, sitting in a hot room, or speaking on an empty stomach unconsciously affects our speech</a:t>
            </a:r>
          </a:p>
          <a:p>
            <a:pPr marL="114300" indent="0">
              <a:spcAft>
                <a:spcPts val="600"/>
              </a:spcAft>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Can we retrieve the state of talking, such as mental health, through language analysis?</a:t>
            </a:r>
          </a:p>
          <a:p>
            <a:pPr marL="114300" lvl="0" indent="0" algn="l" rtl="0">
              <a:spcAft>
                <a:spcPts val="600"/>
              </a:spcAft>
              <a:buClr>
                <a:schemeClr val="dk1"/>
              </a:buClr>
              <a:buSzPts val="1800"/>
              <a:buNone/>
            </a:pPr>
            <a:endParaRPr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2" name="Group 1">
            <a:extLst>
              <a:ext uri="{FF2B5EF4-FFF2-40B4-BE49-F238E27FC236}">
                <a16:creationId xmlns:a16="http://schemas.microsoft.com/office/drawing/2014/main" id="{65004EB5-801D-70CF-A3FF-9D3C698342B6}"/>
              </a:ext>
            </a:extLst>
          </p:cNvPr>
          <p:cNvGrpSpPr/>
          <p:nvPr/>
        </p:nvGrpSpPr>
        <p:grpSpPr>
          <a:xfrm>
            <a:off x="3300" y="4685225"/>
            <a:ext cx="9144000" cy="458400"/>
            <a:chOff x="3300" y="4685225"/>
            <a:chExt cx="9144000" cy="458400"/>
          </a:xfrm>
        </p:grpSpPr>
        <p:sp>
          <p:nvSpPr>
            <p:cNvPr id="83" name="Google Shape;83;p16">
              <a:extLst>
                <a:ext uri="{FF2B5EF4-FFF2-40B4-BE49-F238E27FC236}">
                  <a16:creationId xmlns:a16="http://schemas.microsoft.com/office/drawing/2014/main" id="{A40C65A8-AA3B-33E0-01F5-7A6138D73F0B}"/>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6">
              <a:extLst>
                <a:ext uri="{FF2B5EF4-FFF2-40B4-BE49-F238E27FC236}">
                  <a16:creationId xmlns:a16="http://schemas.microsoft.com/office/drawing/2014/main" id="{9BEC895A-8B6E-56AA-85CC-3090D4777229}"/>
                </a:ext>
              </a:extLst>
            </p:cNvPr>
            <p:cNvPicPr preferRelativeResize="0"/>
            <p:nvPr/>
          </p:nvPicPr>
          <p:blipFill>
            <a:blip r:embed="rId3">
              <a:alphaModFix/>
            </a:blip>
            <a:stretch>
              <a:fillRect/>
            </a:stretch>
          </p:blipFill>
          <p:spPr>
            <a:xfrm>
              <a:off x="336575" y="4819819"/>
              <a:ext cx="218554" cy="232606"/>
            </a:xfrm>
            <a:prstGeom prst="rect">
              <a:avLst/>
            </a:prstGeom>
            <a:noFill/>
            <a:ln>
              <a:noFill/>
            </a:ln>
          </p:spPr>
        </p:pic>
        <p:sp>
          <p:nvSpPr>
            <p:cNvPr id="85" name="Google Shape;85;p16">
              <a:extLst>
                <a:ext uri="{FF2B5EF4-FFF2-40B4-BE49-F238E27FC236}">
                  <a16:creationId xmlns:a16="http://schemas.microsoft.com/office/drawing/2014/main" id="{96AD451C-2162-0E59-105E-8D818F58B2D6}"/>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86" name="Google Shape;86;p16">
              <a:extLst>
                <a:ext uri="{FF2B5EF4-FFF2-40B4-BE49-F238E27FC236}">
                  <a16:creationId xmlns:a16="http://schemas.microsoft.com/office/drawing/2014/main" id="{072B07A1-4527-7949-7012-463A5EA64BFC}"/>
                </a:ext>
              </a:extLst>
            </p:cNvPr>
            <p:cNvPicPr preferRelativeResize="0"/>
            <p:nvPr/>
          </p:nvPicPr>
          <p:blipFill>
            <a:blip r:embed="rId4">
              <a:alphaModFix/>
            </a:blip>
            <a:stretch>
              <a:fillRect/>
            </a:stretch>
          </p:blipFill>
          <p:spPr>
            <a:xfrm>
              <a:off x="7444327" y="4799525"/>
              <a:ext cx="1563273" cy="291000"/>
            </a:xfrm>
            <a:prstGeom prst="rect">
              <a:avLst/>
            </a:prstGeom>
            <a:solidFill>
              <a:srgbClr val="073763"/>
            </a:solidFill>
            <a:ln>
              <a:noFill/>
            </a:ln>
          </p:spPr>
        </p:pic>
      </p:grpSp>
      <p:pic>
        <p:nvPicPr>
          <p:cNvPr id="4" name="Picture 3">
            <a:extLst>
              <a:ext uri="{FF2B5EF4-FFF2-40B4-BE49-F238E27FC236}">
                <a16:creationId xmlns:a16="http://schemas.microsoft.com/office/drawing/2014/main" id="{042A4AAE-86D4-26F0-AC43-8B7AAD70DE3F}"/>
              </a:ext>
            </a:extLst>
          </p:cNvPr>
          <p:cNvPicPr>
            <a:picLocks noChangeAspect="1"/>
          </p:cNvPicPr>
          <p:nvPr/>
        </p:nvPicPr>
        <p:blipFill>
          <a:blip r:embed="rId5">
            <a:alphaModFix amt="85000"/>
          </a:blip>
          <a:stretch>
            <a:fillRect/>
          </a:stretch>
        </p:blipFill>
        <p:spPr>
          <a:xfrm>
            <a:off x="0" y="0"/>
            <a:ext cx="9144000" cy="747825"/>
          </a:xfrm>
          <a:prstGeom prst="rect">
            <a:avLst/>
          </a:prstGeom>
        </p:spPr>
      </p:pic>
    </p:spTree>
    <p:extLst>
      <p:ext uri="{BB962C8B-B14F-4D97-AF65-F5344CB8AC3E}">
        <p14:creationId xmlns:p14="http://schemas.microsoft.com/office/powerpoint/2010/main" val="25837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descr="Insights on Alzheimer's From the Long-running Nun Study – Dementia Training  for NH Home Care &amp; Hospice"/>
          <p:cNvPicPr preferRelativeResize="0"/>
          <p:nvPr/>
        </p:nvPicPr>
        <p:blipFill rotWithShape="1">
          <a:blip r:embed="rId3">
            <a:alphaModFix amt="30000"/>
            <a:extLst>
              <a:ext uri="{BEBA8EAE-BF5A-486C-A8C5-ECC9F3942E4B}">
                <a14:imgProps xmlns:a14="http://schemas.microsoft.com/office/drawing/2010/main">
                  <a14:imgLayer r:embed="rId4">
                    <a14:imgEffect>
                      <a14:saturation sat="66000"/>
                    </a14:imgEffect>
                  </a14:imgLayer>
                </a14:imgProps>
              </a:ext>
            </a:extLst>
          </a:blip>
          <a:srcRect/>
          <a:stretch/>
        </p:blipFill>
        <p:spPr>
          <a:xfrm>
            <a:off x="-3361" y="0"/>
            <a:ext cx="9147360" cy="5143500"/>
          </a:xfrm>
          <a:prstGeom prst="rect">
            <a:avLst/>
          </a:prstGeom>
          <a:noFill/>
          <a:ln>
            <a:noFill/>
          </a:ln>
        </p:spPr>
      </p:pic>
      <p:sp>
        <p:nvSpPr>
          <p:cNvPr id="100" name="Google Shape;10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 sz="3600" b="1" dirty="0">
                <a:solidFill>
                  <a:srgbClr val="002060"/>
                </a:solidFill>
                <a:latin typeface="Calibri"/>
                <a:ea typeface="Calibri"/>
                <a:cs typeface="Calibri"/>
                <a:sym typeface="Calibri"/>
              </a:rPr>
              <a:t>Neurodegenerative disorders</a:t>
            </a:r>
            <a:endParaRPr sz="3600" b="1" dirty="0">
              <a:solidFill>
                <a:srgbClr val="002060"/>
              </a:solidFill>
              <a:latin typeface="Calibri"/>
              <a:ea typeface="Calibri"/>
              <a:cs typeface="Calibri"/>
              <a:sym typeface="Calibri"/>
            </a:endParaRPr>
          </a:p>
          <a:p>
            <a:pPr marL="0" lvl="0" indent="0" algn="ctr" rtl="0">
              <a:lnSpc>
                <a:spcPct val="150000"/>
              </a:lnSpc>
              <a:spcBef>
                <a:spcPts val="0"/>
              </a:spcBef>
              <a:spcAft>
                <a:spcPts val="0"/>
              </a:spcAft>
              <a:buClr>
                <a:schemeClr val="dk1"/>
              </a:buClr>
              <a:buSzPct val="110203"/>
              <a:buFont typeface="Calibri"/>
              <a:buNone/>
            </a:pPr>
            <a:r>
              <a:rPr lang="en" sz="2177" b="1" dirty="0">
                <a:solidFill>
                  <a:srgbClr val="002060"/>
                </a:solidFill>
                <a:latin typeface="Calibri"/>
                <a:ea typeface="Calibri"/>
                <a:cs typeface="Calibri"/>
                <a:sym typeface="Calibri"/>
              </a:rPr>
              <a:t>The nun study</a:t>
            </a:r>
            <a:endParaRPr dirty="0">
              <a:solidFill>
                <a:srgbClr val="002060"/>
              </a:solidFill>
            </a:endParaRPr>
          </a:p>
        </p:txBody>
      </p:sp>
      <p:sp>
        <p:nvSpPr>
          <p:cNvPr id="101" name="Google Shape;101;p18"/>
          <p:cNvSpPr txBox="1">
            <a:spLocks noGrp="1"/>
          </p:cNvSpPr>
          <p:nvPr>
            <p:ph type="body" idx="1"/>
          </p:nvPr>
        </p:nvSpPr>
        <p:spPr>
          <a:xfrm>
            <a:off x="431442" y="1378295"/>
            <a:ext cx="8319752" cy="3263400"/>
          </a:xfrm>
          <a:prstGeom prst="rect">
            <a:avLst/>
          </a:prstGeom>
          <a:noFill/>
          <a:ln>
            <a:noFill/>
          </a:ln>
        </p:spPr>
        <p:txBody>
          <a:bodyPr spcFirstLastPara="1" wrap="square" lIns="68575" tIns="34275" rIns="68575" bIns="34275" anchor="t" anchorCtr="0">
            <a:normAutofit/>
          </a:bodyPr>
          <a:lstStyle/>
          <a:p>
            <a:pPr marL="0" indent="0">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Nuns with a mean age of 22 years were followed for about 60 years</a:t>
            </a:r>
            <a:endParaRPr dirty="0">
              <a:latin typeface="Calibri" panose="020F0502020204030204" pitchFamily="34" charset="0"/>
              <a:ea typeface="Calibri" panose="020F0502020204030204" pitchFamily="34" charset="0"/>
              <a:cs typeface="Calibri" panose="020F0502020204030204" pitchFamily="34" charset="0"/>
            </a:endParaRPr>
          </a:p>
          <a:p>
            <a:pPr marL="0" indent="0">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They had the habit of writing their diaries </a:t>
            </a:r>
            <a:endParaRPr dirty="0">
              <a:latin typeface="Calibri" panose="020F0502020204030204" pitchFamily="34" charset="0"/>
              <a:ea typeface="Calibri" panose="020F0502020204030204" pitchFamily="34" charset="0"/>
              <a:cs typeface="Calibri" panose="020F0502020204030204" pitchFamily="34" charset="0"/>
            </a:endParaRPr>
          </a:p>
          <a:p>
            <a:pPr marL="0" indent="0">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Seven of 93 developed Alzheimer’s disease</a:t>
            </a:r>
            <a:endParaRPr dirty="0">
              <a:latin typeface="Calibri" panose="020F0502020204030204" pitchFamily="34" charset="0"/>
              <a:ea typeface="Calibri" panose="020F0502020204030204" pitchFamily="34" charset="0"/>
              <a:cs typeface="Calibri" panose="020F0502020204030204" pitchFamily="34" charset="0"/>
            </a:endParaRPr>
          </a:p>
          <a:p>
            <a:pPr marL="0" indent="0">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Those who developed Alzheimer’s had lower idea density</a:t>
            </a:r>
            <a:endParaRPr dirty="0">
              <a:latin typeface="Calibri" panose="020F0502020204030204" pitchFamily="34" charset="0"/>
              <a:ea typeface="Calibri" panose="020F0502020204030204" pitchFamily="34" charset="0"/>
              <a:cs typeface="Calibri" panose="020F0502020204030204" pitchFamily="34" charset="0"/>
            </a:endParaRPr>
          </a:p>
          <a:p>
            <a:pPr marL="0" indent="0">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Their language was empty</a:t>
            </a:r>
            <a:endParaRPr dirty="0">
              <a:latin typeface="Calibri" panose="020F0502020204030204" pitchFamily="34" charset="0"/>
              <a:ea typeface="Calibri" panose="020F0502020204030204" pitchFamily="34" charset="0"/>
              <a:cs typeface="Calibri" panose="020F0502020204030204" pitchFamily="34" charset="0"/>
            </a:endParaRPr>
          </a:p>
          <a:p>
            <a:pPr marL="0" indent="0">
              <a:spcAft>
                <a:spcPts val="1200"/>
              </a:spcAft>
              <a:buClr>
                <a:srgbClr val="212121"/>
              </a:buClr>
              <a:buSzPts val="2100"/>
              <a:buNone/>
            </a:pPr>
            <a:r>
              <a:rPr lang="en" dirty="0">
                <a:solidFill>
                  <a:srgbClr val="212121"/>
                </a:solidFill>
                <a:latin typeface="Calibri" panose="020F0502020204030204" pitchFamily="34" charset="0"/>
                <a:ea typeface="Calibri" panose="020F0502020204030204" pitchFamily="34" charset="0"/>
                <a:cs typeface="Calibri" panose="020F0502020204030204" pitchFamily="34" charset="0"/>
              </a:rPr>
              <a:t>Even though they possessed the ability to talk, no clear message could be conveyed to their listener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6D16344-B6D7-435B-996F-0EA05DFC1A21}"/>
              </a:ext>
            </a:extLst>
          </p:cNvPr>
          <p:cNvSpPr txBox="1"/>
          <p:nvPr/>
        </p:nvSpPr>
        <p:spPr>
          <a:xfrm>
            <a:off x="0" y="4835723"/>
            <a:ext cx="4626734" cy="276999"/>
          </a:xfrm>
          <a:prstGeom prst="rect">
            <a:avLst/>
          </a:prstGeom>
          <a:noFill/>
        </p:spPr>
        <p:txBody>
          <a:bodyPr wrap="square">
            <a:spAutoFit/>
          </a:bodyPr>
          <a:lstStyle/>
          <a:p>
            <a:r>
              <a:rPr lang="en" sz="1200" dirty="0">
                <a:latin typeface="Calibri" panose="020F0502020204030204" pitchFamily="34" charset="0"/>
                <a:ea typeface="Calibri" panose="020F0502020204030204" pitchFamily="34" charset="0"/>
                <a:cs typeface="Calibri" panose="020F0502020204030204" pitchFamily="34" charset="0"/>
              </a:rPr>
              <a:t>Snowdon et al. 1996, </a:t>
            </a:r>
            <a:r>
              <a:rPr lang="en" sz="1200" i="1" dirty="0">
                <a:latin typeface="Calibri" panose="020F0502020204030204" pitchFamily="34" charset="0"/>
                <a:ea typeface="Calibri" panose="020F0502020204030204" pitchFamily="34" charset="0"/>
                <a:cs typeface="Calibri" panose="020F0502020204030204" pitchFamily="34" charset="0"/>
              </a:rPr>
              <a:t>JAMA</a:t>
            </a:r>
            <a:endParaRPr lang="en-US" sz="1200"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336574" y="1224808"/>
            <a:ext cx="4418305" cy="3989700"/>
          </a:xfrm>
          <a:prstGeom prst="rect">
            <a:avLst/>
          </a:prstGeom>
          <a:noFill/>
          <a:ln>
            <a:noFill/>
          </a:ln>
        </p:spPr>
        <p:txBody>
          <a:bodyPr spcFirstLastPara="1" wrap="square" lIns="68575" tIns="34275" rIns="68575" bIns="34275" anchor="t" anchorCtr="0">
            <a:normAutofit/>
          </a:bodyPr>
          <a:lstStyle/>
          <a:p>
            <a:pPr marL="139700" indent="0">
              <a:buNone/>
            </a:pPr>
            <a:r>
              <a:rPr lang="en-US" sz="1400" dirty="0">
                <a:solidFill>
                  <a:schemeClr val="tx1"/>
                </a:solidFill>
              </a:rPr>
              <a:t>Idea density</a:t>
            </a:r>
          </a:p>
          <a:p>
            <a:pPr marL="139700" indent="0">
              <a:buNone/>
            </a:pPr>
            <a:r>
              <a:rPr lang="en-US" sz="1400" dirty="0">
                <a:solidFill>
                  <a:schemeClr val="tx1"/>
                </a:solidFill>
              </a:rPr>
              <a:t>The number of verbs, adjectives, adverbs, and prepositional phrases within every 10 words of a text</a:t>
            </a:r>
          </a:p>
          <a:p>
            <a:pPr marL="139700" indent="0">
              <a:buNone/>
            </a:pPr>
            <a:r>
              <a:rPr lang="en-US" sz="1400" dirty="0">
                <a:solidFill>
                  <a:schemeClr val="tx1"/>
                </a:solidFill>
              </a:rPr>
              <a:t>Two problems</a:t>
            </a:r>
          </a:p>
          <a:p>
            <a:pPr marL="139700" indent="0">
              <a:buNone/>
            </a:pPr>
            <a:r>
              <a:rPr lang="en-US" sz="1400" dirty="0">
                <a:solidFill>
                  <a:schemeClr val="tx1"/>
                </a:solidFill>
              </a:rPr>
              <a:t>	It is not sensitive to the topic</a:t>
            </a:r>
          </a:p>
          <a:p>
            <a:pPr marL="139700" indent="0">
              <a:buNone/>
            </a:pPr>
            <a:r>
              <a:rPr lang="en-US" sz="1400" dirty="0">
                <a:solidFill>
                  <a:schemeClr val="tx1"/>
                </a:solidFill>
              </a:rPr>
              <a:t>	A sentence such as “I so very much like it here” gets a high score</a:t>
            </a:r>
          </a:p>
          <a:p>
            <a:pPr marL="139700" indent="0">
              <a:buNone/>
            </a:pPr>
            <a:endParaRPr lang="en-US" sz="1400" dirty="0">
              <a:solidFill>
                <a:schemeClr val="tx1"/>
              </a:solidFill>
            </a:endParaRPr>
          </a:p>
        </p:txBody>
      </p:sp>
      <p:sp>
        <p:nvSpPr>
          <p:cNvPr id="7" name="Speech Bubble: Rectangle with Corners Rounded 6">
            <a:extLst>
              <a:ext uri="{FF2B5EF4-FFF2-40B4-BE49-F238E27FC236}">
                <a16:creationId xmlns:a16="http://schemas.microsoft.com/office/drawing/2014/main" id="{4853CCCD-EAD3-9616-6D46-E801987A0242}"/>
              </a:ext>
            </a:extLst>
          </p:cNvPr>
          <p:cNvSpPr/>
          <p:nvPr/>
        </p:nvSpPr>
        <p:spPr>
          <a:xfrm>
            <a:off x="5025623" y="1013161"/>
            <a:ext cx="2714172" cy="2735943"/>
          </a:xfrm>
          <a:prstGeom prst="wedgeRoundRectCallout">
            <a:avLst>
              <a:gd name="adj1" fmla="val -27030"/>
              <a:gd name="adj2" fmla="val 6400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pPr>
            <a:r>
              <a:rPr lang="en-US" sz="1000" b="0" i="0" u="none" strike="noStrike" dirty="0">
                <a:solidFill>
                  <a:srgbClr val="000000"/>
                </a:solidFill>
                <a:effectLst/>
                <a:latin typeface="Courier New" panose="02070309020205020404" pitchFamily="49" charset="0"/>
              </a:rPr>
              <a:t>I really don't know because they haven't gotten things turned up right.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Not in this one.</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Maybe under this right here.</a:t>
            </a:r>
            <a:r>
              <a:rPr lang="en-US" sz="1000" dirty="0"/>
              <a:t> </a:t>
            </a:r>
            <a:r>
              <a:rPr lang="en-US" sz="1000" b="0" i="0" u="none" strike="noStrike" dirty="0">
                <a:solidFill>
                  <a:srgbClr val="000000"/>
                </a:solidFill>
                <a:effectLst/>
                <a:latin typeface="Courier New" panose="02070309020205020404" pitchFamily="49" charset="0"/>
              </a:rPr>
              <a:t>No it isn't.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Looks like this is a kind of thing that whoever.</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She's cleaning.</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Looking to see what they have so they can get it ready for bed I guess.</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His hair is down.</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It's fallen down a lot. </a:t>
            </a:r>
            <a:endParaRPr lang="en-US" sz="800" dirty="0"/>
          </a:p>
        </p:txBody>
      </p:sp>
      <p:grpSp>
        <p:nvGrpSpPr>
          <p:cNvPr id="6" name="Group 5">
            <a:extLst>
              <a:ext uri="{FF2B5EF4-FFF2-40B4-BE49-F238E27FC236}">
                <a16:creationId xmlns:a16="http://schemas.microsoft.com/office/drawing/2014/main" id="{71D9936C-343B-5DD4-4523-F78E13D73154}"/>
              </a:ext>
            </a:extLst>
          </p:cNvPr>
          <p:cNvGrpSpPr/>
          <p:nvPr/>
        </p:nvGrpSpPr>
        <p:grpSpPr>
          <a:xfrm>
            <a:off x="3300" y="4685225"/>
            <a:ext cx="9144000" cy="458400"/>
            <a:chOff x="3300" y="4685225"/>
            <a:chExt cx="9144000" cy="458400"/>
          </a:xfrm>
        </p:grpSpPr>
        <p:sp>
          <p:nvSpPr>
            <p:cNvPr id="8" name="Google Shape;83;p16">
              <a:extLst>
                <a:ext uri="{FF2B5EF4-FFF2-40B4-BE49-F238E27FC236}">
                  <a16:creationId xmlns:a16="http://schemas.microsoft.com/office/drawing/2014/main" id="{65515C31-CC54-FCB8-0A13-45FB23EB1F9D}"/>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Google Shape;84;p16">
              <a:extLst>
                <a:ext uri="{FF2B5EF4-FFF2-40B4-BE49-F238E27FC236}">
                  <a16:creationId xmlns:a16="http://schemas.microsoft.com/office/drawing/2014/main" id="{B8D66797-9ADE-6BBA-13B6-20AD3606F910}"/>
                </a:ext>
              </a:extLst>
            </p:cNvPr>
            <p:cNvPicPr preferRelativeResize="0"/>
            <p:nvPr/>
          </p:nvPicPr>
          <p:blipFill>
            <a:blip r:embed="rId3">
              <a:alphaModFix/>
            </a:blip>
            <a:stretch>
              <a:fillRect/>
            </a:stretch>
          </p:blipFill>
          <p:spPr>
            <a:xfrm>
              <a:off x="336575" y="4819819"/>
              <a:ext cx="218554" cy="232606"/>
            </a:xfrm>
            <a:prstGeom prst="rect">
              <a:avLst/>
            </a:prstGeom>
            <a:noFill/>
            <a:ln>
              <a:noFill/>
            </a:ln>
          </p:spPr>
        </p:pic>
        <p:sp>
          <p:nvSpPr>
            <p:cNvPr id="10" name="Google Shape;85;p16">
              <a:extLst>
                <a:ext uri="{FF2B5EF4-FFF2-40B4-BE49-F238E27FC236}">
                  <a16:creationId xmlns:a16="http://schemas.microsoft.com/office/drawing/2014/main" id="{87B81E91-DE2A-2D24-15B9-D36ED20A5433}"/>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11" name="Google Shape;86;p16">
              <a:extLst>
                <a:ext uri="{FF2B5EF4-FFF2-40B4-BE49-F238E27FC236}">
                  <a16:creationId xmlns:a16="http://schemas.microsoft.com/office/drawing/2014/main" id="{3C085508-C228-52E4-0B2D-F665DECBC063}"/>
                </a:ext>
              </a:extLst>
            </p:cNvPr>
            <p:cNvPicPr preferRelativeResize="0"/>
            <p:nvPr/>
          </p:nvPicPr>
          <p:blipFill>
            <a:blip r:embed="rId4">
              <a:alphaModFix/>
            </a:blip>
            <a:stretch>
              <a:fillRect/>
            </a:stretch>
          </p:blipFill>
          <p:spPr>
            <a:xfrm>
              <a:off x="7444327" y="4799525"/>
              <a:ext cx="1563273" cy="291000"/>
            </a:xfrm>
            <a:prstGeom prst="rect">
              <a:avLst/>
            </a:prstGeom>
            <a:solidFill>
              <a:srgbClr val="073763"/>
            </a:solidFill>
            <a:ln>
              <a:noFill/>
            </a:ln>
          </p:spPr>
        </p:pic>
      </p:grpSp>
      <p:grpSp>
        <p:nvGrpSpPr>
          <p:cNvPr id="2" name="Group 1">
            <a:extLst>
              <a:ext uri="{FF2B5EF4-FFF2-40B4-BE49-F238E27FC236}">
                <a16:creationId xmlns:a16="http://schemas.microsoft.com/office/drawing/2014/main" id="{C8C72A4B-6482-C72B-A009-8E50CCBA4F9F}"/>
              </a:ext>
            </a:extLst>
          </p:cNvPr>
          <p:cNvGrpSpPr/>
          <p:nvPr/>
        </p:nvGrpSpPr>
        <p:grpSpPr>
          <a:xfrm>
            <a:off x="2242625" y="0"/>
            <a:ext cx="4101904" cy="963637"/>
            <a:chOff x="2242625" y="0"/>
            <a:chExt cx="4101904" cy="963637"/>
          </a:xfrm>
        </p:grpSpPr>
        <p:pic>
          <p:nvPicPr>
            <p:cNvPr id="3074" name="Picture 2" descr="816 Blank Old Paper Script Vector Royalty-Free Images, Stock Photos &amp;  Pictures | Shutterstock">
              <a:extLst>
                <a:ext uri="{FF2B5EF4-FFF2-40B4-BE49-F238E27FC236}">
                  <a16:creationId xmlns:a16="http://schemas.microsoft.com/office/drawing/2014/main" id="{4BAD3451-53F5-B8F5-760C-CA586A8A39E5}"/>
                </a:ext>
              </a:extLst>
            </p:cNvPr>
            <p:cNvPicPr>
              <a:picLocks noChangeAspect="1" noChangeArrowheads="1"/>
            </p:cNvPicPr>
            <p:nvPr/>
          </p:nvPicPr>
          <p:blipFill rotWithShape="1">
            <a:blip r:embed="rId5">
              <a:alphaModFix amt="50000"/>
              <a:extLst>
                <a:ext uri="{28A0092B-C50C-407E-A947-70E740481C1C}">
                  <a14:useLocalDpi xmlns:a14="http://schemas.microsoft.com/office/drawing/2010/main" val="0"/>
                </a:ext>
              </a:extLst>
            </a:blip>
            <a:srcRect t="10860" b="21618"/>
            <a:stretch/>
          </p:blipFill>
          <p:spPr bwMode="auto">
            <a:xfrm>
              <a:off x="2242625" y="0"/>
              <a:ext cx="4101904" cy="963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DB3F39-3E62-31C0-416F-CC8213A53A88}"/>
                </a:ext>
              </a:extLst>
            </p:cNvPr>
            <p:cNvSpPr txBox="1"/>
            <p:nvPr/>
          </p:nvSpPr>
          <p:spPr>
            <a:xfrm>
              <a:off x="3569661" y="261171"/>
              <a:ext cx="1535998" cy="307777"/>
            </a:xfrm>
            <a:prstGeom prst="rect">
              <a:avLst/>
            </a:prstGeom>
            <a:noFill/>
          </p:spPr>
          <p:txBody>
            <a:bodyPr wrap="none" rtlCol="0">
              <a:spAutoFit/>
            </a:bodyPr>
            <a:lstStyle/>
            <a:p>
              <a:r>
                <a:rPr lang="en-US" b="1" dirty="0"/>
                <a:t>Old approaches</a:t>
              </a:r>
            </a:p>
          </p:txBody>
        </p:sp>
      </p:grpSp>
    </p:spTree>
    <p:extLst>
      <p:ext uri="{BB962C8B-B14F-4D97-AF65-F5344CB8AC3E}">
        <p14:creationId xmlns:p14="http://schemas.microsoft.com/office/powerpoint/2010/main" val="35556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F6CBDC23-C253-D24D-0A76-CA3C3F8321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21A24B-0CB6-D978-5DB3-746C992AC9CE}"/>
              </a:ext>
            </a:extLst>
          </p:cNvPr>
          <p:cNvPicPr>
            <a:picLocks noChangeAspect="1"/>
          </p:cNvPicPr>
          <p:nvPr/>
        </p:nvPicPr>
        <p:blipFill>
          <a:blip r:embed="rId3"/>
          <a:stretch>
            <a:fillRect/>
          </a:stretch>
        </p:blipFill>
        <p:spPr>
          <a:xfrm>
            <a:off x="1300975" y="2551537"/>
            <a:ext cx="2029120" cy="1758459"/>
          </a:xfrm>
          <a:prstGeom prst="rect">
            <a:avLst/>
          </a:prstGeom>
        </p:spPr>
      </p:pic>
      <p:sp>
        <p:nvSpPr>
          <p:cNvPr id="116" name="Google Shape;116;p20">
            <a:extLst>
              <a:ext uri="{FF2B5EF4-FFF2-40B4-BE49-F238E27FC236}">
                <a16:creationId xmlns:a16="http://schemas.microsoft.com/office/drawing/2014/main" id="{5FF4AC76-5619-AF42-7BC9-479F554CACC9}"/>
              </a:ext>
            </a:extLst>
          </p:cNvPr>
          <p:cNvSpPr txBox="1">
            <a:spLocks noGrp="1"/>
          </p:cNvSpPr>
          <p:nvPr>
            <p:ph type="body" idx="1"/>
          </p:nvPr>
        </p:nvSpPr>
        <p:spPr>
          <a:xfrm>
            <a:off x="555129" y="227465"/>
            <a:ext cx="7886700" cy="3989700"/>
          </a:xfrm>
          <a:prstGeom prst="rect">
            <a:avLst/>
          </a:prstGeom>
          <a:noFill/>
          <a:ln>
            <a:noFill/>
          </a:ln>
        </p:spPr>
        <p:txBody>
          <a:bodyPr spcFirstLastPara="1" wrap="square" lIns="68575" tIns="34275" rIns="68575" bIns="34275" anchor="t" anchorCtr="0">
            <a:normAutofit/>
          </a:bodyPr>
          <a:lstStyle/>
          <a:p>
            <a:pPr marL="0" lvl="0" indent="0" algn="l" rtl="0">
              <a:lnSpc>
                <a:spcPct val="150000"/>
              </a:lnSpc>
              <a:spcBef>
                <a:spcPts val="0"/>
              </a:spcBef>
              <a:spcAft>
                <a:spcPts val="0"/>
              </a:spcAft>
              <a:buClr>
                <a:schemeClr val="dk1"/>
              </a:buClr>
              <a:buSzPts val="1400"/>
              <a:buNone/>
            </a:pPr>
            <a:r>
              <a:rPr lang="en" sz="1400" dirty="0">
                <a:solidFill>
                  <a:schemeClr val="dk1"/>
                </a:solidFill>
                <a:latin typeface="Calibri"/>
                <a:ea typeface="Calibri"/>
                <a:cs typeface="Calibri"/>
                <a:sym typeface="Calibri"/>
              </a:rPr>
              <a:t>Typical language abnormalities indicative of AD in English include using </a:t>
            </a:r>
            <a:endParaRPr sz="1400" dirty="0">
              <a:solidFill>
                <a:schemeClr val="dk1"/>
              </a:solidFill>
              <a:latin typeface="Calibri"/>
              <a:ea typeface="Calibri"/>
              <a:cs typeface="Calibri"/>
              <a:sym typeface="Calibri"/>
            </a:endParaRPr>
          </a:p>
          <a:p>
            <a:pPr marL="285750" indent="-285750">
              <a:lnSpc>
                <a:spcPct val="150000"/>
              </a:lnSpc>
              <a:spcBef>
                <a:spcPts val="0"/>
              </a:spcBef>
            </a:pPr>
            <a:r>
              <a:rPr lang="en" sz="1400" dirty="0">
                <a:solidFill>
                  <a:schemeClr val="dk1"/>
                </a:solidFill>
                <a:latin typeface="Calibri"/>
                <a:ea typeface="Calibri"/>
                <a:cs typeface="Calibri"/>
                <a:sym typeface="Calibri"/>
              </a:rPr>
              <a:t>More of pronouns and less nouns</a:t>
            </a:r>
          </a:p>
          <a:p>
            <a:pPr marL="285750" indent="-285750">
              <a:lnSpc>
                <a:spcPct val="150000"/>
              </a:lnSpc>
              <a:spcBef>
                <a:spcPts val="0"/>
              </a:spcBef>
            </a:pPr>
            <a:r>
              <a:rPr lang="en-US" sz="1400" dirty="0">
                <a:solidFill>
                  <a:schemeClr val="dk1"/>
                </a:solidFill>
                <a:latin typeface="Calibri"/>
                <a:ea typeface="Calibri"/>
                <a:cs typeface="Calibri"/>
                <a:sym typeface="Calibri"/>
              </a:rPr>
              <a:t>M</a:t>
            </a:r>
            <a:r>
              <a:rPr lang="en" sz="1400" dirty="0">
                <a:solidFill>
                  <a:schemeClr val="dk1"/>
                </a:solidFill>
                <a:latin typeface="Calibri"/>
                <a:ea typeface="Calibri"/>
                <a:cs typeface="Calibri"/>
                <a:sym typeface="Calibri"/>
              </a:rPr>
              <a:t>ore demonstratives</a:t>
            </a:r>
            <a:endParaRPr sz="1400" dirty="0">
              <a:solidFill>
                <a:schemeClr val="dk1"/>
              </a:solidFill>
              <a:latin typeface="Calibri"/>
              <a:ea typeface="Calibri"/>
              <a:cs typeface="Calibri"/>
              <a:sym typeface="Calibri"/>
            </a:endParaRPr>
          </a:p>
          <a:p>
            <a:pPr marL="285750" indent="-285750">
              <a:lnSpc>
                <a:spcPct val="150000"/>
              </a:lnSpc>
              <a:spcBef>
                <a:spcPts val="0"/>
              </a:spcBef>
            </a:pPr>
            <a:r>
              <a:rPr lang="en" sz="1400" dirty="0">
                <a:solidFill>
                  <a:schemeClr val="dk1"/>
                </a:solidFill>
                <a:latin typeface="Calibri"/>
                <a:ea typeface="Calibri"/>
                <a:cs typeface="Calibri"/>
                <a:sym typeface="Calibri"/>
              </a:rPr>
              <a:t>Shorter sentences</a:t>
            </a:r>
            <a:endParaRPr sz="1400" dirty="0">
              <a:solidFill>
                <a:schemeClr val="dk1"/>
              </a:solidFill>
              <a:latin typeface="Calibri"/>
              <a:ea typeface="Calibri"/>
              <a:cs typeface="Calibri"/>
              <a:sym typeface="Calibri"/>
            </a:endParaRPr>
          </a:p>
          <a:p>
            <a:pPr marL="285750" indent="-285750">
              <a:lnSpc>
                <a:spcPct val="150000"/>
              </a:lnSpc>
              <a:spcBef>
                <a:spcPts val="0"/>
              </a:spcBef>
            </a:pPr>
            <a:r>
              <a:rPr lang="en" sz="1400" dirty="0">
                <a:solidFill>
                  <a:schemeClr val="dk1"/>
                </a:solidFill>
                <a:latin typeface="Calibri"/>
                <a:ea typeface="Calibri"/>
                <a:cs typeface="Calibri"/>
                <a:sym typeface="Calibri"/>
              </a:rPr>
              <a:t>More adverbs</a:t>
            </a:r>
          </a:p>
          <a:p>
            <a:pPr marL="285750" indent="-285750">
              <a:lnSpc>
                <a:spcPct val="150000"/>
              </a:lnSpc>
              <a:spcBef>
                <a:spcPts val="0"/>
              </a:spcBef>
            </a:pPr>
            <a:r>
              <a:rPr lang="en" sz="1400" dirty="0">
                <a:solidFill>
                  <a:schemeClr val="dk1"/>
                </a:solidFill>
                <a:latin typeface="Calibri"/>
                <a:ea typeface="Calibri"/>
                <a:cs typeface="Calibri"/>
                <a:sym typeface="Calibri"/>
              </a:rPr>
              <a:t>Non-specific words</a:t>
            </a:r>
          </a:p>
          <a:p>
            <a:pPr marL="0" indent="0">
              <a:lnSpc>
                <a:spcPct val="150000"/>
              </a:lnSpc>
              <a:spcBef>
                <a:spcPts val="0"/>
              </a:spcBef>
              <a:buNone/>
            </a:pPr>
            <a:r>
              <a:rPr lang="en" sz="1400" b="1" dirty="0">
                <a:solidFill>
                  <a:srgbClr val="FF0066"/>
                </a:solidFill>
                <a:latin typeface="Calibri"/>
                <a:ea typeface="Calibri"/>
                <a:cs typeface="Calibri"/>
                <a:sym typeface="Wingdings" panose="05000000000000000000" pitchFamily="2" charset="2"/>
              </a:rPr>
              <a:t> A machine learning classifier</a:t>
            </a:r>
            <a:endParaRPr b="1" dirty="0">
              <a:solidFill>
                <a:srgbClr val="FF0066"/>
              </a:solidFill>
            </a:endParaRPr>
          </a:p>
        </p:txBody>
      </p:sp>
      <p:sp>
        <p:nvSpPr>
          <p:cNvPr id="123" name="Google Shape;123;p20">
            <a:extLst>
              <a:ext uri="{FF2B5EF4-FFF2-40B4-BE49-F238E27FC236}">
                <a16:creationId xmlns:a16="http://schemas.microsoft.com/office/drawing/2014/main" id="{CEE46327-3135-9979-1D3C-78E87F53DA7C}"/>
              </a:ext>
            </a:extLst>
          </p:cNvPr>
          <p:cNvSpPr txBox="1"/>
          <p:nvPr/>
        </p:nvSpPr>
        <p:spPr>
          <a:xfrm>
            <a:off x="49237" y="4362850"/>
            <a:ext cx="55986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666666"/>
                </a:solidFill>
              </a:rPr>
              <a:t>Rezaii et al. </a:t>
            </a:r>
            <a:r>
              <a:rPr lang="en" sz="1100" i="1" dirty="0">
                <a:solidFill>
                  <a:srgbClr val="666666"/>
                </a:solidFill>
              </a:rPr>
              <a:t>Brain</a:t>
            </a:r>
            <a:r>
              <a:rPr lang="en" sz="1100" dirty="0">
                <a:solidFill>
                  <a:srgbClr val="666666"/>
                </a:solidFill>
              </a:rPr>
              <a:t> 2024</a:t>
            </a:r>
          </a:p>
        </p:txBody>
      </p:sp>
      <p:sp>
        <p:nvSpPr>
          <p:cNvPr id="7" name="Speech Bubble: Rectangle with Corners Rounded 6">
            <a:extLst>
              <a:ext uri="{FF2B5EF4-FFF2-40B4-BE49-F238E27FC236}">
                <a16:creationId xmlns:a16="http://schemas.microsoft.com/office/drawing/2014/main" id="{766D6B71-8F7F-0B54-8DF2-3E8282C33B94}"/>
              </a:ext>
            </a:extLst>
          </p:cNvPr>
          <p:cNvSpPr/>
          <p:nvPr/>
        </p:nvSpPr>
        <p:spPr>
          <a:xfrm>
            <a:off x="5025623" y="1013161"/>
            <a:ext cx="2714172" cy="2735943"/>
          </a:xfrm>
          <a:prstGeom prst="wedgeRoundRectCallout">
            <a:avLst>
              <a:gd name="adj1" fmla="val -27030"/>
              <a:gd name="adj2" fmla="val 6400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spcBef>
                <a:spcPts val="0"/>
              </a:spcBef>
            </a:pPr>
            <a:r>
              <a:rPr lang="en-US" sz="1000" b="0" i="0" u="none" strike="noStrike" dirty="0">
                <a:solidFill>
                  <a:srgbClr val="000000"/>
                </a:solidFill>
                <a:effectLst/>
                <a:latin typeface="Courier New" panose="02070309020205020404" pitchFamily="49" charset="0"/>
              </a:rPr>
              <a:t>I really don't know because they haven't gotten things turned up right.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Not in this one.</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Maybe under this right here.</a:t>
            </a:r>
            <a:r>
              <a:rPr lang="en-US" sz="1000" dirty="0"/>
              <a:t> </a:t>
            </a:r>
            <a:r>
              <a:rPr lang="en-US" sz="1000" b="0" i="0" u="none" strike="noStrike" dirty="0">
                <a:solidFill>
                  <a:srgbClr val="000000"/>
                </a:solidFill>
                <a:effectLst/>
                <a:latin typeface="Courier New" panose="02070309020205020404" pitchFamily="49" charset="0"/>
              </a:rPr>
              <a:t>No it isn't.</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Looks like this is a kind of thing that whoever.</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She's cleaning.</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Looking to see what they have so they can get it ready for bed I guess.</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His hair is down.</a:t>
            </a:r>
            <a:endParaRPr lang="en-US" sz="1000" b="0" dirty="0">
              <a:effectLst/>
            </a:endParaRPr>
          </a:p>
          <a:p>
            <a:pPr rtl="0">
              <a:spcBef>
                <a:spcPts val="0"/>
              </a:spcBef>
            </a:pPr>
            <a:r>
              <a:rPr lang="en-US" sz="1000" b="0" i="0" u="none" strike="noStrike" dirty="0">
                <a:solidFill>
                  <a:srgbClr val="000000"/>
                </a:solidFill>
                <a:effectLst/>
                <a:latin typeface="Courier New" panose="02070309020205020404" pitchFamily="49" charset="0"/>
              </a:rPr>
              <a:t>It's fallen down a lot. </a:t>
            </a:r>
            <a:endParaRPr lang="en-US" sz="800" dirty="0"/>
          </a:p>
        </p:txBody>
      </p:sp>
      <p:grpSp>
        <p:nvGrpSpPr>
          <p:cNvPr id="6" name="Group 5">
            <a:extLst>
              <a:ext uri="{FF2B5EF4-FFF2-40B4-BE49-F238E27FC236}">
                <a16:creationId xmlns:a16="http://schemas.microsoft.com/office/drawing/2014/main" id="{B3481EE2-CD39-D048-D7CE-950604893E45}"/>
              </a:ext>
            </a:extLst>
          </p:cNvPr>
          <p:cNvGrpSpPr/>
          <p:nvPr/>
        </p:nvGrpSpPr>
        <p:grpSpPr>
          <a:xfrm>
            <a:off x="3300" y="4685225"/>
            <a:ext cx="9144000" cy="458400"/>
            <a:chOff x="3300" y="4685225"/>
            <a:chExt cx="9144000" cy="458400"/>
          </a:xfrm>
        </p:grpSpPr>
        <p:sp>
          <p:nvSpPr>
            <p:cNvPr id="8" name="Google Shape;83;p16">
              <a:extLst>
                <a:ext uri="{FF2B5EF4-FFF2-40B4-BE49-F238E27FC236}">
                  <a16:creationId xmlns:a16="http://schemas.microsoft.com/office/drawing/2014/main" id="{96E261CB-E434-1296-D40D-EABF28636E5B}"/>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 name="Google Shape;84;p16">
              <a:extLst>
                <a:ext uri="{FF2B5EF4-FFF2-40B4-BE49-F238E27FC236}">
                  <a16:creationId xmlns:a16="http://schemas.microsoft.com/office/drawing/2014/main" id="{E34E1321-DB47-F56A-9842-F221EF9EC2B8}"/>
                </a:ext>
              </a:extLst>
            </p:cNvPr>
            <p:cNvPicPr preferRelativeResize="0"/>
            <p:nvPr/>
          </p:nvPicPr>
          <p:blipFill>
            <a:blip r:embed="rId4">
              <a:alphaModFix/>
            </a:blip>
            <a:stretch>
              <a:fillRect/>
            </a:stretch>
          </p:blipFill>
          <p:spPr>
            <a:xfrm>
              <a:off x="336575" y="4819819"/>
              <a:ext cx="218554" cy="232606"/>
            </a:xfrm>
            <a:prstGeom prst="rect">
              <a:avLst/>
            </a:prstGeom>
            <a:noFill/>
            <a:ln>
              <a:noFill/>
            </a:ln>
          </p:spPr>
        </p:pic>
        <p:sp>
          <p:nvSpPr>
            <p:cNvPr id="10" name="Google Shape;85;p16">
              <a:extLst>
                <a:ext uri="{FF2B5EF4-FFF2-40B4-BE49-F238E27FC236}">
                  <a16:creationId xmlns:a16="http://schemas.microsoft.com/office/drawing/2014/main" id="{A6B31241-DB07-8C3D-C9A9-711EC0B0C5F5}"/>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11" name="Google Shape;86;p16">
              <a:extLst>
                <a:ext uri="{FF2B5EF4-FFF2-40B4-BE49-F238E27FC236}">
                  <a16:creationId xmlns:a16="http://schemas.microsoft.com/office/drawing/2014/main" id="{FA7B8119-4406-045E-4DBF-30F0B3C45EAC}"/>
                </a:ext>
              </a:extLst>
            </p:cNvPr>
            <p:cNvPicPr preferRelativeResize="0"/>
            <p:nvPr/>
          </p:nvPicPr>
          <p:blipFill>
            <a:blip r:embed="rId5">
              <a:alphaModFix/>
            </a:blip>
            <a:stretch>
              <a:fillRect/>
            </a:stretch>
          </p:blipFill>
          <p:spPr>
            <a:xfrm>
              <a:off x="7444327" y="4799525"/>
              <a:ext cx="1563273" cy="291000"/>
            </a:xfrm>
            <a:prstGeom prst="rect">
              <a:avLst/>
            </a:prstGeom>
            <a:solidFill>
              <a:srgbClr val="073763"/>
            </a:solidFill>
            <a:ln>
              <a:noFill/>
            </a:ln>
          </p:spPr>
        </p:pic>
      </p:grpSp>
    </p:spTree>
    <p:extLst>
      <p:ext uri="{BB962C8B-B14F-4D97-AF65-F5344CB8AC3E}">
        <p14:creationId xmlns:p14="http://schemas.microsoft.com/office/powerpoint/2010/main" val="235767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97C8533-2E64-9D6E-51DA-B6D2394C0372}"/>
              </a:ext>
            </a:extLst>
          </p:cNvPr>
          <p:cNvGrpSpPr/>
          <p:nvPr/>
        </p:nvGrpSpPr>
        <p:grpSpPr>
          <a:xfrm>
            <a:off x="3300" y="4685225"/>
            <a:ext cx="9144000" cy="458400"/>
            <a:chOff x="3300" y="4685225"/>
            <a:chExt cx="9144000" cy="458400"/>
          </a:xfrm>
        </p:grpSpPr>
        <p:sp>
          <p:nvSpPr>
            <p:cNvPr id="5" name="Google Shape;83;p16">
              <a:extLst>
                <a:ext uri="{FF2B5EF4-FFF2-40B4-BE49-F238E27FC236}">
                  <a16:creationId xmlns:a16="http://schemas.microsoft.com/office/drawing/2014/main" id="{C73B9EC6-80D6-BAC3-4E3B-D473495CCCB3}"/>
                </a:ext>
              </a:extLst>
            </p:cNvPr>
            <p:cNvSpPr/>
            <p:nvPr/>
          </p:nvSpPr>
          <p:spPr>
            <a:xfrm>
              <a:off x="3300" y="4685225"/>
              <a:ext cx="9144000" cy="4584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Google Shape;84;p16">
              <a:extLst>
                <a:ext uri="{FF2B5EF4-FFF2-40B4-BE49-F238E27FC236}">
                  <a16:creationId xmlns:a16="http://schemas.microsoft.com/office/drawing/2014/main" id="{D14DE4E4-73DD-D251-B2C8-6EC097E43EFE}"/>
                </a:ext>
              </a:extLst>
            </p:cNvPr>
            <p:cNvPicPr preferRelativeResize="0"/>
            <p:nvPr/>
          </p:nvPicPr>
          <p:blipFill>
            <a:blip r:embed="rId2">
              <a:alphaModFix/>
            </a:blip>
            <a:stretch>
              <a:fillRect/>
            </a:stretch>
          </p:blipFill>
          <p:spPr>
            <a:xfrm>
              <a:off x="336575" y="4819819"/>
              <a:ext cx="218554" cy="232606"/>
            </a:xfrm>
            <a:prstGeom prst="rect">
              <a:avLst/>
            </a:prstGeom>
            <a:noFill/>
            <a:ln>
              <a:noFill/>
            </a:ln>
          </p:spPr>
        </p:pic>
        <p:sp>
          <p:nvSpPr>
            <p:cNvPr id="7" name="Google Shape;85;p16">
              <a:extLst>
                <a:ext uri="{FF2B5EF4-FFF2-40B4-BE49-F238E27FC236}">
                  <a16:creationId xmlns:a16="http://schemas.microsoft.com/office/drawing/2014/main" id="{E460145D-52FD-212F-0155-4B4C5CE7D3ED}"/>
                </a:ext>
              </a:extLst>
            </p:cNvPr>
            <p:cNvSpPr txBox="1"/>
            <p:nvPr/>
          </p:nvSpPr>
          <p:spPr>
            <a:xfrm>
              <a:off x="476275" y="4761425"/>
              <a:ext cx="1649400" cy="2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lt2"/>
                  </a:solidFill>
                  <a:latin typeface="Calibri"/>
                  <a:ea typeface="Calibri"/>
                  <a:cs typeface="Calibri"/>
                  <a:sym typeface="Calibri"/>
                </a:rPr>
                <a:t>@NeguineR</a:t>
              </a:r>
              <a:endParaRPr sz="1100" dirty="0">
                <a:solidFill>
                  <a:schemeClr val="lt2"/>
                </a:solidFill>
                <a:latin typeface="Calibri"/>
                <a:ea typeface="Calibri"/>
                <a:cs typeface="Calibri"/>
                <a:sym typeface="Calibri"/>
              </a:endParaRPr>
            </a:p>
          </p:txBody>
        </p:sp>
        <p:pic>
          <p:nvPicPr>
            <p:cNvPr id="8" name="Google Shape;86;p16">
              <a:extLst>
                <a:ext uri="{FF2B5EF4-FFF2-40B4-BE49-F238E27FC236}">
                  <a16:creationId xmlns:a16="http://schemas.microsoft.com/office/drawing/2014/main" id="{9800327E-9B4E-83D0-A5B1-843E71850D58}"/>
                </a:ext>
              </a:extLst>
            </p:cNvPr>
            <p:cNvPicPr preferRelativeResize="0"/>
            <p:nvPr/>
          </p:nvPicPr>
          <p:blipFill>
            <a:blip r:embed="rId3">
              <a:alphaModFix/>
            </a:blip>
            <a:stretch>
              <a:fillRect/>
            </a:stretch>
          </p:blipFill>
          <p:spPr>
            <a:xfrm>
              <a:off x="7444327" y="4799525"/>
              <a:ext cx="1563273" cy="291000"/>
            </a:xfrm>
            <a:prstGeom prst="rect">
              <a:avLst/>
            </a:prstGeom>
            <a:solidFill>
              <a:srgbClr val="073763"/>
            </a:solidFill>
            <a:ln>
              <a:noFill/>
            </a:ln>
          </p:spPr>
        </p:pic>
      </p:grpSp>
      <p:pic>
        <p:nvPicPr>
          <p:cNvPr id="12" name="Picture 11">
            <a:extLst>
              <a:ext uri="{FF2B5EF4-FFF2-40B4-BE49-F238E27FC236}">
                <a16:creationId xmlns:a16="http://schemas.microsoft.com/office/drawing/2014/main" id="{7579CA7A-836A-9874-741F-EAE11CA81890}"/>
              </a:ext>
            </a:extLst>
          </p:cNvPr>
          <p:cNvPicPr>
            <a:picLocks noChangeAspect="1"/>
          </p:cNvPicPr>
          <p:nvPr/>
        </p:nvPicPr>
        <p:blipFill>
          <a:blip r:embed="rId4"/>
          <a:stretch>
            <a:fillRect/>
          </a:stretch>
        </p:blipFill>
        <p:spPr>
          <a:xfrm>
            <a:off x="1506593" y="0"/>
            <a:ext cx="5940899" cy="4670225"/>
          </a:xfrm>
          <a:prstGeom prst="rect">
            <a:avLst/>
          </a:prstGeom>
        </p:spPr>
      </p:pic>
    </p:spTree>
    <p:extLst>
      <p:ext uri="{BB962C8B-B14F-4D97-AF65-F5344CB8AC3E}">
        <p14:creationId xmlns:p14="http://schemas.microsoft.com/office/powerpoint/2010/main" val="323733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3E2F9-5D01-CB9F-27BD-CEF0CF1328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9E6088-9175-F08C-F415-F3DFF246E51F}"/>
              </a:ext>
            </a:extLst>
          </p:cNvPr>
          <p:cNvPicPr>
            <a:picLocks noChangeAspect="1"/>
          </p:cNvPicPr>
          <p:nvPr/>
        </p:nvPicPr>
        <p:blipFill>
          <a:blip r:embed="rId2"/>
          <a:stretch>
            <a:fillRect/>
          </a:stretch>
        </p:blipFill>
        <p:spPr>
          <a:xfrm>
            <a:off x="2362167" y="0"/>
            <a:ext cx="4813562" cy="5143500"/>
          </a:xfrm>
          <a:prstGeom prst="rect">
            <a:avLst/>
          </a:prstGeom>
        </p:spPr>
      </p:pic>
      <p:sp>
        <p:nvSpPr>
          <p:cNvPr id="2" name="Google Shape;123;p20">
            <a:extLst>
              <a:ext uri="{FF2B5EF4-FFF2-40B4-BE49-F238E27FC236}">
                <a16:creationId xmlns:a16="http://schemas.microsoft.com/office/drawing/2014/main" id="{A3A0DE79-DF8F-96ED-4558-BDCF61108DC0}"/>
              </a:ext>
            </a:extLst>
          </p:cNvPr>
          <p:cNvSpPr txBox="1"/>
          <p:nvPr/>
        </p:nvSpPr>
        <p:spPr>
          <a:xfrm>
            <a:off x="-56271" y="4834440"/>
            <a:ext cx="5598600" cy="409500"/>
          </a:xfrm>
          <a:prstGeom prst="rect">
            <a:avLst/>
          </a:prstGeom>
          <a:noFill/>
          <a:ln>
            <a:noFill/>
          </a:ln>
        </p:spPr>
        <p:txBody>
          <a:bodyPr spcFirstLastPara="1" wrap="square" lIns="91425" tIns="91425" rIns="91425" bIns="91425" anchor="t" anchorCtr="0">
            <a:noAutofit/>
          </a:bodyPr>
          <a:lstStyle/>
          <a:p>
            <a:pPr lvl="0"/>
            <a:r>
              <a:rPr lang="en" sz="1100" dirty="0">
                <a:solidFill>
                  <a:srgbClr val="666666"/>
                </a:solidFill>
              </a:rPr>
              <a:t>Rezaii et al. </a:t>
            </a:r>
            <a:r>
              <a:rPr lang="en" sz="1100" i="1" dirty="0">
                <a:solidFill>
                  <a:srgbClr val="666666"/>
                </a:solidFill>
              </a:rPr>
              <a:t>Annals of Clinical and Translational Neuroscience </a:t>
            </a:r>
            <a:r>
              <a:rPr lang="en" sz="1100" dirty="0">
                <a:solidFill>
                  <a:srgbClr val="666666"/>
                </a:solidFill>
              </a:rPr>
              <a:t>2024 </a:t>
            </a:r>
            <a:endParaRPr sz="1100" dirty="0">
              <a:solidFill>
                <a:srgbClr val="666666"/>
              </a:solidFill>
            </a:endParaRPr>
          </a:p>
        </p:txBody>
      </p:sp>
      <p:sp>
        <p:nvSpPr>
          <p:cNvPr id="4" name="TextBox 3">
            <a:extLst>
              <a:ext uri="{FF2B5EF4-FFF2-40B4-BE49-F238E27FC236}">
                <a16:creationId xmlns:a16="http://schemas.microsoft.com/office/drawing/2014/main" id="{A6280B84-DBCA-6D37-FA0D-A3F24E2FD88A}"/>
              </a:ext>
            </a:extLst>
          </p:cNvPr>
          <p:cNvSpPr txBox="1"/>
          <p:nvPr/>
        </p:nvSpPr>
        <p:spPr>
          <a:xfrm>
            <a:off x="330591" y="253218"/>
            <a:ext cx="977704" cy="954107"/>
          </a:xfrm>
          <a:prstGeom prst="rect">
            <a:avLst/>
          </a:prstGeom>
          <a:noFill/>
        </p:spPr>
        <p:txBody>
          <a:bodyPr wrap="square" rtlCol="0">
            <a:spAutoFit/>
          </a:bodyPr>
          <a:lstStyle/>
          <a:p>
            <a:r>
              <a:rPr lang="en-US" dirty="0"/>
              <a:t>Book</a:t>
            </a:r>
          </a:p>
          <a:p>
            <a:r>
              <a:rPr lang="en-US" dirty="0"/>
              <a:t>Livre</a:t>
            </a:r>
          </a:p>
          <a:p>
            <a:r>
              <a:rPr lang="en-US" dirty="0"/>
              <a:t>Libro</a:t>
            </a:r>
          </a:p>
          <a:p>
            <a:r>
              <a:rPr lang="fa-IR" dirty="0"/>
              <a:t>کتاب</a:t>
            </a:r>
            <a:endParaRPr lang="en-US" dirty="0"/>
          </a:p>
        </p:txBody>
      </p:sp>
    </p:spTree>
    <p:extLst>
      <p:ext uri="{BB962C8B-B14F-4D97-AF65-F5344CB8AC3E}">
        <p14:creationId xmlns:p14="http://schemas.microsoft.com/office/powerpoint/2010/main" val="5382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F6D6-EC4D-3DDC-64AC-EB0BFF5E250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154A505-9B5A-360B-5D0C-87EAD6733207}"/>
              </a:ext>
            </a:extLst>
          </p:cNvPr>
          <p:cNvPicPr>
            <a:picLocks noChangeAspect="1"/>
          </p:cNvPicPr>
          <p:nvPr/>
        </p:nvPicPr>
        <p:blipFill>
          <a:blip r:embed="rId2"/>
          <a:stretch>
            <a:fillRect/>
          </a:stretch>
        </p:blipFill>
        <p:spPr>
          <a:xfrm>
            <a:off x="556746" y="-239183"/>
            <a:ext cx="7345194" cy="5382683"/>
          </a:xfrm>
          <a:prstGeom prst="rect">
            <a:avLst/>
          </a:prstGeom>
        </p:spPr>
      </p:pic>
    </p:spTree>
    <p:extLst>
      <p:ext uri="{BB962C8B-B14F-4D97-AF65-F5344CB8AC3E}">
        <p14:creationId xmlns:p14="http://schemas.microsoft.com/office/powerpoint/2010/main" val="5559769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942</Words>
  <Application>Microsoft Office PowerPoint</Application>
  <PresentationFormat>On-screen Show (16:9)</PresentationFormat>
  <Paragraphs>107</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Fairwater Script</vt:lpstr>
      <vt:lpstr>Informal Roman</vt:lpstr>
      <vt:lpstr>Simple Light</vt:lpstr>
      <vt:lpstr>Computational Analysis of Language for Diagnosing Alzheimer’s Disease</vt:lpstr>
      <vt:lpstr>PowerPoint Presentation</vt:lpstr>
      <vt:lpstr>PowerPoint Presentation</vt:lpstr>
      <vt:lpstr>Neurodegenerative disorders The nun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Neguine Rezaii</dc:creator>
  <cp:lastModifiedBy>Rezaii, Neguine,MD</cp:lastModifiedBy>
  <cp:revision>18</cp:revision>
  <dcterms:modified xsi:type="dcterms:W3CDTF">2025-01-29T23:28:17Z</dcterms:modified>
</cp:coreProperties>
</file>