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420" r:id="rId3"/>
    <p:sldId id="418" r:id="rId4"/>
    <p:sldId id="439" r:id="rId5"/>
    <p:sldId id="440" r:id="rId6"/>
    <p:sldId id="467" r:id="rId7"/>
    <p:sldId id="442" r:id="rId8"/>
    <p:sldId id="266" r:id="rId9"/>
    <p:sldId id="268" r:id="rId10"/>
    <p:sldId id="433" r:id="rId11"/>
    <p:sldId id="444" r:id="rId12"/>
    <p:sldId id="393" r:id="rId13"/>
    <p:sldId id="382" r:id="rId14"/>
    <p:sldId id="422" r:id="rId15"/>
    <p:sldId id="423" r:id="rId16"/>
    <p:sldId id="383" r:id="rId17"/>
    <p:sldId id="394" r:id="rId18"/>
    <p:sldId id="385" r:id="rId19"/>
    <p:sldId id="396" r:id="rId20"/>
    <p:sldId id="446" r:id="rId21"/>
    <p:sldId id="447" r:id="rId22"/>
    <p:sldId id="453" r:id="rId23"/>
    <p:sldId id="454" r:id="rId24"/>
    <p:sldId id="451" r:id="rId25"/>
    <p:sldId id="455" r:id="rId26"/>
    <p:sldId id="463" r:id="rId27"/>
    <p:sldId id="462" r:id="rId28"/>
    <p:sldId id="456" r:id="rId29"/>
    <p:sldId id="459" r:id="rId30"/>
    <p:sldId id="460" r:id="rId31"/>
    <p:sldId id="431" r:id="rId32"/>
    <p:sldId id="464" r:id="rId33"/>
    <p:sldId id="37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AF26B62-4FCE-40D1-8866-4AE62A6840D1}">
          <p14:sldIdLst>
            <p14:sldId id="257"/>
            <p14:sldId id="420"/>
            <p14:sldId id="418"/>
            <p14:sldId id="439"/>
            <p14:sldId id="440"/>
            <p14:sldId id="467"/>
            <p14:sldId id="442"/>
            <p14:sldId id="266"/>
            <p14:sldId id="268"/>
            <p14:sldId id="433"/>
            <p14:sldId id="444"/>
            <p14:sldId id="393"/>
            <p14:sldId id="382"/>
            <p14:sldId id="422"/>
            <p14:sldId id="423"/>
            <p14:sldId id="383"/>
            <p14:sldId id="394"/>
            <p14:sldId id="385"/>
            <p14:sldId id="396"/>
            <p14:sldId id="446"/>
            <p14:sldId id="447"/>
            <p14:sldId id="453"/>
            <p14:sldId id="454"/>
            <p14:sldId id="451"/>
            <p14:sldId id="455"/>
            <p14:sldId id="463"/>
            <p14:sldId id="462"/>
            <p14:sldId id="456"/>
            <p14:sldId id="459"/>
            <p14:sldId id="460"/>
            <p14:sldId id="431"/>
            <p14:sldId id="464"/>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6" autoAdjust="0"/>
    <p:restoredTop sz="94660"/>
  </p:normalViewPr>
  <p:slideViewPr>
    <p:cSldViewPr snapToGrid="0">
      <p:cViewPr varScale="1">
        <p:scale>
          <a:sx n="108" d="100"/>
          <a:sy n="108" d="100"/>
        </p:scale>
        <p:origin x="13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E97EB8-A272-4C39-A3D7-1315EB431683}" type="datetimeFigureOut">
              <a:rPr lang="en-US" smtClean="0"/>
              <a:t>01/28/2025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E0F076-0F5A-4BE9-AFA6-66E7DE56DD5C}" type="slidenum">
              <a:rPr lang="en-US" smtClean="0"/>
              <a:t>‹#›</a:t>
            </a:fld>
            <a:endParaRPr lang="en-US" dirty="0"/>
          </a:p>
        </p:txBody>
      </p:sp>
    </p:spTree>
    <p:extLst>
      <p:ext uri="{BB962C8B-B14F-4D97-AF65-F5344CB8AC3E}">
        <p14:creationId xmlns:p14="http://schemas.microsoft.com/office/powerpoint/2010/main" val="262979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14EF65-F46D-48E4-B788-9EFB888B96FD}" type="datetimeFigureOut">
              <a:rPr lang="en-US" smtClean="0"/>
              <a:t>01/28/2025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D0E8AE-78DB-493A-93B2-2A716760AD7F}" type="slidenum">
              <a:rPr lang="en-US" smtClean="0"/>
              <a:t>‹#›</a:t>
            </a:fld>
            <a:endParaRPr lang="en-US" dirty="0"/>
          </a:p>
        </p:txBody>
      </p:sp>
    </p:spTree>
    <p:extLst>
      <p:ext uri="{BB962C8B-B14F-4D97-AF65-F5344CB8AC3E}">
        <p14:creationId xmlns:p14="http://schemas.microsoft.com/office/powerpoint/2010/main" val="302930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93715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411133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275307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76659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107983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386066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24388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41532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400392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344639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7B0ED-7B61-4CA7-AD5C-1B848F86DBB7}" type="datetimeFigureOut">
              <a:rPr lang="en-US" smtClean="0"/>
              <a:t>01/28/2025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83751-DEE9-40E8-92C9-21DA184A1B62}" type="slidenum">
              <a:rPr lang="en-US" smtClean="0"/>
              <a:t>‹#›</a:t>
            </a:fld>
            <a:endParaRPr lang="en-US" dirty="0"/>
          </a:p>
        </p:txBody>
      </p:sp>
    </p:spTree>
    <p:extLst>
      <p:ext uri="{BB962C8B-B14F-4D97-AF65-F5344CB8AC3E}">
        <p14:creationId xmlns:p14="http://schemas.microsoft.com/office/powerpoint/2010/main" val="149026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rgbClr val="0000FF"/>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7B0ED-7B61-4CA7-AD5C-1B848F86DBB7}" type="datetimeFigureOut">
              <a:rPr lang="en-US" smtClean="0"/>
              <a:t>01/28/2025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751-DEE9-40E8-92C9-21DA184A1B62}" type="slidenum">
              <a:rPr lang="en-US" smtClean="0"/>
              <a:t>‹#›</a:t>
            </a:fld>
            <a:endParaRPr lang="en-US" dirty="0"/>
          </a:p>
        </p:txBody>
      </p:sp>
    </p:spTree>
    <p:extLst>
      <p:ext uri="{BB962C8B-B14F-4D97-AF65-F5344CB8AC3E}">
        <p14:creationId xmlns:p14="http://schemas.microsoft.com/office/powerpoint/2010/main" val="3975218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979715" y="416066"/>
            <a:ext cx="10608906"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4000" dirty="0">
                <a:solidFill>
                  <a:schemeClr val="accent4"/>
                </a:solidFill>
              </a:rPr>
              <a:t>Motor and Non-Motor Correlates of Finger Tapping Variability in Subjective Memory Complaints, Mild Cognitive Impairment and Alzheimer’s Disease</a:t>
            </a:r>
          </a:p>
        </p:txBody>
      </p:sp>
      <p:sp>
        <p:nvSpPr>
          <p:cNvPr id="297989" name="Text Box 5"/>
          <p:cNvSpPr txBox="1">
            <a:spLocks noChangeArrowheads="1"/>
          </p:cNvSpPr>
          <p:nvPr/>
        </p:nvSpPr>
        <p:spPr bwMode="auto">
          <a:xfrm>
            <a:off x="4082172" y="3084954"/>
            <a:ext cx="4572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800" dirty="0">
                <a:solidFill>
                  <a:schemeClr val="bg1"/>
                </a:solidFill>
              </a:rPr>
              <a:t>George P. Prigatano, Ph.D.</a:t>
            </a:r>
          </a:p>
        </p:txBody>
      </p:sp>
      <p:sp>
        <p:nvSpPr>
          <p:cNvPr id="297995" name="Text Box 11"/>
          <p:cNvSpPr txBox="1">
            <a:spLocks noChangeArrowheads="1"/>
          </p:cNvSpPr>
          <p:nvPr/>
        </p:nvSpPr>
        <p:spPr bwMode="auto">
          <a:xfrm>
            <a:off x="1730830" y="3625784"/>
            <a:ext cx="9106676" cy="116955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Lst>
        </p:spPr>
        <p:txBody>
          <a:bodyPr wrap="square">
            <a:spAutoFit/>
          </a:bodyPr>
          <a:lstStyle/>
          <a:p>
            <a:pPr algn="ctr">
              <a:spcBef>
                <a:spcPct val="50000"/>
              </a:spcBef>
            </a:pPr>
            <a:r>
              <a:rPr lang="en-US" altLang="en-US" sz="2800" dirty="0">
                <a:solidFill>
                  <a:srgbClr val="FFCC00"/>
                </a:solidFill>
              </a:rPr>
              <a:t>Barrow Neurological Institute </a:t>
            </a:r>
          </a:p>
          <a:p>
            <a:pPr algn="ctr">
              <a:spcBef>
                <a:spcPct val="50000"/>
              </a:spcBef>
            </a:pPr>
            <a:r>
              <a:rPr lang="en-US" altLang="en-US" sz="2800" dirty="0">
                <a:solidFill>
                  <a:srgbClr val="FFCC00"/>
                </a:solidFill>
              </a:rPr>
              <a:t>	</a:t>
            </a:r>
          </a:p>
        </p:txBody>
      </p:sp>
      <p:sp>
        <p:nvSpPr>
          <p:cNvPr id="298003" name="Text Box 19"/>
          <p:cNvSpPr txBox="1">
            <a:spLocks noChangeArrowheads="1"/>
          </p:cNvSpPr>
          <p:nvPr/>
        </p:nvSpPr>
        <p:spPr bwMode="auto">
          <a:xfrm>
            <a:off x="4668416" y="4685727"/>
            <a:ext cx="3048000"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Lst>
        </p:spPr>
        <p:txBody>
          <a:bodyPr>
            <a:spAutoFit/>
          </a:bodyPr>
          <a:lstStyle/>
          <a:p>
            <a:pPr>
              <a:spcBef>
                <a:spcPct val="50000"/>
              </a:spcBef>
            </a:pPr>
            <a:r>
              <a:rPr lang="en-US" altLang="en-US" sz="2400" dirty="0">
                <a:solidFill>
                  <a:schemeClr val="bg1"/>
                </a:solidFill>
              </a:rPr>
              <a:t>January</a:t>
            </a:r>
            <a:r>
              <a:rPr lang="en-US" altLang="en-US" dirty="0">
                <a:solidFill>
                  <a:schemeClr val="bg1"/>
                </a:solidFill>
              </a:rPr>
              <a:t> </a:t>
            </a:r>
            <a:r>
              <a:rPr lang="en-US" altLang="en-US" sz="2400" dirty="0">
                <a:solidFill>
                  <a:schemeClr val="bg1"/>
                </a:solidFill>
              </a:rPr>
              <a:t>29-31 , 2025</a:t>
            </a:r>
          </a:p>
        </p:txBody>
      </p:sp>
      <p:pic>
        <p:nvPicPr>
          <p:cNvPr id="1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237" y="4609038"/>
            <a:ext cx="2767093" cy="163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D453C19-AFE6-F71E-B7DD-62E748D2CA69}"/>
              </a:ext>
            </a:extLst>
          </p:cNvPr>
          <p:cNvSpPr txBox="1"/>
          <p:nvPr/>
        </p:nvSpPr>
        <p:spPr>
          <a:xfrm>
            <a:off x="944412" y="4163724"/>
            <a:ext cx="3664911" cy="1815882"/>
          </a:xfrm>
          <a:prstGeom prst="rect">
            <a:avLst/>
          </a:prstGeom>
          <a:noFill/>
        </p:spPr>
        <p:txBody>
          <a:bodyPr wrap="square" rtlCol="0">
            <a:spAutoFit/>
          </a:bodyPr>
          <a:lstStyle/>
          <a:p>
            <a:r>
              <a:rPr lang="en-US" sz="2800" dirty="0">
                <a:solidFill>
                  <a:schemeClr val="bg1"/>
                </a:solidFill>
              </a:rPr>
              <a:t>Groupe de Recherche sur la Maladie d’ Alzheimer (GRAL) Conference </a:t>
            </a:r>
          </a:p>
        </p:txBody>
      </p:sp>
    </p:spTree>
    <p:extLst>
      <p:ext uri="{BB962C8B-B14F-4D97-AF65-F5344CB8AC3E}">
        <p14:creationId xmlns:p14="http://schemas.microsoft.com/office/powerpoint/2010/main" val="244551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592A-CFAD-A40B-150A-0A4654D585AA}"/>
              </a:ext>
            </a:extLst>
          </p:cNvPr>
          <p:cNvSpPr>
            <a:spLocks noGrp="1"/>
          </p:cNvSpPr>
          <p:nvPr>
            <p:ph type="title"/>
          </p:nvPr>
        </p:nvSpPr>
        <p:spPr/>
        <p:txBody>
          <a:bodyPr/>
          <a:lstStyle/>
          <a:p>
            <a:pPr algn="ctr"/>
            <a:r>
              <a:rPr lang="en-US" dirty="0">
                <a:solidFill>
                  <a:srgbClr val="FFC000"/>
                </a:solidFill>
              </a:rPr>
              <a:t>New Findings using Finger Tapping that did not employ the HFTT</a:t>
            </a:r>
          </a:p>
        </p:txBody>
      </p:sp>
      <p:sp>
        <p:nvSpPr>
          <p:cNvPr id="3" name="Content Placeholder 2">
            <a:extLst>
              <a:ext uri="{FF2B5EF4-FFF2-40B4-BE49-F238E27FC236}">
                <a16:creationId xmlns:a16="http://schemas.microsoft.com/office/drawing/2014/main" id="{A2756DFB-07C9-374E-6F80-4EB289EFA20A}"/>
              </a:ext>
            </a:extLst>
          </p:cNvPr>
          <p:cNvSpPr>
            <a:spLocks noGrp="1"/>
          </p:cNvSpPr>
          <p:nvPr>
            <p:ph idx="1"/>
          </p:nvPr>
        </p:nvSpPr>
        <p:spPr>
          <a:xfrm>
            <a:off x="838200" y="1953812"/>
            <a:ext cx="10515600" cy="4351338"/>
          </a:xfrm>
        </p:spPr>
        <p:txBody>
          <a:bodyPr>
            <a:normAutofit/>
          </a:bodyPr>
          <a:lstStyle/>
          <a:p>
            <a:r>
              <a:rPr lang="en-US" dirty="0">
                <a:solidFill>
                  <a:schemeClr val="bg1"/>
                </a:solidFill>
              </a:rPr>
              <a:t>Roalf et al. (2018), using an experimental computerized finger tapping task, reported that finger tapping variability (inter trial variability) was greater in the AD (p=.04) and MCI groups (p=.04) compared to normal age matched controls.</a:t>
            </a:r>
          </a:p>
          <a:p>
            <a:r>
              <a:rPr lang="en-US" dirty="0">
                <a:solidFill>
                  <a:schemeClr val="bg1"/>
                </a:solidFill>
              </a:rPr>
              <a:t>Variability of finger tapping was not different between AD and MCI groups.</a:t>
            </a:r>
          </a:p>
          <a:p>
            <a:r>
              <a:rPr lang="en-US" dirty="0">
                <a:solidFill>
                  <a:schemeClr val="bg1"/>
                </a:solidFill>
              </a:rPr>
              <a:t>This study emphasized the potential diagnostic significance of finger tapping variability versus mean number of taps.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9228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03D1-209A-1335-7980-3805E6022D8A}"/>
              </a:ext>
            </a:extLst>
          </p:cNvPr>
          <p:cNvSpPr>
            <a:spLocks noGrp="1"/>
          </p:cNvSpPr>
          <p:nvPr>
            <p:ph type="title"/>
          </p:nvPr>
        </p:nvSpPr>
        <p:spPr/>
        <p:txBody>
          <a:bodyPr/>
          <a:lstStyle/>
          <a:p>
            <a:pPr algn="ctr"/>
            <a:r>
              <a:rPr lang="en-US" dirty="0">
                <a:solidFill>
                  <a:srgbClr val="FFC000"/>
                </a:solidFill>
              </a:rPr>
              <a:t>New Findings using Finger Tapping that did not employ the HFTT</a:t>
            </a:r>
          </a:p>
        </p:txBody>
      </p:sp>
      <p:sp>
        <p:nvSpPr>
          <p:cNvPr id="3" name="Content Placeholder 2">
            <a:extLst>
              <a:ext uri="{FF2B5EF4-FFF2-40B4-BE49-F238E27FC236}">
                <a16:creationId xmlns:a16="http://schemas.microsoft.com/office/drawing/2014/main" id="{B8AB820F-7960-FFB2-46A2-ECA3D860D7D0}"/>
              </a:ext>
            </a:extLst>
          </p:cNvPr>
          <p:cNvSpPr>
            <a:spLocks noGrp="1"/>
          </p:cNvSpPr>
          <p:nvPr>
            <p:ph idx="1"/>
          </p:nvPr>
        </p:nvSpPr>
        <p:spPr/>
        <p:txBody>
          <a:bodyPr>
            <a:normAutofit/>
          </a:bodyPr>
          <a:lstStyle/>
          <a:p>
            <a:r>
              <a:rPr lang="en-US" dirty="0">
                <a:solidFill>
                  <a:schemeClr val="bg1">
                    <a:lumMod val="95000"/>
                  </a:schemeClr>
                </a:solidFill>
              </a:rPr>
              <a:t>Koppelmans et al. (2023), using a computerized finger tapping test that measured mean speed and variability of finger tapping, reported better performance  in cognitively normal older individuals versus age matched persons with amnestic MCI and AD.</a:t>
            </a:r>
          </a:p>
          <a:p>
            <a:r>
              <a:rPr lang="en-US" dirty="0">
                <a:solidFill>
                  <a:schemeClr val="bg1">
                    <a:lumMod val="95000"/>
                  </a:schemeClr>
                </a:solidFill>
              </a:rPr>
              <a:t>They report that “while AD subjects performed worse on both the dominant and non-dominant hand tapping tests, </a:t>
            </a:r>
            <a:r>
              <a:rPr lang="en-US" u="sng" dirty="0">
                <a:solidFill>
                  <a:schemeClr val="bg1">
                    <a:lumMod val="95000"/>
                  </a:schemeClr>
                </a:solidFill>
              </a:rPr>
              <a:t>amnestic MCI subjects only performed worse than controls when using their non-dominant hand.” </a:t>
            </a:r>
            <a:r>
              <a:rPr lang="en-US" dirty="0">
                <a:solidFill>
                  <a:schemeClr val="bg1">
                    <a:lumMod val="95000"/>
                  </a:schemeClr>
                </a:solidFill>
              </a:rPr>
              <a:t> (pg. 1245).</a:t>
            </a:r>
            <a:endParaRPr lang="en-US" u="sng" dirty="0">
              <a:solidFill>
                <a:schemeClr val="bg1">
                  <a:lumMod val="95000"/>
                </a:schemeClr>
              </a:solidFill>
            </a:endParaRPr>
          </a:p>
          <a:p>
            <a:r>
              <a:rPr lang="en-US" dirty="0">
                <a:solidFill>
                  <a:schemeClr val="bg1">
                    <a:lumMod val="95000"/>
                  </a:schemeClr>
                </a:solidFill>
              </a:rPr>
              <a:t>There was no clear explanation of their findings. </a:t>
            </a:r>
          </a:p>
        </p:txBody>
      </p:sp>
    </p:spTree>
    <p:extLst>
      <p:ext uri="{BB962C8B-B14F-4D97-AF65-F5344CB8AC3E}">
        <p14:creationId xmlns:p14="http://schemas.microsoft.com/office/powerpoint/2010/main" val="68450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025" y="1834956"/>
            <a:ext cx="9922629" cy="3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7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5453" y="1080795"/>
            <a:ext cx="8591550" cy="509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80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228436" y="386257"/>
            <a:ext cx="9845964" cy="16619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223838" indent="-223838">
              <a:defRPr sz="2400">
                <a:solidFill>
                  <a:schemeClr val="tx1"/>
                </a:solidFill>
                <a:latin typeface="Times New Roman" panose="02020603050405020304" pitchFamily="18" charset="0"/>
              </a:defRPr>
            </a:lvl1pPr>
            <a:lvl2pPr marL="5159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sz="3400" dirty="0">
                <a:solidFill>
                  <a:srgbClr val="FFC000"/>
                </a:solidFill>
                <a:latin typeface="+mj-lt"/>
              </a:rPr>
              <a:t>Six features of finger tapping behaviors were studied in 107 normal functioning adults from ages 21-80 at the SARAH Network of Rehabilitation Hospitals.</a:t>
            </a:r>
          </a:p>
        </p:txBody>
      </p:sp>
      <p:sp>
        <p:nvSpPr>
          <p:cNvPr id="2" name="TextBox 1"/>
          <p:cNvSpPr txBox="1"/>
          <p:nvPr/>
        </p:nvSpPr>
        <p:spPr>
          <a:xfrm>
            <a:off x="1834365" y="1646360"/>
            <a:ext cx="8011944" cy="5109091"/>
          </a:xfrm>
          <a:prstGeom prst="rect">
            <a:avLst/>
          </a:prstGeom>
          <a:noFill/>
        </p:spPr>
        <p:txBody>
          <a:bodyPr wrap="square" rtlCol="0">
            <a:spAutoFit/>
          </a:bodyPr>
          <a:lstStyle/>
          <a:p>
            <a:r>
              <a:rPr lang="en-US" sz="2200" dirty="0">
                <a:solidFill>
                  <a:schemeClr val="bg1"/>
                </a:solidFill>
              </a:rPr>
              <a:t> </a:t>
            </a:r>
          </a:p>
          <a:p>
            <a:pPr marL="457200" lvl="0" indent="-457200">
              <a:buFont typeface="+mj-lt"/>
              <a:buAutoNum type="arabicPeriod"/>
            </a:pPr>
            <a:r>
              <a:rPr lang="en-US" sz="2600" dirty="0">
                <a:solidFill>
                  <a:schemeClr val="bg1"/>
                </a:solidFill>
              </a:rPr>
              <a:t>The number of valid tapping responses recorded over  7 trials each lasting 10 seconds.</a:t>
            </a:r>
          </a:p>
          <a:p>
            <a:pPr marL="457200" lvl="0" indent="-457200">
              <a:buFont typeface="+mj-lt"/>
              <a:buAutoNum type="arabicPeriod"/>
            </a:pPr>
            <a:r>
              <a:rPr lang="en-US" sz="2600" dirty="0">
                <a:solidFill>
                  <a:schemeClr val="bg1"/>
                </a:solidFill>
              </a:rPr>
              <a:t>The number of invalid tapping responses when performing this task.</a:t>
            </a:r>
          </a:p>
          <a:p>
            <a:pPr marL="457200" lvl="0" indent="-457200">
              <a:buFont typeface="+mj-lt"/>
              <a:buAutoNum type="arabicPeriod"/>
            </a:pPr>
            <a:r>
              <a:rPr lang="en-US" sz="2600" dirty="0">
                <a:solidFill>
                  <a:schemeClr val="bg1"/>
                </a:solidFill>
              </a:rPr>
              <a:t>The variability of the finger tapping movements (time between taps which included both valid and invalid taps).</a:t>
            </a:r>
          </a:p>
          <a:p>
            <a:pPr marL="457200" lvl="0" indent="-457200">
              <a:buFont typeface="+mj-lt"/>
              <a:buAutoNum type="arabicPeriod"/>
            </a:pPr>
            <a:r>
              <a:rPr lang="en-US" sz="2600" dirty="0">
                <a:solidFill>
                  <a:schemeClr val="bg1"/>
                </a:solidFill>
              </a:rPr>
              <a:t>The number of failures of selective motor inhibition of adjacent fingers when performing the task.</a:t>
            </a:r>
          </a:p>
          <a:p>
            <a:pPr marL="457200" lvl="0" indent="-457200">
              <a:buFont typeface="+mj-lt"/>
              <a:buAutoNum type="arabicPeriod"/>
            </a:pPr>
            <a:r>
              <a:rPr lang="en-US" sz="2600" dirty="0">
                <a:solidFill>
                  <a:schemeClr val="bg1"/>
                </a:solidFill>
              </a:rPr>
              <a:t>“Learning” effects when performing the task.</a:t>
            </a:r>
          </a:p>
          <a:p>
            <a:pPr marL="457200" lvl="0" indent="-457200">
              <a:buFont typeface="+mj-lt"/>
              <a:buAutoNum type="arabicPeriod"/>
            </a:pPr>
            <a:r>
              <a:rPr lang="en-US" sz="2600" dirty="0">
                <a:solidFill>
                  <a:schemeClr val="bg1"/>
                </a:solidFill>
              </a:rPr>
              <a:t>“Fatigue” effects when performing the task.   </a:t>
            </a:r>
          </a:p>
          <a:p>
            <a:endParaRPr lang="en-US" dirty="0"/>
          </a:p>
        </p:txBody>
      </p:sp>
    </p:spTree>
    <p:extLst>
      <p:ext uri="{BB962C8B-B14F-4D97-AF65-F5344CB8AC3E}">
        <p14:creationId xmlns:p14="http://schemas.microsoft.com/office/powerpoint/2010/main" val="198046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ChangeArrowheads="1"/>
          </p:cNvSpPr>
          <p:nvPr/>
        </p:nvSpPr>
        <p:spPr bwMode="auto">
          <a:xfrm>
            <a:off x="3200400" y="381000"/>
            <a:ext cx="5791200" cy="6172200"/>
          </a:xfrm>
          <a:prstGeom prst="rect">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dirty="0"/>
          </a:p>
        </p:txBody>
      </p:sp>
      <p:pic>
        <p:nvPicPr>
          <p:cNvPr id="677893" name="Picture 5" descr="HFTT score sheet 11-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1" y="457200"/>
            <a:ext cx="5610225" cy="6019800"/>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93270" y="1977762"/>
            <a:ext cx="2041831" cy="2585323"/>
          </a:xfrm>
          <a:prstGeom prst="rect">
            <a:avLst/>
          </a:prstGeom>
          <a:noFill/>
        </p:spPr>
        <p:txBody>
          <a:bodyPr wrap="square" rtlCol="0">
            <a:spAutoFit/>
          </a:bodyPr>
          <a:lstStyle/>
          <a:p>
            <a:r>
              <a:rPr lang="en-US" dirty="0">
                <a:solidFill>
                  <a:schemeClr val="bg1"/>
                </a:solidFill>
              </a:rPr>
              <a:t>Learning Effect: Compare Trial 4 vs 1 score.</a:t>
            </a:r>
          </a:p>
          <a:p>
            <a:endParaRPr lang="en-US" dirty="0">
              <a:solidFill>
                <a:schemeClr val="bg1"/>
              </a:solidFill>
            </a:endParaRPr>
          </a:p>
          <a:p>
            <a:r>
              <a:rPr lang="en-US" dirty="0">
                <a:solidFill>
                  <a:schemeClr val="bg1"/>
                </a:solidFill>
              </a:rPr>
              <a:t>Fatigue Effect: Compare Trial 6 vs 4.</a:t>
            </a:r>
          </a:p>
          <a:p>
            <a:endParaRPr lang="en-US" dirty="0">
              <a:solidFill>
                <a:schemeClr val="bg1"/>
              </a:solidFill>
            </a:endParaRPr>
          </a:p>
          <a:p>
            <a:endParaRPr lang="en-US" dirty="0">
              <a:solidFill>
                <a:schemeClr val="bg1"/>
              </a:solidFill>
            </a:endParaRPr>
          </a:p>
        </p:txBody>
      </p:sp>
      <p:sp>
        <p:nvSpPr>
          <p:cNvPr id="3" name="TextBox 2">
            <a:extLst>
              <a:ext uri="{FF2B5EF4-FFF2-40B4-BE49-F238E27FC236}">
                <a16:creationId xmlns:a16="http://schemas.microsoft.com/office/drawing/2014/main" id="{00F716E8-47E6-8A4E-5AAA-77719ABAC59B}"/>
              </a:ext>
            </a:extLst>
          </p:cNvPr>
          <p:cNvSpPr txBox="1"/>
          <p:nvPr/>
        </p:nvSpPr>
        <p:spPr>
          <a:xfrm>
            <a:off x="799030" y="568514"/>
            <a:ext cx="1974078" cy="1754326"/>
          </a:xfrm>
          <a:prstGeom prst="rect">
            <a:avLst/>
          </a:prstGeom>
          <a:noFill/>
        </p:spPr>
        <p:txBody>
          <a:bodyPr wrap="square" rtlCol="0">
            <a:spAutoFit/>
          </a:bodyPr>
          <a:lstStyle/>
          <a:p>
            <a:r>
              <a:rPr lang="en-US" dirty="0">
                <a:solidFill>
                  <a:schemeClr val="bg1"/>
                </a:solidFill>
              </a:rPr>
              <a:t>Pattern 1: Only the index finger moves while performing the task and counter advances (valid tap).</a:t>
            </a:r>
          </a:p>
        </p:txBody>
      </p:sp>
      <p:sp>
        <p:nvSpPr>
          <p:cNvPr id="4" name="TextBox 3">
            <a:extLst>
              <a:ext uri="{FF2B5EF4-FFF2-40B4-BE49-F238E27FC236}">
                <a16:creationId xmlns:a16="http://schemas.microsoft.com/office/drawing/2014/main" id="{BF822858-9A20-EFF6-2438-6F56CFDB3A3B}"/>
              </a:ext>
            </a:extLst>
          </p:cNvPr>
          <p:cNvSpPr txBox="1"/>
          <p:nvPr/>
        </p:nvSpPr>
        <p:spPr>
          <a:xfrm>
            <a:off x="727201" y="2312938"/>
            <a:ext cx="1871529" cy="1477328"/>
          </a:xfrm>
          <a:prstGeom prst="rect">
            <a:avLst/>
          </a:prstGeom>
          <a:noFill/>
        </p:spPr>
        <p:txBody>
          <a:bodyPr wrap="square" rtlCol="0">
            <a:spAutoFit/>
          </a:bodyPr>
          <a:lstStyle/>
          <a:p>
            <a:r>
              <a:rPr lang="en-US" dirty="0">
                <a:solidFill>
                  <a:schemeClr val="bg1"/>
                </a:solidFill>
              </a:rPr>
              <a:t>Patterns 2 and 3: Selective Motor Inhibition failures, but counter advances.</a:t>
            </a:r>
          </a:p>
        </p:txBody>
      </p:sp>
      <p:sp>
        <p:nvSpPr>
          <p:cNvPr id="5" name="TextBox 4">
            <a:extLst>
              <a:ext uri="{FF2B5EF4-FFF2-40B4-BE49-F238E27FC236}">
                <a16:creationId xmlns:a16="http://schemas.microsoft.com/office/drawing/2014/main" id="{F06526E0-57C8-11F7-6604-AA78ABABF623}"/>
              </a:ext>
            </a:extLst>
          </p:cNvPr>
          <p:cNvSpPr txBox="1"/>
          <p:nvPr/>
        </p:nvSpPr>
        <p:spPr>
          <a:xfrm>
            <a:off x="727201" y="5075872"/>
            <a:ext cx="1777526" cy="1477328"/>
          </a:xfrm>
          <a:prstGeom prst="rect">
            <a:avLst/>
          </a:prstGeom>
          <a:noFill/>
        </p:spPr>
        <p:txBody>
          <a:bodyPr wrap="square" rtlCol="0">
            <a:spAutoFit/>
          </a:bodyPr>
          <a:lstStyle/>
          <a:p>
            <a:r>
              <a:rPr lang="en-US" dirty="0">
                <a:solidFill>
                  <a:schemeClr val="bg1"/>
                </a:solidFill>
              </a:rPr>
              <a:t>Pattern 5 is an invalid tapping response. Counter does not advance</a:t>
            </a:r>
          </a:p>
        </p:txBody>
      </p:sp>
      <p:sp>
        <p:nvSpPr>
          <p:cNvPr id="6" name="TextBox 5">
            <a:extLst>
              <a:ext uri="{FF2B5EF4-FFF2-40B4-BE49-F238E27FC236}">
                <a16:creationId xmlns:a16="http://schemas.microsoft.com/office/drawing/2014/main" id="{BE083F25-E5AF-3CB1-9B87-2F83D4ED3B2B}"/>
              </a:ext>
            </a:extLst>
          </p:cNvPr>
          <p:cNvSpPr txBox="1"/>
          <p:nvPr/>
        </p:nvSpPr>
        <p:spPr>
          <a:xfrm>
            <a:off x="637470" y="3790266"/>
            <a:ext cx="2050990" cy="1200329"/>
          </a:xfrm>
          <a:prstGeom prst="rect">
            <a:avLst/>
          </a:prstGeom>
          <a:noFill/>
        </p:spPr>
        <p:txBody>
          <a:bodyPr wrap="square" rtlCol="0">
            <a:spAutoFit/>
          </a:bodyPr>
          <a:lstStyle/>
          <a:p>
            <a:r>
              <a:rPr lang="en-US" dirty="0">
                <a:solidFill>
                  <a:schemeClr val="bg1"/>
                </a:solidFill>
              </a:rPr>
              <a:t>Pattern 4: Entire hand lifts off the board while attempting to tap.</a:t>
            </a:r>
          </a:p>
        </p:txBody>
      </p:sp>
    </p:spTree>
    <p:extLst>
      <p:ext uri="{BB962C8B-B14F-4D97-AF65-F5344CB8AC3E}">
        <p14:creationId xmlns:p14="http://schemas.microsoft.com/office/powerpoint/2010/main" val="254123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10" y="1789061"/>
            <a:ext cx="11855061" cy="315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497355" y="3367143"/>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Oval 3"/>
          <p:cNvSpPr/>
          <p:nvPr/>
        </p:nvSpPr>
        <p:spPr>
          <a:xfrm>
            <a:off x="2159260" y="3367143"/>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9038253" y="4215882"/>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3116425" y="3367143"/>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Oval 1">
            <a:extLst>
              <a:ext uri="{FF2B5EF4-FFF2-40B4-BE49-F238E27FC236}">
                <a16:creationId xmlns:a16="http://schemas.microsoft.com/office/drawing/2014/main" id="{4744B373-2D85-F5F1-C87B-9E64E7CCCD58}"/>
              </a:ext>
            </a:extLst>
          </p:cNvPr>
          <p:cNvSpPr/>
          <p:nvPr/>
        </p:nvSpPr>
        <p:spPr>
          <a:xfrm>
            <a:off x="5675251" y="4215882"/>
            <a:ext cx="533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a:extLst>
              <a:ext uri="{FF2B5EF4-FFF2-40B4-BE49-F238E27FC236}">
                <a16:creationId xmlns:a16="http://schemas.microsoft.com/office/drawing/2014/main" id="{091CAC62-761A-23B9-135E-673E63861562}"/>
              </a:ext>
            </a:extLst>
          </p:cNvPr>
          <p:cNvSpPr/>
          <p:nvPr/>
        </p:nvSpPr>
        <p:spPr>
          <a:xfrm>
            <a:off x="9038253" y="3008120"/>
            <a:ext cx="533400" cy="21364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291F4B0-0358-F9EC-1CAF-C284F393220C}"/>
              </a:ext>
            </a:extLst>
          </p:cNvPr>
          <p:cNvSpPr/>
          <p:nvPr/>
        </p:nvSpPr>
        <p:spPr>
          <a:xfrm>
            <a:off x="9038253" y="3221764"/>
            <a:ext cx="533400" cy="21364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5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836" y="1748808"/>
            <a:ext cx="10885453" cy="3908004"/>
          </a:xfrm>
          <a:prstGeom prst="rect">
            <a:avLst/>
          </a:prstGeom>
        </p:spPr>
      </p:pic>
      <p:sp>
        <p:nvSpPr>
          <p:cNvPr id="5" name="Oval 4"/>
          <p:cNvSpPr/>
          <p:nvPr/>
        </p:nvSpPr>
        <p:spPr>
          <a:xfrm>
            <a:off x="5868955" y="2962816"/>
            <a:ext cx="447869" cy="63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p:cNvSpPr/>
          <p:nvPr/>
        </p:nvSpPr>
        <p:spPr>
          <a:xfrm>
            <a:off x="5988908" y="4712043"/>
            <a:ext cx="238897" cy="2388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5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0751" y="996822"/>
            <a:ext cx="9371395" cy="46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6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2739" y="615821"/>
            <a:ext cx="9210647" cy="5598367"/>
          </a:xfrm>
          <a:prstGeom prst="rect">
            <a:avLst/>
          </a:prstGeom>
        </p:spPr>
      </p:pic>
      <p:sp>
        <p:nvSpPr>
          <p:cNvPr id="5" name="Oval 4"/>
          <p:cNvSpPr/>
          <p:nvPr/>
        </p:nvSpPr>
        <p:spPr>
          <a:xfrm>
            <a:off x="7147249" y="2295332"/>
            <a:ext cx="457200" cy="774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7147249" y="3998514"/>
            <a:ext cx="457200" cy="760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7026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05253"/>
            <a:ext cx="10515600" cy="1325563"/>
          </a:xfrm>
        </p:spPr>
        <p:txBody>
          <a:bodyPr>
            <a:normAutofit/>
          </a:bodyPr>
          <a:lstStyle/>
          <a:p>
            <a:pPr algn="ctr"/>
            <a:r>
              <a:rPr lang="en-US" sz="4000" dirty="0">
                <a:solidFill>
                  <a:schemeClr val="accent4"/>
                </a:solidFill>
              </a:rPr>
              <a:t>Recognition of colleagues who have substantially contributed to this presentation</a:t>
            </a:r>
          </a:p>
        </p:txBody>
      </p:sp>
      <p:sp>
        <p:nvSpPr>
          <p:cNvPr id="3" name="Content Placeholder 2"/>
          <p:cNvSpPr>
            <a:spLocks noGrp="1"/>
          </p:cNvSpPr>
          <p:nvPr>
            <p:ph idx="1"/>
          </p:nvPr>
        </p:nvSpPr>
        <p:spPr>
          <a:xfrm>
            <a:off x="1253409" y="1919398"/>
            <a:ext cx="9904448" cy="4351338"/>
          </a:xfrm>
        </p:spPr>
        <p:txBody>
          <a:bodyPr/>
          <a:lstStyle/>
          <a:p>
            <a:r>
              <a:rPr lang="en-US" sz="2400" dirty="0">
                <a:solidFill>
                  <a:schemeClr val="bg1"/>
                </a:solidFill>
              </a:rPr>
              <a:t>At the Barrow Neurological Institute </a:t>
            </a:r>
          </a:p>
          <a:p>
            <a:pPr lvl="1"/>
            <a:r>
              <a:rPr lang="en-US" dirty="0">
                <a:solidFill>
                  <a:schemeClr val="bg1"/>
                </a:solidFill>
              </a:rPr>
              <a:t>Ashley Stokes, Ph.D., Assistant Professor of Neuroimaging Research</a:t>
            </a:r>
          </a:p>
          <a:p>
            <a:pPr lvl="1"/>
            <a:r>
              <a:rPr lang="en-US" dirty="0">
                <a:solidFill>
                  <a:schemeClr val="bg1"/>
                </a:solidFill>
              </a:rPr>
              <a:t>Anna Burke, M.D., Director of the Alzheimer and Memory Disorder Program</a:t>
            </a:r>
          </a:p>
          <a:p>
            <a:pPr lvl="1"/>
            <a:r>
              <a:rPr lang="en-US" dirty="0">
                <a:solidFill>
                  <a:schemeClr val="bg1"/>
                </a:solidFill>
              </a:rPr>
              <a:t>Lori Steffes, R.N., Research Nurse Co-coordinator</a:t>
            </a:r>
          </a:p>
          <a:p>
            <a:pPr lvl="1"/>
            <a:r>
              <a:rPr lang="en-US" dirty="0">
                <a:solidFill>
                  <a:schemeClr val="bg1"/>
                </a:solidFill>
              </a:rPr>
              <a:t>Molly McElvogue, M.S. Statistical Analyses</a:t>
            </a:r>
          </a:p>
          <a:p>
            <a:pPr lvl="1"/>
            <a:r>
              <a:rPr lang="en-US" dirty="0">
                <a:solidFill>
                  <a:schemeClr val="bg1"/>
                </a:solidFill>
              </a:rPr>
              <a:t>Katelyn Coddaire, PsyD., Post Doctoral Resident in Clinical Neuropsychology</a:t>
            </a:r>
          </a:p>
          <a:p>
            <a:pPr lvl="1"/>
            <a:endParaRPr lang="en-US" dirty="0">
              <a:solidFill>
                <a:schemeClr val="bg1"/>
              </a:solidFill>
            </a:endParaRPr>
          </a:p>
          <a:p>
            <a:r>
              <a:rPr lang="en-US" sz="2400" dirty="0">
                <a:solidFill>
                  <a:schemeClr val="bg1"/>
                </a:solidFill>
              </a:rPr>
              <a:t>At the SARAH Network of Rehabilitation Hospitals</a:t>
            </a:r>
          </a:p>
          <a:p>
            <a:pPr lvl="1"/>
            <a:r>
              <a:rPr lang="en-US" dirty="0">
                <a:solidFill>
                  <a:schemeClr val="bg1"/>
                </a:solidFill>
              </a:rPr>
              <a:t>Lucia Willadino Braga, Ph.D.</a:t>
            </a:r>
          </a:p>
          <a:p>
            <a:pPr lvl="1"/>
            <a:endParaRPr lang="en-US" dirty="0"/>
          </a:p>
        </p:txBody>
      </p:sp>
    </p:spTree>
    <p:extLst>
      <p:ext uri="{BB962C8B-B14F-4D97-AF65-F5344CB8AC3E}">
        <p14:creationId xmlns:p14="http://schemas.microsoft.com/office/powerpoint/2010/main" val="426511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5BE3-96B0-E6FC-B739-D16E45DDFD8A}"/>
              </a:ext>
            </a:extLst>
          </p:cNvPr>
          <p:cNvSpPr>
            <a:spLocks noGrp="1"/>
          </p:cNvSpPr>
          <p:nvPr>
            <p:ph type="title"/>
          </p:nvPr>
        </p:nvSpPr>
        <p:spPr>
          <a:xfrm>
            <a:off x="838200" y="288212"/>
            <a:ext cx="10515600" cy="1325563"/>
          </a:xfrm>
        </p:spPr>
        <p:txBody>
          <a:bodyPr>
            <a:normAutofit fontScale="90000"/>
          </a:bodyPr>
          <a:lstStyle/>
          <a:p>
            <a:pPr algn="ctr"/>
            <a:r>
              <a:rPr lang="en-US" sz="3200" dirty="0">
                <a:solidFill>
                  <a:srgbClr val="FFC000"/>
                </a:solidFill>
              </a:rPr>
              <a:t>Prigatano, Braga, McElvogue, Coddaire, Steffes, Burke &amp; Stokes (In Press) Motor Correlates of Finger Tapping Variability in Subjective Memory Complaints, Mild Cognitive Impairment and Probable Alzheimer’s Disease.</a:t>
            </a:r>
            <a:r>
              <a:rPr lang="en-US" sz="3200" u="sng" dirty="0">
                <a:solidFill>
                  <a:srgbClr val="FFC000"/>
                </a:solidFill>
              </a:rPr>
              <a:t> Journal of Alzheimer’s Disease</a:t>
            </a:r>
            <a:endParaRPr lang="en-US" sz="3200" dirty="0">
              <a:solidFill>
                <a:srgbClr val="FFC000"/>
              </a:solidFill>
            </a:endParaRPr>
          </a:p>
        </p:txBody>
      </p:sp>
      <p:sp>
        <p:nvSpPr>
          <p:cNvPr id="3" name="Content Placeholder 2">
            <a:extLst>
              <a:ext uri="{FF2B5EF4-FFF2-40B4-BE49-F238E27FC236}">
                <a16:creationId xmlns:a16="http://schemas.microsoft.com/office/drawing/2014/main" id="{0E108B4B-BE81-57A5-D0CB-6FBD3F277ED6}"/>
              </a:ext>
            </a:extLst>
          </p:cNvPr>
          <p:cNvSpPr>
            <a:spLocks noGrp="1"/>
          </p:cNvSpPr>
          <p:nvPr>
            <p:ph idx="1"/>
          </p:nvPr>
        </p:nvSpPr>
        <p:spPr>
          <a:xfrm>
            <a:off x="838200" y="2064907"/>
            <a:ext cx="10515600" cy="4351338"/>
          </a:xfrm>
        </p:spPr>
        <p:txBody>
          <a:bodyPr>
            <a:normAutofit fontScale="92500" lnSpcReduction="20000"/>
          </a:bodyPr>
          <a:lstStyle/>
          <a:p>
            <a:pPr marL="0" indent="0">
              <a:buNone/>
            </a:pPr>
            <a:r>
              <a:rPr lang="en-US" dirty="0">
                <a:solidFill>
                  <a:schemeClr val="bg1"/>
                </a:solidFill>
              </a:rPr>
              <a:t>Using a modified HFTT, we hypothesized:</a:t>
            </a:r>
          </a:p>
          <a:p>
            <a:r>
              <a:rPr lang="en-US" dirty="0">
                <a:solidFill>
                  <a:schemeClr val="bg1"/>
                </a:solidFill>
              </a:rPr>
              <a:t> Finger Tapping Variability would significantly differ across groups with the memory impaired  patients showing greater variability, particularly in the nondominant hand. </a:t>
            </a:r>
            <a:r>
              <a:rPr lang="en-US" dirty="0">
                <a:solidFill>
                  <a:srgbClr val="FFFF00"/>
                </a:solidFill>
              </a:rPr>
              <a:t>Variability was measured by the range of scores over 7 trials for each hand.</a:t>
            </a:r>
            <a:endParaRPr lang="en-US" dirty="0">
              <a:solidFill>
                <a:schemeClr val="bg1"/>
              </a:solidFill>
            </a:endParaRPr>
          </a:p>
          <a:p>
            <a:r>
              <a:rPr lang="en-US" dirty="0">
                <a:solidFill>
                  <a:schemeClr val="bg1"/>
                </a:solidFill>
              </a:rPr>
              <a:t> The number of “invalid” tapping responses would positively correlate with finger tapping variability.</a:t>
            </a:r>
          </a:p>
          <a:p>
            <a:r>
              <a:rPr lang="en-US" dirty="0">
                <a:solidFill>
                  <a:schemeClr val="bg1"/>
                </a:solidFill>
              </a:rPr>
              <a:t> The number of “invalid” tapping responses would be greater in the MCI and AD Groups versus the HC and SMC groups. </a:t>
            </a:r>
          </a:p>
          <a:p>
            <a:r>
              <a:rPr lang="en-US" dirty="0">
                <a:solidFill>
                  <a:schemeClr val="bg1"/>
                </a:solidFill>
              </a:rPr>
              <a:t> Explored whether other motor correlates (i.e., selective motor inhibition failures, learning and fatigue effects) helped account for finger tapping variability findings.</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16345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B367A1-5385-CB7A-F2D4-AAA4DA131E6F}"/>
              </a:ext>
            </a:extLst>
          </p:cNvPr>
          <p:cNvGraphicFramePr>
            <a:graphicFrameLocks noGrp="1"/>
          </p:cNvGraphicFramePr>
          <p:nvPr>
            <p:extLst>
              <p:ext uri="{D42A27DB-BD31-4B8C-83A1-F6EECF244321}">
                <p14:modId xmlns:p14="http://schemas.microsoft.com/office/powerpoint/2010/main" val="4216588303"/>
              </p:ext>
            </p:extLst>
          </p:nvPr>
        </p:nvGraphicFramePr>
        <p:xfrm>
          <a:off x="1749669" y="597877"/>
          <a:ext cx="8361484" cy="6057902"/>
        </p:xfrm>
        <a:graphic>
          <a:graphicData uri="http://schemas.openxmlformats.org/drawingml/2006/table">
            <a:tbl>
              <a:tblPr bandRow="1">
                <a:tableStyleId>{5C22544A-7EE6-4342-B048-85BDC9FD1C3A}</a:tableStyleId>
              </a:tblPr>
              <a:tblGrid>
                <a:gridCol w="2191845">
                  <a:extLst>
                    <a:ext uri="{9D8B030D-6E8A-4147-A177-3AD203B41FA5}">
                      <a16:colId xmlns:a16="http://schemas.microsoft.com/office/drawing/2014/main" val="1062773948"/>
                    </a:ext>
                  </a:extLst>
                </a:gridCol>
                <a:gridCol w="1055333">
                  <a:extLst>
                    <a:ext uri="{9D8B030D-6E8A-4147-A177-3AD203B41FA5}">
                      <a16:colId xmlns:a16="http://schemas.microsoft.com/office/drawing/2014/main" val="512455928"/>
                    </a:ext>
                  </a:extLst>
                </a:gridCol>
                <a:gridCol w="1055333">
                  <a:extLst>
                    <a:ext uri="{9D8B030D-6E8A-4147-A177-3AD203B41FA5}">
                      <a16:colId xmlns:a16="http://schemas.microsoft.com/office/drawing/2014/main" val="844549098"/>
                    </a:ext>
                  </a:extLst>
                </a:gridCol>
                <a:gridCol w="1055333">
                  <a:extLst>
                    <a:ext uri="{9D8B030D-6E8A-4147-A177-3AD203B41FA5}">
                      <a16:colId xmlns:a16="http://schemas.microsoft.com/office/drawing/2014/main" val="3898605960"/>
                    </a:ext>
                  </a:extLst>
                </a:gridCol>
                <a:gridCol w="1136512">
                  <a:extLst>
                    <a:ext uri="{9D8B030D-6E8A-4147-A177-3AD203B41FA5}">
                      <a16:colId xmlns:a16="http://schemas.microsoft.com/office/drawing/2014/main" val="151437106"/>
                    </a:ext>
                  </a:extLst>
                </a:gridCol>
                <a:gridCol w="1867128">
                  <a:extLst>
                    <a:ext uri="{9D8B030D-6E8A-4147-A177-3AD203B41FA5}">
                      <a16:colId xmlns:a16="http://schemas.microsoft.com/office/drawing/2014/main" val="2744478288"/>
                    </a:ext>
                  </a:extLst>
                </a:gridCol>
              </a:tblGrid>
              <a:tr h="200590">
                <a:tc>
                  <a:txBody>
                    <a:bodyPr/>
                    <a:lstStyle/>
                    <a:p>
                      <a:pPr marL="0" marR="0" algn="ctr">
                        <a:lnSpc>
                          <a:spcPct val="107000"/>
                        </a:lnSpc>
                        <a:spcBef>
                          <a:spcPts val="0"/>
                        </a:spcBef>
                        <a:spcAft>
                          <a:spcPts val="800"/>
                        </a:spcAft>
                      </a:pPr>
                      <a:r>
                        <a:rPr lang="en-US" sz="900" dirty="0">
                          <a:effectLst/>
                        </a:rPr>
                        <a:t>Group</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HC</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SMC</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MCI-A</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Group Comparisons</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30715783"/>
                  </a:ext>
                </a:extLst>
              </a:tr>
              <a:tr h="261520">
                <a:tc>
                  <a:txBody>
                    <a:bodyPr/>
                    <a:lstStyle/>
                    <a:p>
                      <a:pPr marL="0" marR="0">
                        <a:lnSpc>
                          <a:spcPct val="107000"/>
                        </a:lnSpc>
                        <a:spcBef>
                          <a:spcPts val="0"/>
                        </a:spcBef>
                        <a:spcAft>
                          <a:spcPts val="800"/>
                        </a:spcAft>
                      </a:pPr>
                      <a:r>
                        <a:rPr lang="en-US" sz="900" u="sng" dirty="0">
                          <a:effectLst/>
                        </a:rPr>
                        <a:t>Demographics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734183091"/>
                  </a:ext>
                </a:extLst>
              </a:tr>
              <a:tr h="261520">
                <a:tc>
                  <a:txBody>
                    <a:bodyPr/>
                    <a:lstStyle/>
                    <a:p>
                      <a:pPr marL="0" marR="0">
                        <a:lnSpc>
                          <a:spcPct val="107000"/>
                        </a:lnSpc>
                        <a:spcBef>
                          <a:spcPts val="0"/>
                        </a:spcBef>
                        <a:spcAft>
                          <a:spcPts val="800"/>
                        </a:spcAft>
                      </a:pPr>
                      <a:r>
                        <a:rPr lang="en-US" sz="900" dirty="0">
                          <a:effectLst/>
                        </a:rPr>
                        <a:t>Age in Years (SD)*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72.2 (6.3)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70.3 (5.6)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74.6 (5.5)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75.3 (6.1)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ANOVA: F=2.81 (p=0.05)</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77041221"/>
                  </a:ext>
                </a:extLst>
              </a:tr>
              <a:tr h="343244">
                <a:tc>
                  <a:txBody>
                    <a:bodyPr/>
                    <a:lstStyle/>
                    <a:p>
                      <a:pPr marL="0" marR="0">
                        <a:lnSpc>
                          <a:spcPct val="107000"/>
                        </a:lnSpc>
                        <a:spcBef>
                          <a:spcPts val="0"/>
                        </a:spcBef>
                        <a:spcAft>
                          <a:spcPts val="800"/>
                        </a:spcAft>
                      </a:pPr>
                      <a:r>
                        <a:rPr lang="en-US" sz="900" dirty="0">
                          <a:effectLst/>
                        </a:rPr>
                        <a:t>Education Years (SD)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16.0 (3.0)</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15.6 (2.3)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15.6 (2.9)</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14.8 (2.4)</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ANOVA: F=0.40 (p=0.76)</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93210210"/>
                  </a:ext>
                </a:extLst>
              </a:tr>
              <a:tr h="490348">
                <a:tc>
                  <a:txBody>
                    <a:bodyPr/>
                    <a:lstStyle/>
                    <a:p>
                      <a:pPr marL="0" marR="0">
                        <a:lnSpc>
                          <a:spcPct val="107000"/>
                        </a:lnSpc>
                        <a:spcBef>
                          <a:spcPts val="0"/>
                        </a:spcBef>
                        <a:spcAft>
                          <a:spcPts val="800"/>
                        </a:spcAft>
                      </a:pPr>
                      <a:r>
                        <a:rPr lang="en-US" sz="900" dirty="0">
                          <a:effectLst/>
                        </a:rPr>
                        <a:t>N Females (SD)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12 (7)</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23 (13)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19 (7)</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11 (5)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Pearson Chi-Square: x</a:t>
                      </a:r>
                      <a:r>
                        <a:rPr lang="en-US" sz="900" baseline="30000" dirty="0">
                          <a:effectLst/>
                        </a:rPr>
                        <a:t>2</a:t>
                      </a:r>
                      <a:r>
                        <a:rPr lang="en-US" sz="900" dirty="0">
                          <a:effectLst/>
                        </a:rPr>
                        <a:t>=2.12 (p=0.55)</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9985343"/>
                  </a:ext>
                </a:extLst>
              </a:tr>
              <a:tr h="490348">
                <a:tc>
                  <a:txBody>
                    <a:bodyPr/>
                    <a:lstStyle/>
                    <a:p>
                      <a:pPr marL="0" marR="0">
                        <a:lnSpc>
                          <a:spcPct val="107000"/>
                        </a:lnSpc>
                        <a:spcBef>
                          <a:spcPts val="0"/>
                        </a:spcBef>
                        <a:spcAft>
                          <a:spcPts val="800"/>
                        </a:spcAft>
                      </a:pPr>
                      <a:r>
                        <a:rPr lang="en-US" sz="900" dirty="0">
                          <a:effectLst/>
                        </a:rPr>
                        <a:t>Handedness [R/L]</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11/1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22/1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18/1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8/3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Pearson Chi-Square: x</a:t>
                      </a:r>
                      <a:r>
                        <a:rPr lang="en-US" sz="900" baseline="30000" dirty="0">
                          <a:effectLst/>
                        </a:rPr>
                        <a:t>2</a:t>
                      </a:r>
                      <a:r>
                        <a:rPr lang="en-US" sz="900" dirty="0">
                          <a:effectLst/>
                        </a:rPr>
                        <a:t>=5.30 (p=0.15)</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42329485"/>
                  </a:ext>
                </a:extLst>
              </a:tr>
              <a:tr h="261520">
                <a:tc>
                  <a:txBody>
                    <a:bodyPr/>
                    <a:lstStyle/>
                    <a:p>
                      <a:pPr marL="0" marR="0">
                        <a:lnSpc>
                          <a:spcPct val="107000"/>
                        </a:lnSpc>
                        <a:spcBef>
                          <a:spcPts val="0"/>
                        </a:spcBef>
                        <a:spcAft>
                          <a:spcPts val="800"/>
                        </a:spcAft>
                      </a:pPr>
                      <a:r>
                        <a:rPr lang="en-US" sz="900" u="sng" dirty="0">
                          <a:effectLst/>
                        </a:rPr>
                        <a:t>Psychometric Test Findings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u="none" strike="noStrike"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32784084"/>
                  </a:ext>
                </a:extLst>
              </a:tr>
              <a:tr h="261520">
                <a:tc>
                  <a:txBody>
                    <a:bodyPr/>
                    <a:lstStyle/>
                    <a:p>
                      <a:pPr marL="0" marR="0">
                        <a:lnSpc>
                          <a:spcPct val="107000"/>
                        </a:lnSpc>
                        <a:spcBef>
                          <a:spcPts val="0"/>
                        </a:spcBef>
                        <a:spcAft>
                          <a:spcPts val="800"/>
                        </a:spcAft>
                      </a:pPr>
                      <a:r>
                        <a:rPr lang="en-US" sz="900" dirty="0">
                          <a:effectLst/>
                        </a:rPr>
                        <a:t>BNIS Total Raw Score (SD)***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44.8 (2.9)</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43.3 (3.6)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36.6 (4.6)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33.8 (3.3)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F=27.09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56053113"/>
                  </a:ext>
                </a:extLst>
              </a:tr>
              <a:tr h="261520">
                <a:tc>
                  <a:txBody>
                    <a:bodyPr/>
                    <a:lstStyle/>
                    <a:p>
                      <a:pPr marL="0" marR="0">
                        <a:lnSpc>
                          <a:spcPct val="107000"/>
                        </a:lnSpc>
                        <a:spcBef>
                          <a:spcPts val="0"/>
                        </a:spcBef>
                        <a:spcAft>
                          <a:spcPts val="800"/>
                        </a:spcAft>
                      </a:pPr>
                      <a:r>
                        <a:rPr lang="en-US" sz="900" dirty="0">
                          <a:effectLst/>
                        </a:rPr>
                        <a:t>WAIS-IV FSIQ***</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109.3 (12.5)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100.7 (9.3)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84.9 (12.8)</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F=15.59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09684251"/>
                  </a:ext>
                </a:extLst>
              </a:tr>
              <a:tr h="261520">
                <a:tc>
                  <a:txBody>
                    <a:bodyPr/>
                    <a:lstStyle/>
                    <a:p>
                      <a:pPr marL="0" marR="0">
                        <a:lnSpc>
                          <a:spcPct val="107000"/>
                        </a:lnSpc>
                        <a:spcBef>
                          <a:spcPts val="0"/>
                        </a:spcBef>
                        <a:spcAft>
                          <a:spcPts val="800"/>
                        </a:spcAft>
                      </a:pPr>
                      <a:r>
                        <a:rPr lang="en-US" sz="900" dirty="0">
                          <a:effectLst/>
                        </a:rPr>
                        <a:t>RAVLT TR (T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58.3 (11.6)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39.1 (12.6)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25.5 (13.8)</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F=27.58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1007050"/>
                  </a:ext>
                </a:extLst>
              </a:tr>
              <a:tr h="261520">
                <a:tc>
                  <a:txBody>
                    <a:bodyPr/>
                    <a:lstStyle/>
                    <a:p>
                      <a:pPr marL="0" marR="0">
                        <a:lnSpc>
                          <a:spcPct val="107000"/>
                        </a:lnSpc>
                        <a:spcBef>
                          <a:spcPts val="0"/>
                        </a:spcBef>
                        <a:spcAft>
                          <a:spcPts val="800"/>
                        </a:spcAft>
                      </a:pPr>
                      <a:r>
                        <a:rPr lang="en-US" sz="900" dirty="0">
                          <a:effectLst/>
                        </a:rPr>
                        <a:t>RAVLT DR (T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58.9 (11.7)</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30.7 (11.6)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21.9 (10.6)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F=48.33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02821039"/>
                  </a:ext>
                </a:extLst>
              </a:tr>
              <a:tr h="261520">
                <a:tc>
                  <a:txBody>
                    <a:bodyPr/>
                    <a:lstStyle/>
                    <a:p>
                      <a:pPr marL="0" marR="0">
                        <a:lnSpc>
                          <a:spcPct val="107000"/>
                        </a:lnSpc>
                        <a:spcBef>
                          <a:spcPts val="0"/>
                        </a:spcBef>
                        <a:spcAft>
                          <a:spcPts val="800"/>
                        </a:spcAft>
                      </a:pPr>
                      <a:r>
                        <a:rPr lang="en-US" sz="900" dirty="0">
                          <a:effectLst/>
                        </a:rPr>
                        <a:t>BMVT-R DR (T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47.3 (13.7)</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27.6 (7.5)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23.3 (6.5)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F=25.92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72133132"/>
                  </a:ext>
                </a:extLst>
              </a:tr>
              <a:tr h="261520">
                <a:tc>
                  <a:txBody>
                    <a:bodyPr/>
                    <a:lstStyle/>
                    <a:p>
                      <a:pPr marL="0" marR="0">
                        <a:lnSpc>
                          <a:spcPct val="107000"/>
                        </a:lnSpc>
                        <a:spcBef>
                          <a:spcPts val="0"/>
                        </a:spcBef>
                        <a:spcAft>
                          <a:spcPts val="800"/>
                        </a:spcAft>
                      </a:pPr>
                      <a:r>
                        <a:rPr lang="en-US" sz="900" dirty="0">
                          <a:effectLst/>
                        </a:rPr>
                        <a:t>Trails A (Raw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40.3 (15.8)</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41.0 (15.8)</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60.7 (29.6)</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F=4.44 (p=0.020)</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74632583"/>
                  </a:ext>
                </a:extLst>
              </a:tr>
              <a:tr h="261520">
                <a:tc>
                  <a:txBody>
                    <a:bodyPr/>
                    <a:lstStyle/>
                    <a:p>
                      <a:pPr marL="0" marR="0">
                        <a:lnSpc>
                          <a:spcPct val="107000"/>
                        </a:lnSpc>
                        <a:spcBef>
                          <a:spcPts val="0"/>
                        </a:spcBef>
                        <a:spcAft>
                          <a:spcPts val="800"/>
                        </a:spcAft>
                      </a:pPr>
                      <a:r>
                        <a:rPr lang="en-US" sz="900" dirty="0">
                          <a:effectLst/>
                        </a:rPr>
                        <a:t>Trails A (T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45.4 (10.3)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46.0 (10.5)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36.8 (9.9)</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F=3.01 (p=0.060)</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0066059"/>
                  </a:ext>
                </a:extLst>
              </a:tr>
              <a:tr h="261520">
                <a:tc>
                  <a:txBody>
                    <a:bodyPr/>
                    <a:lstStyle/>
                    <a:p>
                      <a:pPr marL="0" marR="0">
                        <a:lnSpc>
                          <a:spcPct val="107000"/>
                        </a:lnSpc>
                        <a:spcBef>
                          <a:spcPts val="0"/>
                        </a:spcBef>
                        <a:spcAft>
                          <a:spcPts val="800"/>
                        </a:spcAft>
                      </a:pPr>
                      <a:r>
                        <a:rPr lang="en-US" sz="900" dirty="0">
                          <a:effectLst/>
                        </a:rPr>
                        <a:t>Trails B (Raw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91.8 (40.9)</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118.6 (62.1)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202.0 (79.0)</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F=10.41 (p&lt;0.001)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34963028"/>
                  </a:ext>
                </a:extLst>
              </a:tr>
              <a:tr h="261520">
                <a:tc>
                  <a:txBody>
                    <a:bodyPr/>
                    <a:lstStyle/>
                    <a:p>
                      <a:pPr marL="0" marR="0">
                        <a:lnSpc>
                          <a:spcPct val="107000"/>
                        </a:lnSpc>
                        <a:spcBef>
                          <a:spcPts val="0"/>
                        </a:spcBef>
                        <a:spcAft>
                          <a:spcPts val="800"/>
                        </a:spcAft>
                      </a:pPr>
                      <a:r>
                        <a:rPr lang="en-US" sz="900" dirty="0">
                          <a:effectLst/>
                        </a:rPr>
                        <a:t>Trails B (T Score)***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49.5 (9.5)</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46.3 (10.3)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31.5 (9.8)</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900" dirty="0">
                          <a:effectLst/>
                        </a:rPr>
                        <a:t>F=8.91 (p=0.001)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54953624"/>
                  </a:ext>
                </a:extLst>
              </a:tr>
              <a:tr h="1395132">
                <a:tc gridSpan="6">
                  <a:txBody>
                    <a:bodyPr/>
                    <a:lstStyle/>
                    <a:p>
                      <a:pPr marL="0" marR="0">
                        <a:lnSpc>
                          <a:spcPct val="107000"/>
                        </a:lnSpc>
                        <a:spcBef>
                          <a:spcPts val="0"/>
                        </a:spcBef>
                        <a:spcAft>
                          <a:spcPts val="800"/>
                        </a:spcAft>
                      </a:pPr>
                      <a:r>
                        <a:rPr lang="en-US" sz="900" dirty="0">
                          <a:effectLst/>
                        </a:rPr>
                        <a:t>*p</a:t>
                      </a:r>
                      <a:r>
                        <a:rPr lang="en-US" sz="900" u="sng" dirty="0">
                          <a:effectLst/>
                        </a:rPr>
                        <a:t>&lt;</a:t>
                      </a:r>
                      <a:r>
                        <a:rPr lang="en-US" sz="900" dirty="0">
                          <a:effectLst/>
                        </a:rPr>
                        <a:t>0.05. **p</a:t>
                      </a:r>
                      <a:r>
                        <a:rPr lang="en-US" sz="900" u="sng" dirty="0">
                          <a:effectLst/>
                        </a:rPr>
                        <a:t>&lt;</a:t>
                      </a:r>
                      <a:r>
                        <a:rPr lang="en-US" sz="900" dirty="0">
                          <a:effectLst/>
                        </a:rPr>
                        <a:t>0.01. ***p</a:t>
                      </a:r>
                      <a:r>
                        <a:rPr lang="en-US" sz="900" u="sng" dirty="0">
                          <a:effectLst/>
                        </a:rPr>
                        <a:t>&lt;</a:t>
                      </a:r>
                      <a:r>
                        <a:rPr lang="en-US" sz="900" dirty="0">
                          <a:effectLst/>
                        </a:rPr>
                        <a:t>0.001. HC, health controls; SMC, subjective memory complaints; MCI-A, mild cognitive impairment of the amnestic type; AD, Alzheimer’s dementia; ANOVA, Analysis of Variance; SD, standard deviation; R/L, right/left; BNIS, Barrow Neurological Institute Screen for Higher Cerebral Functions; WAIS-IV, Wechsler Adult Intelligence Scale-IV; FSIQ, Full Scale Intelligence Quotient; RAVLT, Rey Auditory Verbal Learning Test; TR, Total Recall; DR, Delayed Recall; BVMT-R, Brief Visuospatial Memory Test-Revised. </a:t>
                      </a:r>
                      <a:endParaRPr lang="en-US" sz="1100" dirty="0">
                        <a:effectLst/>
                      </a:endParaRPr>
                    </a:p>
                    <a:p>
                      <a:pPr marL="0" marR="0" algn="ctr">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6404790"/>
                  </a:ext>
                </a:extLst>
              </a:tr>
            </a:tbl>
          </a:graphicData>
        </a:graphic>
      </p:graphicFrame>
      <p:sp>
        <p:nvSpPr>
          <p:cNvPr id="3" name="Rectangle 1">
            <a:extLst>
              <a:ext uri="{FF2B5EF4-FFF2-40B4-BE49-F238E27FC236}">
                <a16:creationId xmlns:a16="http://schemas.microsoft.com/office/drawing/2014/main" id="{FFFB302F-4636-3C78-BB79-2469AF6F4066}"/>
              </a:ext>
            </a:extLst>
          </p:cNvPr>
          <p:cNvSpPr>
            <a:spLocks noChangeArrowheads="1"/>
          </p:cNvSpPr>
          <p:nvPr/>
        </p:nvSpPr>
        <p:spPr bwMode="auto">
          <a:xfrm>
            <a:off x="3152775" y="1882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Oval 4">
            <a:extLst>
              <a:ext uri="{FF2B5EF4-FFF2-40B4-BE49-F238E27FC236}">
                <a16:creationId xmlns:a16="http://schemas.microsoft.com/office/drawing/2014/main" id="{20D4761C-5518-A142-D47C-6872C003EA36}"/>
              </a:ext>
            </a:extLst>
          </p:cNvPr>
          <p:cNvSpPr/>
          <p:nvPr/>
        </p:nvSpPr>
        <p:spPr>
          <a:xfrm>
            <a:off x="5275385" y="1002323"/>
            <a:ext cx="545123" cy="2989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95BFA7B-4BEA-2CFA-3654-2C07CDA00ECB}"/>
              </a:ext>
            </a:extLst>
          </p:cNvPr>
          <p:cNvSpPr/>
          <p:nvPr/>
        </p:nvSpPr>
        <p:spPr>
          <a:xfrm>
            <a:off x="7391400" y="2877526"/>
            <a:ext cx="545123" cy="2989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ABF3C0E-14ED-ECEB-B931-27316DD60F7D}"/>
              </a:ext>
            </a:extLst>
          </p:cNvPr>
          <p:cNvSpPr/>
          <p:nvPr/>
        </p:nvSpPr>
        <p:spPr>
          <a:xfrm>
            <a:off x="5275384" y="2842846"/>
            <a:ext cx="545123" cy="2989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037E0E0-4418-510A-2621-A8EDE98CBDE0}"/>
              </a:ext>
            </a:extLst>
          </p:cNvPr>
          <p:cNvSpPr/>
          <p:nvPr/>
        </p:nvSpPr>
        <p:spPr>
          <a:xfrm>
            <a:off x="6333392" y="2842845"/>
            <a:ext cx="545123" cy="2989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8949E13-1ADD-A4DE-8BBD-D71279B77320}"/>
              </a:ext>
            </a:extLst>
          </p:cNvPr>
          <p:cNvSpPr/>
          <p:nvPr/>
        </p:nvSpPr>
        <p:spPr>
          <a:xfrm>
            <a:off x="4188070" y="2842846"/>
            <a:ext cx="545123" cy="2989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4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45B1-E843-AA55-61E5-DD6B4E2D10AE}"/>
              </a:ext>
            </a:extLst>
          </p:cNvPr>
          <p:cNvSpPr>
            <a:spLocks noGrp="1"/>
          </p:cNvSpPr>
          <p:nvPr>
            <p:ph type="title"/>
          </p:nvPr>
        </p:nvSpPr>
        <p:spPr>
          <a:xfrm>
            <a:off x="838200" y="365125"/>
            <a:ext cx="10515600" cy="1254125"/>
          </a:xfrm>
        </p:spPr>
        <p:txBody>
          <a:bodyPr>
            <a:normAutofit fontScale="90000"/>
          </a:bodyPr>
          <a:lstStyle/>
          <a:p>
            <a:pPr algn="ctr"/>
            <a:r>
              <a:rPr lang="en-US" dirty="0">
                <a:solidFill>
                  <a:srgbClr val="FFC000"/>
                </a:solidFill>
              </a:rPr>
              <a:t> Variability of Finger Tapping Scores Across Groups Using New Test Administration Instructions</a:t>
            </a:r>
          </a:p>
        </p:txBody>
      </p:sp>
      <p:sp>
        <p:nvSpPr>
          <p:cNvPr id="3" name="Content Placeholder 2">
            <a:extLst>
              <a:ext uri="{FF2B5EF4-FFF2-40B4-BE49-F238E27FC236}">
                <a16:creationId xmlns:a16="http://schemas.microsoft.com/office/drawing/2014/main" id="{A75341CB-A939-5F56-F31E-7E9C986F393C}"/>
              </a:ext>
            </a:extLst>
          </p:cNvPr>
          <p:cNvSpPr>
            <a:spLocks noGrp="1"/>
          </p:cNvSpPr>
          <p:nvPr>
            <p:ph idx="1"/>
          </p:nvPr>
        </p:nvSpPr>
        <p:spPr>
          <a:xfrm>
            <a:off x="838200" y="1285964"/>
            <a:ext cx="10515600" cy="5206911"/>
          </a:xfrm>
        </p:spPr>
        <p:txBody>
          <a:bodyPr>
            <a:noAutofit/>
          </a:bodyPr>
          <a:lstStyle/>
          <a:p>
            <a:pPr marL="0" indent="0">
              <a:buNone/>
            </a:pPr>
            <a:endParaRPr lang="en-US" dirty="0">
              <a:solidFill>
                <a:schemeClr val="bg1"/>
              </a:solidFill>
            </a:endParaRPr>
          </a:p>
          <a:p>
            <a:r>
              <a:rPr lang="en-US" dirty="0">
                <a:solidFill>
                  <a:schemeClr val="bg1"/>
                </a:solidFill>
              </a:rPr>
              <a:t>Dominant Hand Finger Tapping Variability </a:t>
            </a:r>
            <a:r>
              <a:rPr lang="en-US" u="sng" dirty="0">
                <a:solidFill>
                  <a:schemeClr val="bg1"/>
                </a:solidFill>
              </a:rPr>
              <a:t>did not </a:t>
            </a:r>
            <a:r>
              <a:rPr lang="en-US" dirty="0">
                <a:solidFill>
                  <a:schemeClr val="bg1"/>
                </a:solidFill>
              </a:rPr>
              <a:t>significantly differ across groups using ANCOVA controlling for age (F=2.26, p=.09).</a:t>
            </a:r>
          </a:p>
          <a:p>
            <a:r>
              <a:rPr lang="en-US" u="sng" dirty="0">
                <a:solidFill>
                  <a:schemeClr val="bg1"/>
                </a:solidFill>
              </a:rPr>
              <a:t>Nondominant Hand </a:t>
            </a:r>
            <a:r>
              <a:rPr lang="en-US" dirty="0">
                <a:solidFill>
                  <a:schemeClr val="bg1"/>
                </a:solidFill>
              </a:rPr>
              <a:t>Finger Tapping Variability </a:t>
            </a:r>
            <a:r>
              <a:rPr lang="en-US" u="sng" dirty="0">
                <a:solidFill>
                  <a:schemeClr val="bg1"/>
                </a:solidFill>
              </a:rPr>
              <a:t>did</a:t>
            </a:r>
            <a:r>
              <a:rPr lang="en-US" dirty="0">
                <a:solidFill>
                  <a:schemeClr val="bg1"/>
                </a:solidFill>
              </a:rPr>
              <a:t> significantly differ across groups using ANCOVA controlling for age (F=3.72, p=.02 Partial Eta Squared =0.19). </a:t>
            </a:r>
            <a:r>
              <a:rPr lang="en-US" dirty="0">
                <a:solidFill>
                  <a:srgbClr val="FFFF00"/>
                </a:solidFill>
              </a:rPr>
              <a:t> </a:t>
            </a:r>
          </a:p>
          <a:p>
            <a:r>
              <a:rPr lang="en-US" dirty="0">
                <a:solidFill>
                  <a:schemeClr val="accent4">
                    <a:lumMod val="60000"/>
                    <a:lumOff val="40000"/>
                  </a:schemeClr>
                </a:solidFill>
              </a:rPr>
              <a:t>Specific Group Comparisons with the NDH:</a:t>
            </a:r>
          </a:p>
          <a:p>
            <a:pPr marL="0" indent="0">
              <a:buNone/>
            </a:pPr>
            <a:r>
              <a:rPr lang="en-US" dirty="0">
                <a:solidFill>
                  <a:schemeClr val="accent4">
                    <a:lumMod val="60000"/>
                    <a:lumOff val="40000"/>
                  </a:schemeClr>
                </a:solidFill>
              </a:rPr>
              <a:t>                                                       HC vs. SMC-no difference</a:t>
            </a:r>
          </a:p>
          <a:p>
            <a:pPr marL="0" indent="0">
              <a:buNone/>
            </a:pPr>
            <a:r>
              <a:rPr lang="en-US" dirty="0">
                <a:solidFill>
                  <a:schemeClr val="accent4">
                    <a:lumMod val="60000"/>
                    <a:lumOff val="40000"/>
                  </a:schemeClr>
                </a:solidFill>
              </a:rPr>
              <a:t>                                                       SMC vs. MCI-no difference</a:t>
            </a:r>
          </a:p>
          <a:p>
            <a:pPr marL="0" indent="0">
              <a:buNone/>
            </a:pPr>
            <a:r>
              <a:rPr lang="en-US" dirty="0">
                <a:solidFill>
                  <a:schemeClr val="accent4">
                    <a:lumMod val="60000"/>
                    <a:lumOff val="40000"/>
                  </a:schemeClr>
                </a:solidFill>
              </a:rPr>
              <a:t>                                                       MCI vs. AD- difference (p=0.04)</a:t>
            </a:r>
          </a:p>
        </p:txBody>
      </p:sp>
    </p:spTree>
    <p:extLst>
      <p:ext uri="{BB962C8B-B14F-4D97-AF65-F5344CB8AC3E}">
        <p14:creationId xmlns:p14="http://schemas.microsoft.com/office/powerpoint/2010/main" val="408946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E3A3-A24F-9EE8-3E74-6EDD13205724}"/>
              </a:ext>
            </a:extLst>
          </p:cNvPr>
          <p:cNvSpPr>
            <a:spLocks noGrp="1"/>
          </p:cNvSpPr>
          <p:nvPr>
            <p:ph type="title"/>
          </p:nvPr>
        </p:nvSpPr>
        <p:spPr/>
        <p:txBody>
          <a:bodyPr/>
          <a:lstStyle/>
          <a:p>
            <a:pPr algn="ctr"/>
            <a:r>
              <a:rPr lang="en-US" dirty="0">
                <a:solidFill>
                  <a:srgbClr val="FFC000"/>
                </a:solidFill>
              </a:rPr>
              <a:t>Number of Invalid Taps Across Groups</a:t>
            </a:r>
          </a:p>
        </p:txBody>
      </p:sp>
      <p:sp>
        <p:nvSpPr>
          <p:cNvPr id="3" name="Content Placeholder 2">
            <a:extLst>
              <a:ext uri="{FF2B5EF4-FFF2-40B4-BE49-F238E27FC236}">
                <a16:creationId xmlns:a16="http://schemas.microsoft.com/office/drawing/2014/main" id="{EC6F9E76-94C8-A03E-8373-B7DB9D57DB47}"/>
              </a:ext>
            </a:extLst>
          </p:cNvPr>
          <p:cNvSpPr>
            <a:spLocks noGrp="1"/>
          </p:cNvSpPr>
          <p:nvPr>
            <p:ph idx="1"/>
          </p:nvPr>
        </p:nvSpPr>
        <p:spPr>
          <a:xfrm>
            <a:off x="974932" y="1865394"/>
            <a:ext cx="10515600" cy="4351338"/>
          </a:xfrm>
        </p:spPr>
        <p:txBody>
          <a:bodyPr>
            <a:normAutofit/>
          </a:bodyPr>
          <a:lstStyle/>
          <a:p>
            <a:r>
              <a:rPr lang="en-US" dirty="0">
                <a:solidFill>
                  <a:schemeClr val="bg1"/>
                </a:solidFill>
              </a:rPr>
              <a:t>The number of invalid taps in the dominant and nondominant hand significantly differed across groups using ANCOVA controlling for age ( F=9.62, p &lt;0.001, size effect=.38 and (F=8.99, p&lt;0.001, size effect=.37 respectively).</a:t>
            </a:r>
          </a:p>
          <a:p>
            <a:r>
              <a:rPr lang="en-US" dirty="0">
                <a:solidFill>
                  <a:schemeClr val="bg1"/>
                </a:solidFill>
              </a:rPr>
              <a:t>The total number of invalid taps (DH+NDH) significantly differed across groups (F=11.37, p&lt;0.001, size effect=0.42).</a:t>
            </a:r>
          </a:p>
          <a:p>
            <a:r>
              <a:rPr lang="en-US" dirty="0">
                <a:solidFill>
                  <a:schemeClr val="accent4">
                    <a:lumMod val="60000"/>
                    <a:lumOff val="40000"/>
                  </a:schemeClr>
                </a:solidFill>
              </a:rPr>
              <a:t>Specific Group Differences:  HC vs. SMC—no difference</a:t>
            </a:r>
          </a:p>
          <a:p>
            <a:pPr marL="0" indent="0">
              <a:buNone/>
            </a:pPr>
            <a:r>
              <a:rPr lang="en-US" dirty="0">
                <a:solidFill>
                  <a:schemeClr val="accent4">
                    <a:lumMod val="60000"/>
                    <a:lumOff val="40000"/>
                  </a:schemeClr>
                </a:solidFill>
              </a:rPr>
              <a:t>                       SMC vs. MCI- difference (p=0.001;size effect=0.9)</a:t>
            </a:r>
          </a:p>
          <a:p>
            <a:pPr marL="0" indent="0">
              <a:buNone/>
            </a:pPr>
            <a:r>
              <a:rPr lang="en-US" dirty="0">
                <a:solidFill>
                  <a:schemeClr val="accent4">
                    <a:lumMod val="60000"/>
                    <a:lumOff val="40000"/>
                  </a:schemeClr>
                </a:solidFill>
              </a:rPr>
              <a:t>          MCI vs. probable early AD-difference (p=0.03. size effect=0.76)</a:t>
            </a:r>
          </a:p>
        </p:txBody>
      </p:sp>
    </p:spTree>
    <p:extLst>
      <p:ext uri="{BB962C8B-B14F-4D97-AF65-F5344CB8AC3E}">
        <p14:creationId xmlns:p14="http://schemas.microsoft.com/office/powerpoint/2010/main" val="375948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EF3DE4-2D2E-E70E-6C7A-FCC405A58A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1" name="image1.jpg">
            <a:extLst>
              <a:ext uri="{FF2B5EF4-FFF2-40B4-BE49-F238E27FC236}">
                <a16:creationId xmlns:a16="http://schemas.microsoft.com/office/drawing/2014/main" id="{FBF0A1D8-8C25-207C-6CCC-27CDA2B1B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37217"/>
            <a:ext cx="5953263" cy="6585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7842144-32C8-9C2D-F8A2-83BDA1E0AEF4}"/>
              </a:ext>
            </a:extLst>
          </p:cNvPr>
          <p:cNvSpPr>
            <a:spLocks noChangeArrowheads="1"/>
          </p:cNvSpPr>
          <p:nvPr/>
        </p:nvSpPr>
        <p:spPr bwMode="auto">
          <a:xfrm>
            <a:off x="0" y="6505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9322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DCB4-8653-8900-C2C7-E3DD52715D24}"/>
              </a:ext>
            </a:extLst>
          </p:cNvPr>
          <p:cNvSpPr>
            <a:spLocks noGrp="1"/>
          </p:cNvSpPr>
          <p:nvPr>
            <p:ph type="title"/>
          </p:nvPr>
        </p:nvSpPr>
        <p:spPr/>
        <p:txBody>
          <a:bodyPr/>
          <a:lstStyle/>
          <a:p>
            <a:pPr algn="ctr"/>
            <a:r>
              <a:rPr lang="en-US" dirty="0">
                <a:solidFill>
                  <a:srgbClr val="FFC000"/>
                </a:solidFill>
              </a:rPr>
              <a:t>Correlation of Finger Tapping Variability and the Number of Invalid Tapping Responses</a:t>
            </a:r>
          </a:p>
        </p:txBody>
      </p:sp>
      <p:sp>
        <p:nvSpPr>
          <p:cNvPr id="3" name="Content Placeholder 2">
            <a:extLst>
              <a:ext uri="{FF2B5EF4-FFF2-40B4-BE49-F238E27FC236}">
                <a16:creationId xmlns:a16="http://schemas.microsoft.com/office/drawing/2014/main" id="{F1F55671-9102-333A-901A-848E4131D889}"/>
              </a:ext>
            </a:extLst>
          </p:cNvPr>
          <p:cNvSpPr>
            <a:spLocks noGrp="1"/>
          </p:cNvSpPr>
          <p:nvPr>
            <p:ph idx="1"/>
          </p:nvPr>
        </p:nvSpPr>
        <p:spPr>
          <a:xfrm>
            <a:off x="838200" y="1919629"/>
            <a:ext cx="10515600" cy="4351338"/>
          </a:xfrm>
        </p:spPr>
        <p:txBody>
          <a:bodyPr/>
          <a:lstStyle/>
          <a:p>
            <a:r>
              <a:rPr lang="en-US" dirty="0">
                <a:solidFill>
                  <a:schemeClr val="bg1"/>
                </a:solidFill>
              </a:rPr>
              <a:t>The correlation (Spearman’s rho) between DH finger tapping variability (e.g., the range scores) and invalid tapping responses was +0.56 (p&lt;0.001).</a:t>
            </a:r>
          </a:p>
          <a:p>
            <a:r>
              <a:rPr lang="en-US" dirty="0">
                <a:solidFill>
                  <a:schemeClr val="bg1"/>
                </a:solidFill>
              </a:rPr>
              <a:t>For the NDH, the correlation was +0.54 (p&lt;0.001).</a:t>
            </a:r>
          </a:p>
          <a:p>
            <a:r>
              <a:rPr lang="en-US" dirty="0">
                <a:solidFill>
                  <a:schemeClr val="bg1"/>
                </a:solidFill>
              </a:rPr>
              <a:t>The correlation between the combined range scores for both hands and the total number of invalid tapping responses for both hands was +0.65 (p&lt;0.001).</a:t>
            </a:r>
          </a:p>
          <a:p>
            <a:endParaRPr lang="en-US" dirty="0">
              <a:solidFill>
                <a:schemeClr val="bg1"/>
              </a:solidFill>
            </a:endParaRPr>
          </a:p>
          <a:p>
            <a:pPr marL="0" indent="0">
              <a:buNone/>
            </a:pPr>
            <a:r>
              <a:rPr lang="en-US" dirty="0">
                <a:solidFill>
                  <a:srgbClr val="FFFF00"/>
                </a:solidFill>
              </a:rPr>
              <a:t>                                          </a:t>
            </a:r>
          </a:p>
        </p:txBody>
      </p:sp>
    </p:spTree>
    <p:extLst>
      <p:ext uri="{BB962C8B-B14F-4D97-AF65-F5344CB8AC3E}">
        <p14:creationId xmlns:p14="http://schemas.microsoft.com/office/powerpoint/2010/main" val="19236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17E6-5AB9-A757-ECFF-55396870D7FA}"/>
              </a:ext>
            </a:extLst>
          </p:cNvPr>
          <p:cNvSpPr>
            <a:spLocks noGrp="1"/>
          </p:cNvSpPr>
          <p:nvPr>
            <p:ph type="title"/>
          </p:nvPr>
        </p:nvSpPr>
        <p:spPr>
          <a:xfrm>
            <a:off x="530551" y="1932512"/>
            <a:ext cx="2896312" cy="1983598"/>
          </a:xfrm>
        </p:spPr>
        <p:txBody>
          <a:bodyPr>
            <a:noAutofit/>
          </a:bodyPr>
          <a:lstStyle/>
          <a:p>
            <a:r>
              <a:rPr lang="en-US" dirty="0">
                <a:solidFill>
                  <a:srgbClr val="FFC000"/>
                </a:solidFill>
              </a:rPr>
              <a:t>BNI Screen for Higher Cerebral Functions</a:t>
            </a:r>
          </a:p>
        </p:txBody>
      </p:sp>
      <p:pic>
        <p:nvPicPr>
          <p:cNvPr id="5" name="Content Placeholder 4">
            <a:extLst>
              <a:ext uri="{FF2B5EF4-FFF2-40B4-BE49-F238E27FC236}">
                <a16:creationId xmlns:a16="http://schemas.microsoft.com/office/drawing/2014/main" id="{03DAD08E-B11A-3988-75FF-FAE4F55040D5}"/>
              </a:ext>
            </a:extLst>
          </p:cNvPr>
          <p:cNvPicPr>
            <a:picLocks noGrp="1" noChangeAspect="1"/>
          </p:cNvPicPr>
          <p:nvPr>
            <p:ph idx="1"/>
          </p:nvPr>
        </p:nvPicPr>
        <p:blipFill>
          <a:blip r:embed="rId2"/>
          <a:stretch>
            <a:fillRect/>
          </a:stretch>
        </p:blipFill>
        <p:spPr>
          <a:xfrm>
            <a:off x="4197145" y="132085"/>
            <a:ext cx="3818809" cy="6604928"/>
          </a:xfrm>
        </p:spPr>
      </p:pic>
      <p:cxnSp>
        <p:nvCxnSpPr>
          <p:cNvPr id="7" name="Straight Connector 6">
            <a:extLst>
              <a:ext uri="{FF2B5EF4-FFF2-40B4-BE49-F238E27FC236}">
                <a16:creationId xmlns:a16="http://schemas.microsoft.com/office/drawing/2014/main" id="{616E0BCA-0520-F6BC-AF13-82F13722B48D}"/>
              </a:ext>
            </a:extLst>
          </p:cNvPr>
          <p:cNvCxnSpPr>
            <a:cxnSpLocks/>
          </p:cNvCxnSpPr>
          <p:nvPr/>
        </p:nvCxnSpPr>
        <p:spPr>
          <a:xfrm>
            <a:off x="4349809" y="1341690"/>
            <a:ext cx="24099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D42DB1-A4A8-4FD1-616F-246E04550703}"/>
              </a:ext>
            </a:extLst>
          </p:cNvPr>
          <p:cNvCxnSpPr/>
          <p:nvPr/>
        </p:nvCxnSpPr>
        <p:spPr>
          <a:xfrm>
            <a:off x="4349809" y="3153398"/>
            <a:ext cx="14955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FE779A-5C18-94F8-942F-74180F555783}"/>
              </a:ext>
            </a:extLst>
          </p:cNvPr>
          <p:cNvCxnSpPr>
            <a:cxnSpLocks/>
          </p:cNvCxnSpPr>
          <p:nvPr/>
        </p:nvCxnSpPr>
        <p:spPr>
          <a:xfrm>
            <a:off x="4349809" y="3681814"/>
            <a:ext cx="17567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96C0EB-54B9-66D0-8DF1-C993FA407E79}"/>
              </a:ext>
            </a:extLst>
          </p:cNvPr>
          <p:cNvCxnSpPr>
            <a:cxnSpLocks/>
          </p:cNvCxnSpPr>
          <p:nvPr/>
        </p:nvCxnSpPr>
        <p:spPr>
          <a:xfrm>
            <a:off x="4349809" y="4203106"/>
            <a:ext cx="23244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3ED5F7-616C-653A-D2E9-36F2499571B8}"/>
              </a:ext>
            </a:extLst>
          </p:cNvPr>
          <p:cNvCxnSpPr>
            <a:cxnSpLocks/>
          </p:cNvCxnSpPr>
          <p:nvPr/>
        </p:nvCxnSpPr>
        <p:spPr>
          <a:xfrm>
            <a:off x="4339839" y="5365335"/>
            <a:ext cx="13943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0AE976-D5D1-A861-8BAB-6EB19675D463}"/>
              </a:ext>
            </a:extLst>
          </p:cNvPr>
          <p:cNvCxnSpPr>
            <a:cxnSpLocks/>
          </p:cNvCxnSpPr>
          <p:nvPr/>
        </p:nvCxnSpPr>
        <p:spPr>
          <a:xfrm>
            <a:off x="4468026" y="4305656"/>
            <a:ext cx="4030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856D7D-723F-C8AF-4E50-B9D89AC04363}"/>
              </a:ext>
            </a:extLst>
          </p:cNvPr>
          <p:cNvCxnSpPr>
            <a:cxnSpLocks/>
          </p:cNvCxnSpPr>
          <p:nvPr/>
        </p:nvCxnSpPr>
        <p:spPr>
          <a:xfrm>
            <a:off x="4289276" y="5741349"/>
            <a:ext cx="12654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C6E31F-A0ED-107C-9578-9BA090CB6F36}"/>
              </a:ext>
            </a:extLst>
          </p:cNvPr>
          <p:cNvCxnSpPr/>
          <p:nvPr/>
        </p:nvCxnSpPr>
        <p:spPr>
          <a:xfrm>
            <a:off x="4339839" y="6390829"/>
            <a:ext cx="14955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5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8000-F5C4-82E2-5FC6-70C05F5497C9}"/>
              </a:ext>
            </a:extLst>
          </p:cNvPr>
          <p:cNvSpPr>
            <a:spLocks noGrp="1"/>
          </p:cNvSpPr>
          <p:nvPr>
            <p:ph type="title"/>
          </p:nvPr>
        </p:nvSpPr>
        <p:spPr>
          <a:xfrm>
            <a:off x="-121066" y="0"/>
            <a:ext cx="12434132" cy="1085316"/>
          </a:xfrm>
        </p:spPr>
        <p:txBody>
          <a:bodyPr>
            <a:normAutofit/>
          </a:bodyPr>
          <a:lstStyle/>
          <a:p>
            <a:pPr algn="ctr"/>
            <a:r>
              <a:rPr lang="en-US" sz="3200" dirty="0">
                <a:solidFill>
                  <a:srgbClr val="FFC000"/>
                </a:solidFill>
              </a:rPr>
              <a:t>Spearman’s Rank Correlation with Combined Range (Variability) Scores</a:t>
            </a:r>
          </a:p>
        </p:txBody>
      </p:sp>
      <p:pic>
        <p:nvPicPr>
          <p:cNvPr id="4" name="image10.png">
            <a:extLst>
              <a:ext uri="{FF2B5EF4-FFF2-40B4-BE49-F238E27FC236}">
                <a16:creationId xmlns:a16="http://schemas.microsoft.com/office/drawing/2014/main" id="{1D1B79C5-2051-3370-1884-79F3ABF2ECF8}"/>
              </a:ext>
            </a:extLst>
          </p:cNvPr>
          <p:cNvPicPr>
            <a:picLocks noGrp="1"/>
          </p:cNvPicPr>
          <p:nvPr>
            <p:ph idx="1"/>
          </p:nvPr>
        </p:nvPicPr>
        <p:blipFill>
          <a:blip r:embed="rId2"/>
          <a:srcRect/>
          <a:stretch>
            <a:fillRect/>
          </a:stretch>
        </p:blipFill>
        <p:spPr>
          <a:xfrm>
            <a:off x="2259872" y="905853"/>
            <a:ext cx="7072136" cy="5819688"/>
          </a:xfrm>
          <a:prstGeom prst="rect">
            <a:avLst/>
          </a:prstGeom>
          <a:ln/>
        </p:spPr>
      </p:pic>
      <p:sp>
        <p:nvSpPr>
          <p:cNvPr id="5" name="Oval 4">
            <a:extLst>
              <a:ext uri="{FF2B5EF4-FFF2-40B4-BE49-F238E27FC236}">
                <a16:creationId xmlns:a16="http://schemas.microsoft.com/office/drawing/2014/main" id="{D1154CCF-A988-1277-D5A6-236B498F8E17}"/>
              </a:ext>
            </a:extLst>
          </p:cNvPr>
          <p:cNvSpPr/>
          <p:nvPr/>
        </p:nvSpPr>
        <p:spPr>
          <a:xfrm>
            <a:off x="7349383" y="1418602"/>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6E97F37-4F84-EBF0-1422-CD496088F4DB}"/>
              </a:ext>
            </a:extLst>
          </p:cNvPr>
          <p:cNvSpPr/>
          <p:nvPr/>
        </p:nvSpPr>
        <p:spPr>
          <a:xfrm>
            <a:off x="8340695" y="1418601"/>
            <a:ext cx="632389"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F5A4B32-1E00-745F-E4A6-7C90BC2C9D3C}"/>
              </a:ext>
            </a:extLst>
          </p:cNvPr>
          <p:cNvSpPr/>
          <p:nvPr/>
        </p:nvSpPr>
        <p:spPr>
          <a:xfrm>
            <a:off x="7332291" y="2869963"/>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EDDC2A2-3DB5-DC4E-E5C9-8F40E0A6BA16}"/>
              </a:ext>
            </a:extLst>
          </p:cNvPr>
          <p:cNvSpPr/>
          <p:nvPr/>
        </p:nvSpPr>
        <p:spPr>
          <a:xfrm>
            <a:off x="8255237" y="2835778"/>
            <a:ext cx="811851"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C67FADD-409D-2067-F6C3-BEE4E71D811A}"/>
              </a:ext>
            </a:extLst>
          </p:cNvPr>
          <p:cNvSpPr/>
          <p:nvPr/>
        </p:nvSpPr>
        <p:spPr>
          <a:xfrm>
            <a:off x="7332290" y="4507195"/>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2294AEA-02B5-DB5F-07B5-17202E864AF1}"/>
              </a:ext>
            </a:extLst>
          </p:cNvPr>
          <p:cNvSpPr/>
          <p:nvPr/>
        </p:nvSpPr>
        <p:spPr>
          <a:xfrm>
            <a:off x="8340694" y="4490102"/>
            <a:ext cx="632390"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C00B9B3-A4F4-B509-4FF7-906053A21C08}"/>
              </a:ext>
            </a:extLst>
          </p:cNvPr>
          <p:cNvSpPr/>
          <p:nvPr/>
        </p:nvSpPr>
        <p:spPr>
          <a:xfrm>
            <a:off x="7298106" y="5999148"/>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1535549-E57C-7901-D2A3-B245D8A82552}"/>
              </a:ext>
            </a:extLst>
          </p:cNvPr>
          <p:cNvSpPr/>
          <p:nvPr/>
        </p:nvSpPr>
        <p:spPr>
          <a:xfrm>
            <a:off x="8450366" y="5999148"/>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9A281FF-E0F6-D784-AE8A-4BBB4E9EE157}"/>
              </a:ext>
            </a:extLst>
          </p:cNvPr>
          <p:cNvSpPr/>
          <p:nvPr/>
        </p:nvSpPr>
        <p:spPr>
          <a:xfrm>
            <a:off x="7298106" y="1922804"/>
            <a:ext cx="435837"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E4354B8-9092-A832-1435-5D46612FE36D}"/>
              </a:ext>
            </a:extLst>
          </p:cNvPr>
          <p:cNvSpPr/>
          <p:nvPr/>
        </p:nvSpPr>
        <p:spPr>
          <a:xfrm>
            <a:off x="8460335" y="1922803"/>
            <a:ext cx="401653" cy="2905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51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9688-1F4F-9131-7AE7-A4D5F91CFB38}"/>
              </a:ext>
            </a:extLst>
          </p:cNvPr>
          <p:cNvSpPr>
            <a:spLocks noGrp="1"/>
          </p:cNvSpPr>
          <p:nvPr>
            <p:ph type="title"/>
          </p:nvPr>
        </p:nvSpPr>
        <p:spPr>
          <a:xfrm>
            <a:off x="769834" y="-37998"/>
            <a:ext cx="10878084" cy="1325563"/>
          </a:xfrm>
        </p:spPr>
        <p:txBody>
          <a:bodyPr>
            <a:normAutofit/>
          </a:bodyPr>
          <a:lstStyle/>
          <a:p>
            <a:pPr algn="ctr"/>
            <a:r>
              <a:rPr lang="en-US" sz="4000" dirty="0">
                <a:solidFill>
                  <a:srgbClr val="FFC000"/>
                </a:solidFill>
              </a:rPr>
              <a:t>Spearman’s Rank Correlation with Total Invalid Taps</a:t>
            </a:r>
          </a:p>
        </p:txBody>
      </p:sp>
      <p:pic>
        <p:nvPicPr>
          <p:cNvPr id="4" name="image7.png">
            <a:extLst>
              <a:ext uri="{FF2B5EF4-FFF2-40B4-BE49-F238E27FC236}">
                <a16:creationId xmlns:a16="http://schemas.microsoft.com/office/drawing/2014/main" id="{47B7757C-5FE8-105A-9E38-4D34A3E86973}"/>
              </a:ext>
            </a:extLst>
          </p:cNvPr>
          <p:cNvPicPr>
            <a:picLocks noGrp="1"/>
          </p:cNvPicPr>
          <p:nvPr>
            <p:ph idx="1"/>
          </p:nvPr>
        </p:nvPicPr>
        <p:blipFill>
          <a:blip r:embed="rId2"/>
          <a:srcRect/>
          <a:stretch>
            <a:fillRect/>
          </a:stretch>
        </p:blipFill>
        <p:spPr>
          <a:xfrm>
            <a:off x="2461188" y="1068224"/>
            <a:ext cx="6699903" cy="5551457"/>
          </a:xfrm>
          <a:prstGeom prst="rect">
            <a:avLst/>
          </a:prstGeom>
          <a:ln/>
        </p:spPr>
      </p:pic>
      <p:sp>
        <p:nvSpPr>
          <p:cNvPr id="5" name="Oval 4">
            <a:extLst>
              <a:ext uri="{FF2B5EF4-FFF2-40B4-BE49-F238E27FC236}">
                <a16:creationId xmlns:a16="http://schemas.microsoft.com/office/drawing/2014/main" id="{363622BF-2298-08F3-9072-AA902A75554A}"/>
              </a:ext>
            </a:extLst>
          </p:cNvPr>
          <p:cNvSpPr/>
          <p:nvPr/>
        </p:nvSpPr>
        <p:spPr>
          <a:xfrm>
            <a:off x="7204105" y="1606609"/>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8301A25-37DE-595F-B647-13DD10F3F23B}"/>
              </a:ext>
            </a:extLst>
          </p:cNvPr>
          <p:cNvSpPr/>
          <p:nvPr/>
        </p:nvSpPr>
        <p:spPr>
          <a:xfrm>
            <a:off x="8182598" y="1606609"/>
            <a:ext cx="696482"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CF34D68-979A-5497-1C31-AE8C5FB1B86B}"/>
              </a:ext>
            </a:extLst>
          </p:cNvPr>
          <p:cNvSpPr/>
          <p:nvPr/>
        </p:nvSpPr>
        <p:spPr>
          <a:xfrm>
            <a:off x="7204105" y="2998150"/>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58B1939-441C-0DBD-B6FC-1C0E47A4B071}"/>
              </a:ext>
            </a:extLst>
          </p:cNvPr>
          <p:cNvSpPr/>
          <p:nvPr/>
        </p:nvSpPr>
        <p:spPr>
          <a:xfrm>
            <a:off x="8289420" y="2998150"/>
            <a:ext cx="504201"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548DB32-27E1-8BD6-DDF2-EC396DA1A6AC}"/>
              </a:ext>
            </a:extLst>
          </p:cNvPr>
          <p:cNvSpPr/>
          <p:nvPr/>
        </p:nvSpPr>
        <p:spPr>
          <a:xfrm>
            <a:off x="7204105" y="4376872"/>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C7C8CDC-EA10-F1F1-9B15-96F012DC4116}"/>
              </a:ext>
            </a:extLst>
          </p:cNvPr>
          <p:cNvSpPr/>
          <p:nvPr/>
        </p:nvSpPr>
        <p:spPr>
          <a:xfrm>
            <a:off x="8178325" y="4351235"/>
            <a:ext cx="696482"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A240FC3-38FA-0A13-2571-7F6FFD164BB7}"/>
              </a:ext>
            </a:extLst>
          </p:cNvPr>
          <p:cNvSpPr/>
          <p:nvPr/>
        </p:nvSpPr>
        <p:spPr>
          <a:xfrm>
            <a:off x="7204105" y="4616155"/>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D184415-21EC-B828-D508-FDC6A2D924C7}"/>
              </a:ext>
            </a:extLst>
          </p:cNvPr>
          <p:cNvSpPr/>
          <p:nvPr/>
        </p:nvSpPr>
        <p:spPr>
          <a:xfrm>
            <a:off x="8182597" y="4611882"/>
            <a:ext cx="692209"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00B6E7B-8389-6DCF-ED23-433C7DB5DD88}"/>
              </a:ext>
            </a:extLst>
          </p:cNvPr>
          <p:cNvSpPr/>
          <p:nvPr/>
        </p:nvSpPr>
        <p:spPr>
          <a:xfrm>
            <a:off x="7204105" y="5501609"/>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4FAAAA1-67D0-C743-E67D-FA5B0CA94384}"/>
              </a:ext>
            </a:extLst>
          </p:cNvPr>
          <p:cNvSpPr/>
          <p:nvPr/>
        </p:nvSpPr>
        <p:spPr>
          <a:xfrm>
            <a:off x="8174052" y="5501609"/>
            <a:ext cx="700754"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542753F-CDD0-4B45-A46B-DF4BC89F7423}"/>
              </a:ext>
            </a:extLst>
          </p:cNvPr>
          <p:cNvSpPr/>
          <p:nvPr/>
        </p:nvSpPr>
        <p:spPr>
          <a:xfrm>
            <a:off x="7204105" y="5989177"/>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453807C-B862-E27E-7337-9FFAE2094482}"/>
              </a:ext>
            </a:extLst>
          </p:cNvPr>
          <p:cNvSpPr/>
          <p:nvPr/>
        </p:nvSpPr>
        <p:spPr>
          <a:xfrm>
            <a:off x="8182598" y="5976358"/>
            <a:ext cx="692208"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6ACEC85-81D8-D540-D273-F18CD9A48ABA}"/>
              </a:ext>
            </a:extLst>
          </p:cNvPr>
          <p:cNvSpPr/>
          <p:nvPr/>
        </p:nvSpPr>
        <p:spPr>
          <a:xfrm>
            <a:off x="7204105" y="2102265"/>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369C062-1649-FEBB-2864-F60CD34C1096}"/>
              </a:ext>
            </a:extLst>
          </p:cNvPr>
          <p:cNvSpPr/>
          <p:nvPr/>
        </p:nvSpPr>
        <p:spPr>
          <a:xfrm>
            <a:off x="8327876" y="2095143"/>
            <a:ext cx="393106" cy="264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27A4-5731-C0D1-3730-E9C6E2C510A9}"/>
              </a:ext>
            </a:extLst>
          </p:cNvPr>
          <p:cNvSpPr>
            <a:spLocks noGrp="1"/>
          </p:cNvSpPr>
          <p:nvPr>
            <p:ph type="title"/>
          </p:nvPr>
        </p:nvSpPr>
        <p:spPr/>
        <p:txBody>
          <a:bodyPr/>
          <a:lstStyle/>
          <a:p>
            <a:pPr algn="ctr"/>
            <a:r>
              <a:rPr lang="en-US" dirty="0">
                <a:solidFill>
                  <a:srgbClr val="FFC000"/>
                </a:solidFill>
              </a:rPr>
              <a:t>Implications of the Correlational Findings</a:t>
            </a:r>
          </a:p>
        </p:txBody>
      </p:sp>
      <p:sp>
        <p:nvSpPr>
          <p:cNvPr id="3" name="Content Placeholder 2">
            <a:extLst>
              <a:ext uri="{FF2B5EF4-FFF2-40B4-BE49-F238E27FC236}">
                <a16:creationId xmlns:a16="http://schemas.microsoft.com/office/drawing/2014/main" id="{C5C48F6E-4866-95CF-6648-F02A5752D244}"/>
              </a:ext>
            </a:extLst>
          </p:cNvPr>
          <p:cNvSpPr>
            <a:spLocks noGrp="1"/>
          </p:cNvSpPr>
          <p:nvPr>
            <p:ph idx="1"/>
          </p:nvPr>
        </p:nvSpPr>
        <p:spPr>
          <a:xfrm>
            <a:off x="838200" y="1406881"/>
            <a:ext cx="10515600" cy="4351338"/>
          </a:xfrm>
        </p:spPr>
        <p:txBody>
          <a:bodyPr>
            <a:normAutofit fontScale="85000" lnSpcReduction="10000"/>
          </a:bodyPr>
          <a:lstStyle/>
          <a:p>
            <a:r>
              <a:rPr lang="en-US" dirty="0">
                <a:solidFill>
                  <a:schemeClr val="bg1"/>
                </a:solidFill>
              </a:rPr>
              <a:t>The number of invalid tapping responses accounts for a large portion of the variance observed in finger tapping variability.</a:t>
            </a:r>
          </a:p>
          <a:p>
            <a:r>
              <a:rPr lang="en-US" dirty="0">
                <a:solidFill>
                  <a:schemeClr val="bg1"/>
                </a:solidFill>
              </a:rPr>
              <a:t>Dominant Hand Learning effects </a:t>
            </a:r>
            <a:r>
              <a:rPr lang="en-US" u="sng" dirty="0">
                <a:solidFill>
                  <a:schemeClr val="bg1"/>
                </a:solidFill>
              </a:rPr>
              <a:t>positively</a:t>
            </a:r>
            <a:r>
              <a:rPr lang="en-US" dirty="0">
                <a:solidFill>
                  <a:schemeClr val="bg1"/>
                </a:solidFill>
              </a:rPr>
              <a:t> correlated with both the number of invalid tapping responses (mildly) and variability of finger tapping scores (moderate relationship). </a:t>
            </a:r>
            <a:r>
              <a:rPr lang="en-US" dirty="0">
                <a:solidFill>
                  <a:schemeClr val="accent4">
                    <a:lumMod val="60000"/>
                    <a:lumOff val="40000"/>
                  </a:schemeClr>
                </a:solidFill>
              </a:rPr>
              <a:t>That is the greater the dominant hand learning effect the more variable were the tapping speeds across 7 trials.</a:t>
            </a:r>
          </a:p>
          <a:p>
            <a:r>
              <a:rPr lang="en-US" dirty="0">
                <a:solidFill>
                  <a:schemeClr val="bg1"/>
                </a:solidFill>
              </a:rPr>
              <a:t> Performance on the Speech and Language  subtest of the BNIS also </a:t>
            </a:r>
            <a:r>
              <a:rPr lang="en-US" u="sng" dirty="0">
                <a:solidFill>
                  <a:schemeClr val="bg1"/>
                </a:solidFill>
              </a:rPr>
              <a:t>negatively</a:t>
            </a:r>
            <a:r>
              <a:rPr lang="en-US" dirty="0">
                <a:solidFill>
                  <a:schemeClr val="bg1"/>
                </a:solidFill>
              </a:rPr>
              <a:t> correlated with both the number of invalid tapping responses and variability of finger tapping responses. </a:t>
            </a:r>
            <a:r>
              <a:rPr lang="en-US" dirty="0">
                <a:solidFill>
                  <a:schemeClr val="accent4">
                    <a:lumMod val="60000"/>
                    <a:lumOff val="40000"/>
                  </a:schemeClr>
                </a:solidFill>
              </a:rPr>
              <a:t>That is the lower Speech and Language scores, the greater the variability and the more invalid tapping responses.</a:t>
            </a:r>
          </a:p>
          <a:p>
            <a:r>
              <a:rPr lang="en-US" dirty="0">
                <a:solidFill>
                  <a:schemeClr val="bg1"/>
                </a:solidFill>
              </a:rPr>
              <a:t>What role does disturbances of the dominant cerebral hemisphere or the corpus callosum play in finger tapping variability and the presence of invalid tapping response?  </a:t>
            </a:r>
            <a:r>
              <a:rPr lang="en-US" dirty="0">
                <a:solidFill>
                  <a:srgbClr val="FFC000"/>
                </a:solidFill>
              </a:rPr>
              <a:t>This will be the focus of our next research efforts.</a:t>
            </a:r>
            <a:endParaRPr lang="en-US" dirty="0">
              <a:solidFill>
                <a:schemeClr val="bg1"/>
              </a:solidFill>
            </a:endParaRPr>
          </a:p>
        </p:txBody>
      </p:sp>
    </p:spTree>
    <p:extLst>
      <p:ext uri="{BB962C8B-B14F-4D97-AF65-F5344CB8AC3E}">
        <p14:creationId xmlns:p14="http://schemas.microsoft.com/office/powerpoint/2010/main" val="110831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41" y="146794"/>
            <a:ext cx="10515600" cy="1325563"/>
          </a:xfrm>
        </p:spPr>
        <p:txBody>
          <a:bodyPr/>
          <a:lstStyle/>
          <a:p>
            <a:pPr algn="ctr"/>
            <a:r>
              <a:rPr lang="en-US" dirty="0">
                <a:solidFill>
                  <a:schemeClr val="accent4"/>
                </a:solidFill>
              </a:rPr>
              <a:t>Plan of the Presentation</a:t>
            </a:r>
          </a:p>
        </p:txBody>
      </p:sp>
      <p:sp>
        <p:nvSpPr>
          <p:cNvPr id="3" name="Content Placeholder 2"/>
          <p:cNvSpPr>
            <a:spLocks noGrp="1"/>
          </p:cNvSpPr>
          <p:nvPr>
            <p:ph idx="1"/>
          </p:nvPr>
        </p:nvSpPr>
        <p:spPr>
          <a:xfrm>
            <a:off x="1473654" y="1754989"/>
            <a:ext cx="9593424" cy="4228031"/>
          </a:xfrm>
        </p:spPr>
        <p:txBody>
          <a:bodyPr>
            <a:normAutofit/>
          </a:bodyPr>
          <a:lstStyle/>
          <a:p>
            <a:pPr marL="457200" lvl="0" indent="-457200">
              <a:buFont typeface="+mj-lt"/>
              <a:buAutoNum type="arabicPeriod"/>
            </a:pPr>
            <a:r>
              <a:rPr lang="en-US" sz="3200" dirty="0">
                <a:solidFill>
                  <a:schemeClr val="bg1"/>
                </a:solidFill>
              </a:rPr>
              <a:t>Review a few facts about aging and motor slowing.</a:t>
            </a:r>
          </a:p>
          <a:p>
            <a:pPr marL="457200" indent="-457200">
              <a:buFont typeface="+mj-lt"/>
              <a:buAutoNum type="arabicPeriod"/>
            </a:pPr>
            <a:r>
              <a:rPr lang="en-US" sz="3200" dirty="0">
                <a:solidFill>
                  <a:schemeClr val="bg1"/>
                </a:solidFill>
              </a:rPr>
              <a:t>Demonstrate the potential diagnostic value of abnormal finger tapping behaviors when neuropsychologically evaluating older patients with memory complaints.</a:t>
            </a:r>
          </a:p>
          <a:p>
            <a:pPr marL="457200" indent="-457200">
              <a:buFont typeface="+mj-lt"/>
              <a:buAutoNum type="arabicPeriod"/>
            </a:pPr>
            <a:r>
              <a:rPr lang="en-US" sz="3200" dirty="0">
                <a:solidFill>
                  <a:schemeClr val="bg1"/>
                </a:solidFill>
              </a:rPr>
              <a:t>Consider the theoretical and clinical implications of the motor and non-motor correlates of finger tapping abnormalities in the aging population.</a:t>
            </a:r>
            <a:endParaRPr lang="en-US" dirty="0">
              <a:solidFill>
                <a:schemeClr val="bg1"/>
              </a:solidFill>
            </a:endParaRPr>
          </a:p>
          <a:p>
            <a:pPr marL="0" indent="0">
              <a:buNone/>
            </a:pPr>
            <a:endParaRPr lang="en-US" sz="2200" dirty="0"/>
          </a:p>
        </p:txBody>
      </p:sp>
    </p:spTree>
    <p:extLst>
      <p:ext uri="{BB962C8B-B14F-4D97-AF65-F5344CB8AC3E}">
        <p14:creationId xmlns:p14="http://schemas.microsoft.com/office/powerpoint/2010/main" val="296732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A241-C4F6-1E6D-B97A-144F789617C4}"/>
              </a:ext>
            </a:extLst>
          </p:cNvPr>
          <p:cNvSpPr>
            <a:spLocks noGrp="1"/>
          </p:cNvSpPr>
          <p:nvPr>
            <p:ph type="title"/>
          </p:nvPr>
        </p:nvSpPr>
        <p:spPr/>
        <p:txBody>
          <a:bodyPr/>
          <a:lstStyle/>
          <a:p>
            <a:pPr algn="ctr"/>
            <a:r>
              <a:rPr lang="en-US" dirty="0">
                <a:solidFill>
                  <a:srgbClr val="FFC000"/>
                </a:solidFill>
              </a:rPr>
              <a:t>Implications of the Correlational Findings</a:t>
            </a:r>
          </a:p>
        </p:txBody>
      </p:sp>
      <p:sp>
        <p:nvSpPr>
          <p:cNvPr id="3" name="Content Placeholder 2">
            <a:extLst>
              <a:ext uri="{FF2B5EF4-FFF2-40B4-BE49-F238E27FC236}">
                <a16:creationId xmlns:a16="http://schemas.microsoft.com/office/drawing/2014/main" id="{B5274BE5-713E-3112-5A83-0B2BAC6681D8}"/>
              </a:ext>
            </a:extLst>
          </p:cNvPr>
          <p:cNvSpPr>
            <a:spLocks noGrp="1"/>
          </p:cNvSpPr>
          <p:nvPr>
            <p:ph idx="1"/>
          </p:nvPr>
        </p:nvSpPr>
        <p:spPr/>
        <p:txBody>
          <a:bodyPr>
            <a:normAutofit fontScale="92500"/>
          </a:bodyPr>
          <a:lstStyle/>
          <a:p>
            <a:r>
              <a:rPr lang="en-US" dirty="0">
                <a:solidFill>
                  <a:schemeClr val="bg1"/>
                </a:solidFill>
              </a:rPr>
              <a:t>BNIS Subscale score-Awareness vs. Performance also consistently showed a </a:t>
            </a:r>
            <a:r>
              <a:rPr lang="en-US" u="sng" dirty="0">
                <a:solidFill>
                  <a:schemeClr val="bg1"/>
                </a:solidFill>
              </a:rPr>
              <a:t>negative </a:t>
            </a:r>
            <a:r>
              <a:rPr lang="en-US" dirty="0">
                <a:solidFill>
                  <a:schemeClr val="bg1"/>
                </a:solidFill>
              </a:rPr>
              <a:t>correlation with both the total invalid taps (rho=-0.37) and the variability of finger tapping responses (rho=-0.28). </a:t>
            </a:r>
            <a:r>
              <a:rPr lang="en-US" dirty="0">
                <a:solidFill>
                  <a:schemeClr val="accent4">
                    <a:lumMod val="60000"/>
                    <a:lumOff val="40000"/>
                  </a:schemeClr>
                </a:solidFill>
              </a:rPr>
              <a:t>The more accurate self prediction of performance (awareness of one’s abilities), the less variability tapping scores and fewer invalid tapping responses.</a:t>
            </a:r>
          </a:p>
          <a:p>
            <a:r>
              <a:rPr lang="en-US" dirty="0">
                <a:solidFill>
                  <a:schemeClr val="bg1"/>
                </a:solidFill>
              </a:rPr>
              <a:t>Disturbances of impaired self-awareness are common in dementia and many patients who made invalid tapping responses thought there was something wrong with the finger tapping apparatus than with their ability to perform the task.</a:t>
            </a:r>
          </a:p>
          <a:p>
            <a:r>
              <a:rPr lang="en-US" dirty="0">
                <a:solidFill>
                  <a:schemeClr val="bg1"/>
                </a:solidFill>
              </a:rPr>
              <a:t>This is a classic feature observed in brain dysfunctional patients with impaired awareness of their functional limitations. </a:t>
            </a:r>
          </a:p>
        </p:txBody>
      </p:sp>
    </p:spTree>
    <p:extLst>
      <p:ext uri="{BB962C8B-B14F-4D97-AF65-F5344CB8AC3E}">
        <p14:creationId xmlns:p14="http://schemas.microsoft.com/office/powerpoint/2010/main" val="102860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solidFill>
              </a:rPr>
              <a:t>Concluding Thoughts</a:t>
            </a:r>
            <a:endParaRPr lang="en-US" dirty="0"/>
          </a:p>
        </p:txBody>
      </p:sp>
      <p:sp>
        <p:nvSpPr>
          <p:cNvPr id="3" name="Content Placeholder 2"/>
          <p:cNvSpPr>
            <a:spLocks noGrp="1"/>
          </p:cNvSpPr>
          <p:nvPr>
            <p:ph idx="1"/>
          </p:nvPr>
        </p:nvSpPr>
        <p:spPr>
          <a:xfrm>
            <a:off x="838200" y="1302789"/>
            <a:ext cx="10672986" cy="4894811"/>
          </a:xfrm>
        </p:spPr>
        <p:txBody>
          <a:bodyPr>
            <a:normAutofit fontScale="92500" lnSpcReduction="20000"/>
          </a:bodyPr>
          <a:lstStyle/>
          <a:p>
            <a:pPr marL="0" indent="0">
              <a:buNone/>
            </a:pPr>
            <a:endParaRPr lang="en-US" dirty="0">
              <a:solidFill>
                <a:schemeClr val="bg1"/>
              </a:solidFill>
            </a:endParaRPr>
          </a:p>
          <a:p>
            <a:r>
              <a:rPr lang="en-US" sz="3200" dirty="0">
                <a:solidFill>
                  <a:schemeClr val="bg1"/>
                </a:solidFill>
              </a:rPr>
              <a:t>Finger tapping variability and invalid tapping responses may reflect a breakdown in what Luria (1974) referred to as the “kinetic melodies” of the brain.</a:t>
            </a:r>
          </a:p>
          <a:p>
            <a:r>
              <a:rPr lang="en-US" sz="3200" dirty="0">
                <a:solidFill>
                  <a:schemeClr val="bg1"/>
                </a:solidFill>
              </a:rPr>
              <a:t>These “kinetic melodies” were thought to represent a complex interaction between frontal and parietal regions of the brain that allowed for smooth, repetitive and accurate motor control according to Luria (1974).</a:t>
            </a:r>
          </a:p>
          <a:p>
            <a:r>
              <a:rPr lang="en-US" sz="3200" dirty="0">
                <a:solidFill>
                  <a:schemeClr val="bg1"/>
                </a:solidFill>
              </a:rPr>
              <a:t>Finger tapping variability and invalid tapping responses may reflect an early motor manifestation of a break down in “executive control” of fine/learned motor movements. The language dominant hemisphere may play a special role in this “executive function.”</a:t>
            </a:r>
          </a:p>
          <a:p>
            <a:pPr marL="0" indent="0">
              <a:buNone/>
            </a:pPr>
            <a:endParaRPr lang="en-US" sz="32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42253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2D6B-0C70-855F-D1A2-4C364A710846}"/>
              </a:ext>
            </a:extLst>
          </p:cNvPr>
          <p:cNvSpPr>
            <a:spLocks noGrp="1"/>
          </p:cNvSpPr>
          <p:nvPr>
            <p:ph type="title"/>
          </p:nvPr>
        </p:nvSpPr>
        <p:spPr/>
        <p:txBody>
          <a:bodyPr/>
          <a:lstStyle/>
          <a:p>
            <a:pPr algn="ctr"/>
            <a:r>
              <a:rPr lang="en-US" dirty="0">
                <a:solidFill>
                  <a:schemeClr val="accent4"/>
                </a:solidFill>
              </a:rPr>
              <a:t>Concluding Thoughts</a:t>
            </a:r>
            <a:endParaRPr lang="en-US" dirty="0"/>
          </a:p>
        </p:txBody>
      </p:sp>
      <p:sp>
        <p:nvSpPr>
          <p:cNvPr id="3" name="Content Placeholder 2">
            <a:extLst>
              <a:ext uri="{FF2B5EF4-FFF2-40B4-BE49-F238E27FC236}">
                <a16:creationId xmlns:a16="http://schemas.microsoft.com/office/drawing/2014/main" id="{33D59D78-F7A5-C4EB-9D66-F775E8658CDA}"/>
              </a:ext>
            </a:extLst>
          </p:cNvPr>
          <p:cNvSpPr>
            <a:spLocks noGrp="1"/>
          </p:cNvSpPr>
          <p:nvPr>
            <p:ph idx="1"/>
          </p:nvPr>
        </p:nvSpPr>
        <p:spPr>
          <a:xfrm>
            <a:off x="962025" y="1253331"/>
            <a:ext cx="10515600" cy="5156994"/>
          </a:xfrm>
        </p:spPr>
        <p:txBody>
          <a:bodyPr>
            <a:normAutofit fontScale="70000" lnSpcReduction="20000"/>
          </a:bodyPr>
          <a:lstStyle/>
          <a:p>
            <a:pPr marL="0" indent="0">
              <a:buNone/>
            </a:pPr>
            <a:endParaRPr lang="en-US" dirty="0">
              <a:solidFill>
                <a:schemeClr val="bg1"/>
              </a:solidFill>
            </a:endParaRPr>
          </a:p>
          <a:p>
            <a:r>
              <a:rPr lang="en-US" sz="4500" dirty="0">
                <a:solidFill>
                  <a:schemeClr val="bg1"/>
                </a:solidFill>
              </a:rPr>
              <a:t>This may help explain why these finger tapping variability and invalid tapping movements are observed in patients with neurodegenerative brain disorders.</a:t>
            </a:r>
          </a:p>
          <a:p>
            <a:r>
              <a:rPr lang="en-US" sz="4500" u="sng" dirty="0">
                <a:solidFill>
                  <a:schemeClr val="bg1"/>
                </a:solidFill>
              </a:rPr>
              <a:t>The number of invalid taps does not correlate with the educational level</a:t>
            </a:r>
            <a:r>
              <a:rPr lang="en-US" sz="4500" dirty="0">
                <a:solidFill>
                  <a:schemeClr val="bg1"/>
                </a:solidFill>
              </a:rPr>
              <a:t> in normal functioning and cognitively impaired individuals.</a:t>
            </a:r>
          </a:p>
          <a:p>
            <a:r>
              <a:rPr lang="en-US" sz="4500" u="sng" dirty="0">
                <a:solidFill>
                  <a:schemeClr val="bg1"/>
                </a:solidFill>
              </a:rPr>
              <a:t>Invalid taps are not commonly observed in the nondominant hand in  normal functioning individuals</a:t>
            </a:r>
            <a:r>
              <a:rPr lang="en-US" sz="4500" dirty="0">
                <a:solidFill>
                  <a:schemeClr val="bg1"/>
                </a:solidFill>
              </a:rPr>
              <a:t>.</a:t>
            </a:r>
          </a:p>
          <a:p>
            <a:r>
              <a:rPr lang="en-US" sz="4500" dirty="0">
                <a:solidFill>
                  <a:schemeClr val="bg1"/>
                </a:solidFill>
              </a:rPr>
              <a:t>Invalid tapping responses (especially in the nondominant hand) and large finger tapping variability scores may be useful biobehavioral markers of neuropsychological decline when  evaluating older individuals with limited formal education who complain of/or are thought to show a decline in their memory.</a:t>
            </a:r>
          </a:p>
          <a:p>
            <a:endParaRPr lang="en-US" dirty="0"/>
          </a:p>
        </p:txBody>
      </p:sp>
    </p:spTree>
    <p:extLst>
      <p:ext uri="{BB962C8B-B14F-4D97-AF65-F5344CB8AC3E}">
        <p14:creationId xmlns:p14="http://schemas.microsoft.com/office/powerpoint/2010/main" val="378475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5" name="Picture 5" descr="[atmospheric_041127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19"/>
            <a:ext cx="12192000" cy="7132638"/>
          </a:xfrm>
          <a:prstGeom prst="rect">
            <a:avLst/>
          </a:prstGeom>
          <a:noFill/>
          <a:extLst>
            <a:ext uri="{909E8E84-426E-40DD-AFC4-6F175D3DCCD1}">
              <a14:hiddenFill xmlns:a14="http://schemas.microsoft.com/office/drawing/2010/main">
                <a:solidFill>
                  <a:srgbClr val="FFFFFF"/>
                </a:solidFill>
              </a14:hiddenFill>
            </a:ext>
          </a:extLst>
        </p:spPr>
      </p:pic>
      <p:sp>
        <p:nvSpPr>
          <p:cNvPr id="680966" name="Rectangle 6"/>
          <p:cNvSpPr>
            <a:spLocks noChangeArrowheads="1"/>
          </p:cNvSpPr>
          <p:nvPr/>
        </p:nvSpPr>
        <p:spPr bwMode="auto">
          <a:xfrm>
            <a:off x="990600" y="6553200"/>
            <a:ext cx="15240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0967" name="Text Box 7"/>
          <p:cNvSpPr txBox="1">
            <a:spLocks noChangeArrowheads="1"/>
          </p:cNvSpPr>
          <p:nvPr/>
        </p:nvSpPr>
        <p:spPr bwMode="auto">
          <a:xfrm>
            <a:off x="1676400" y="3048000"/>
            <a:ext cx="5105400" cy="6413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dirty="0"/>
              <a:t>Questions and Answers</a:t>
            </a:r>
          </a:p>
        </p:txBody>
      </p:sp>
    </p:spTree>
    <p:extLst>
      <p:ext uri="{BB962C8B-B14F-4D97-AF65-F5344CB8AC3E}">
        <p14:creationId xmlns:p14="http://schemas.microsoft.com/office/powerpoint/2010/main" val="126133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2249-7C26-5BA8-CB05-8AD3FAAA213D}"/>
              </a:ext>
            </a:extLst>
          </p:cNvPr>
          <p:cNvSpPr>
            <a:spLocks noGrp="1"/>
          </p:cNvSpPr>
          <p:nvPr>
            <p:ph type="title"/>
          </p:nvPr>
        </p:nvSpPr>
        <p:spPr/>
        <p:txBody>
          <a:bodyPr/>
          <a:lstStyle/>
          <a:p>
            <a:pPr algn="ctr"/>
            <a:r>
              <a:rPr lang="en-US" dirty="0">
                <a:solidFill>
                  <a:srgbClr val="FFC000"/>
                </a:solidFill>
              </a:rPr>
              <a:t> Aging and Motor Slowing</a:t>
            </a:r>
          </a:p>
        </p:txBody>
      </p:sp>
      <p:sp>
        <p:nvSpPr>
          <p:cNvPr id="3" name="Content Placeholder 2">
            <a:extLst>
              <a:ext uri="{FF2B5EF4-FFF2-40B4-BE49-F238E27FC236}">
                <a16:creationId xmlns:a16="http://schemas.microsoft.com/office/drawing/2014/main" id="{03041700-6837-8157-9C7C-927EF481DD4F}"/>
              </a:ext>
            </a:extLst>
          </p:cNvPr>
          <p:cNvSpPr>
            <a:spLocks noGrp="1"/>
          </p:cNvSpPr>
          <p:nvPr>
            <p:ph idx="1"/>
          </p:nvPr>
        </p:nvSpPr>
        <p:spPr>
          <a:xfrm>
            <a:off x="838200" y="1825624"/>
            <a:ext cx="10515600" cy="4575175"/>
          </a:xfrm>
        </p:spPr>
        <p:txBody>
          <a:bodyPr>
            <a:normAutofit/>
          </a:bodyPr>
          <a:lstStyle/>
          <a:p>
            <a:r>
              <a:rPr lang="en-US" dirty="0">
                <a:solidFill>
                  <a:schemeClr val="bg1"/>
                </a:solidFill>
              </a:rPr>
              <a:t>Generally speaking, older individuals (ages 65+) perform motor tasks more slowly than younger individuals (ages 18-25 years) (National Institute on Aging).</a:t>
            </a:r>
          </a:p>
          <a:p>
            <a:r>
              <a:rPr lang="en-US" dirty="0">
                <a:solidFill>
                  <a:schemeClr val="bg1"/>
                </a:solidFill>
              </a:rPr>
              <a:t>Multiple factors may contribute to this phenomenon. They are often attributed to conservation of energy (i.e., older people often tire quickly), slower metabolism, brain volume loss, sensory decline and muscle and joint pain.</a:t>
            </a:r>
          </a:p>
          <a:p>
            <a:r>
              <a:rPr lang="en-US" dirty="0">
                <a:solidFill>
                  <a:schemeClr val="bg1"/>
                </a:solidFill>
              </a:rPr>
              <a:t>Common neuropsychological changes associated with aging are: (1) slowness in finding words and remembering names; (2) enhanced difficulties with multitasking; and (3) experienced decline in the ability to focus and sustain attention (National Institute on Aging).</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6212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8961-1FBD-0E52-4E2C-428FB1EADDA9}"/>
              </a:ext>
            </a:extLst>
          </p:cNvPr>
          <p:cNvSpPr>
            <a:spLocks noGrp="1"/>
          </p:cNvSpPr>
          <p:nvPr>
            <p:ph type="title"/>
          </p:nvPr>
        </p:nvSpPr>
        <p:spPr/>
        <p:txBody>
          <a:bodyPr/>
          <a:lstStyle/>
          <a:p>
            <a:pPr algn="ctr"/>
            <a:r>
              <a:rPr lang="en-US" dirty="0">
                <a:solidFill>
                  <a:srgbClr val="FFC000"/>
                </a:solidFill>
              </a:rPr>
              <a:t>Brain Changes with Aging</a:t>
            </a:r>
          </a:p>
        </p:txBody>
      </p:sp>
      <p:sp>
        <p:nvSpPr>
          <p:cNvPr id="3" name="Content Placeholder 2">
            <a:extLst>
              <a:ext uri="{FF2B5EF4-FFF2-40B4-BE49-F238E27FC236}">
                <a16:creationId xmlns:a16="http://schemas.microsoft.com/office/drawing/2014/main" id="{F18CD518-7E04-598E-F176-AD73BA684F31}"/>
              </a:ext>
            </a:extLst>
          </p:cNvPr>
          <p:cNvSpPr>
            <a:spLocks noGrp="1"/>
          </p:cNvSpPr>
          <p:nvPr>
            <p:ph idx="1"/>
          </p:nvPr>
        </p:nvSpPr>
        <p:spPr/>
        <p:txBody>
          <a:bodyPr/>
          <a:lstStyle/>
          <a:p>
            <a:r>
              <a:rPr lang="en-US" dirty="0">
                <a:solidFill>
                  <a:schemeClr val="bg1"/>
                </a:solidFill>
              </a:rPr>
              <a:t>Healthy older adults are known to have a loss of neurons in the substantia nigra. It has been postulated that dopamine depletion may contribute to reduced speed of initiation of motor acts (Buchman et al., 2012) (also see Lamb et al., 2016).</a:t>
            </a:r>
          </a:p>
          <a:p>
            <a:r>
              <a:rPr lang="en-US" dirty="0">
                <a:solidFill>
                  <a:schemeClr val="bg1"/>
                </a:solidFill>
              </a:rPr>
              <a:t>Corpus callosum size decreases with age and has been linked to slow and variable reaction times (RT) in older individuals compared to younger individuals (Anstey et al., 2007).</a:t>
            </a:r>
          </a:p>
          <a:p>
            <a:r>
              <a:rPr lang="en-US" dirty="0">
                <a:solidFill>
                  <a:schemeClr val="bg1"/>
                </a:solidFill>
              </a:rPr>
              <a:t>Hemispheric specialization for cognitive and motor functions may decrease with age (Cabeza, 2002), thus resulting in less efficient functioning in multiple domains.</a:t>
            </a:r>
          </a:p>
          <a:p>
            <a:endParaRPr lang="en-US" dirty="0">
              <a:solidFill>
                <a:schemeClr val="bg1"/>
              </a:solidFill>
            </a:endParaRPr>
          </a:p>
        </p:txBody>
      </p:sp>
    </p:spTree>
    <p:extLst>
      <p:ext uri="{BB962C8B-B14F-4D97-AF65-F5344CB8AC3E}">
        <p14:creationId xmlns:p14="http://schemas.microsoft.com/office/powerpoint/2010/main" val="88145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FD5-B334-0F65-FBCF-CDC32BC9FE33}"/>
              </a:ext>
            </a:extLst>
          </p:cNvPr>
          <p:cNvSpPr>
            <a:spLocks noGrp="1"/>
          </p:cNvSpPr>
          <p:nvPr>
            <p:ph type="title"/>
          </p:nvPr>
        </p:nvSpPr>
        <p:spPr/>
        <p:txBody>
          <a:bodyPr/>
          <a:lstStyle/>
          <a:p>
            <a:pPr algn="ctr"/>
            <a:r>
              <a:rPr lang="en-US" dirty="0">
                <a:solidFill>
                  <a:srgbClr val="FFC000"/>
                </a:solidFill>
              </a:rPr>
              <a:t>Brain Changes and Motor Performance with Aging</a:t>
            </a:r>
          </a:p>
        </p:txBody>
      </p:sp>
      <p:sp>
        <p:nvSpPr>
          <p:cNvPr id="3" name="Content Placeholder 2">
            <a:extLst>
              <a:ext uri="{FF2B5EF4-FFF2-40B4-BE49-F238E27FC236}">
                <a16:creationId xmlns:a16="http://schemas.microsoft.com/office/drawing/2014/main" id="{98593C89-A865-640B-E444-C66F52A199F4}"/>
              </a:ext>
            </a:extLst>
          </p:cNvPr>
          <p:cNvSpPr>
            <a:spLocks noGrp="1"/>
          </p:cNvSpPr>
          <p:nvPr>
            <p:ph idx="1"/>
          </p:nvPr>
        </p:nvSpPr>
        <p:spPr/>
        <p:txBody>
          <a:bodyPr>
            <a:normAutofit/>
          </a:bodyPr>
          <a:lstStyle/>
          <a:p>
            <a:r>
              <a:rPr lang="en-US" dirty="0">
                <a:solidFill>
                  <a:schemeClr val="bg1"/>
                </a:solidFill>
              </a:rPr>
              <a:t>Heilman and colleagues (i.e., Lamb et al, 2016)  note that: “ ….studies of patients with left hemisphere strokes and a lesion of the corpus callosum suggest that the </a:t>
            </a:r>
            <a:r>
              <a:rPr lang="en-US" u="sng" dirty="0">
                <a:solidFill>
                  <a:schemeClr val="bg1"/>
                </a:solidFill>
              </a:rPr>
              <a:t>left hemisphere is critical for performing precise movements for both hands</a:t>
            </a:r>
            <a:r>
              <a:rPr lang="en-US" dirty="0">
                <a:solidFill>
                  <a:schemeClr val="bg1"/>
                </a:solidFill>
              </a:rPr>
              <a:t>.” (pg. 107)</a:t>
            </a:r>
          </a:p>
          <a:p>
            <a:endParaRPr lang="en-US" dirty="0">
              <a:solidFill>
                <a:schemeClr val="bg1"/>
              </a:solidFill>
            </a:endParaRPr>
          </a:p>
          <a:p>
            <a:r>
              <a:rPr lang="en-US" dirty="0">
                <a:solidFill>
                  <a:schemeClr val="bg1"/>
                </a:solidFill>
              </a:rPr>
              <a:t>“Since with aging there is a reduction of the corpus callosum, it is also possible that with aging the left hand will show more changes than the right hand.” (pg. 107)</a:t>
            </a:r>
          </a:p>
        </p:txBody>
      </p:sp>
    </p:spTree>
    <p:extLst>
      <p:ext uri="{BB962C8B-B14F-4D97-AF65-F5344CB8AC3E}">
        <p14:creationId xmlns:p14="http://schemas.microsoft.com/office/powerpoint/2010/main" val="390573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686C-0BE8-7258-C2A0-323D0DC34DC1}"/>
              </a:ext>
            </a:extLst>
          </p:cNvPr>
          <p:cNvSpPr>
            <a:spLocks noGrp="1"/>
          </p:cNvSpPr>
          <p:nvPr>
            <p:ph type="title"/>
          </p:nvPr>
        </p:nvSpPr>
        <p:spPr/>
        <p:txBody>
          <a:bodyPr>
            <a:normAutofit fontScale="90000"/>
          </a:bodyPr>
          <a:lstStyle/>
          <a:p>
            <a:pPr algn="ctr"/>
            <a:r>
              <a:rPr lang="en-US" dirty="0">
                <a:solidFill>
                  <a:srgbClr val="FFC000"/>
                </a:solidFill>
              </a:rPr>
              <a:t> Finger Tapping Speeds and Alzheimer’s Dementia (AD): Early Observations Using the Halstead Finger Tapping Test</a:t>
            </a:r>
          </a:p>
        </p:txBody>
      </p:sp>
      <p:sp>
        <p:nvSpPr>
          <p:cNvPr id="3" name="Content Placeholder 2">
            <a:extLst>
              <a:ext uri="{FF2B5EF4-FFF2-40B4-BE49-F238E27FC236}">
                <a16:creationId xmlns:a16="http://schemas.microsoft.com/office/drawing/2014/main" id="{CDFBE1F0-871F-B7F9-69D9-05FC5B677EBC}"/>
              </a:ext>
            </a:extLst>
          </p:cNvPr>
          <p:cNvSpPr>
            <a:spLocks noGrp="1"/>
          </p:cNvSpPr>
          <p:nvPr>
            <p:ph idx="1"/>
          </p:nvPr>
        </p:nvSpPr>
        <p:spPr>
          <a:xfrm>
            <a:off x="838200" y="2244369"/>
            <a:ext cx="10515600" cy="4351338"/>
          </a:xfrm>
        </p:spPr>
        <p:txBody>
          <a:bodyPr>
            <a:normAutofit/>
          </a:bodyPr>
          <a:lstStyle/>
          <a:p>
            <a:r>
              <a:rPr lang="en-US" dirty="0">
                <a:solidFill>
                  <a:schemeClr val="bg1"/>
                </a:solidFill>
              </a:rPr>
              <a:t>Persons with mild AD were slower on all motor measures (e.g., gait velocity, reaction time, movement time) </a:t>
            </a:r>
            <a:r>
              <a:rPr lang="en-US" u="sng" dirty="0">
                <a:solidFill>
                  <a:schemeClr val="bg1"/>
                </a:solidFill>
              </a:rPr>
              <a:t>except for finger tapping </a:t>
            </a:r>
            <a:r>
              <a:rPr lang="en-US" dirty="0">
                <a:solidFill>
                  <a:schemeClr val="bg1"/>
                </a:solidFill>
              </a:rPr>
              <a:t> compared to healthy age matched controls (Goldman et al., 1999).</a:t>
            </a:r>
          </a:p>
          <a:p>
            <a:endParaRPr lang="en-US" dirty="0">
              <a:solidFill>
                <a:schemeClr val="bg1"/>
              </a:solidFill>
            </a:endParaRPr>
          </a:p>
          <a:p>
            <a:r>
              <a:rPr lang="en-US" dirty="0">
                <a:solidFill>
                  <a:schemeClr val="bg1"/>
                </a:solidFill>
              </a:rPr>
              <a:t>Hom (1992) and Grace et al. (2005) also reported that performance on the Halstead Finger Tapping Test (HFTT)</a:t>
            </a:r>
            <a:r>
              <a:rPr lang="en-US" u="sng" dirty="0">
                <a:solidFill>
                  <a:schemeClr val="bg1"/>
                </a:solidFill>
              </a:rPr>
              <a:t> was not different in AD patients compared to age matched controls.</a:t>
            </a:r>
          </a:p>
        </p:txBody>
      </p:sp>
    </p:spTree>
    <p:extLst>
      <p:ext uri="{BB962C8B-B14F-4D97-AF65-F5344CB8AC3E}">
        <p14:creationId xmlns:p14="http://schemas.microsoft.com/office/powerpoint/2010/main" val="195114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2" name="Rectangle 8"/>
          <p:cNvSpPr>
            <a:spLocks noChangeArrowheads="1"/>
          </p:cNvSpPr>
          <p:nvPr/>
        </p:nvSpPr>
        <p:spPr bwMode="auto">
          <a:xfrm>
            <a:off x="5486400" y="1828800"/>
            <a:ext cx="4876800" cy="3429000"/>
          </a:xfrm>
          <a:prstGeom prst="rect">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dirty="0"/>
          </a:p>
        </p:txBody>
      </p:sp>
      <p:sp>
        <p:nvSpPr>
          <p:cNvPr id="569350" name="Text Box 6"/>
          <p:cNvSpPr txBox="1">
            <a:spLocks noChangeArrowheads="1"/>
          </p:cNvSpPr>
          <p:nvPr/>
        </p:nvSpPr>
        <p:spPr bwMode="auto">
          <a:xfrm>
            <a:off x="632388" y="1467679"/>
            <a:ext cx="4564167"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539875" indent="-457200">
              <a:defRPr sz="2400">
                <a:solidFill>
                  <a:schemeClr val="tx1"/>
                </a:solidFill>
                <a:latin typeface="Times New Roman" panose="02020603050405020304" pitchFamily="18" charset="0"/>
              </a:defRPr>
            </a:lvl3pPr>
            <a:lvl4pPr marL="2111375" indent="-457200">
              <a:defRPr sz="2400">
                <a:solidFill>
                  <a:schemeClr val="tx1"/>
                </a:solidFill>
                <a:latin typeface="Times New Roman" panose="02020603050405020304" pitchFamily="18" charset="0"/>
              </a:defRPr>
            </a:lvl4pPr>
            <a:lvl5pPr marL="2682875" indent="-457200">
              <a:defRPr sz="2400">
                <a:solidFill>
                  <a:schemeClr val="tx1"/>
                </a:solidFill>
                <a:latin typeface="Times New Roman" panose="02020603050405020304" pitchFamily="18" charset="0"/>
              </a:defRPr>
            </a:lvl5pPr>
            <a:lvl6pPr marL="3140075" indent="-457200" fontAlgn="base">
              <a:spcBef>
                <a:spcPct val="0"/>
              </a:spcBef>
              <a:spcAft>
                <a:spcPct val="0"/>
              </a:spcAft>
              <a:defRPr sz="2400">
                <a:solidFill>
                  <a:schemeClr val="tx1"/>
                </a:solidFill>
                <a:latin typeface="Times New Roman" panose="02020603050405020304" pitchFamily="18" charset="0"/>
              </a:defRPr>
            </a:lvl6pPr>
            <a:lvl7pPr marL="3597275" indent="-457200" fontAlgn="base">
              <a:spcBef>
                <a:spcPct val="0"/>
              </a:spcBef>
              <a:spcAft>
                <a:spcPct val="0"/>
              </a:spcAft>
              <a:defRPr sz="2400">
                <a:solidFill>
                  <a:schemeClr val="tx1"/>
                </a:solidFill>
                <a:latin typeface="Times New Roman" panose="02020603050405020304" pitchFamily="18" charset="0"/>
              </a:defRPr>
            </a:lvl7pPr>
            <a:lvl8pPr marL="4054475" indent="-457200" fontAlgn="base">
              <a:spcBef>
                <a:spcPct val="0"/>
              </a:spcBef>
              <a:spcAft>
                <a:spcPct val="0"/>
              </a:spcAft>
              <a:defRPr sz="2400">
                <a:solidFill>
                  <a:schemeClr val="tx1"/>
                </a:solidFill>
                <a:latin typeface="Times New Roman" panose="02020603050405020304" pitchFamily="18" charset="0"/>
              </a:defRPr>
            </a:lvl8pPr>
            <a:lvl9pPr marL="4511675"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dirty="0">
                <a:solidFill>
                  <a:schemeClr val="bg1"/>
                </a:solidFill>
                <a:latin typeface="+mn-lt"/>
              </a:rPr>
              <a:t>The Halstead Finger Oscillation (Tapping) Test – “This test determines the maximum rate at which the subject can oscillate the extended index finger of the dominant hand by requiring him to activate the lever arm of a mechanical counter.  Five trials are given and averaged.”</a:t>
            </a:r>
          </a:p>
        </p:txBody>
      </p:sp>
      <p:pic>
        <p:nvPicPr>
          <p:cNvPr id="569351" name="Picture 7" descr="~AUT0044"/>
          <p:cNvPicPr>
            <a:picLocks noChangeAspect="1" noChangeArrowheads="1"/>
          </p:cNvPicPr>
          <p:nvPr/>
        </p:nvPicPr>
        <p:blipFill>
          <a:blip r:embed="rId2">
            <a:extLst>
              <a:ext uri="{28A0092B-C50C-407E-A947-70E740481C1C}">
                <a14:useLocalDpi xmlns:a14="http://schemas.microsoft.com/office/drawing/2010/main" val="0"/>
              </a:ext>
            </a:extLst>
          </a:blip>
          <a:srcRect l="3926" t="3731" r="1884" b="2460"/>
          <a:stretch>
            <a:fillRect/>
          </a:stretch>
        </p:blipFill>
        <p:spPr bwMode="auto">
          <a:xfrm>
            <a:off x="5562600" y="1905001"/>
            <a:ext cx="4724400" cy="32734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75C7287-6922-4A86-E227-D9D3E593AF31}"/>
              </a:ext>
            </a:extLst>
          </p:cNvPr>
          <p:cNvSpPr txBox="1"/>
          <p:nvPr/>
        </p:nvSpPr>
        <p:spPr>
          <a:xfrm>
            <a:off x="713573" y="236584"/>
            <a:ext cx="10764853" cy="1077218"/>
          </a:xfrm>
          <a:prstGeom prst="rect">
            <a:avLst/>
          </a:prstGeom>
          <a:noFill/>
        </p:spPr>
        <p:txBody>
          <a:bodyPr wrap="square">
            <a:spAutoFit/>
          </a:bodyPr>
          <a:lstStyle/>
          <a:p>
            <a:pPr algn="ctr"/>
            <a:r>
              <a:rPr lang="en-US" sz="3200" dirty="0">
                <a:solidFill>
                  <a:srgbClr val="FFC000"/>
                </a:solidFill>
              </a:rPr>
              <a:t>Scoring Instructions May have Contributed to these Early Negative Findings</a:t>
            </a:r>
            <a:endParaRPr lang="en-US" sz="3200" dirty="0"/>
          </a:p>
        </p:txBody>
      </p:sp>
    </p:spTree>
    <p:extLst>
      <p:ext uri="{BB962C8B-B14F-4D97-AF65-F5344CB8AC3E}">
        <p14:creationId xmlns:p14="http://schemas.microsoft.com/office/powerpoint/2010/main" val="69128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6" name="Text Box 4"/>
          <p:cNvSpPr txBox="1">
            <a:spLocks noChangeArrowheads="1"/>
          </p:cNvSpPr>
          <p:nvPr/>
        </p:nvSpPr>
        <p:spPr bwMode="auto">
          <a:xfrm>
            <a:off x="2324100" y="1303234"/>
            <a:ext cx="75438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28600" indent="-2286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539875" indent="-457200">
              <a:defRPr sz="2400">
                <a:solidFill>
                  <a:schemeClr val="tx1"/>
                </a:solidFill>
                <a:latin typeface="Times New Roman" panose="02020603050405020304" pitchFamily="18" charset="0"/>
              </a:defRPr>
            </a:lvl3pPr>
            <a:lvl4pPr marL="2111375" indent="-457200">
              <a:defRPr sz="2400">
                <a:solidFill>
                  <a:schemeClr val="tx1"/>
                </a:solidFill>
                <a:latin typeface="Times New Roman" panose="02020603050405020304" pitchFamily="18" charset="0"/>
              </a:defRPr>
            </a:lvl4pPr>
            <a:lvl5pPr marL="2682875" indent="-457200">
              <a:defRPr sz="2400">
                <a:solidFill>
                  <a:schemeClr val="tx1"/>
                </a:solidFill>
                <a:latin typeface="Times New Roman" panose="02020603050405020304" pitchFamily="18" charset="0"/>
              </a:defRPr>
            </a:lvl5pPr>
            <a:lvl6pPr marL="3140075" indent="-457200" fontAlgn="base">
              <a:spcBef>
                <a:spcPct val="0"/>
              </a:spcBef>
              <a:spcAft>
                <a:spcPct val="0"/>
              </a:spcAft>
              <a:defRPr sz="2400">
                <a:solidFill>
                  <a:schemeClr val="tx1"/>
                </a:solidFill>
                <a:latin typeface="Times New Roman" panose="02020603050405020304" pitchFamily="18" charset="0"/>
              </a:defRPr>
            </a:lvl6pPr>
            <a:lvl7pPr marL="3597275" indent="-457200" fontAlgn="base">
              <a:spcBef>
                <a:spcPct val="0"/>
              </a:spcBef>
              <a:spcAft>
                <a:spcPct val="0"/>
              </a:spcAft>
              <a:defRPr sz="2400">
                <a:solidFill>
                  <a:schemeClr val="tx1"/>
                </a:solidFill>
                <a:latin typeface="Times New Roman" panose="02020603050405020304" pitchFamily="18" charset="0"/>
              </a:defRPr>
            </a:lvl7pPr>
            <a:lvl8pPr marL="4054475" indent="-457200" fontAlgn="base">
              <a:spcBef>
                <a:spcPct val="0"/>
              </a:spcBef>
              <a:spcAft>
                <a:spcPct val="0"/>
              </a:spcAft>
              <a:defRPr sz="2400">
                <a:solidFill>
                  <a:schemeClr val="tx1"/>
                </a:solidFill>
                <a:latin typeface="Times New Roman" panose="02020603050405020304" pitchFamily="18" charset="0"/>
              </a:defRPr>
            </a:lvl8pPr>
            <a:lvl9pPr marL="4511675" indent="-457200" fontAlgn="base">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altLang="en-US" dirty="0">
                <a:solidFill>
                  <a:schemeClr val="bg1"/>
                </a:solidFill>
                <a:latin typeface="Arial" panose="020B0604020202020204" pitchFamily="34" charset="0"/>
              </a:rPr>
              <a:t> </a:t>
            </a:r>
            <a:r>
              <a:rPr lang="en-US" altLang="en-US" sz="2800" dirty="0">
                <a:solidFill>
                  <a:schemeClr val="bg1"/>
                </a:solidFill>
                <a:latin typeface="+mn-lt"/>
              </a:rPr>
              <a:t>Reitan’s (1955) instructions: “Five 10-second trials are given for each hand except when the results are too variable from one trial to another.  Specifically, the test procedure calls for five consecutive trials with each hand that are within a 5-point range from fastest to slowest.  This procedure is used in order to avoid instances in which a single deviant score unduly influences the total performance.” (p. 48).</a:t>
            </a:r>
          </a:p>
        </p:txBody>
      </p:sp>
    </p:spTree>
    <p:extLst>
      <p:ext uri="{BB962C8B-B14F-4D97-AF65-F5344CB8AC3E}">
        <p14:creationId xmlns:p14="http://schemas.microsoft.com/office/powerpoint/2010/main" val="227745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2481</Words>
  <Application>Microsoft Office PowerPoint</Application>
  <PresentationFormat>Widescreen</PresentationFormat>
  <Paragraphs>212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Recognition of colleagues who have substantially contributed to this presentation</vt:lpstr>
      <vt:lpstr>Plan of the Presentation</vt:lpstr>
      <vt:lpstr> Aging and Motor Slowing</vt:lpstr>
      <vt:lpstr>Brain Changes with Aging</vt:lpstr>
      <vt:lpstr>Brain Changes and Motor Performance with Aging</vt:lpstr>
      <vt:lpstr> Finger Tapping Speeds and Alzheimer’s Dementia (AD): Early Observations Using the Halstead Finger Tapping Test</vt:lpstr>
      <vt:lpstr>PowerPoint Presentation</vt:lpstr>
      <vt:lpstr>PowerPoint Presentation</vt:lpstr>
      <vt:lpstr>New Findings using Finger Tapping that did not employ the HFTT</vt:lpstr>
      <vt:lpstr>New Findings using Finger Tapping that did not employ the HFTT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Prigatano, Braga, McElvogue, Coddaire, Steffes, Burke &amp; Stokes (In Press) Motor Correlates of Finger Tapping Variability in Subjective Memory Complaints, Mild Cognitive Impairment and Probable Alzheimer’s Disease. Journal of Alzheimer’s Disease</vt:lpstr>
      <vt:lpstr>PowerPoint Presentation</vt:lpstr>
      <vt:lpstr> Variability of Finger Tapping Scores Across Groups Using New Test Administration Instructions</vt:lpstr>
      <vt:lpstr>Number of Invalid Taps Across Groups</vt:lpstr>
      <vt:lpstr>PowerPoint Presentation</vt:lpstr>
      <vt:lpstr>Correlation of Finger Tapping Variability and the Number of Invalid Tapping Responses</vt:lpstr>
      <vt:lpstr>BNI Screen for Higher Cerebral Functions</vt:lpstr>
      <vt:lpstr>Spearman’s Rank Correlation with Combined Range (Variability) Scores</vt:lpstr>
      <vt:lpstr>Spearman’s Rank Correlation with Total Invalid Taps</vt:lpstr>
      <vt:lpstr>Implications of the Correlational Findings</vt:lpstr>
      <vt:lpstr>Implications of the Correlational Findings</vt:lpstr>
      <vt:lpstr>Concluding Thoughts</vt:lpstr>
      <vt:lpstr>Concluding Thoughts</vt:lpstr>
      <vt:lpstr>PowerPoint Presentation</vt:lpstr>
    </vt:vector>
  </TitlesOfParts>
  <Company>Dignity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Prigatano, George  - SJHMC</dc:creator>
  <cp:lastModifiedBy>Eagan, Danielle - SJHMC</cp:lastModifiedBy>
  <cp:revision>112</cp:revision>
  <cp:lastPrinted>2025-01-22T23:20:38Z</cp:lastPrinted>
  <dcterms:created xsi:type="dcterms:W3CDTF">2021-09-11T16:45:37Z</dcterms:created>
  <dcterms:modified xsi:type="dcterms:W3CDTF">2025-01-28T20:52:30Z</dcterms:modified>
</cp:coreProperties>
</file>