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256" r:id="rId5"/>
    <p:sldId id="577" r:id="rId6"/>
    <p:sldId id="433" r:id="rId7"/>
    <p:sldId id="259" r:id="rId8"/>
    <p:sldId id="332" r:id="rId9"/>
    <p:sldId id="410" r:id="rId10"/>
    <p:sldId id="412" r:id="rId11"/>
    <p:sldId id="413" r:id="rId12"/>
    <p:sldId id="414" r:id="rId13"/>
    <p:sldId id="334" r:id="rId14"/>
    <p:sldId id="489" r:id="rId15"/>
    <p:sldId id="341" r:id="rId16"/>
    <p:sldId id="579" r:id="rId17"/>
    <p:sldId id="429" r:id="rId18"/>
    <p:sldId id="447" r:id="rId19"/>
    <p:sldId id="453" r:id="rId20"/>
    <p:sldId id="454" r:id="rId21"/>
    <p:sldId id="448" r:id="rId22"/>
    <p:sldId id="434" r:id="rId23"/>
    <p:sldId id="530" r:id="rId24"/>
  </p:sldIdLst>
  <p:sldSz cx="12192000" cy="6858000"/>
  <p:notesSz cx="6794500" cy="9906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92"/>
    <a:srgbClr val="007777"/>
    <a:srgbClr val="004A93"/>
    <a:srgbClr val="AFCA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7" autoAdjust="0"/>
    <p:restoredTop sz="69067" autoAdjust="0"/>
  </p:normalViewPr>
  <p:slideViewPr>
    <p:cSldViewPr snapToGrid="0">
      <p:cViewPr varScale="1">
        <p:scale>
          <a:sx n="38" d="100"/>
          <a:sy n="38" d="100"/>
        </p:scale>
        <p:origin x="1608" y="32"/>
      </p:cViewPr>
      <p:guideLst/>
    </p:cSldViewPr>
  </p:slideViewPr>
  <p:notesTextViewPr>
    <p:cViewPr>
      <p:scale>
        <a:sx n="3" d="2"/>
        <a:sy n="3" d="2"/>
      </p:scale>
      <p:origin x="0" y="0"/>
    </p:cViewPr>
  </p:notesTextViewPr>
  <p:sorterViewPr>
    <p:cViewPr>
      <p:scale>
        <a:sx n="150" d="100"/>
        <a:sy n="150" d="100"/>
      </p:scale>
      <p:origin x="0" y="-204"/>
    </p:cViewPr>
  </p:sorterViewPr>
  <p:notesViewPr>
    <p:cSldViewPr snapToGrid="0">
      <p:cViewPr varScale="1">
        <p:scale>
          <a:sx n="123" d="100"/>
          <a:sy n="123" d="100"/>
        </p:scale>
        <p:origin x="761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4E7D081D-00C4-4F27-9FB7-56F92581F771}"/>
              </a:ext>
            </a:extLst>
          </p:cNvPr>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9BACA8F7-0286-4A69-9296-22043389E77A}"/>
              </a:ext>
            </a:extLst>
          </p:cNvPr>
          <p:cNvSpPr>
            <a:spLocks noGrp="1"/>
          </p:cNvSpPr>
          <p:nvPr>
            <p:ph type="dt" sz="quarter" idx="1"/>
          </p:nvPr>
        </p:nvSpPr>
        <p:spPr>
          <a:xfrm>
            <a:off x="3848645" y="0"/>
            <a:ext cx="2944283" cy="497020"/>
          </a:xfrm>
          <a:prstGeom prst="rect">
            <a:avLst/>
          </a:prstGeom>
        </p:spPr>
        <p:txBody>
          <a:bodyPr vert="horz" lIns="91440" tIns="45720" rIns="91440" bIns="45720" rtlCol="0"/>
          <a:lstStyle>
            <a:lvl1pPr algn="r">
              <a:defRPr sz="1200"/>
            </a:lvl1pPr>
          </a:lstStyle>
          <a:p>
            <a:fld id="{FEF7D19B-ABB8-405D-A632-EBD6DB666D36}" type="datetimeFigureOut">
              <a:rPr lang="nb-NO" smtClean="0"/>
              <a:t>29.01.2025</a:t>
            </a:fld>
            <a:endParaRPr lang="nb-NO"/>
          </a:p>
        </p:txBody>
      </p:sp>
      <p:sp>
        <p:nvSpPr>
          <p:cNvPr id="4" name="Plassholder for bunntekst 3">
            <a:extLst>
              <a:ext uri="{FF2B5EF4-FFF2-40B4-BE49-F238E27FC236}">
                <a16:creationId xmlns:a16="http://schemas.microsoft.com/office/drawing/2014/main" id="{C6CA398D-6E38-4B3E-8448-CD13E404ECB2}"/>
              </a:ext>
            </a:extLst>
          </p:cNvPr>
          <p:cNvSpPr>
            <a:spLocks noGrp="1"/>
          </p:cNvSpPr>
          <p:nvPr>
            <p:ph type="ftr" sz="quarter" idx="2"/>
          </p:nvPr>
        </p:nvSpPr>
        <p:spPr>
          <a:xfrm>
            <a:off x="0" y="9408981"/>
            <a:ext cx="2944283" cy="497019"/>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DF9B3648-8466-4A18-B775-5927BEB2BA46}"/>
              </a:ext>
            </a:extLst>
          </p:cNvPr>
          <p:cNvSpPr>
            <a:spLocks noGrp="1"/>
          </p:cNvSpPr>
          <p:nvPr>
            <p:ph type="sldNum" sz="quarter" idx="3"/>
          </p:nvPr>
        </p:nvSpPr>
        <p:spPr>
          <a:xfrm>
            <a:off x="3848645" y="9408981"/>
            <a:ext cx="2944283" cy="497019"/>
          </a:xfrm>
          <a:prstGeom prst="rect">
            <a:avLst/>
          </a:prstGeom>
        </p:spPr>
        <p:txBody>
          <a:bodyPr vert="horz" lIns="91440" tIns="45720" rIns="91440" bIns="45720" rtlCol="0" anchor="b"/>
          <a:lstStyle>
            <a:lvl1pPr algn="r">
              <a:defRPr sz="1200"/>
            </a:lvl1pPr>
          </a:lstStyle>
          <a:p>
            <a:fld id="{B92817C7-0CD1-4AB6-A161-706ECA8E8AE3}" type="slidenum">
              <a:rPr lang="nb-NO" smtClean="0"/>
              <a:t>‹#›</a:t>
            </a:fld>
            <a:endParaRPr lang="nb-NO"/>
          </a:p>
        </p:txBody>
      </p:sp>
    </p:spTree>
    <p:extLst>
      <p:ext uri="{BB962C8B-B14F-4D97-AF65-F5344CB8AC3E}">
        <p14:creationId xmlns:p14="http://schemas.microsoft.com/office/powerpoint/2010/main" val="18892147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48645" y="0"/>
            <a:ext cx="2944283" cy="497020"/>
          </a:xfrm>
          <a:prstGeom prst="rect">
            <a:avLst/>
          </a:prstGeom>
        </p:spPr>
        <p:txBody>
          <a:bodyPr vert="horz" lIns="91440" tIns="45720" rIns="91440" bIns="45720" rtlCol="0"/>
          <a:lstStyle>
            <a:lvl1pPr algn="r">
              <a:defRPr sz="1200"/>
            </a:lvl1pPr>
          </a:lstStyle>
          <a:p>
            <a:fld id="{73FAAF9F-1699-E943-ACCE-9682E6851D55}" type="datetimeFigureOut">
              <a:rPr lang="nb-NO" smtClean="0"/>
              <a:t>29.01.2025</a:t>
            </a:fld>
            <a:endParaRPr lang="nb-NO"/>
          </a:p>
        </p:txBody>
      </p:sp>
      <p:sp>
        <p:nvSpPr>
          <p:cNvPr id="4" name="Plassholder for lysbilde 3"/>
          <p:cNvSpPr>
            <a:spLocks noGrp="1" noRot="1" noChangeAspect="1"/>
          </p:cNvSpPr>
          <p:nvPr>
            <p:ph type="sldImg" idx="2"/>
          </p:nvPr>
        </p:nvSpPr>
        <p:spPr>
          <a:xfrm>
            <a:off x="425450" y="1238250"/>
            <a:ext cx="5943600" cy="334327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450" y="4767262"/>
            <a:ext cx="5435600" cy="3900488"/>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9408981"/>
            <a:ext cx="2944283" cy="497019"/>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48645" y="9408981"/>
            <a:ext cx="2944283" cy="497019"/>
          </a:xfrm>
          <a:prstGeom prst="rect">
            <a:avLst/>
          </a:prstGeom>
        </p:spPr>
        <p:txBody>
          <a:bodyPr vert="horz" lIns="91440" tIns="45720" rIns="91440" bIns="45720" rtlCol="0" anchor="b"/>
          <a:lstStyle>
            <a:lvl1pPr algn="r">
              <a:defRPr sz="1200"/>
            </a:lvl1pPr>
          </a:lstStyle>
          <a:p>
            <a:fld id="{479F8C22-4B7E-C849-A7FA-08599E78BF2C}" type="slidenum">
              <a:rPr lang="nb-NO" smtClean="0"/>
              <a:t>‹#›</a:t>
            </a:fld>
            <a:endParaRPr lang="nb-NO"/>
          </a:p>
        </p:txBody>
      </p:sp>
    </p:spTree>
    <p:extLst>
      <p:ext uri="{BB962C8B-B14F-4D97-AF65-F5344CB8AC3E}">
        <p14:creationId xmlns:p14="http://schemas.microsoft.com/office/powerpoint/2010/main" val="1171688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Today, I am going to tell you about an EU finanzed project in which they developed a </a:t>
            </a:r>
            <a:r>
              <a:rPr lang="nb-NO" sz="1200" b="0" i="0" u="none" strike="noStrike" baseline="0" dirty="0" err="1">
                <a:solidFill>
                  <a:srgbClr val="000000"/>
                </a:solidFill>
                <a:latin typeface="HardingText-Regular"/>
              </a:rPr>
              <a:t>clinical</a:t>
            </a:r>
            <a:r>
              <a:rPr lang="nb-NO" sz="1200" b="0" i="0" u="none" strike="noStrike" baseline="0" dirty="0">
                <a:solidFill>
                  <a:srgbClr val="000000"/>
                </a:solidFill>
                <a:latin typeface="HardingText-Regular"/>
              </a:rPr>
              <a:t> </a:t>
            </a:r>
            <a:r>
              <a:rPr lang="nb-NO" sz="1200" b="0" i="0" u="none" strike="noStrike" baseline="0" dirty="0" err="1">
                <a:solidFill>
                  <a:srgbClr val="000000"/>
                </a:solidFill>
                <a:latin typeface="HardingText-Regular"/>
              </a:rPr>
              <a:t>decision</a:t>
            </a:r>
            <a:r>
              <a:rPr lang="nb-NO" sz="1200" b="0" i="0" u="none" strike="noStrike" baseline="0" dirty="0">
                <a:solidFill>
                  <a:srgbClr val="000000"/>
                </a:solidFill>
                <a:latin typeface="HardingText-Regular"/>
              </a:rPr>
              <a:t> </a:t>
            </a:r>
            <a:r>
              <a:rPr lang="en-US" sz="1200" b="0" i="0" u="none" strike="noStrike" baseline="0" dirty="0">
                <a:solidFill>
                  <a:srgbClr val="000000"/>
                </a:solidFill>
                <a:latin typeface="HardingText-Regular"/>
              </a:rPr>
              <a:t>support tool, and </a:t>
            </a:r>
            <a:r>
              <a:rPr lang="nl-NL" dirty="0"/>
              <a:t>about the work we are currently doing to evaluate and validate it.</a:t>
            </a:r>
          </a:p>
          <a:p>
            <a:endParaRPr lang="nb-NO" dirty="0"/>
          </a:p>
        </p:txBody>
      </p:sp>
      <p:sp>
        <p:nvSpPr>
          <p:cNvPr id="4" name="Slide Number Placeholder 3"/>
          <p:cNvSpPr>
            <a:spLocks noGrp="1"/>
          </p:cNvSpPr>
          <p:nvPr>
            <p:ph type="sldNum" sz="quarter" idx="5"/>
          </p:nvPr>
        </p:nvSpPr>
        <p:spPr/>
        <p:txBody>
          <a:bodyPr/>
          <a:lstStyle/>
          <a:p>
            <a:fld id="{479F8C22-4B7E-C849-A7FA-08599E78BF2C}" type="slidenum">
              <a:rPr lang="nb-NO" smtClean="0"/>
              <a:t>1</a:t>
            </a:fld>
            <a:endParaRPr lang="nb-NO"/>
          </a:p>
        </p:txBody>
      </p:sp>
    </p:spTree>
    <p:extLst>
      <p:ext uri="{BB962C8B-B14F-4D97-AF65-F5344CB8AC3E}">
        <p14:creationId xmlns:p14="http://schemas.microsoft.com/office/powerpoint/2010/main" val="918469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noProof="0" dirty="0"/>
              <a:t>The tool provides us with a summary report that includes all the information together, or separately for the different imaging examinations.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noProof="0" dirty="0"/>
          </a:p>
          <a:p>
            <a:endParaRPr lang="nb-NO" dirty="0"/>
          </a:p>
        </p:txBody>
      </p:sp>
      <p:sp>
        <p:nvSpPr>
          <p:cNvPr id="4" name="Slide Number Placeholder 3"/>
          <p:cNvSpPr>
            <a:spLocks noGrp="1"/>
          </p:cNvSpPr>
          <p:nvPr>
            <p:ph type="sldNum" sz="quarter" idx="5"/>
          </p:nvPr>
        </p:nvSpPr>
        <p:spPr/>
        <p:txBody>
          <a:bodyPr/>
          <a:lstStyle/>
          <a:p>
            <a:fld id="{479F8C22-4B7E-C849-A7FA-08599E78BF2C}" type="slidenum">
              <a:rPr lang="nb-NO" smtClean="0"/>
              <a:t>10</a:t>
            </a:fld>
            <a:endParaRPr lang="nb-NO"/>
          </a:p>
        </p:txBody>
      </p:sp>
    </p:spTree>
    <p:extLst>
      <p:ext uri="{BB962C8B-B14F-4D97-AF65-F5344CB8AC3E}">
        <p14:creationId xmlns:p14="http://schemas.microsoft.com/office/powerpoint/2010/main" val="3769357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b="0" i="0" dirty="0">
              <a:solidFill>
                <a:srgbClr val="262626"/>
              </a:solidFill>
              <a:effectLst/>
              <a:latin typeface="Helvetica" panose="020B0604020202020204" pitchFamily="34" charset="0"/>
            </a:endParaRPr>
          </a:p>
          <a:p>
            <a:r>
              <a:rPr lang="en-US" b="0" i="0" dirty="0">
                <a:solidFill>
                  <a:srgbClr val="262626"/>
                </a:solidFill>
                <a:effectLst/>
                <a:latin typeface="Helvetica" panose="020B0604020202020204" pitchFamily="34" charset="0"/>
              </a:rPr>
              <a:t>The next step in the project  an online cognitive test was developed during the Covid pandemic.</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881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en-US" b="0" i="0" dirty="0">
              <a:solidFill>
                <a:srgbClr val="262626"/>
              </a:solidFill>
              <a:effectLst/>
              <a:latin typeface="Helvetica" panose="020B0604020202020204" pitchFamily="34" charset="0"/>
            </a:endParaRPr>
          </a:p>
          <a:p>
            <a:pPr algn="l"/>
            <a:r>
              <a:rPr lang="en-US" b="0" i="0" dirty="0" err="1">
                <a:solidFill>
                  <a:srgbClr val="262626"/>
                </a:solidFill>
                <a:effectLst/>
                <a:latin typeface="Helvetica" panose="020B0604020202020204" pitchFamily="34" charset="0"/>
              </a:rPr>
              <a:t>cCOG</a:t>
            </a:r>
            <a:r>
              <a:rPr lang="en-US" b="0" i="0" dirty="0">
                <a:solidFill>
                  <a:srgbClr val="262626"/>
                </a:solidFill>
                <a:effectLst/>
                <a:latin typeface="Helvetica" panose="020B0604020202020204" pitchFamily="34" charset="0"/>
              </a:rPr>
              <a:t> resembles traditional tests a lot. So, there are no fancy VR or gaming tests, or passive monitoring, but rather tests that we as doctors are familiar with and </a:t>
            </a:r>
            <a:r>
              <a:rPr lang="en-US" b="0" i="0" dirty="0">
                <a:solidFill>
                  <a:srgbClr val="262626"/>
                </a:solidFill>
                <a:effectLst/>
                <a:highlight>
                  <a:srgbClr val="FFFF00"/>
                </a:highlight>
                <a:latin typeface="Helvetica" panose="020B0604020202020204" pitchFamily="34" charset="0"/>
              </a:rPr>
              <a:t>have a relationship </a:t>
            </a:r>
            <a:r>
              <a:rPr lang="en-US" b="0" i="0" dirty="0">
                <a:solidFill>
                  <a:srgbClr val="262626"/>
                </a:solidFill>
                <a:effectLst/>
                <a:latin typeface="Helvetica" panose="020B0604020202020204" pitchFamily="34" charset="0"/>
              </a:rPr>
              <a:t>with, making them easier for us to interpret.</a:t>
            </a:r>
          </a:p>
          <a:p>
            <a:pPr algn="l"/>
            <a:r>
              <a:rPr lang="en-US" b="0" i="0" dirty="0" err="1">
                <a:solidFill>
                  <a:srgbClr val="262626"/>
                </a:solidFill>
                <a:effectLst/>
                <a:latin typeface="Helvetica" panose="020B0604020202020204" pitchFamily="34" charset="0"/>
              </a:rPr>
              <a:t>cCOG</a:t>
            </a:r>
            <a:r>
              <a:rPr lang="en-US" b="0" i="0" dirty="0">
                <a:solidFill>
                  <a:srgbClr val="262626"/>
                </a:solidFill>
                <a:effectLst/>
                <a:latin typeface="Helvetica" panose="020B0604020202020204" pitchFamily="34" charset="0"/>
              </a:rPr>
              <a:t> consists of 7 tests, where we assess memory through 10 pictures with words, learning and recall, reaction, attention, and executive function with TMT tests. </a:t>
            </a:r>
          </a:p>
          <a:p>
            <a:pPr algn="l"/>
            <a:r>
              <a:rPr lang="en-US" b="0" i="0" dirty="0">
                <a:solidFill>
                  <a:srgbClr val="262626"/>
                </a:solidFill>
                <a:effectLst/>
                <a:latin typeface="Helvetica" panose="020B0604020202020204" pitchFamily="34" charset="0"/>
              </a:rPr>
              <a:t>And it takes about 25 minutes to complete."</a:t>
            </a:r>
          </a:p>
          <a:p>
            <a:endParaRPr lang="nb-NO" sz="1200" b="0" baseline="0" dirty="0"/>
          </a:p>
          <a:p>
            <a:endParaRPr lang="nb-NO" sz="1200" b="1"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636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next step we are going to test the tools in real clinical practice  and explore if the tools can </a:t>
            </a:r>
            <a:r>
              <a:rPr lang="nl-NL" dirty="0"/>
              <a:t>support clinicians in the different questions they experience in daily practice. </a:t>
            </a:r>
          </a:p>
        </p:txBody>
      </p:sp>
      <p:sp>
        <p:nvSpPr>
          <p:cNvPr id="4" name="Slide Number Placeholder 3"/>
          <p:cNvSpPr>
            <a:spLocks noGrp="1"/>
          </p:cNvSpPr>
          <p:nvPr>
            <p:ph type="sldNum" sz="quarter" idx="5"/>
          </p:nvPr>
        </p:nvSpPr>
        <p:spPr/>
        <p:txBody>
          <a:bodyPr/>
          <a:lstStyle/>
          <a:p>
            <a:fld id="{479F8C22-4B7E-C849-A7FA-08599E78BF2C}" type="slidenum">
              <a:rPr lang="nb-NO" smtClean="0"/>
              <a:t>13</a:t>
            </a:fld>
            <a:endParaRPr lang="nb-NO"/>
          </a:p>
        </p:txBody>
      </p:sp>
    </p:spTree>
    <p:extLst>
      <p:ext uri="{BB962C8B-B14F-4D97-AF65-F5344CB8AC3E}">
        <p14:creationId xmlns:p14="http://schemas.microsoft.com/office/powerpoint/2010/main" val="747346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nl-NL" dirty="0"/>
          </a:p>
          <a:p>
            <a:pPr marL="0" marR="0" lvl="0" indent="0" algn="l" defTabSz="914400" rtl="0" eaLnBrk="0" fontAlgn="base" latinLnBrk="0" hangingPunct="0">
              <a:lnSpc>
                <a:spcPct val="100000"/>
              </a:lnSpc>
              <a:spcBef>
                <a:spcPct val="0"/>
              </a:spcBef>
              <a:spcAft>
                <a:spcPct val="0"/>
              </a:spcAft>
              <a:buClrTx/>
              <a:buSzTx/>
              <a:buFontTx/>
              <a:buNone/>
              <a:tabLst/>
              <a:defRPr/>
            </a:pPr>
            <a:r>
              <a:rPr lang="nl-NL" dirty="0"/>
              <a:t>In this new EU finanzed project we want to evaluate and validate the digital tools in </a:t>
            </a:r>
            <a:r>
              <a:rPr lang="en-US" noProof="0" dirty="0"/>
              <a:t>8 European countries (Sweden, Finland, Germany, Denmark, Sweden, Slovenia, the Netherlands and Norway)</a:t>
            </a:r>
          </a:p>
          <a:p>
            <a:pPr eaLnBrk="0" fontAlgn="base" hangingPunct="0">
              <a:spcBef>
                <a:spcPct val="0"/>
              </a:spcBef>
              <a:spcAft>
                <a:spcPct val="0"/>
              </a:spcAft>
            </a:pPr>
            <a:endParaRPr lang="nl-NL" dirty="0"/>
          </a:p>
          <a:p>
            <a:pPr eaLnBrk="0" fontAlgn="base" hangingPunct="0">
              <a:spcBef>
                <a:spcPct val="0"/>
              </a:spcBef>
              <a:spcAft>
                <a:spcPct val="0"/>
              </a:spcAft>
            </a:pPr>
            <a:r>
              <a:rPr lang="nl-NL" dirty="0"/>
              <a:t>we evaluate a stepwise, data-driven approach – using the online cognitive test tool cCOG as a prescreener – to guide diagnostic decision making for three common clinical scenarios:</a:t>
            </a:r>
          </a:p>
          <a:p>
            <a:pPr eaLnBrk="0" fontAlgn="base" hangingPunct="0">
              <a:spcBef>
                <a:spcPct val="0"/>
              </a:spcBef>
              <a:spcAft>
                <a:spcPct val="0"/>
              </a:spcAft>
            </a:pPr>
            <a:r>
              <a:rPr lang="nl-NL" dirty="0"/>
              <a:t>1) syndrome diagnosis, 2) etiological diagnosis, 3) Disease modyfing treatment eligibility</a:t>
            </a:r>
          </a:p>
        </p:txBody>
      </p:sp>
      <p:sp>
        <p:nvSpPr>
          <p:cNvPr id="4" name="Tijdelijke aanduiding voor dianummer 3"/>
          <p:cNvSpPr>
            <a:spLocks noGrp="1"/>
          </p:cNvSpPr>
          <p:nvPr>
            <p:ph type="sldNum" sz="quarter" idx="10"/>
          </p:nvPr>
        </p:nvSpPr>
        <p:spPr/>
        <p:txBody>
          <a:bodyPr/>
          <a:lstStyle/>
          <a:p>
            <a:fld id="{51011C00-8F8E-4E0B-8CEE-9D14D68CEC7B}" type="slidenum">
              <a:rPr lang="nl-NL" smtClean="0"/>
              <a:t>14</a:t>
            </a:fld>
            <a:endParaRPr lang="nl-NL"/>
          </a:p>
        </p:txBody>
      </p:sp>
    </p:spTree>
    <p:extLst>
      <p:ext uri="{BB962C8B-B14F-4D97-AF65-F5344CB8AC3E}">
        <p14:creationId xmlns:p14="http://schemas.microsoft.com/office/powerpoint/2010/main" val="324430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0" fontAlgn="base" hangingPunct="0">
              <a:spcBef>
                <a:spcPct val="0"/>
              </a:spcBef>
              <a:spcAft>
                <a:spcPct val="0"/>
              </a:spcAft>
            </a:pPr>
            <a:endParaRPr kumimoji="0" lang="en-US" altLang="nl-NL"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eaLnBrk="0" fontAlgn="base" hangingPunct="0">
              <a:spcBef>
                <a:spcPct val="0"/>
              </a:spcBef>
              <a:spcAft>
                <a:spcPct val="0"/>
              </a:spcAft>
            </a:pPr>
            <a:r>
              <a:rPr kumimoji="0" lang="en-US" altLang="nl-NL"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And this is how we shaped our stepwise approach for these 3 different scenarios: </a:t>
            </a:r>
          </a:p>
          <a:p>
            <a:pPr eaLnBrk="0" fontAlgn="base" hangingPunct="0">
              <a:spcBef>
                <a:spcPct val="0"/>
              </a:spcBef>
              <a:spcAft>
                <a:spcPct val="0"/>
              </a:spcAft>
            </a:pPr>
            <a:r>
              <a:rPr kumimoji="0" lang="en-US" altLang="nl-NL"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The first scenario involves </a:t>
            </a:r>
            <a:r>
              <a:rPr kumimoji="0" lang="en-US" altLang="nl-NL" sz="12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syndrome diagnosis</a:t>
            </a:r>
            <a:r>
              <a:rPr kumimoji="0" lang="en-US" altLang="nl-NL"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where the aim is to find out if a person is cognitively normal, has mild cognitive impairment or dementia</a:t>
            </a:r>
          </a:p>
          <a:p>
            <a:pPr eaLnBrk="0" fontAlgn="base" hangingPunct="0">
              <a:spcBef>
                <a:spcPct val="0"/>
              </a:spcBef>
              <a:spcAft>
                <a:spcPct val="0"/>
              </a:spcAft>
            </a:pPr>
            <a:r>
              <a:rPr kumimoji="0" lang="en-US" altLang="nl-NL"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This is often relevant in a primary care or (local) memory clinic setting, where the focus is mostly on arranging care or reassuring people. </a:t>
            </a:r>
          </a:p>
          <a:p>
            <a:pPr eaLnBrk="0" fontAlgn="base" hangingPunct="0">
              <a:spcBef>
                <a:spcPct val="0"/>
              </a:spcBef>
              <a:spcAft>
                <a:spcPct val="0"/>
              </a:spcAft>
            </a:pPr>
            <a:r>
              <a:rPr kumimoji="0" lang="en-US" altLang="nl-NL"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To do so, first the (digital) cognitive screening test, </a:t>
            </a:r>
            <a:r>
              <a:rPr kumimoji="0" lang="en-US" altLang="nl-NL" sz="1200"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cCOG</a:t>
            </a:r>
            <a:r>
              <a:rPr kumimoji="0" lang="en-US" altLang="nl-NL"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is done, after which a subject can be reassured if completely normal. </a:t>
            </a:r>
            <a:endParaRPr kumimoji="0" lang="en-US" sz="1200" b="0" i="0" u="none" strike="noStrike" cap="none" normalizeH="0" baseline="0" dirty="0">
              <a:ln>
                <a:noFill/>
              </a:ln>
              <a:solidFill>
                <a:schemeClr val="tx1"/>
              </a:solidFill>
              <a:effectLst/>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51011C00-8F8E-4E0B-8CEE-9D14D68CEC7B}" type="slidenum">
              <a:rPr lang="nl-NL" smtClean="0"/>
              <a:t>15</a:t>
            </a:fld>
            <a:endParaRPr lang="nl-NL"/>
          </a:p>
        </p:txBody>
      </p:sp>
    </p:spTree>
    <p:extLst>
      <p:ext uri="{BB962C8B-B14F-4D97-AF65-F5344CB8AC3E}">
        <p14:creationId xmlns:p14="http://schemas.microsoft.com/office/powerpoint/2010/main" val="3833921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0" fontAlgn="base" hangingPunct="0">
              <a:spcBef>
                <a:spcPct val="0"/>
              </a:spcBef>
              <a:spcAft>
                <a:spcPct val="0"/>
              </a:spcAft>
            </a:pPr>
            <a:endParaRPr kumimoji="0" lang="en-US" altLang="nl-NL"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eaLnBrk="0" fontAlgn="base" hangingPunct="0">
              <a:spcBef>
                <a:spcPct val="0"/>
              </a:spcBef>
              <a:spcAft>
                <a:spcPct val="0"/>
              </a:spcAft>
            </a:pPr>
            <a:r>
              <a:rPr kumimoji="0" lang="en-US" altLang="nl-NL"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Or can be guided to the next step neuropsychological assessment (NP), and again reassured  if normal. </a:t>
            </a:r>
          </a:p>
          <a:p>
            <a:pPr eaLnBrk="0" fontAlgn="base" hangingPunct="0">
              <a:spcBef>
                <a:spcPct val="0"/>
              </a:spcBef>
              <a:spcAft>
                <a:spcPct val="0"/>
              </a:spcAft>
            </a:pPr>
            <a:endParaRPr kumimoji="0" lang="en-US" sz="1600" b="0" i="0" u="none" strike="noStrike" cap="none" normalizeH="0" baseline="0" dirty="0">
              <a:ln>
                <a:noFill/>
              </a:ln>
              <a:solidFill>
                <a:schemeClr val="tx1"/>
              </a:solidFill>
              <a:effectLst/>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51011C00-8F8E-4E0B-8CEE-9D14D68CEC7B}" type="slidenum">
              <a:rPr lang="nl-NL" smtClean="0"/>
              <a:t>16</a:t>
            </a:fld>
            <a:endParaRPr lang="nl-NL"/>
          </a:p>
        </p:txBody>
      </p:sp>
    </p:spTree>
    <p:extLst>
      <p:ext uri="{BB962C8B-B14F-4D97-AF65-F5344CB8AC3E}">
        <p14:creationId xmlns:p14="http://schemas.microsoft.com/office/powerpoint/2010/main" val="4207132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0" fontAlgn="base" hangingPunct="0">
              <a:spcBef>
                <a:spcPct val="0"/>
              </a:spcBef>
              <a:spcAft>
                <a:spcPct val="0"/>
              </a:spcAft>
            </a:pPr>
            <a:endParaRPr kumimoji="0" lang="en-US" altLang="nl-NL"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eaLnBrk="0" fontAlgn="base" hangingPunct="0">
              <a:spcBef>
                <a:spcPct val="0"/>
              </a:spcBef>
              <a:spcAft>
                <a:spcPct val="0"/>
              </a:spcAft>
            </a:pPr>
            <a:r>
              <a:rPr kumimoji="0" lang="en-US" altLang="nl-NL"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Yet if not normal, the person finally is guided to the last step, MRI of the brain. </a:t>
            </a:r>
          </a:p>
          <a:p>
            <a:pPr eaLnBrk="0" fontAlgn="base" hangingPunct="0">
              <a:spcBef>
                <a:spcPct val="0"/>
              </a:spcBef>
              <a:spcAft>
                <a:spcPct val="0"/>
              </a:spcAft>
            </a:pPr>
            <a:endParaRPr kumimoji="0" lang="en-US" sz="1600" b="0" i="0" u="none" strike="noStrike" cap="none" normalizeH="0" baseline="0" dirty="0">
              <a:ln>
                <a:noFill/>
              </a:ln>
              <a:solidFill>
                <a:schemeClr val="tx1"/>
              </a:solidFill>
              <a:effectLst/>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51011C00-8F8E-4E0B-8CEE-9D14D68CEC7B}" type="slidenum">
              <a:rPr lang="nl-NL" smtClean="0"/>
              <a:t>17</a:t>
            </a:fld>
            <a:endParaRPr lang="nl-NL"/>
          </a:p>
        </p:txBody>
      </p:sp>
    </p:spTree>
    <p:extLst>
      <p:ext uri="{BB962C8B-B14F-4D97-AF65-F5344CB8AC3E}">
        <p14:creationId xmlns:p14="http://schemas.microsoft.com/office/powerpoint/2010/main" val="1328116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0" fontAlgn="base" hangingPunct="0">
              <a:spcBef>
                <a:spcPct val="0"/>
              </a:spcBef>
              <a:spcAft>
                <a:spcPct val="0"/>
              </a:spcAft>
            </a:pPr>
            <a:endParaRPr kumimoji="0" lang="en-US" altLang="nl-NL"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eaLnBrk="0" fontAlgn="base" hangingPunct="0">
              <a:spcBef>
                <a:spcPct val="0"/>
              </a:spcBef>
              <a:spcAft>
                <a:spcPct val="0"/>
              </a:spcAft>
            </a:pPr>
            <a:r>
              <a:rPr kumimoji="0" lang="en-US" altLang="nl-NL"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And the second scenario works basically similar, where we focus on finding the underlying </a:t>
            </a:r>
            <a:r>
              <a:rPr kumimoji="0" lang="en-US" altLang="nl-NL" sz="12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etiology</a:t>
            </a:r>
            <a:r>
              <a:rPr kumimoji="0" lang="en-US" altLang="nl-NL"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And try to differentiate between cognitively healthy, Alzheimer dementia, frontotemporal dementia, vascular dementia and dementia with </a:t>
            </a:r>
            <a:r>
              <a:rPr kumimoji="0" lang="en-US" altLang="nl-NL" sz="1200"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lewy</a:t>
            </a:r>
            <a:r>
              <a:rPr kumimoji="0" lang="en-US" altLang="nl-NL"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bodies. </a:t>
            </a:r>
          </a:p>
          <a:p>
            <a:pPr eaLnBrk="0" fontAlgn="base" hangingPunct="0">
              <a:spcBef>
                <a:spcPct val="0"/>
              </a:spcBef>
              <a:spcAft>
                <a:spcPct val="0"/>
              </a:spcAft>
            </a:pPr>
            <a:r>
              <a:rPr kumimoji="0" lang="en-US" altLang="nl-NL"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And again we move only to the next step if the diagnosis is not clear yet, moving from cognitive assessment to MRI, and finally CSF analysis.</a:t>
            </a:r>
            <a:endParaRPr lang="nl-NL" sz="1050" b="0" dirty="0"/>
          </a:p>
        </p:txBody>
      </p:sp>
      <p:sp>
        <p:nvSpPr>
          <p:cNvPr id="4" name="Tijdelijke aanduiding voor dianummer 3"/>
          <p:cNvSpPr>
            <a:spLocks noGrp="1"/>
          </p:cNvSpPr>
          <p:nvPr>
            <p:ph type="sldNum" sz="quarter" idx="10"/>
          </p:nvPr>
        </p:nvSpPr>
        <p:spPr/>
        <p:txBody>
          <a:bodyPr/>
          <a:lstStyle/>
          <a:p>
            <a:fld id="{51011C00-8F8E-4E0B-8CEE-9D14D68CEC7B}" type="slidenum">
              <a:rPr lang="nl-NL" smtClean="0"/>
              <a:t>18</a:t>
            </a:fld>
            <a:endParaRPr lang="nl-NL"/>
          </a:p>
        </p:txBody>
      </p:sp>
    </p:spTree>
    <p:extLst>
      <p:ext uri="{BB962C8B-B14F-4D97-AF65-F5344CB8AC3E}">
        <p14:creationId xmlns:p14="http://schemas.microsoft.com/office/powerpoint/2010/main" val="2724212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0" fontAlgn="base" hangingPunct="0">
              <a:spcBef>
                <a:spcPct val="0"/>
              </a:spcBef>
              <a:spcAft>
                <a:spcPct val="0"/>
              </a:spcAft>
            </a:pPr>
            <a:endParaRPr kumimoji="0" lang="en-US" altLang="nl-NL"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eaLnBrk="0" fontAlgn="base" hangingPunct="0">
              <a:spcBef>
                <a:spcPct val="0"/>
              </a:spcBef>
              <a:spcAft>
                <a:spcPct val="0"/>
              </a:spcAft>
            </a:pPr>
            <a:r>
              <a:rPr kumimoji="0" lang="en-US" altLang="nl-NL"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Finally in the third scenario, we assess potential </a:t>
            </a:r>
            <a:r>
              <a:rPr kumimoji="0" lang="en-US" altLang="nl-NL" sz="12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eligibility for disease modifying treatment (DMT</a:t>
            </a:r>
            <a:r>
              <a:rPr kumimoji="0" lang="en-US" altLang="nl-NL"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according to the appropriate use criteria by Cummings. By sequential diagnostic tests, including </a:t>
            </a:r>
            <a:r>
              <a:rPr kumimoji="0" lang="en-US" altLang="nl-NL" sz="1200"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cCOG</a:t>
            </a:r>
            <a:r>
              <a:rPr kumimoji="0" lang="en-US" altLang="nl-NL"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NP, and MRI, we detect which patients should undergo CSF or PET confirmation. In each step we make sure only include those that are eligible, so those with MCI or dementia, but not too low a MMSE, those without vascular damage on MRI and finally off course those who are amyloid positive. </a:t>
            </a:r>
            <a:endParaRPr lang="nl-NL" sz="1050" b="0" dirty="0"/>
          </a:p>
        </p:txBody>
      </p:sp>
      <p:sp>
        <p:nvSpPr>
          <p:cNvPr id="4" name="Tijdelijke aanduiding voor dianummer 3"/>
          <p:cNvSpPr>
            <a:spLocks noGrp="1"/>
          </p:cNvSpPr>
          <p:nvPr>
            <p:ph type="sldNum" sz="quarter" idx="10"/>
          </p:nvPr>
        </p:nvSpPr>
        <p:spPr/>
        <p:txBody>
          <a:bodyPr/>
          <a:lstStyle/>
          <a:p>
            <a:fld id="{51011C00-8F8E-4E0B-8CEE-9D14D68CEC7B}" type="slidenum">
              <a:rPr lang="nl-NL" smtClean="0"/>
              <a:t>19</a:t>
            </a:fld>
            <a:endParaRPr lang="nl-NL"/>
          </a:p>
        </p:txBody>
      </p:sp>
    </p:spTree>
    <p:extLst>
      <p:ext uri="{BB962C8B-B14F-4D97-AF65-F5344CB8AC3E}">
        <p14:creationId xmlns:p14="http://schemas.microsoft.com/office/powerpoint/2010/main" val="216688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No financial interest with the enterprise </a:t>
            </a:r>
            <a:r>
              <a:rPr lang="en-US" dirty="0" err="1"/>
              <a:t>Combinostics</a:t>
            </a:r>
            <a:r>
              <a:rPr lang="en-US" dirty="0"/>
              <a:t> which I will talk about today.</a:t>
            </a:r>
          </a:p>
        </p:txBody>
      </p:sp>
      <p:sp>
        <p:nvSpPr>
          <p:cNvPr id="4" name="Slide Number Placeholder 3"/>
          <p:cNvSpPr>
            <a:spLocks noGrp="1"/>
          </p:cNvSpPr>
          <p:nvPr>
            <p:ph type="sldNum" sz="quarter" idx="5"/>
          </p:nvPr>
        </p:nvSpPr>
        <p:spPr/>
        <p:txBody>
          <a:bodyPr/>
          <a:lstStyle/>
          <a:p>
            <a:fld id="{479F8C22-4B7E-C849-A7FA-08599E78BF2C}" type="slidenum">
              <a:rPr lang="nb-NO" smtClean="0"/>
              <a:t>2</a:t>
            </a:fld>
            <a:endParaRPr lang="nb-NO"/>
          </a:p>
        </p:txBody>
      </p:sp>
    </p:spTree>
    <p:extLst>
      <p:ext uri="{BB962C8B-B14F-4D97-AF65-F5344CB8AC3E}">
        <p14:creationId xmlns:p14="http://schemas.microsoft.com/office/powerpoint/2010/main" val="378623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a:p>
            <a:r>
              <a:rPr lang="en-US" noProof="0" dirty="0"/>
              <a:t>The questions we want to answer are:</a:t>
            </a:r>
          </a:p>
        </p:txBody>
      </p:sp>
      <p:sp>
        <p:nvSpPr>
          <p:cNvPr id="4" name="Slide Number Placeholder 3"/>
          <p:cNvSpPr>
            <a:spLocks noGrp="1"/>
          </p:cNvSpPr>
          <p:nvPr>
            <p:ph type="sldNum" sz="quarter" idx="5"/>
          </p:nvPr>
        </p:nvSpPr>
        <p:spPr/>
        <p:txBody>
          <a:bodyPr/>
          <a:lstStyle/>
          <a:p>
            <a:fld id="{479F8C22-4B7E-C849-A7FA-08599E78BF2C}" type="slidenum">
              <a:rPr lang="nb-NO" smtClean="0"/>
              <a:t>20</a:t>
            </a:fld>
            <a:endParaRPr lang="nb-NO"/>
          </a:p>
        </p:txBody>
      </p:sp>
    </p:spTree>
    <p:extLst>
      <p:ext uri="{BB962C8B-B14F-4D97-AF65-F5344CB8AC3E}">
        <p14:creationId xmlns:p14="http://schemas.microsoft.com/office/powerpoint/2010/main" val="1735734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GB" sz="1200" kern="100" dirty="0">
                <a:effectLst/>
                <a:latin typeface="Calibri" panose="020F0502020204030204" pitchFamily="34" charset="0"/>
                <a:ea typeface="Calibri" panose="020F0502020204030204" pitchFamily="34" charset="0"/>
                <a:cs typeface="Times New Roman" panose="02020603050405020304" pitchFamily="18" charset="0"/>
              </a:rPr>
              <a:t>As we all know, in the coming years, there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will be a significant rise in the number of people with dementia. </a:t>
            </a:r>
            <a:r>
              <a:rPr lang="en-US" sz="1200" b="0" i="0" u="none" strike="noStrike" baseline="0" dirty="0">
                <a:solidFill>
                  <a:srgbClr val="000000"/>
                </a:solidFill>
                <a:latin typeface="HardingText-Regular"/>
              </a:rPr>
              <a:t>Moreover, people will seek help earlier in the disease course </a:t>
            </a:r>
          </a:p>
          <a:p>
            <a:pPr algn="l"/>
            <a:r>
              <a:rPr lang="en-US" sz="1200" b="0" i="0" u="none" strike="noStrike" baseline="0" dirty="0">
                <a:solidFill>
                  <a:srgbClr val="000000"/>
                </a:solidFill>
                <a:latin typeface="HardingText-Regular"/>
              </a:rPr>
              <a:t>Recently, blood-based biomarkers with improved sensitivity to early changes have been developed</a:t>
            </a:r>
          </a:p>
          <a:p>
            <a:pPr algn="l"/>
            <a:r>
              <a:rPr lang="en-US" sz="1200" b="0" i="0" u="none" strike="noStrike" baseline="0" dirty="0">
                <a:solidFill>
                  <a:srgbClr val="000000"/>
                </a:solidFill>
                <a:latin typeface="HardingText-Regular"/>
              </a:rPr>
              <a:t>And anti-amyloid treatment for early Alzheimer disease now approved in both USA and Europe, </a:t>
            </a:r>
          </a:p>
          <a:p>
            <a:pPr algn="l"/>
            <a:endParaRPr lang="en-US" sz="1200" b="0" i="0" u="none" strike="noStrike" kern="1200" baseline="0" dirty="0">
              <a:solidFill>
                <a:srgbClr val="000000"/>
              </a:solidFill>
              <a:effectLst/>
              <a:latin typeface="HardingText-Regular"/>
              <a:ea typeface="+mn-ea"/>
              <a:cs typeface="+mn-cs"/>
            </a:endParaRPr>
          </a:p>
          <a:p>
            <a:pPr algn="l"/>
            <a:r>
              <a:rPr lang="en-US" sz="1200" b="0" i="0" u="none" strike="noStrike" kern="1200" baseline="0" dirty="0">
                <a:solidFill>
                  <a:srgbClr val="000000"/>
                </a:solidFill>
                <a:effectLst/>
                <a:latin typeface="HardingText-Regular"/>
                <a:ea typeface="+mn-ea"/>
                <a:cs typeface="+mn-cs"/>
              </a:rPr>
              <a:t>However, this may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lead to inequality in access and a lack of capacity within traditional memory clinics. And there is a </a:t>
            </a:r>
            <a:r>
              <a:rPr lang="en-US" altLang="nl-NL" sz="1200" dirty="0">
                <a:solidFill>
                  <a:schemeClr val="tx1"/>
                </a:solidFill>
                <a:latin typeface="Trebuchet MS" panose="020B0603020202020204" pitchFamily="34" charset="0"/>
                <a:cs typeface="Arial" panose="020B0604020202020204" pitchFamily="34" charset="0"/>
                <a:sym typeface="Wingdings" panose="05000000000000000000" pitchFamily="2" charset="2"/>
              </a:rPr>
              <a:t>need for more efficient diagnostic pathways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1100" b="0" i="0" u="none" strike="noStrike" baseline="0" noProof="0" dirty="0">
              <a:solidFill>
                <a:srgbClr val="000000"/>
              </a:solidFill>
              <a:latin typeface="HardingText-Regular"/>
            </a:endParaRPr>
          </a:p>
        </p:txBody>
      </p:sp>
      <p:sp>
        <p:nvSpPr>
          <p:cNvPr id="4" name="Slide Number Placeholder 3"/>
          <p:cNvSpPr>
            <a:spLocks noGrp="1"/>
          </p:cNvSpPr>
          <p:nvPr>
            <p:ph type="sldNum" sz="quarter" idx="5"/>
          </p:nvPr>
        </p:nvSpPr>
        <p:spPr/>
        <p:txBody>
          <a:bodyPr/>
          <a:lstStyle/>
          <a:p>
            <a:fld id="{479F8C22-4B7E-C849-A7FA-08599E78BF2C}" type="slidenum">
              <a:rPr lang="nb-NO" smtClean="0"/>
              <a:t>3</a:t>
            </a:fld>
            <a:endParaRPr lang="nb-NO"/>
          </a:p>
        </p:txBody>
      </p:sp>
    </p:spTree>
    <p:extLst>
      <p:ext uri="{BB962C8B-B14F-4D97-AF65-F5344CB8AC3E}">
        <p14:creationId xmlns:p14="http://schemas.microsoft.com/office/powerpoint/2010/main" val="2582519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For all these patients, a timely and accurate diagnosis is essential to make informed choices, arrange care and treatment and prevent crisis later 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Is it time to rethink the role and functioning of our memory clinics,</a:t>
            </a:r>
            <a:r>
              <a:rPr lang="nl-NL" altLang="nl-NL" sz="1200" baseline="0" dirty="0"/>
              <a:t> and implement digital tools in the diagnostic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baseline="0" dirty="0"/>
          </a:p>
          <a:p>
            <a:pPr algn="l"/>
            <a:endParaRPr lang="en-US" sz="1200" b="0" i="0" u="none" strike="noStrike" baseline="0" dirty="0">
              <a:solidFill>
                <a:srgbClr val="000000"/>
              </a:solidFill>
              <a:latin typeface="HardingText-Regular"/>
            </a:endParaRPr>
          </a:p>
          <a:p>
            <a:pPr algn="l"/>
            <a:r>
              <a:rPr lang="en-US" sz="1200" b="0" i="0" u="none" strike="noStrike" baseline="0" dirty="0">
                <a:solidFill>
                  <a:srgbClr val="000000"/>
                </a:solidFill>
                <a:latin typeface="HardingText-Regular"/>
              </a:rPr>
              <a:t> </a:t>
            </a:r>
            <a:endParaRPr lang="nb-NO" dirty="0"/>
          </a:p>
        </p:txBody>
      </p:sp>
      <p:sp>
        <p:nvSpPr>
          <p:cNvPr id="4" name="Slide Number Placeholder 3"/>
          <p:cNvSpPr>
            <a:spLocks noGrp="1"/>
          </p:cNvSpPr>
          <p:nvPr>
            <p:ph type="sldNum" sz="quarter" idx="5"/>
          </p:nvPr>
        </p:nvSpPr>
        <p:spPr/>
        <p:txBody>
          <a:bodyPr/>
          <a:lstStyle/>
          <a:p>
            <a:fld id="{479F8C22-4B7E-C849-A7FA-08599E78BF2C}" type="slidenum">
              <a:rPr lang="nb-NO" smtClean="0"/>
              <a:t>4</a:t>
            </a:fld>
            <a:endParaRPr lang="nb-NO"/>
          </a:p>
        </p:txBody>
      </p:sp>
    </p:spTree>
    <p:extLst>
      <p:ext uri="{BB962C8B-B14F-4D97-AF65-F5344CB8AC3E}">
        <p14:creationId xmlns:p14="http://schemas.microsoft.com/office/powerpoint/2010/main" val="2458791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endParaRPr lang="en-US" sz="1200" b="0" i="0" u="none" strike="noStrike" baseline="0" dirty="0">
              <a:latin typeface="HardingText-Regular"/>
            </a:endParaRPr>
          </a:p>
          <a:p>
            <a:pPr algn="l"/>
            <a:r>
              <a:rPr lang="en-US" sz="1200" b="0" i="0" u="none" strike="noStrike" baseline="0" dirty="0">
                <a:latin typeface="HardingText-Regular"/>
              </a:rPr>
              <a:t>Digital health technologies cover a wide range of possibilities.</a:t>
            </a:r>
          </a:p>
          <a:p>
            <a:pPr algn="l"/>
            <a:r>
              <a:rPr lang="en-US" sz="1200" b="0" i="0" u="none" strike="noStrike" baseline="0" dirty="0">
                <a:latin typeface="HardingText-Regular"/>
              </a:rPr>
              <a:t>It ranges from </a:t>
            </a:r>
          </a:p>
          <a:p>
            <a:pPr algn="l"/>
            <a:r>
              <a:rPr lang="en-US" sz="1200" b="0" i="0" u="none" strike="noStrike" baseline="0" dirty="0">
                <a:solidFill>
                  <a:srgbClr val="000000"/>
                </a:solidFill>
                <a:latin typeface="HardingText-Regular"/>
              </a:rPr>
              <a:t>-    online screening for dementia risk </a:t>
            </a:r>
            <a:r>
              <a:rPr lang="en-US" sz="1200" b="0" i="0" u="none" strike="noStrike" baseline="0" noProof="0" dirty="0">
                <a:solidFill>
                  <a:srgbClr val="000000"/>
                </a:solidFill>
                <a:latin typeface="HardingText-Regular"/>
              </a:rPr>
              <a:t>factors</a:t>
            </a:r>
          </a:p>
          <a:p>
            <a:pPr marL="285750" indent="-285750" algn="l">
              <a:buFontTx/>
              <a:buChar char="-"/>
            </a:pPr>
            <a:r>
              <a:rPr lang="nb-NO" sz="1200" b="0" i="0" u="none" strike="noStrike" baseline="0" dirty="0">
                <a:solidFill>
                  <a:srgbClr val="000000"/>
                </a:solidFill>
                <a:latin typeface="HardingText-Regular"/>
              </a:rPr>
              <a:t>dementia </a:t>
            </a:r>
            <a:r>
              <a:rPr lang="en-US" sz="1200" b="0" i="0" u="none" strike="noStrike" baseline="0" noProof="0" dirty="0">
                <a:solidFill>
                  <a:srgbClr val="000000"/>
                </a:solidFill>
                <a:latin typeface="HardingText-Regular"/>
              </a:rPr>
              <a:t>risk-reduction programs</a:t>
            </a:r>
            <a:endParaRPr lang="nb-NO" sz="1200" b="0" i="0" u="none" strike="noStrike" baseline="0" dirty="0">
              <a:solidFill>
                <a:srgbClr val="0069A6"/>
              </a:solidFill>
              <a:latin typeface="HardingText-Regular"/>
            </a:endParaRPr>
          </a:p>
          <a:p>
            <a:pPr marL="285750" indent="-285750" algn="l">
              <a:buFontTx/>
              <a:buChar char="-"/>
            </a:pPr>
            <a:r>
              <a:rPr lang="en-US" sz="1200" b="0" i="0" u="none" strike="noStrike" baseline="0" dirty="0">
                <a:solidFill>
                  <a:srgbClr val="000000"/>
                </a:solidFill>
                <a:latin typeface="HardingText-Regular"/>
              </a:rPr>
              <a:t>Bedside digital diagnostic test tools</a:t>
            </a:r>
          </a:p>
          <a:p>
            <a:pPr marL="285750" indent="-285750" algn="l">
              <a:buFontTx/>
              <a:buChar char="-"/>
            </a:pPr>
            <a:r>
              <a:rPr lang="nb-NO" sz="1200" b="0" i="0" dirty="0">
                <a:solidFill>
                  <a:srgbClr val="262626"/>
                </a:solidFill>
                <a:effectLst/>
                <a:latin typeface="Helvetica" panose="020B0604020202020204" pitchFamily="34" charset="0"/>
              </a:rPr>
              <a:t>Non-intrusive </a:t>
            </a:r>
            <a:r>
              <a:rPr lang="nb-NO" sz="1200" b="0" i="0" dirty="0" err="1">
                <a:solidFill>
                  <a:srgbClr val="262626"/>
                </a:solidFill>
                <a:effectLst/>
                <a:latin typeface="Helvetica" panose="020B0604020202020204" pitchFamily="34" charset="0"/>
              </a:rPr>
              <a:t>monitoring</a:t>
            </a:r>
            <a:r>
              <a:rPr lang="nb-NO" sz="1200" b="0" i="0" dirty="0">
                <a:solidFill>
                  <a:srgbClr val="262626"/>
                </a:solidFill>
                <a:effectLst/>
                <a:latin typeface="Helvetica" panose="020B0604020202020204" pitchFamily="34" charset="0"/>
              </a:rPr>
              <a:t> </a:t>
            </a:r>
            <a:r>
              <a:rPr lang="nb-NO" sz="1200" b="0" i="0" dirty="0" err="1">
                <a:solidFill>
                  <a:srgbClr val="262626"/>
                </a:solidFill>
                <a:effectLst/>
                <a:latin typeface="Helvetica" panose="020B0604020202020204" pitchFamily="34" charset="0"/>
              </a:rPr>
              <a:t>techniques</a:t>
            </a:r>
            <a:endParaRPr lang="en-US" sz="1200" b="0" i="0" u="none" strike="noStrike" baseline="0" dirty="0">
              <a:solidFill>
                <a:srgbClr val="0069A6"/>
              </a:solidFill>
              <a:latin typeface="HardingText-Regular"/>
            </a:endParaRPr>
          </a:p>
          <a:p>
            <a:pPr marL="0" indent="0" algn="l">
              <a:buFontTx/>
              <a:buNone/>
            </a:pPr>
            <a:r>
              <a:rPr lang="en-US" sz="1200" b="0" i="0" u="none" strike="noStrike" baseline="0" dirty="0">
                <a:solidFill>
                  <a:srgbClr val="000000"/>
                </a:solidFill>
                <a:latin typeface="HardingText-Regular"/>
              </a:rPr>
              <a:t>These technologies are at different stages of development and are not all ready for clinical implementation</a:t>
            </a:r>
          </a:p>
          <a:p>
            <a:pPr marL="0" indent="0" algn="l">
              <a:buFontTx/>
              <a:buNone/>
            </a:pPr>
            <a:endParaRPr lang="en-US" sz="1200" b="0" i="0" u="none" strike="noStrike" baseline="0" dirty="0">
              <a:solidFill>
                <a:srgbClr val="000000"/>
              </a:solidFill>
              <a:latin typeface="HardingText-Regular"/>
            </a:endParaRPr>
          </a:p>
          <a:p>
            <a:pPr algn="l"/>
            <a:r>
              <a:rPr lang="en-US" sz="1200" b="0" i="0" u="none" strike="noStrike" baseline="0" dirty="0">
                <a:solidFill>
                  <a:srgbClr val="000000"/>
                </a:solidFill>
                <a:latin typeface="HardingText-Regular"/>
              </a:rPr>
              <a:t>Today I will focus on an online cognitive test and a clinical decision support tool developed in an EU financed project 10 years ago that are ready to be implemented</a:t>
            </a:r>
            <a:endParaRPr lang="nb-NO" sz="1200"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5</a:t>
            </a:fld>
            <a:endParaRPr lang="nb-NO"/>
          </a:p>
        </p:txBody>
      </p:sp>
    </p:spTree>
    <p:extLst>
      <p:ext uri="{BB962C8B-B14F-4D97-AF65-F5344CB8AC3E}">
        <p14:creationId xmlns:p14="http://schemas.microsoft.com/office/powerpoint/2010/main" val="2544239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b-NO" sz="1200" dirty="0"/>
          </a:p>
          <a:p>
            <a:r>
              <a:rPr lang="nb-NO" sz="1200" dirty="0" err="1"/>
              <a:t>Predict</a:t>
            </a:r>
            <a:r>
              <a:rPr lang="nb-NO" sz="1200" dirty="0"/>
              <a:t> ND </a:t>
            </a:r>
            <a:r>
              <a:rPr lang="en-US" sz="1200" baseline="0" noProof="0" dirty="0"/>
              <a:t>was a large </a:t>
            </a:r>
            <a:r>
              <a:rPr lang="nb-NO" sz="1200" baseline="0" dirty="0"/>
              <a:t>European </a:t>
            </a:r>
            <a:r>
              <a:rPr lang="en-US" sz="1200" baseline="0" noProof="0" dirty="0"/>
              <a:t>project</a:t>
            </a:r>
            <a:r>
              <a:rPr lang="nb-NO" sz="1200" baseline="0" dirty="0"/>
              <a:t>, back in 2014-2018. </a:t>
            </a:r>
          </a:p>
          <a:p>
            <a:r>
              <a:rPr lang="nl-NL" sz="1200" dirty="0"/>
              <a:t>PredictND developed clinical decision support system for dementia including </a:t>
            </a:r>
            <a:r>
              <a:rPr lang="nb-NO" sz="1200" baseline="0" dirty="0"/>
              <a:t>all  </a:t>
            </a:r>
            <a:r>
              <a:rPr lang="nb-NO" sz="1200" baseline="0" dirty="0" err="1"/>
              <a:t>the</a:t>
            </a:r>
            <a:r>
              <a:rPr lang="nb-NO" sz="1200" baseline="0" dirty="0"/>
              <a:t> </a:t>
            </a:r>
            <a:r>
              <a:rPr lang="nb-NO" sz="1200" baseline="0" dirty="0" err="1"/>
              <a:t>cognitive</a:t>
            </a:r>
            <a:r>
              <a:rPr lang="nb-NO" sz="1200" baseline="0" dirty="0"/>
              <a:t> test </a:t>
            </a:r>
            <a:r>
              <a:rPr lang="nb-NO" sz="1200" baseline="0" dirty="0" err="1"/>
              <a:t>results</a:t>
            </a:r>
            <a:r>
              <a:rPr lang="nb-NO" sz="1200" baseline="0" dirty="0"/>
              <a:t>, and </a:t>
            </a:r>
            <a:r>
              <a:rPr lang="nb-NO" sz="1200" baseline="0" dirty="0" err="1"/>
              <a:t>examinations</a:t>
            </a:r>
            <a:r>
              <a:rPr lang="nb-NO" sz="1200" baseline="0" dirty="0"/>
              <a:t> </a:t>
            </a:r>
            <a:r>
              <a:rPr lang="nb-NO" sz="1200" baseline="0" dirty="0" err="1"/>
              <a:t>performed</a:t>
            </a:r>
            <a:r>
              <a:rPr lang="nb-NO" sz="1200" baseline="0" dirty="0"/>
              <a:t> at </a:t>
            </a:r>
            <a:r>
              <a:rPr lang="nb-NO" sz="1200" baseline="0" dirty="0" err="1"/>
              <a:t>the</a:t>
            </a:r>
            <a:r>
              <a:rPr lang="nb-NO" sz="1200" baseline="0" dirty="0"/>
              <a:t> </a:t>
            </a:r>
            <a:r>
              <a:rPr lang="nb-NO" sz="1200" baseline="0" dirty="0" err="1"/>
              <a:t>memory</a:t>
            </a:r>
            <a:r>
              <a:rPr lang="nb-NO" sz="1200" baseline="0" dirty="0"/>
              <a:t> </a:t>
            </a:r>
            <a:r>
              <a:rPr lang="nb-NO" sz="1200" baseline="0" dirty="0" err="1"/>
              <a:t>clinic</a:t>
            </a:r>
            <a:r>
              <a:rPr lang="nb-NO" sz="1200" baseline="0" dirty="0"/>
              <a:t>.</a:t>
            </a:r>
            <a:endParaRPr lang="nl-NL" sz="1200" dirty="0"/>
          </a:p>
          <a:p>
            <a:r>
              <a:rPr lang="nb-NO" sz="1200" baseline="0" dirty="0"/>
              <a:t>And </a:t>
            </a:r>
            <a:r>
              <a:rPr lang="en-US" sz="1200" baseline="0" noProof="0" dirty="0"/>
              <a:t>then developed a summary</a:t>
            </a:r>
            <a:r>
              <a:rPr lang="nb-NO" sz="1200" baseline="0" dirty="0"/>
              <a:t> </a:t>
            </a:r>
            <a:r>
              <a:rPr lang="en-US" sz="1200" baseline="0" noProof="0" dirty="0"/>
              <a:t>report</a:t>
            </a:r>
            <a:r>
              <a:rPr lang="nb-NO" sz="1200" baseline="0" dirty="0"/>
              <a:t> to </a:t>
            </a:r>
            <a:r>
              <a:rPr lang="en-US" sz="1200" baseline="0" noProof="0" dirty="0"/>
              <a:t>ease the communication with the patient </a:t>
            </a:r>
          </a:p>
        </p:txBody>
      </p:sp>
      <p:sp>
        <p:nvSpPr>
          <p:cNvPr id="4" name="Tijdelijke aanduiding voor dianummer 3"/>
          <p:cNvSpPr>
            <a:spLocks noGrp="1"/>
          </p:cNvSpPr>
          <p:nvPr>
            <p:ph type="sldNum" sz="quarter" idx="10"/>
          </p:nvPr>
        </p:nvSpPr>
        <p:spPr/>
        <p:txBody>
          <a:bodyPr/>
          <a:lstStyle/>
          <a:p>
            <a:fld id="{51011C00-8F8E-4E0B-8CEE-9D14D68CEC7B}" type="slidenum">
              <a:rPr lang="nl-NL" smtClean="0"/>
              <a:t>6</a:t>
            </a:fld>
            <a:endParaRPr lang="nl-NL"/>
          </a:p>
        </p:txBody>
      </p:sp>
    </p:spTree>
    <p:extLst>
      <p:ext uri="{BB962C8B-B14F-4D97-AF65-F5344CB8AC3E}">
        <p14:creationId xmlns:p14="http://schemas.microsoft.com/office/powerpoint/2010/main" val="3210272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In this AI based tool all clinical data is uploaded including age</a:t>
            </a:r>
            <a:r>
              <a:rPr lang="en-US" baseline="0" noProof="0" dirty="0"/>
              <a:t> and sex of my patient, cognitive tests results, and blood and spinal fluid markers if available. </a:t>
            </a:r>
            <a:endParaRPr lang="en-US" noProof="0" dirty="0"/>
          </a:p>
          <a:p>
            <a:endParaRPr lang="nl-NL" dirty="0"/>
          </a:p>
        </p:txBody>
      </p:sp>
      <p:sp>
        <p:nvSpPr>
          <p:cNvPr id="4" name="Tijdelijke aanduiding voor dianummer 3"/>
          <p:cNvSpPr>
            <a:spLocks noGrp="1"/>
          </p:cNvSpPr>
          <p:nvPr>
            <p:ph type="sldNum" sz="quarter" idx="10"/>
          </p:nvPr>
        </p:nvSpPr>
        <p:spPr/>
        <p:txBody>
          <a:bodyPr/>
          <a:lstStyle/>
          <a:p>
            <a:fld id="{51011C00-8F8E-4E0B-8CEE-9D14D68CEC7B}" type="slidenum">
              <a:rPr lang="nl-NL" smtClean="0"/>
              <a:t>7</a:t>
            </a:fld>
            <a:endParaRPr lang="nl-NL"/>
          </a:p>
        </p:txBody>
      </p:sp>
    </p:spTree>
    <p:extLst>
      <p:ext uri="{BB962C8B-B14F-4D97-AF65-F5344CB8AC3E}">
        <p14:creationId xmlns:p14="http://schemas.microsoft.com/office/powerpoint/2010/main" val="3591225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t>And then the tool combines this with the brain</a:t>
            </a:r>
            <a:r>
              <a:rPr lang="en-US" sz="1200" baseline="0" noProof="0" dirty="0"/>
              <a:t> MRI images and possibly other images from my patient and analyses these images automatically. And this is an important step, because a lot of information is hidden in the MRI scan. Information that with radiologists just looking at the scan, remains hidden.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noProof="0" dirty="0"/>
              <a:t>Automatic quantification thus both saves time, and is more accurate than just visual assessment</a:t>
            </a:r>
            <a:r>
              <a:rPr lang="nl-NL" sz="1200" baseline="0" dirty="0"/>
              <a:t>. </a:t>
            </a:r>
            <a:endParaRPr lang="nl-NL" sz="1200" dirty="0"/>
          </a:p>
        </p:txBody>
      </p:sp>
      <p:sp>
        <p:nvSpPr>
          <p:cNvPr id="4" name="Tijdelijke aanduiding voor dianummer 3"/>
          <p:cNvSpPr>
            <a:spLocks noGrp="1"/>
          </p:cNvSpPr>
          <p:nvPr>
            <p:ph type="sldNum" sz="quarter" idx="10"/>
          </p:nvPr>
        </p:nvSpPr>
        <p:spPr/>
        <p:txBody>
          <a:bodyPr/>
          <a:lstStyle/>
          <a:p>
            <a:fld id="{51011C00-8F8E-4E0B-8CEE-9D14D68CEC7B}" type="slidenum">
              <a:rPr lang="nl-NL" smtClean="0"/>
              <a:t>8</a:t>
            </a:fld>
            <a:endParaRPr lang="nl-NL"/>
          </a:p>
        </p:txBody>
      </p:sp>
    </p:spTree>
    <p:extLst>
      <p:ext uri="{BB962C8B-B14F-4D97-AF65-F5344CB8AC3E}">
        <p14:creationId xmlns:p14="http://schemas.microsoft.com/office/powerpoint/2010/main" val="1948644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t>And then finally, with all this information, the</a:t>
            </a:r>
            <a:r>
              <a:rPr lang="en-US" sz="1200" baseline="0" noProof="0" dirty="0"/>
              <a:t> tool tells me how much the data of my patient fits the most important dementia diseases. And it displays the results in an easy-to-understand manner that I, as clinician can comprehend. </a:t>
            </a:r>
            <a:endParaRPr lang="en-US" noProof="0" dirty="0"/>
          </a:p>
        </p:txBody>
      </p:sp>
      <p:sp>
        <p:nvSpPr>
          <p:cNvPr id="4" name="Tijdelijke aanduiding voor dianummer 3"/>
          <p:cNvSpPr>
            <a:spLocks noGrp="1"/>
          </p:cNvSpPr>
          <p:nvPr>
            <p:ph type="sldNum" sz="quarter" idx="10"/>
          </p:nvPr>
        </p:nvSpPr>
        <p:spPr/>
        <p:txBody>
          <a:bodyPr/>
          <a:lstStyle/>
          <a:p>
            <a:fld id="{51011C00-8F8E-4E0B-8CEE-9D14D68CEC7B}" type="slidenum">
              <a:rPr lang="nl-NL" smtClean="0"/>
              <a:t>9</a:t>
            </a:fld>
            <a:endParaRPr lang="nl-NL"/>
          </a:p>
        </p:txBody>
      </p:sp>
    </p:spTree>
    <p:extLst>
      <p:ext uri="{BB962C8B-B14F-4D97-AF65-F5344CB8AC3E}">
        <p14:creationId xmlns:p14="http://schemas.microsoft.com/office/powerpoint/2010/main" val="1917995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CFA45D2A-9AD5-4FA0-8B4D-3F277D660135}"/>
              </a:ext>
            </a:extLst>
          </p:cNvPr>
          <p:cNvSpPr>
            <a:spLocks noGrp="1"/>
          </p:cNvSpPr>
          <p:nvPr>
            <p:ph type="title"/>
          </p:nvPr>
        </p:nvSpPr>
        <p:spPr>
          <a:xfrm>
            <a:off x="1068126" y="1662031"/>
            <a:ext cx="4348607" cy="1194380"/>
          </a:xfrm>
          <a:prstGeom prst="rect">
            <a:avLst/>
          </a:prstGeom>
        </p:spPr>
        <p:txBody>
          <a:bodyPr anchor="t">
            <a:normAutofit/>
          </a:bodyPr>
          <a:lstStyle>
            <a:lvl1pPr>
              <a:defRPr sz="4000" b="0">
                <a:solidFill>
                  <a:srgbClr val="004A93"/>
                </a:solidFill>
                <a:latin typeface="+mj-lt"/>
              </a:defRPr>
            </a:lvl1pPr>
          </a:lstStyle>
          <a:p>
            <a:r>
              <a:rPr lang="nb-NO"/>
              <a:t>Klikk for å redigere tittelstil</a:t>
            </a:r>
            <a:endParaRPr lang="nb-NO" dirty="0"/>
          </a:p>
        </p:txBody>
      </p:sp>
      <p:sp>
        <p:nvSpPr>
          <p:cNvPr id="8" name="Plassholder for tekst 2">
            <a:extLst>
              <a:ext uri="{FF2B5EF4-FFF2-40B4-BE49-F238E27FC236}">
                <a16:creationId xmlns:a16="http://schemas.microsoft.com/office/drawing/2014/main" id="{986C8ECE-38F8-4390-AC09-623FD14A3D4B}"/>
              </a:ext>
            </a:extLst>
          </p:cNvPr>
          <p:cNvSpPr>
            <a:spLocks noGrp="1"/>
          </p:cNvSpPr>
          <p:nvPr>
            <p:ph type="body" idx="1"/>
          </p:nvPr>
        </p:nvSpPr>
        <p:spPr>
          <a:xfrm>
            <a:off x="1068126" y="2978331"/>
            <a:ext cx="4348606" cy="1377423"/>
          </a:xfrm>
          <a:prstGeom prst="rect">
            <a:avLst/>
          </a:prstGeo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9" name="Plassholder for bilde 7">
            <a:extLst>
              <a:ext uri="{FF2B5EF4-FFF2-40B4-BE49-F238E27FC236}">
                <a16:creationId xmlns:a16="http://schemas.microsoft.com/office/drawing/2014/main" id="{CD529F53-5CF9-4D77-8899-65700A056663}"/>
              </a:ext>
            </a:extLst>
          </p:cNvPr>
          <p:cNvSpPr>
            <a:spLocks noGrp="1"/>
          </p:cNvSpPr>
          <p:nvPr>
            <p:ph type="pic" sz="quarter" idx="13"/>
          </p:nvPr>
        </p:nvSpPr>
        <p:spPr>
          <a:xfrm>
            <a:off x="6096001" y="1"/>
            <a:ext cx="6095999" cy="5928526"/>
          </a:xfrm>
          <a:prstGeom prst="rect">
            <a:avLst/>
          </a:prstGeom>
        </p:spPr>
        <p:txBody>
          <a:bodyPr/>
          <a:lstStyle/>
          <a:p>
            <a:r>
              <a:rPr lang="nb-NO"/>
              <a:t>Klikk ikonet for å legge til et bilde</a:t>
            </a:r>
            <a:endParaRPr lang="nb-NO" dirty="0"/>
          </a:p>
        </p:txBody>
      </p:sp>
    </p:spTree>
    <p:extLst>
      <p:ext uri="{BB962C8B-B14F-4D97-AF65-F5344CB8AC3E}">
        <p14:creationId xmlns:p14="http://schemas.microsoft.com/office/powerpoint/2010/main" val="229185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4_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23996-01F9-4EEA-981B-68A712C87C23}"/>
              </a:ext>
            </a:extLst>
          </p:cNvPr>
          <p:cNvSpPr>
            <a:spLocks noGrp="1"/>
          </p:cNvSpPr>
          <p:nvPr>
            <p:ph type="title"/>
          </p:nvPr>
        </p:nvSpPr>
        <p:spPr>
          <a:xfrm>
            <a:off x="838200" y="365125"/>
            <a:ext cx="10515600" cy="1325563"/>
          </a:xfrm>
          <a:prstGeom prst="rect">
            <a:avLst/>
          </a:prstGeom>
        </p:spPr>
        <p:txBody>
          <a:bodyPr/>
          <a:lstStyle>
            <a:lvl1pPr>
              <a:defRPr b="0">
                <a:latin typeface="+mj-lt"/>
              </a:defRPr>
            </a:lvl1p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9A0283F9-D368-4D8F-819C-77462C0FE199}"/>
              </a:ext>
            </a:extLst>
          </p:cNvPr>
          <p:cNvSpPr>
            <a:spLocks noGrp="1"/>
          </p:cNvSpPr>
          <p:nvPr>
            <p:ph idx="1"/>
          </p:nvPr>
        </p:nvSpPr>
        <p:spPr>
          <a:xfrm>
            <a:off x="838200" y="1825625"/>
            <a:ext cx="10515600" cy="3660775"/>
          </a:xfrm>
          <a:prstGeom prst="rect">
            <a:avLst/>
          </a:prstGeo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290886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5_Deloverskrift">
    <p:spTree>
      <p:nvGrpSpPr>
        <p:cNvPr id="1" name=""/>
        <p:cNvGrpSpPr/>
        <p:nvPr/>
      </p:nvGrpSpPr>
      <p:grpSpPr>
        <a:xfrm>
          <a:off x="0" y="0"/>
          <a:ext cx="0" cy="0"/>
          <a:chOff x="0" y="0"/>
          <a:chExt cx="0" cy="0"/>
        </a:xfrm>
      </p:grpSpPr>
      <p:sp>
        <p:nvSpPr>
          <p:cNvPr id="9" name="Plassholder for bilde 7">
            <a:extLst>
              <a:ext uri="{FF2B5EF4-FFF2-40B4-BE49-F238E27FC236}">
                <a16:creationId xmlns:a16="http://schemas.microsoft.com/office/drawing/2014/main" id="{C4F0BCF0-D77D-4BAC-ACC6-E58E2771C8E7}"/>
              </a:ext>
            </a:extLst>
          </p:cNvPr>
          <p:cNvSpPr>
            <a:spLocks noGrp="1"/>
          </p:cNvSpPr>
          <p:nvPr>
            <p:ph type="pic" sz="quarter" idx="13"/>
          </p:nvPr>
        </p:nvSpPr>
        <p:spPr>
          <a:xfrm>
            <a:off x="8516983" y="1"/>
            <a:ext cx="3675017" cy="5928526"/>
          </a:xfrm>
          <a:prstGeom prst="rect">
            <a:avLst/>
          </a:prstGeom>
        </p:spPr>
        <p:txBody>
          <a:bodyPr/>
          <a:lstStyle/>
          <a:p>
            <a:r>
              <a:rPr lang="nb-NO"/>
              <a:t>Klikk ikonet for å legge til et bilde</a:t>
            </a:r>
          </a:p>
        </p:txBody>
      </p:sp>
      <p:sp>
        <p:nvSpPr>
          <p:cNvPr id="10" name="Tittel 1">
            <a:extLst>
              <a:ext uri="{FF2B5EF4-FFF2-40B4-BE49-F238E27FC236}">
                <a16:creationId xmlns:a16="http://schemas.microsoft.com/office/drawing/2014/main" id="{BA8BB17A-3886-437E-B029-FA39EB4CD858}"/>
              </a:ext>
            </a:extLst>
          </p:cNvPr>
          <p:cNvSpPr>
            <a:spLocks noGrp="1"/>
          </p:cNvSpPr>
          <p:nvPr>
            <p:ph type="title"/>
          </p:nvPr>
        </p:nvSpPr>
        <p:spPr>
          <a:xfrm>
            <a:off x="1068126" y="1662031"/>
            <a:ext cx="6273202" cy="739264"/>
          </a:xfrm>
          <a:prstGeom prst="rect">
            <a:avLst/>
          </a:prstGeom>
        </p:spPr>
        <p:txBody>
          <a:bodyPr anchor="t">
            <a:normAutofit/>
          </a:bodyPr>
          <a:lstStyle>
            <a:lvl1pPr>
              <a:defRPr sz="4000" b="0">
                <a:solidFill>
                  <a:srgbClr val="004A93"/>
                </a:solidFill>
                <a:latin typeface="+mj-lt"/>
              </a:defRPr>
            </a:lvl1pPr>
          </a:lstStyle>
          <a:p>
            <a:r>
              <a:rPr lang="nb-NO"/>
              <a:t>Klikk for å redigere tittelstil</a:t>
            </a:r>
            <a:endParaRPr lang="nb-NO" dirty="0"/>
          </a:p>
        </p:txBody>
      </p:sp>
      <p:sp>
        <p:nvSpPr>
          <p:cNvPr id="11" name="Plassholder for tekst 2">
            <a:extLst>
              <a:ext uri="{FF2B5EF4-FFF2-40B4-BE49-F238E27FC236}">
                <a16:creationId xmlns:a16="http://schemas.microsoft.com/office/drawing/2014/main" id="{FD7AEDA9-25F3-4EBC-AEFD-6D675442CE87}"/>
              </a:ext>
            </a:extLst>
          </p:cNvPr>
          <p:cNvSpPr>
            <a:spLocks noGrp="1"/>
          </p:cNvSpPr>
          <p:nvPr>
            <p:ph type="body" idx="1"/>
          </p:nvPr>
        </p:nvSpPr>
        <p:spPr>
          <a:xfrm>
            <a:off x="1068125" y="2525486"/>
            <a:ext cx="6273201" cy="1830268"/>
          </a:xfrm>
          <a:prstGeom prst="rect">
            <a:avLst/>
          </a:prstGeo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Tree>
    <p:extLst>
      <p:ext uri="{BB962C8B-B14F-4D97-AF65-F5344CB8AC3E}">
        <p14:creationId xmlns:p14="http://schemas.microsoft.com/office/powerpoint/2010/main" val="1949582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5_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23996-01F9-4EEA-981B-68A712C87C23}"/>
              </a:ext>
            </a:extLst>
          </p:cNvPr>
          <p:cNvSpPr>
            <a:spLocks noGrp="1"/>
          </p:cNvSpPr>
          <p:nvPr>
            <p:ph type="title"/>
          </p:nvPr>
        </p:nvSpPr>
        <p:spPr>
          <a:xfrm>
            <a:off x="838200" y="365125"/>
            <a:ext cx="10515600" cy="1325563"/>
          </a:xfrm>
          <a:prstGeom prst="rect">
            <a:avLst/>
          </a:prstGeom>
        </p:spPr>
        <p:txBody>
          <a:bodyPr/>
          <a:lstStyle>
            <a:lvl1pPr>
              <a:defRPr b="0">
                <a:latin typeface="+mj-lt"/>
              </a:defRPr>
            </a:lvl1p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9A0283F9-D368-4D8F-819C-77462C0FE199}"/>
              </a:ext>
            </a:extLst>
          </p:cNvPr>
          <p:cNvSpPr>
            <a:spLocks noGrp="1"/>
          </p:cNvSpPr>
          <p:nvPr>
            <p:ph idx="1"/>
          </p:nvPr>
        </p:nvSpPr>
        <p:spPr>
          <a:xfrm>
            <a:off x="838200" y="1825625"/>
            <a:ext cx="10515600" cy="3660775"/>
          </a:xfrm>
          <a:prstGeom prst="rect">
            <a:avLst/>
          </a:prstGeo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195365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6_Deloverskrift">
    <p:spTree>
      <p:nvGrpSpPr>
        <p:cNvPr id="1" name=""/>
        <p:cNvGrpSpPr/>
        <p:nvPr/>
      </p:nvGrpSpPr>
      <p:grpSpPr>
        <a:xfrm>
          <a:off x="0" y="0"/>
          <a:ext cx="0" cy="0"/>
          <a:chOff x="0" y="0"/>
          <a:chExt cx="0" cy="0"/>
        </a:xfrm>
      </p:grpSpPr>
      <p:sp>
        <p:nvSpPr>
          <p:cNvPr id="9" name="Plassholder for bilde 7">
            <a:extLst>
              <a:ext uri="{FF2B5EF4-FFF2-40B4-BE49-F238E27FC236}">
                <a16:creationId xmlns:a16="http://schemas.microsoft.com/office/drawing/2014/main" id="{E431200A-E5F1-4F37-8164-2FFA693ECB54}"/>
              </a:ext>
            </a:extLst>
          </p:cNvPr>
          <p:cNvSpPr>
            <a:spLocks noGrp="1"/>
          </p:cNvSpPr>
          <p:nvPr>
            <p:ph type="pic" sz="quarter" idx="13"/>
          </p:nvPr>
        </p:nvSpPr>
        <p:spPr>
          <a:xfrm>
            <a:off x="8516983" y="1"/>
            <a:ext cx="3675017" cy="5928526"/>
          </a:xfrm>
          <a:prstGeom prst="rect">
            <a:avLst/>
          </a:prstGeom>
        </p:spPr>
        <p:txBody>
          <a:bodyPr/>
          <a:lstStyle/>
          <a:p>
            <a:r>
              <a:rPr lang="nb-NO"/>
              <a:t>Klikk ikonet for å legge til et bilde</a:t>
            </a:r>
          </a:p>
        </p:txBody>
      </p:sp>
      <p:sp>
        <p:nvSpPr>
          <p:cNvPr id="10" name="Tittel 1">
            <a:extLst>
              <a:ext uri="{FF2B5EF4-FFF2-40B4-BE49-F238E27FC236}">
                <a16:creationId xmlns:a16="http://schemas.microsoft.com/office/drawing/2014/main" id="{D5AB19BB-2DBF-4D3A-8459-E3D69AC64B69}"/>
              </a:ext>
            </a:extLst>
          </p:cNvPr>
          <p:cNvSpPr>
            <a:spLocks noGrp="1"/>
          </p:cNvSpPr>
          <p:nvPr>
            <p:ph type="title"/>
          </p:nvPr>
        </p:nvSpPr>
        <p:spPr>
          <a:xfrm>
            <a:off x="1068126" y="1662031"/>
            <a:ext cx="6273202" cy="739264"/>
          </a:xfrm>
          <a:prstGeom prst="rect">
            <a:avLst/>
          </a:prstGeom>
        </p:spPr>
        <p:txBody>
          <a:bodyPr anchor="t">
            <a:normAutofit/>
          </a:bodyPr>
          <a:lstStyle>
            <a:lvl1pPr>
              <a:defRPr sz="4000" b="0">
                <a:solidFill>
                  <a:srgbClr val="004A93"/>
                </a:solidFill>
                <a:latin typeface="+mj-lt"/>
              </a:defRPr>
            </a:lvl1pPr>
          </a:lstStyle>
          <a:p>
            <a:r>
              <a:rPr lang="nb-NO"/>
              <a:t>Klikk for å redigere tittelstil</a:t>
            </a:r>
            <a:endParaRPr lang="nb-NO" dirty="0"/>
          </a:p>
        </p:txBody>
      </p:sp>
      <p:sp>
        <p:nvSpPr>
          <p:cNvPr id="11" name="Plassholder for tekst 2">
            <a:extLst>
              <a:ext uri="{FF2B5EF4-FFF2-40B4-BE49-F238E27FC236}">
                <a16:creationId xmlns:a16="http://schemas.microsoft.com/office/drawing/2014/main" id="{75FB2E99-4EC2-4268-AB1B-CDAADA5B0418}"/>
              </a:ext>
            </a:extLst>
          </p:cNvPr>
          <p:cNvSpPr>
            <a:spLocks noGrp="1"/>
          </p:cNvSpPr>
          <p:nvPr>
            <p:ph type="body" idx="1"/>
          </p:nvPr>
        </p:nvSpPr>
        <p:spPr>
          <a:xfrm>
            <a:off x="1068125" y="2525486"/>
            <a:ext cx="6273201" cy="1830268"/>
          </a:xfrm>
          <a:prstGeom prst="rect">
            <a:avLst/>
          </a:prstGeo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Tree>
    <p:extLst>
      <p:ext uri="{BB962C8B-B14F-4D97-AF65-F5344CB8AC3E}">
        <p14:creationId xmlns:p14="http://schemas.microsoft.com/office/powerpoint/2010/main" val="43817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6_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23996-01F9-4EEA-981B-68A712C87C23}"/>
              </a:ext>
            </a:extLst>
          </p:cNvPr>
          <p:cNvSpPr>
            <a:spLocks noGrp="1"/>
          </p:cNvSpPr>
          <p:nvPr>
            <p:ph type="title"/>
          </p:nvPr>
        </p:nvSpPr>
        <p:spPr>
          <a:xfrm>
            <a:off x="838200" y="365125"/>
            <a:ext cx="10515600" cy="1325563"/>
          </a:xfrm>
          <a:prstGeom prst="rect">
            <a:avLst/>
          </a:prstGeom>
        </p:spPr>
        <p:txBody>
          <a:bodyPr/>
          <a:lstStyle>
            <a:lvl1pPr>
              <a:defRPr b="0">
                <a:latin typeface="+mj-lt"/>
              </a:defRPr>
            </a:lvl1p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9A0283F9-D368-4D8F-819C-77462C0FE199}"/>
              </a:ext>
            </a:extLst>
          </p:cNvPr>
          <p:cNvSpPr>
            <a:spLocks noGrp="1"/>
          </p:cNvSpPr>
          <p:nvPr>
            <p:ph idx="1"/>
          </p:nvPr>
        </p:nvSpPr>
        <p:spPr>
          <a:xfrm>
            <a:off x="838200" y="1825625"/>
            <a:ext cx="10515600" cy="3660775"/>
          </a:xfrm>
          <a:prstGeom prst="rect">
            <a:avLst/>
          </a:prstGeo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922119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Deloverskrift">
    <p:spTree>
      <p:nvGrpSpPr>
        <p:cNvPr id="1" name=""/>
        <p:cNvGrpSpPr/>
        <p:nvPr/>
      </p:nvGrpSpPr>
      <p:grpSpPr>
        <a:xfrm>
          <a:off x="0" y="0"/>
          <a:ext cx="0" cy="0"/>
          <a:chOff x="0" y="0"/>
          <a:chExt cx="0" cy="0"/>
        </a:xfrm>
      </p:grpSpPr>
      <p:sp>
        <p:nvSpPr>
          <p:cNvPr id="9" name="Plassholder for bilde 7">
            <a:extLst>
              <a:ext uri="{FF2B5EF4-FFF2-40B4-BE49-F238E27FC236}">
                <a16:creationId xmlns:a16="http://schemas.microsoft.com/office/drawing/2014/main" id="{30BD98DE-0FE7-4EE7-BD09-E062E3DFF253}"/>
              </a:ext>
            </a:extLst>
          </p:cNvPr>
          <p:cNvSpPr>
            <a:spLocks noGrp="1"/>
          </p:cNvSpPr>
          <p:nvPr>
            <p:ph type="pic" sz="quarter" idx="13"/>
          </p:nvPr>
        </p:nvSpPr>
        <p:spPr>
          <a:xfrm>
            <a:off x="8516983" y="1"/>
            <a:ext cx="3675017" cy="5928526"/>
          </a:xfrm>
          <a:prstGeom prst="rect">
            <a:avLst/>
          </a:prstGeom>
        </p:spPr>
        <p:txBody>
          <a:bodyPr/>
          <a:lstStyle/>
          <a:p>
            <a:r>
              <a:rPr lang="nb-NO"/>
              <a:t>Klikk ikonet for å legge til et bilde</a:t>
            </a:r>
          </a:p>
        </p:txBody>
      </p:sp>
      <p:sp>
        <p:nvSpPr>
          <p:cNvPr id="10" name="Tittel 1">
            <a:extLst>
              <a:ext uri="{FF2B5EF4-FFF2-40B4-BE49-F238E27FC236}">
                <a16:creationId xmlns:a16="http://schemas.microsoft.com/office/drawing/2014/main" id="{B23F4A9D-4298-4A99-BC78-A135ACB9E2F8}"/>
              </a:ext>
            </a:extLst>
          </p:cNvPr>
          <p:cNvSpPr>
            <a:spLocks noGrp="1"/>
          </p:cNvSpPr>
          <p:nvPr>
            <p:ph type="title"/>
          </p:nvPr>
        </p:nvSpPr>
        <p:spPr>
          <a:xfrm>
            <a:off x="1068126" y="1662031"/>
            <a:ext cx="6273202" cy="739264"/>
          </a:xfrm>
          <a:prstGeom prst="rect">
            <a:avLst/>
          </a:prstGeom>
        </p:spPr>
        <p:txBody>
          <a:bodyPr anchor="t">
            <a:normAutofit/>
          </a:bodyPr>
          <a:lstStyle>
            <a:lvl1pPr>
              <a:defRPr sz="4000" b="0">
                <a:solidFill>
                  <a:srgbClr val="004A93"/>
                </a:solidFill>
                <a:latin typeface="+mj-lt"/>
              </a:defRPr>
            </a:lvl1pPr>
          </a:lstStyle>
          <a:p>
            <a:r>
              <a:rPr lang="nb-NO"/>
              <a:t>Klikk for å redigere tittelstil</a:t>
            </a:r>
            <a:endParaRPr lang="nb-NO" dirty="0"/>
          </a:p>
        </p:txBody>
      </p:sp>
      <p:sp>
        <p:nvSpPr>
          <p:cNvPr id="11" name="Plassholder for tekst 2">
            <a:extLst>
              <a:ext uri="{FF2B5EF4-FFF2-40B4-BE49-F238E27FC236}">
                <a16:creationId xmlns:a16="http://schemas.microsoft.com/office/drawing/2014/main" id="{55F2F4FF-176B-4A6C-93AD-E9D9F50C6EFB}"/>
              </a:ext>
            </a:extLst>
          </p:cNvPr>
          <p:cNvSpPr>
            <a:spLocks noGrp="1"/>
          </p:cNvSpPr>
          <p:nvPr>
            <p:ph type="body" idx="1"/>
          </p:nvPr>
        </p:nvSpPr>
        <p:spPr>
          <a:xfrm>
            <a:off x="1068125" y="2525486"/>
            <a:ext cx="6273201" cy="1830268"/>
          </a:xfrm>
          <a:prstGeom prst="rect">
            <a:avLst/>
          </a:prstGeo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Tree>
    <p:extLst>
      <p:ext uri="{BB962C8B-B14F-4D97-AF65-F5344CB8AC3E}">
        <p14:creationId xmlns:p14="http://schemas.microsoft.com/office/powerpoint/2010/main" val="334889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7_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23996-01F9-4EEA-981B-68A712C87C23}"/>
              </a:ext>
            </a:extLst>
          </p:cNvPr>
          <p:cNvSpPr>
            <a:spLocks noGrp="1"/>
          </p:cNvSpPr>
          <p:nvPr>
            <p:ph type="title"/>
          </p:nvPr>
        </p:nvSpPr>
        <p:spPr>
          <a:xfrm>
            <a:off x="838200" y="365125"/>
            <a:ext cx="10515600" cy="1325563"/>
          </a:xfrm>
          <a:prstGeom prst="rect">
            <a:avLst/>
          </a:prstGeom>
        </p:spPr>
        <p:txBody>
          <a:bodyPr/>
          <a:lstStyle>
            <a:lvl1pPr>
              <a:defRPr b="0">
                <a:latin typeface="+mj-lt"/>
              </a:defRPr>
            </a:lvl1p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9A0283F9-D368-4D8F-819C-77462C0FE199}"/>
              </a:ext>
            </a:extLst>
          </p:cNvPr>
          <p:cNvSpPr>
            <a:spLocks noGrp="1"/>
          </p:cNvSpPr>
          <p:nvPr>
            <p:ph idx="1"/>
          </p:nvPr>
        </p:nvSpPr>
        <p:spPr>
          <a:xfrm>
            <a:off x="838200" y="1825625"/>
            <a:ext cx="10515600" cy="3660775"/>
          </a:xfrm>
          <a:prstGeom prst="rect">
            <a:avLst/>
          </a:prstGeo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699416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Deloverskrift">
    <p:spTree>
      <p:nvGrpSpPr>
        <p:cNvPr id="1" name=""/>
        <p:cNvGrpSpPr/>
        <p:nvPr/>
      </p:nvGrpSpPr>
      <p:grpSpPr>
        <a:xfrm>
          <a:off x="0" y="0"/>
          <a:ext cx="0" cy="0"/>
          <a:chOff x="0" y="0"/>
          <a:chExt cx="0" cy="0"/>
        </a:xfrm>
      </p:grpSpPr>
      <p:sp>
        <p:nvSpPr>
          <p:cNvPr id="9" name="Plassholder for bilde 7">
            <a:extLst>
              <a:ext uri="{FF2B5EF4-FFF2-40B4-BE49-F238E27FC236}">
                <a16:creationId xmlns:a16="http://schemas.microsoft.com/office/drawing/2014/main" id="{9F6BAA13-0830-4EAC-B836-D5C170706382}"/>
              </a:ext>
            </a:extLst>
          </p:cNvPr>
          <p:cNvSpPr>
            <a:spLocks noGrp="1"/>
          </p:cNvSpPr>
          <p:nvPr>
            <p:ph type="pic" sz="quarter" idx="13"/>
          </p:nvPr>
        </p:nvSpPr>
        <p:spPr>
          <a:xfrm>
            <a:off x="8516983" y="1"/>
            <a:ext cx="3675017" cy="5928526"/>
          </a:xfrm>
          <a:prstGeom prst="rect">
            <a:avLst/>
          </a:prstGeom>
        </p:spPr>
        <p:txBody>
          <a:bodyPr/>
          <a:lstStyle/>
          <a:p>
            <a:r>
              <a:rPr lang="nb-NO"/>
              <a:t>Klikk ikonet for å legge til et bilde</a:t>
            </a:r>
          </a:p>
        </p:txBody>
      </p:sp>
      <p:sp>
        <p:nvSpPr>
          <p:cNvPr id="10" name="Tittel 1">
            <a:extLst>
              <a:ext uri="{FF2B5EF4-FFF2-40B4-BE49-F238E27FC236}">
                <a16:creationId xmlns:a16="http://schemas.microsoft.com/office/drawing/2014/main" id="{D51A3243-C799-46F9-AD23-9C216B88802E}"/>
              </a:ext>
            </a:extLst>
          </p:cNvPr>
          <p:cNvSpPr>
            <a:spLocks noGrp="1"/>
          </p:cNvSpPr>
          <p:nvPr>
            <p:ph type="title"/>
          </p:nvPr>
        </p:nvSpPr>
        <p:spPr>
          <a:xfrm>
            <a:off x="1068126" y="1662031"/>
            <a:ext cx="6273202" cy="739264"/>
          </a:xfrm>
          <a:prstGeom prst="rect">
            <a:avLst/>
          </a:prstGeom>
        </p:spPr>
        <p:txBody>
          <a:bodyPr anchor="t">
            <a:normAutofit/>
          </a:bodyPr>
          <a:lstStyle>
            <a:lvl1pPr>
              <a:defRPr sz="4000" b="0">
                <a:solidFill>
                  <a:srgbClr val="004A93"/>
                </a:solidFill>
                <a:latin typeface="+mj-lt"/>
              </a:defRPr>
            </a:lvl1pPr>
          </a:lstStyle>
          <a:p>
            <a:r>
              <a:rPr lang="nb-NO"/>
              <a:t>Klikk for å redigere tittelstil</a:t>
            </a:r>
            <a:endParaRPr lang="nb-NO" dirty="0"/>
          </a:p>
        </p:txBody>
      </p:sp>
      <p:sp>
        <p:nvSpPr>
          <p:cNvPr id="11" name="Plassholder for tekst 2">
            <a:extLst>
              <a:ext uri="{FF2B5EF4-FFF2-40B4-BE49-F238E27FC236}">
                <a16:creationId xmlns:a16="http://schemas.microsoft.com/office/drawing/2014/main" id="{27A667A7-0101-4FE5-B036-E06942A9051A}"/>
              </a:ext>
            </a:extLst>
          </p:cNvPr>
          <p:cNvSpPr>
            <a:spLocks noGrp="1"/>
          </p:cNvSpPr>
          <p:nvPr>
            <p:ph type="body" idx="1"/>
          </p:nvPr>
        </p:nvSpPr>
        <p:spPr>
          <a:xfrm>
            <a:off x="1068125" y="2525486"/>
            <a:ext cx="6273201" cy="1830268"/>
          </a:xfrm>
          <a:prstGeom prst="rect">
            <a:avLst/>
          </a:prstGeo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Tree>
    <p:extLst>
      <p:ext uri="{BB962C8B-B14F-4D97-AF65-F5344CB8AC3E}">
        <p14:creationId xmlns:p14="http://schemas.microsoft.com/office/powerpoint/2010/main" val="4037825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Deloverskrift">
    <p:spTree>
      <p:nvGrpSpPr>
        <p:cNvPr id="1" name=""/>
        <p:cNvGrpSpPr/>
        <p:nvPr/>
      </p:nvGrpSpPr>
      <p:grpSpPr>
        <a:xfrm>
          <a:off x="0" y="0"/>
          <a:ext cx="0" cy="0"/>
          <a:chOff x="0" y="0"/>
          <a:chExt cx="0" cy="0"/>
        </a:xfrm>
      </p:grpSpPr>
      <p:sp>
        <p:nvSpPr>
          <p:cNvPr id="8" name="Tittel 1">
            <a:extLst>
              <a:ext uri="{FF2B5EF4-FFF2-40B4-BE49-F238E27FC236}">
                <a16:creationId xmlns:a16="http://schemas.microsoft.com/office/drawing/2014/main" id="{B7FA2FC1-303A-41AE-893E-D166CE771AF2}"/>
              </a:ext>
            </a:extLst>
          </p:cNvPr>
          <p:cNvSpPr>
            <a:spLocks noGrp="1"/>
          </p:cNvSpPr>
          <p:nvPr>
            <p:ph type="title"/>
          </p:nvPr>
        </p:nvSpPr>
        <p:spPr>
          <a:xfrm>
            <a:off x="838200" y="365125"/>
            <a:ext cx="10515600" cy="1325563"/>
          </a:xfrm>
          <a:prstGeom prst="rect">
            <a:avLst/>
          </a:prstGeom>
        </p:spPr>
        <p:txBody>
          <a:bodyPr/>
          <a:lstStyle>
            <a:lvl1pPr>
              <a:defRPr b="0">
                <a:latin typeface="+mj-lt"/>
              </a:defRPr>
            </a:lvl1pPr>
          </a:lstStyle>
          <a:p>
            <a:r>
              <a:rPr lang="nb-NO"/>
              <a:t>Klikk for å redigere tittelstil</a:t>
            </a:r>
            <a:endParaRPr lang="nb-NO" dirty="0"/>
          </a:p>
        </p:txBody>
      </p:sp>
      <p:sp>
        <p:nvSpPr>
          <p:cNvPr id="12" name="Plassholder for innhold 2">
            <a:extLst>
              <a:ext uri="{FF2B5EF4-FFF2-40B4-BE49-F238E27FC236}">
                <a16:creationId xmlns:a16="http://schemas.microsoft.com/office/drawing/2014/main" id="{023F59A7-2729-4B8A-AAF9-7793D2677273}"/>
              </a:ext>
            </a:extLst>
          </p:cNvPr>
          <p:cNvSpPr>
            <a:spLocks noGrp="1"/>
          </p:cNvSpPr>
          <p:nvPr>
            <p:ph idx="1"/>
          </p:nvPr>
        </p:nvSpPr>
        <p:spPr>
          <a:xfrm>
            <a:off x="838200" y="1825625"/>
            <a:ext cx="10515600" cy="3660775"/>
          </a:xfrm>
          <a:prstGeom prst="rect">
            <a:avLst/>
          </a:prstGeo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314188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9_Deloverskrift">
    <p:spTree>
      <p:nvGrpSpPr>
        <p:cNvPr id="1" name=""/>
        <p:cNvGrpSpPr/>
        <p:nvPr/>
      </p:nvGrpSpPr>
      <p:grpSpPr>
        <a:xfrm>
          <a:off x="0" y="0"/>
          <a:ext cx="0" cy="0"/>
          <a:chOff x="0" y="0"/>
          <a:chExt cx="0" cy="0"/>
        </a:xfrm>
      </p:grpSpPr>
      <p:sp>
        <p:nvSpPr>
          <p:cNvPr id="9" name="Plassholder for bilde 7">
            <a:extLst>
              <a:ext uri="{FF2B5EF4-FFF2-40B4-BE49-F238E27FC236}">
                <a16:creationId xmlns:a16="http://schemas.microsoft.com/office/drawing/2014/main" id="{8672E4AF-E70B-4478-86F5-CE8AE7E8547B}"/>
              </a:ext>
            </a:extLst>
          </p:cNvPr>
          <p:cNvSpPr>
            <a:spLocks noGrp="1"/>
          </p:cNvSpPr>
          <p:nvPr>
            <p:ph type="pic" sz="quarter" idx="13"/>
          </p:nvPr>
        </p:nvSpPr>
        <p:spPr>
          <a:xfrm>
            <a:off x="8516983" y="1"/>
            <a:ext cx="3675017" cy="5928526"/>
          </a:xfrm>
          <a:prstGeom prst="rect">
            <a:avLst/>
          </a:prstGeom>
        </p:spPr>
        <p:txBody>
          <a:bodyPr/>
          <a:lstStyle/>
          <a:p>
            <a:r>
              <a:rPr lang="nb-NO"/>
              <a:t>Klikk ikonet for å legge til et bilde</a:t>
            </a:r>
          </a:p>
        </p:txBody>
      </p:sp>
      <p:sp>
        <p:nvSpPr>
          <p:cNvPr id="10" name="Tittel 1">
            <a:extLst>
              <a:ext uri="{FF2B5EF4-FFF2-40B4-BE49-F238E27FC236}">
                <a16:creationId xmlns:a16="http://schemas.microsoft.com/office/drawing/2014/main" id="{E4FBBD37-7F67-4259-B493-0B636DB82B76}"/>
              </a:ext>
            </a:extLst>
          </p:cNvPr>
          <p:cNvSpPr>
            <a:spLocks noGrp="1"/>
          </p:cNvSpPr>
          <p:nvPr>
            <p:ph type="title"/>
          </p:nvPr>
        </p:nvSpPr>
        <p:spPr>
          <a:xfrm>
            <a:off x="1068126" y="1662031"/>
            <a:ext cx="6273202" cy="739264"/>
          </a:xfrm>
          <a:prstGeom prst="rect">
            <a:avLst/>
          </a:prstGeom>
        </p:spPr>
        <p:txBody>
          <a:bodyPr anchor="t">
            <a:normAutofit/>
          </a:bodyPr>
          <a:lstStyle>
            <a:lvl1pPr>
              <a:defRPr sz="4000" b="0">
                <a:solidFill>
                  <a:srgbClr val="004A93"/>
                </a:solidFill>
                <a:latin typeface="+mj-lt"/>
              </a:defRPr>
            </a:lvl1pPr>
          </a:lstStyle>
          <a:p>
            <a:r>
              <a:rPr lang="nb-NO"/>
              <a:t>Klikk for å redigere tittelstil</a:t>
            </a:r>
            <a:endParaRPr lang="nb-NO" dirty="0"/>
          </a:p>
        </p:txBody>
      </p:sp>
      <p:sp>
        <p:nvSpPr>
          <p:cNvPr id="11" name="Plassholder for tekst 2">
            <a:extLst>
              <a:ext uri="{FF2B5EF4-FFF2-40B4-BE49-F238E27FC236}">
                <a16:creationId xmlns:a16="http://schemas.microsoft.com/office/drawing/2014/main" id="{95BA5566-A5E0-4321-B599-BEB03BF1EB0F}"/>
              </a:ext>
            </a:extLst>
          </p:cNvPr>
          <p:cNvSpPr>
            <a:spLocks noGrp="1"/>
          </p:cNvSpPr>
          <p:nvPr>
            <p:ph type="body" idx="1"/>
          </p:nvPr>
        </p:nvSpPr>
        <p:spPr>
          <a:xfrm>
            <a:off x="1068125" y="2525486"/>
            <a:ext cx="6273201" cy="1830268"/>
          </a:xfrm>
          <a:prstGeom prst="rect">
            <a:avLst/>
          </a:prstGeo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Tree>
    <p:extLst>
      <p:ext uri="{BB962C8B-B14F-4D97-AF65-F5344CB8AC3E}">
        <p14:creationId xmlns:p14="http://schemas.microsoft.com/office/powerpoint/2010/main" val="1321315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23996-01F9-4EEA-981B-68A712C87C23}"/>
              </a:ext>
            </a:extLst>
          </p:cNvPr>
          <p:cNvSpPr>
            <a:spLocks noGrp="1"/>
          </p:cNvSpPr>
          <p:nvPr>
            <p:ph type="title"/>
          </p:nvPr>
        </p:nvSpPr>
        <p:spPr>
          <a:xfrm>
            <a:off x="838200" y="365125"/>
            <a:ext cx="10515600" cy="1325563"/>
          </a:xfrm>
          <a:prstGeom prst="rect">
            <a:avLst/>
          </a:prstGeom>
        </p:spPr>
        <p:txBody>
          <a:bodyPr/>
          <a:lstStyle>
            <a:lvl1pPr>
              <a:defRPr b="0">
                <a:latin typeface="+mj-lt"/>
              </a:defRPr>
            </a:lvl1p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9A0283F9-D368-4D8F-819C-77462C0FE199}"/>
              </a:ext>
            </a:extLst>
          </p:cNvPr>
          <p:cNvSpPr>
            <a:spLocks noGrp="1"/>
          </p:cNvSpPr>
          <p:nvPr>
            <p:ph idx="1"/>
          </p:nvPr>
        </p:nvSpPr>
        <p:spPr>
          <a:xfrm>
            <a:off x="838200" y="1825625"/>
            <a:ext cx="10515600" cy="3660775"/>
          </a:xfrm>
          <a:prstGeom prst="rect">
            <a:avLst/>
          </a:prstGeo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024644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1_Deloverskrift">
    <p:spTree>
      <p:nvGrpSpPr>
        <p:cNvPr id="1" name=""/>
        <p:cNvGrpSpPr/>
        <p:nvPr/>
      </p:nvGrpSpPr>
      <p:grpSpPr>
        <a:xfrm>
          <a:off x="0" y="0"/>
          <a:ext cx="0" cy="0"/>
          <a:chOff x="0" y="0"/>
          <a:chExt cx="0" cy="0"/>
        </a:xfrm>
      </p:grpSpPr>
      <p:sp>
        <p:nvSpPr>
          <p:cNvPr id="8" name="Tittel 1">
            <a:extLst>
              <a:ext uri="{FF2B5EF4-FFF2-40B4-BE49-F238E27FC236}">
                <a16:creationId xmlns:a16="http://schemas.microsoft.com/office/drawing/2014/main" id="{70DA433E-E19E-4759-8678-A4A2C1FDEB0B}"/>
              </a:ext>
            </a:extLst>
          </p:cNvPr>
          <p:cNvSpPr>
            <a:spLocks noGrp="1"/>
          </p:cNvSpPr>
          <p:nvPr>
            <p:ph type="title"/>
          </p:nvPr>
        </p:nvSpPr>
        <p:spPr>
          <a:xfrm>
            <a:off x="838200" y="365125"/>
            <a:ext cx="10515600" cy="1325563"/>
          </a:xfrm>
          <a:prstGeom prst="rect">
            <a:avLst/>
          </a:prstGeom>
        </p:spPr>
        <p:txBody>
          <a:bodyPr/>
          <a:lstStyle>
            <a:lvl1pPr>
              <a:defRPr b="0">
                <a:latin typeface="+mj-lt"/>
              </a:defRPr>
            </a:lvl1pPr>
          </a:lstStyle>
          <a:p>
            <a:r>
              <a:rPr lang="nb-NO"/>
              <a:t>Klikk for å redigere tittelstil</a:t>
            </a:r>
            <a:endParaRPr lang="nb-NO" dirty="0"/>
          </a:p>
        </p:txBody>
      </p:sp>
      <p:sp>
        <p:nvSpPr>
          <p:cNvPr id="12" name="Plassholder for innhold 2">
            <a:extLst>
              <a:ext uri="{FF2B5EF4-FFF2-40B4-BE49-F238E27FC236}">
                <a16:creationId xmlns:a16="http://schemas.microsoft.com/office/drawing/2014/main" id="{0C9783D8-1EF3-4B37-9ED6-215985DC0D92}"/>
              </a:ext>
            </a:extLst>
          </p:cNvPr>
          <p:cNvSpPr>
            <a:spLocks noGrp="1"/>
          </p:cNvSpPr>
          <p:nvPr>
            <p:ph idx="1"/>
          </p:nvPr>
        </p:nvSpPr>
        <p:spPr>
          <a:xfrm>
            <a:off x="838200" y="1825625"/>
            <a:ext cx="10515600" cy="3660775"/>
          </a:xfrm>
          <a:prstGeom prst="rect">
            <a:avLst/>
          </a:prstGeo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177537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Twee kolommen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776894"/>
            <a:ext cx="10766044" cy="744478"/>
          </a:xfrm>
        </p:spPr>
        <p:txBody>
          <a:bodyPr>
            <a:noAutofit/>
          </a:bodyPr>
          <a:lstStyle>
            <a:lvl1pPr>
              <a:defRPr>
                <a:solidFill>
                  <a:srgbClr val="6AB650"/>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73100" y="1655380"/>
            <a:ext cx="10766044" cy="4521583"/>
          </a:xfrm>
          <a:prstGeom prst="rect">
            <a:avLst/>
          </a:prstGeom>
        </p:spPr>
        <p:txBody>
          <a:bodyPr/>
          <a:lstStyle>
            <a:lvl1pPr>
              <a:lnSpc>
                <a:spcPct val="125000"/>
              </a:lnSpc>
              <a:spcBef>
                <a:spcPts val="0"/>
              </a:spcBef>
              <a:buClr>
                <a:srgbClr val="6AB650"/>
              </a:buClr>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8077200" y="6492213"/>
            <a:ext cx="4114800" cy="365125"/>
          </a:xfrm>
          <a:prstGeom prst="rect">
            <a:avLst/>
          </a:prstGeom>
        </p:spPr>
        <p:txBody>
          <a:bodyPr/>
          <a:lstStyle>
            <a:lvl1pPr>
              <a:defRPr sz="1600"/>
            </a:lvl1pPr>
          </a:lstStyle>
          <a:p>
            <a:pPr algn="ctr"/>
            <a:r>
              <a:rPr lang="nl-NL" b="1" dirty="0">
                <a:solidFill>
                  <a:srgbClr val="003741"/>
                </a:solidFill>
              </a:rPr>
              <a:t>Alzheimer Center Amsterdam</a:t>
            </a:r>
          </a:p>
        </p:txBody>
      </p:sp>
      <p:pic>
        <p:nvPicPr>
          <p:cNvPr id="7" name="Afbeelding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683986" y="6540333"/>
            <a:ext cx="1499224" cy="285009"/>
          </a:xfrm>
          <a:prstGeom prst="rect">
            <a:avLst/>
          </a:prstGeom>
        </p:spPr>
      </p:pic>
    </p:spTree>
    <p:extLst>
      <p:ext uri="{BB962C8B-B14F-4D97-AF65-F5344CB8AC3E}">
        <p14:creationId xmlns:p14="http://schemas.microsoft.com/office/powerpoint/2010/main" val="131387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8D2398-FC0D-4E0C-B5AD-8C2E8FAF03F9}"/>
              </a:ext>
            </a:extLst>
          </p:cNvPr>
          <p:cNvSpPr>
            <a:spLocks noGrp="1"/>
          </p:cNvSpPr>
          <p:nvPr>
            <p:ph type="title"/>
          </p:nvPr>
        </p:nvSpPr>
        <p:spPr>
          <a:xfrm>
            <a:off x="1068126" y="1662031"/>
            <a:ext cx="6273202" cy="739264"/>
          </a:xfrm>
          <a:prstGeom prst="rect">
            <a:avLst/>
          </a:prstGeom>
        </p:spPr>
        <p:txBody>
          <a:bodyPr anchor="t">
            <a:normAutofit/>
          </a:bodyPr>
          <a:lstStyle>
            <a:lvl1pPr>
              <a:defRPr sz="4000" b="0">
                <a:solidFill>
                  <a:srgbClr val="004A93"/>
                </a:solidFill>
                <a:latin typeface="+mj-lt"/>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C8449673-CC7C-4DA6-A417-52E1BA9E8A22}"/>
              </a:ext>
            </a:extLst>
          </p:cNvPr>
          <p:cNvSpPr>
            <a:spLocks noGrp="1"/>
          </p:cNvSpPr>
          <p:nvPr>
            <p:ph type="body" idx="1"/>
          </p:nvPr>
        </p:nvSpPr>
        <p:spPr>
          <a:xfrm>
            <a:off x="1068125" y="2525486"/>
            <a:ext cx="6273201" cy="1830268"/>
          </a:xfrm>
          <a:prstGeom prst="rect">
            <a:avLst/>
          </a:prstGeo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8" name="Plassholder for bilde 7">
            <a:extLst>
              <a:ext uri="{FF2B5EF4-FFF2-40B4-BE49-F238E27FC236}">
                <a16:creationId xmlns:a16="http://schemas.microsoft.com/office/drawing/2014/main" id="{A87EF4F6-FD80-4958-8E24-E37042191401}"/>
              </a:ext>
            </a:extLst>
          </p:cNvPr>
          <p:cNvSpPr>
            <a:spLocks noGrp="1"/>
          </p:cNvSpPr>
          <p:nvPr>
            <p:ph type="pic" sz="quarter" idx="13"/>
          </p:nvPr>
        </p:nvSpPr>
        <p:spPr>
          <a:xfrm>
            <a:off x="8516983" y="1"/>
            <a:ext cx="3675017" cy="5928526"/>
          </a:xfrm>
          <a:prstGeom prst="rect">
            <a:avLst/>
          </a:prstGeom>
        </p:spPr>
        <p:txBody>
          <a:bodyPr/>
          <a:lstStyle/>
          <a:p>
            <a:r>
              <a:rPr lang="nb-NO"/>
              <a:t>Klikk ikonet for å legge til et bilde</a:t>
            </a:r>
          </a:p>
        </p:txBody>
      </p:sp>
    </p:spTree>
    <p:extLst>
      <p:ext uri="{BB962C8B-B14F-4D97-AF65-F5344CB8AC3E}">
        <p14:creationId xmlns:p14="http://schemas.microsoft.com/office/powerpoint/2010/main" val="1823554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1_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23996-01F9-4EEA-981B-68A712C87C23}"/>
              </a:ext>
            </a:extLst>
          </p:cNvPr>
          <p:cNvSpPr>
            <a:spLocks noGrp="1"/>
          </p:cNvSpPr>
          <p:nvPr>
            <p:ph type="title"/>
          </p:nvPr>
        </p:nvSpPr>
        <p:spPr>
          <a:xfrm>
            <a:off x="838200" y="365125"/>
            <a:ext cx="10515600" cy="1325563"/>
          </a:xfrm>
          <a:prstGeom prst="rect">
            <a:avLst/>
          </a:prstGeom>
        </p:spPr>
        <p:txBody>
          <a:bodyPr/>
          <a:lstStyle>
            <a:lvl1pPr>
              <a:defRPr b="0">
                <a:latin typeface="+mj-lt"/>
              </a:defRPr>
            </a:lvl1p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9A0283F9-D368-4D8F-819C-77462C0FE199}"/>
              </a:ext>
            </a:extLst>
          </p:cNvPr>
          <p:cNvSpPr>
            <a:spLocks noGrp="1"/>
          </p:cNvSpPr>
          <p:nvPr>
            <p:ph idx="1"/>
          </p:nvPr>
        </p:nvSpPr>
        <p:spPr>
          <a:xfrm>
            <a:off x="838200" y="1825625"/>
            <a:ext cx="10515600" cy="3660775"/>
          </a:xfrm>
          <a:prstGeom prst="rect">
            <a:avLst/>
          </a:prstGeo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593032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Deloverskrift">
    <p:spTree>
      <p:nvGrpSpPr>
        <p:cNvPr id="1" name=""/>
        <p:cNvGrpSpPr/>
        <p:nvPr/>
      </p:nvGrpSpPr>
      <p:grpSpPr>
        <a:xfrm>
          <a:off x="0" y="0"/>
          <a:ext cx="0" cy="0"/>
          <a:chOff x="0" y="0"/>
          <a:chExt cx="0" cy="0"/>
        </a:xfrm>
      </p:grpSpPr>
      <p:sp>
        <p:nvSpPr>
          <p:cNvPr id="9" name="Plassholder for bilde 7">
            <a:extLst>
              <a:ext uri="{FF2B5EF4-FFF2-40B4-BE49-F238E27FC236}">
                <a16:creationId xmlns:a16="http://schemas.microsoft.com/office/drawing/2014/main" id="{0AA9C0BB-5039-4A1C-947B-6743E2CBA557}"/>
              </a:ext>
            </a:extLst>
          </p:cNvPr>
          <p:cNvSpPr>
            <a:spLocks noGrp="1"/>
          </p:cNvSpPr>
          <p:nvPr>
            <p:ph type="pic" sz="quarter" idx="13"/>
          </p:nvPr>
        </p:nvSpPr>
        <p:spPr>
          <a:xfrm>
            <a:off x="8516983" y="1"/>
            <a:ext cx="3675017" cy="5928526"/>
          </a:xfrm>
          <a:prstGeom prst="rect">
            <a:avLst/>
          </a:prstGeom>
        </p:spPr>
        <p:txBody>
          <a:bodyPr/>
          <a:lstStyle/>
          <a:p>
            <a:r>
              <a:rPr lang="nb-NO"/>
              <a:t>Klikk ikonet for å legge til et bilde</a:t>
            </a:r>
          </a:p>
        </p:txBody>
      </p:sp>
      <p:sp>
        <p:nvSpPr>
          <p:cNvPr id="10" name="Tittel 1">
            <a:extLst>
              <a:ext uri="{FF2B5EF4-FFF2-40B4-BE49-F238E27FC236}">
                <a16:creationId xmlns:a16="http://schemas.microsoft.com/office/drawing/2014/main" id="{E30C9680-88E9-452A-BB51-C51AB99C3883}"/>
              </a:ext>
            </a:extLst>
          </p:cNvPr>
          <p:cNvSpPr>
            <a:spLocks noGrp="1"/>
          </p:cNvSpPr>
          <p:nvPr>
            <p:ph type="title"/>
          </p:nvPr>
        </p:nvSpPr>
        <p:spPr>
          <a:xfrm>
            <a:off x="1068126" y="1662031"/>
            <a:ext cx="6273202" cy="739264"/>
          </a:xfrm>
          <a:prstGeom prst="rect">
            <a:avLst/>
          </a:prstGeom>
        </p:spPr>
        <p:txBody>
          <a:bodyPr anchor="t">
            <a:normAutofit/>
          </a:bodyPr>
          <a:lstStyle>
            <a:lvl1pPr>
              <a:defRPr sz="4000" b="0">
                <a:solidFill>
                  <a:srgbClr val="004A93"/>
                </a:solidFill>
                <a:latin typeface="+mj-lt"/>
              </a:defRPr>
            </a:lvl1pPr>
          </a:lstStyle>
          <a:p>
            <a:r>
              <a:rPr lang="nb-NO"/>
              <a:t>Klikk for å redigere tittelstil</a:t>
            </a:r>
            <a:endParaRPr lang="nb-NO" dirty="0"/>
          </a:p>
        </p:txBody>
      </p:sp>
      <p:sp>
        <p:nvSpPr>
          <p:cNvPr id="11" name="Plassholder for tekst 2">
            <a:extLst>
              <a:ext uri="{FF2B5EF4-FFF2-40B4-BE49-F238E27FC236}">
                <a16:creationId xmlns:a16="http://schemas.microsoft.com/office/drawing/2014/main" id="{B3484A42-984E-4758-86EA-2B21CC09A844}"/>
              </a:ext>
            </a:extLst>
          </p:cNvPr>
          <p:cNvSpPr>
            <a:spLocks noGrp="1"/>
          </p:cNvSpPr>
          <p:nvPr>
            <p:ph type="body" idx="1"/>
          </p:nvPr>
        </p:nvSpPr>
        <p:spPr>
          <a:xfrm>
            <a:off x="1068125" y="2525486"/>
            <a:ext cx="6273201" cy="1830268"/>
          </a:xfrm>
          <a:prstGeom prst="rect">
            <a:avLst/>
          </a:prstGeo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Tree>
    <p:extLst>
      <p:ext uri="{BB962C8B-B14F-4D97-AF65-F5344CB8AC3E}">
        <p14:creationId xmlns:p14="http://schemas.microsoft.com/office/powerpoint/2010/main" val="1703852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2_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23996-01F9-4EEA-981B-68A712C87C23}"/>
              </a:ext>
            </a:extLst>
          </p:cNvPr>
          <p:cNvSpPr>
            <a:spLocks noGrp="1"/>
          </p:cNvSpPr>
          <p:nvPr>
            <p:ph type="title"/>
          </p:nvPr>
        </p:nvSpPr>
        <p:spPr>
          <a:xfrm>
            <a:off x="838200" y="365125"/>
            <a:ext cx="10515600" cy="1325563"/>
          </a:xfrm>
          <a:prstGeom prst="rect">
            <a:avLst/>
          </a:prstGeom>
        </p:spPr>
        <p:txBody>
          <a:bodyPr/>
          <a:lstStyle>
            <a:lvl1pPr>
              <a:defRPr b="0">
                <a:latin typeface="+mj-lt"/>
              </a:defRPr>
            </a:lvl1p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9A0283F9-D368-4D8F-819C-77462C0FE199}"/>
              </a:ext>
            </a:extLst>
          </p:cNvPr>
          <p:cNvSpPr>
            <a:spLocks noGrp="1"/>
          </p:cNvSpPr>
          <p:nvPr>
            <p:ph idx="1"/>
          </p:nvPr>
        </p:nvSpPr>
        <p:spPr>
          <a:xfrm>
            <a:off x="838200" y="1825625"/>
            <a:ext cx="10515600" cy="3660775"/>
          </a:xfrm>
          <a:prstGeom prst="rect">
            <a:avLst/>
          </a:prstGeo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576593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Deloverskrift">
    <p:spTree>
      <p:nvGrpSpPr>
        <p:cNvPr id="1" name=""/>
        <p:cNvGrpSpPr/>
        <p:nvPr/>
      </p:nvGrpSpPr>
      <p:grpSpPr>
        <a:xfrm>
          <a:off x="0" y="0"/>
          <a:ext cx="0" cy="0"/>
          <a:chOff x="0" y="0"/>
          <a:chExt cx="0" cy="0"/>
        </a:xfrm>
      </p:grpSpPr>
      <p:sp>
        <p:nvSpPr>
          <p:cNvPr id="9" name="Plassholder for bilde 7">
            <a:extLst>
              <a:ext uri="{FF2B5EF4-FFF2-40B4-BE49-F238E27FC236}">
                <a16:creationId xmlns:a16="http://schemas.microsoft.com/office/drawing/2014/main" id="{3B4D85B6-5136-43C2-BCCA-FFE6137618B2}"/>
              </a:ext>
            </a:extLst>
          </p:cNvPr>
          <p:cNvSpPr>
            <a:spLocks noGrp="1"/>
          </p:cNvSpPr>
          <p:nvPr>
            <p:ph type="pic" sz="quarter" idx="13"/>
          </p:nvPr>
        </p:nvSpPr>
        <p:spPr>
          <a:xfrm>
            <a:off x="8516983" y="1"/>
            <a:ext cx="3675017" cy="5928526"/>
          </a:xfrm>
          <a:prstGeom prst="rect">
            <a:avLst/>
          </a:prstGeom>
        </p:spPr>
        <p:txBody>
          <a:bodyPr/>
          <a:lstStyle/>
          <a:p>
            <a:r>
              <a:rPr lang="nb-NO"/>
              <a:t>Klikk ikonet for å legge til et bilde</a:t>
            </a:r>
          </a:p>
        </p:txBody>
      </p:sp>
      <p:sp>
        <p:nvSpPr>
          <p:cNvPr id="10" name="Tittel 1">
            <a:extLst>
              <a:ext uri="{FF2B5EF4-FFF2-40B4-BE49-F238E27FC236}">
                <a16:creationId xmlns:a16="http://schemas.microsoft.com/office/drawing/2014/main" id="{8CFEB4D9-AD72-4B60-95EB-31621B6E2753}"/>
              </a:ext>
            </a:extLst>
          </p:cNvPr>
          <p:cNvSpPr>
            <a:spLocks noGrp="1"/>
          </p:cNvSpPr>
          <p:nvPr>
            <p:ph type="title"/>
          </p:nvPr>
        </p:nvSpPr>
        <p:spPr>
          <a:xfrm>
            <a:off x="1068126" y="1662031"/>
            <a:ext cx="6273202" cy="739264"/>
          </a:xfrm>
          <a:prstGeom prst="rect">
            <a:avLst/>
          </a:prstGeom>
        </p:spPr>
        <p:txBody>
          <a:bodyPr anchor="t">
            <a:normAutofit/>
          </a:bodyPr>
          <a:lstStyle>
            <a:lvl1pPr>
              <a:defRPr sz="4000" b="0">
                <a:solidFill>
                  <a:srgbClr val="004A93"/>
                </a:solidFill>
                <a:latin typeface="+mj-lt"/>
              </a:defRPr>
            </a:lvl1pPr>
          </a:lstStyle>
          <a:p>
            <a:r>
              <a:rPr lang="nb-NO"/>
              <a:t>Klikk for å redigere tittelstil</a:t>
            </a:r>
            <a:endParaRPr lang="nb-NO" dirty="0"/>
          </a:p>
        </p:txBody>
      </p:sp>
      <p:sp>
        <p:nvSpPr>
          <p:cNvPr id="11" name="Plassholder for tekst 2">
            <a:extLst>
              <a:ext uri="{FF2B5EF4-FFF2-40B4-BE49-F238E27FC236}">
                <a16:creationId xmlns:a16="http://schemas.microsoft.com/office/drawing/2014/main" id="{D57DF29E-3BF1-4C83-88E7-8D3E0A617ECE}"/>
              </a:ext>
            </a:extLst>
          </p:cNvPr>
          <p:cNvSpPr>
            <a:spLocks noGrp="1"/>
          </p:cNvSpPr>
          <p:nvPr>
            <p:ph type="body" idx="1"/>
          </p:nvPr>
        </p:nvSpPr>
        <p:spPr>
          <a:xfrm>
            <a:off x="1068125" y="2525486"/>
            <a:ext cx="6273201" cy="1830268"/>
          </a:xfrm>
          <a:prstGeom prst="rect">
            <a:avLst/>
          </a:prstGeo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Tree>
    <p:extLst>
      <p:ext uri="{BB962C8B-B14F-4D97-AF65-F5344CB8AC3E}">
        <p14:creationId xmlns:p14="http://schemas.microsoft.com/office/powerpoint/2010/main" val="1212339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3_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23996-01F9-4EEA-981B-68A712C87C23}"/>
              </a:ext>
            </a:extLst>
          </p:cNvPr>
          <p:cNvSpPr>
            <a:spLocks noGrp="1"/>
          </p:cNvSpPr>
          <p:nvPr>
            <p:ph type="title"/>
          </p:nvPr>
        </p:nvSpPr>
        <p:spPr>
          <a:xfrm>
            <a:off x="838200" y="365125"/>
            <a:ext cx="10515600" cy="1325563"/>
          </a:xfrm>
          <a:prstGeom prst="rect">
            <a:avLst/>
          </a:prstGeom>
        </p:spPr>
        <p:txBody>
          <a:bodyPr/>
          <a:lstStyle>
            <a:lvl1pPr>
              <a:defRPr b="0">
                <a:latin typeface="+mj-lt"/>
              </a:defRPr>
            </a:lvl1p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9A0283F9-D368-4D8F-819C-77462C0FE199}"/>
              </a:ext>
            </a:extLst>
          </p:cNvPr>
          <p:cNvSpPr>
            <a:spLocks noGrp="1"/>
          </p:cNvSpPr>
          <p:nvPr>
            <p:ph idx="1"/>
          </p:nvPr>
        </p:nvSpPr>
        <p:spPr>
          <a:xfrm>
            <a:off x="838200" y="1825625"/>
            <a:ext cx="10515600" cy="3660775"/>
          </a:xfrm>
          <a:prstGeom prst="rect">
            <a:avLst/>
          </a:prstGeo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523167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Deloverskrift">
    <p:spTree>
      <p:nvGrpSpPr>
        <p:cNvPr id="1" name=""/>
        <p:cNvGrpSpPr/>
        <p:nvPr/>
      </p:nvGrpSpPr>
      <p:grpSpPr>
        <a:xfrm>
          <a:off x="0" y="0"/>
          <a:ext cx="0" cy="0"/>
          <a:chOff x="0" y="0"/>
          <a:chExt cx="0" cy="0"/>
        </a:xfrm>
      </p:grpSpPr>
      <p:sp>
        <p:nvSpPr>
          <p:cNvPr id="9" name="Plassholder for bilde 7">
            <a:extLst>
              <a:ext uri="{FF2B5EF4-FFF2-40B4-BE49-F238E27FC236}">
                <a16:creationId xmlns:a16="http://schemas.microsoft.com/office/drawing/2014/main" id="{03113684-BC8C-4B54-B1C4-2C234332B8B5}"/>
              </a:ext>
            </a:extLst>
          </p:cNvPr>
          <p:cNvSpPr>
            <a:spLocks noGrp="1"/>
          </p:cNvSpPr>
          <p:nvPr>
            <p:ph type="pic" sz="quarter" idx="13"/>
          </p:nvPr>
        </p:nvSpPr>
        <p:spPr>
          <a:xfrm>
            <a:off x="8516983" y="1"/>
            <a:ext cx="3675017" cy="5928526"/>
          </a:xfrm>
          <a:prstGeom prst="rect">
            <a:avLst/>
          </a:prstGeom>
        </p:spPr>
        <p:txBody>
          <a:bodyPr/>
          <a:lstStyle/>
          <a:p>
            <a:r>
              <a:rPr lang="nb-NO"/>
              <a:t>Klikk ikonet for å legge til et bilde</a:t>
            </a:r>
          </a:p>
        </p:txBody>
      </p:sp>
      <p:sp>
        <p:nvSpPr>
          <p:cNvPr id="10" name="Tittel 1">
            <a:extLst>
              <a:ext uri="{FF2B5EF4-FFF2-40B4-BE49-F238E27FC236}">
                <a16:creationId xmlns:a16="http://schemas.microsoft.com/office/drawing/2014/main" id="{2BE7DA01-5E20-41BD-826E-7F328002993B}"/>
              </a:ext>
            </a:extLst>
          </p:cNvPr>
          <p:cNvSpPr>
            <a:spLocks noGrp="1"/>
          </p:cNvSpPr>
          <p:nvPr>
            <p:ph type="title"/>
          </p:nvPr>
        </p:nvSpPr>
        <p:spPr>
          <a:xfrm>
            <a:off x="1068126" y="1662031"/>
            <a:ext cx="6273202" cy="739264"/>
          </a:xfrm>
          <a:prstGeom prst="rect">
            <a:avLst/>
          </a:prstGeom>
        </p:spPr>
        <p:txBody>
          <a:bodyPr anchor="t">
            <a:normAutofit/>
          </a:bodyPr>
          <a:lstStyle>
            <a:lvl1pPr>
              <a:defRPr sz="4000" b="0">
                <a:solidFill>
                  <a:srgbClr val="004A93"/>
                </a:solidFill>
                <a:latin typeface="+mj-lt"/>
              </a:defRPr>
            </a:lvl1pPr>
          </a:lstStyle>
          <a:p>
            <a:r>
              <a:rPr lang="nb-NO"/>
              <a:t>Klikk for å redigere tittelstil</a:t>
            </a:r>
            <a:endParaRPr lang="nb-NO" dirty="0"/>
          </a:p>
        </p:txBody>
      </p:sp>
      <p:sp>
        <p:nvSpPr>
          <p:cNvPr id="11" name="Plassholder for tekst 2">
            <a:extLst>
              <a:ext uri="{FF2B5EF4-FFF2-40B4-BE49-F238E27FC236}">
                <a16:creationId xmlns:a16="http://schemas.microsoft.com/office/drawing/2014/main" id="{A34D5D0D-229E-4AF7-928B-37C41B666689}"/>
              </a:ext>
            </a:extLst>
          </p:cNvPr>
          <p:cNvSpPr>
            <a:spLocks noGrp="1"/>
          </p:cNvSpPr>
          <p:nvPr>
            <p:ph type="body" idx="1"/>
          </p:nvPr>
        </p:nvSpPr>
        <p:spPr>
          <a:xfrm>
            <a:off x="1068125" y="2525486"/>
            <a:ext cx="6273201" cy="1830268"/>
          </a:xfrm>
          <a:prstGeom prst="rect">
            <a:avLst/>
          </a:prstGeo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Tree>
    <p:extLst>
      <p:ext uri="{BB962C8B-B14F-4D97-AF65-F5344CB8AC3E}">
        <p14:creationId xmlns:p14="http://schemas.microsoft.com/office/powerpoint/2010/main" val="2600006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384935" y="6282364"/>
            <a:ext cx="3815106" cy="400586"/>
          </a:xfrm>
          <a:prstGeom prst="rect">
            <a:avLst/>
          </a:prstGeom>
        </p:spPr>
      </p:pic>
    </p:spTree>
    <p:extLst>
      <p:ext uri="{BB962C8B-B14F-4D97-AF65-F5344CB8AC3E}">
        <p14:creationId xmlns:p14="http://schemas.microsoft.com/office/powerpoint/2010/main" val="42539523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74" r:id="rId4"/>
    <p:sldLayoutId id="2147483660" r:id="rId5"/>
    <p:sldLayoutId id="2147483675" r:id="rId6"/>
    <p:sldLayoutId id="2147483661" r:id="rId7"/>
    <p:sldLayoutId id="2147483676" r:id="rId8"/>
    <p:sldLayoutId id="2147483673" r:id="rId9"/>
    <p:sldLayoutId id="2147483677" r:id="rId10"/>
    <p:sldLayoutId id="2147483664" r:id="rId11"/>
    <p:sldLayoutId id="2147483678" r:id="rId12"/>
    <p:sldLayoutId id="2147483665" r:id="rId13"/>
    <p:sldLayoutId id="2147483679" r:id="rId14"/>
    <p:sldLayoutId id="2147483666" r:id="rId15"/>
    <p:sldLayoutId id="2147483680" r:id="rId16"/>
    <p:sldLayoutId id="2147483667" r:id="rId17"/>
    <p:sldLayoutId id="2147483681" r:id="rId18"/>
    <p:sldLayoutId id="2147483668" r:id="rId19"/>
    <p:sldLayoutId id="2147483682" r:id="rId20"/>
    <p:sldLayoutId id="2147483683" r:id="rId21"/>
  </p:sldLayoutIdLst>
  <p:txStyles>
    <p:titleStyle>
      <a:lvl1pPr algn="l" defTabSz="914400" rtl="0" eaLnBrk="1" latinLnBrk="0" hangingPunct="1">
        <a:lnSpc>
          <a:spcPct val="90000"/>
        </a:lnSpc>
        <a:spcBef>
          <a:spcPct val="0"/>
        </a:spcBef>
        <a:buNone/>
        <a:defRPr sz="4400" b="1" kern="1200">
          <a:solidFill>
            <a:srgbClr val="004A93"/>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AEC859-E1BD-4844-BEBF-9F7D63DA49F0}"/>
              </a:ext>
            </a:extLst>
          </p:cNvPr>
          <p:cNvSpPr>
            <a:spLocks noGrp="1"/>
          </p:cNvSpPr>
          <p:nvPr>
            <p:ph type="title"/>
          </p:nvPr>
        </p:nvSpPr>
        <p:spPr>
          <a:xfrm>
            <a:off x="793806" y="1662031"/>
            <a:ext cx="5027874" cy="1194380"/>
          </a:xfrm>
        </p:spPr>
        <p:txBody>
          <a:bodyPr>
            <a:normAutofit/>
          </a:bodyPr>
          <a:lstStyle/>
          <a:p>
            <a:r>
              <a:rPr lang="en-US" b="1" dirty="0"/>
              <a:t>Use of digital tools in dementia diagnostics</a:t>
            </a:r>
          </a:p>
        </p:txBody>
      </p:sp>
      <p:sp>
        <p:nvSpPr>
          <p:cNvPr id="3" name="Plassholder for tekst 2">
            <a:extLst>
              <a:ext uri="{FF2B5EF4-FFF2-40B4-BE49-F238E27FC236}">
                <a16:creationId xmlns:a16="http://schemas.microsoft.com/office/drawing/2014/main" id="{013B5EB7-893F-4352-9F3C-A08824330618}"/>
              </a:ext>
            </a:extLst>
          </p:cNvPr>
          <p:cNvSpPr>
            <a:spLocks noGrp="1"/>
          </p:cNvSpPr>
          <p:nvPr>
            <p:ph type="body" idx="1"/>
          </p:nvPr>
        </p:nvSpPr>
        <p:spPr>
          <a:xfrm>
            <a:off x="908638" y="3429000"/>
            <a:ext cx="4348606" cy="1377423"/>
          </a:xfrm>
        </p:spPr>
        <p:txBody>
          <a:bodyPr>
            <a:noAutofit/>
          </a:bodyPr>
          <a:lstStyle/>
          <a:p>
            <a:pPr marL="0" indent="0" algn="ctr">
              <a:lnSpc>
                <a:spcPct val="100000"/>
              </a:lnSpc>
              <a:buNone/>
            </a:pPr>
            <a:r>
              <a:rPr lang="en-US" sz="2000" b="1" dirty="0"/>
              <a:t>Anne-Brita Knapskog</a:t>
            </a:r>
          </a:p>
          <a:p>
            <a:pPr marL="0" indent="0" algn="ctr">
              <a:lnSpc>
                <a:spcPct val="100000"/>
              </a:lnSpc>
              <a:buNone/>
            </a:pPr>
            <a:r>
              <a:rPr lang="en-US" sz="2000" b="1" dirty="0"/>
              <a:t>Memory clinic</a:t>
            </a:r>
          </a:p>
          <a:p>
            <a:pPr marL="0" indent="0" algn="ctr">
              <a:lnSpc>
                <a:spcPct val="100000"/>
              </a:lnSpc>
              <a:buNone/>
            </a:pPr>
            <a:r>
              <a:rPr lang="en-US" sz="2000" b="1" dirty="0"/>
              <a:t>Oslo Clinical Dementia Research Group</a:t>
            </a:r>
          </a:p>
          <a:p>
            <a:pPr marL="0" indent="0" algn="ctr">
              <a:lnSpc>
                <a:spcPct val="100000"/>
              </a:lnSpc>
              <a:buNone/>
            </a:pPr>
            <a:r>
              <a:rPr lang="en-US" sz="2000" b="1" dirty="0"/>
              <a:t>Department of Geriatric Medicine </a:t>
            </a:r>
          </a:p>
          <a:p>
            <a:pPr marL="0" indent="0" algn="ctr">
              <a:lnSpc>
                <a:spcPct val="100000"/>
              </a:lnSpc>
              <a:buNone/>
            </a:pPr>
            <a:r>
              <a:rPr lang="en-US" sz="2000" b="1" dirty="0"/>
              <a:t>Oslo University Hospital</a:t>
            </a:r>
          </a:p>
        </p:txBody>
      </p:sp>
      <p:pic>
        <p:nvPicPr>
          <p:cNvPr id="8" name="Picture 4">
            <a:extLst>
              <a:ext uri="{FF2B5EF4-FFF2-40B4-BE49-F238E27FC236}">
                <a16:creationId xmlns:a16="http://schemas.microsoft.com/office/drawing/2014/main" id="{E0CD35FF-5C83-CA17-ECB7-AAFFC138E0B8}"/>
              </a:ext>
            </a:extLst>
          </p:cNvPr>
          <p:cNvPicPr>
            <a:picLocks noChangeAspect="1"/>
          </p:cNvPicPr>
          <p:nvPr/>
        </p:nvPicPr>
        <p:blipFill>
          <a:blip r:embed="rId3">
            <a:clrChange>
              <a:clrFrom>
                <a:srgbClr val="FEFFFF"/>
              </a:clrFrom>
              <a:clrTo>
                <a:srgbClr val="FEFFFF">
                  <a:alpha val="0"/>
                </a:srgbClr>
              </a:clrTo>
            </a:clrChange>
          </a:blip>
          <a:stretch>
            <a:fillRect/>
          </a:stretch>
        </p:blipFill>
        <p:spPr>
          <a:xfrm>
            <a:off x="6045203" y="724145"/>
            <a:ext cx="5907795" cy="4732455"/>
          </a:xfrm>
          <a:prstGeom prst="rect">
            <a:avLst/>
          </a:prstGeom>
        </p:spPr>
      </p:pic>
      <p:pic>
        <p:nvPicPr>
          <p:cNvPr id="4" name="Plassholder for innhold 14">
            <a:extLst>
              <a:ext uri="{FF2B5EF4-FFF2-40B4-BE49-F238E27FC236}">
                <a16:creationId xmlns:a16="http://schemas.microsoft.com/office/drawing/2014/main" id="{6ECCFD39-1972-8AEE-4567-90B0695324A7}"/>
              </a:ext>
            </a:extLst>
          </p:cNvPr>
          <p:cNvPicPr>
            <a:picLocks noChangeAspect="1"/>
          </p:cNvPicPr>
          <p:nvPr/>
        </p:nvPicPr>
        <p:blipFill>
          <a:blip r:embed="rId4"/>
          <a:stretch>
            <a:fillRect/>
          </a:stretch>
        </p:blipFill>
        <p:spPr>
          <a:xfrm>
            <a:off x="10718595" y="165673"/>
            <a:ext cx="1331658" cy="1331658"/>
          </a:xfrm>
          <a:prstGeom prst="rect">
            <a:avLst/>
          </a:prstGeom>
        </p:spPr>
      </p:pic>
      <p:sp>
        <p:nvSpPr>
          <p:cNvPr id="5" name="Rechthoek 7">
            <a:extLst>
              <a:ext uri="{FF2B5EF4-FFF2-40B4-BE49-F238E27FC236}">
                <a16:creationId xmlns:a16="http://schemas.microsoft.com/office/drawing/2014/main" id="{F5ABC53F-873E-C2BA-8310-94F3BA7B17ED}"/>
              </a:ext>
            </a:extLst>
          </p:cNvPr>
          <p:cNvSpPr/>
          <p:nvPr/>
        </p:nvSpPr>
        <p:spPr>
          <a:xfrm>
            <a:off x="9522999" y="6353773"/>
            <a:ext cx="2780270" cy="338554"/>
          </a:xfrm>
          <a:prstGeom prst="rect">
            <a:avLst/>
          </a:prstGeom>
        </p:spPr>
        <p:txBody>
          <a:bodyPr wrap="square">
            <a:spAutoFit/>
          </a:bodyPr>
          <a:lstStyle/>
          <a:p>
            <a:pPr>
              <a:defRPr/>
            </a:pPr>
            <a:r>
              <a:rPr lang="nl-NL" altLang="nl-NL" sz="1600" dirty="0">
                <a:solidFill>
                  <a:prstClr val="white">
                    <a:lumMod val="50000"/>
                  </a:prstClr>
                </a:solidFill>
                <a:latin typeface="Trebuchet MS"/>
              </a:rPr>
              <a:t>Tate, Front </a:t>
            </a:r>
            <a:r>
              <a:rPr lang="nl-NL" altLang="nl-NL" sz="1600" dirty="0" err="1">
                <a:solidFill>
                  <a:prstClr val="white">
                    <a:lumMod val="50000"/>
                  </a:prstClr>
                </a:solidFill>
                <a:latin typeface="Trebuchet MS"/>
              </a:rPr>
              <a:t>Neurol</a:t>
            </a:r>
            <a:r>
              <a:rPr lang="nl-NL" altLang="nl-NL" sz="1600" dirty="0">
                <a:solidFill>
                  <a:prstClr val="white">
                    <a:lumMod val="50000"/>
                  </a:prstClr>
                </a:solidFill>
                <a:latin typeface="Trebuchet MS"/>
              </a:rPr>
              <a:t> 2023 </a:t>
            </a:r>
          </a:p>
        </p:txBody>
      </p:sp>
      <p:pic>
        <p:nvPicPr>
          <p:cNvPr id="6" name="Afbeelding 5">
            <a:extLst>
              <a:ext uri="{FF2B5EF4-FFF2-40B4-BE49-F238E27FC236}">
                <a16:creationId xmlns:a16="http://schemas.microsoft.com/office/drawing/2014/main" id="{53536CA4-3DBD-80E5-09DE-F43D8C428584}"/>
              </a:ext>
            </a:extLst>
          </p:cNvPr>
          <p:cNvPicPr>
            <a:picLocks noChangeAspect="1"/>
          </p:cNvPicPr>
          <p:nvPr/>
        </p:nvPicPr>
        <p:blipFill>
          <a:blip r:embed="rId5"/>
          <a:stretch>
            <a:fillRect/>
          </a:stretch>
        </p:blipFill>
        <p:spPr>
          <a:xfrm>
            <a:off x="281489" y="6249535"/>
            <a:ext cx="2801452" cy="547029"/>
          </a:xfrm>
          <a:prstGeom prst="rect">
            <a:avLst/>
          </a:prstGeom>
        </p:spPr>
      </p:pic>
    </p:spTree>
    <p:extLst>
      <p:ext uri="{BB962C8B-B14F-4D97-AF65-F5344CB8AC3E}">
        <p14:creationId xmlns:p14="http://schemas.microsoft.com/office/powerpoint/2010/main" val="1981276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1" descr="A screenshot of a computer&#10;&#10;Description automatically generated">
            <a:extLst>
              <a:ext uri="{FF2B5EF4-FFF2-40B4-BE49-F238E27FC236}">
                <a16:creationId xmlns:a16="http://schemas.microsoft.com/office/drawing/2014/main" id="{1B173646-B1E4-EE70-1531-150FB88A3571}"/>
              </a:ext>
            </a:extLst>
          </p:cNvPr>
          <p:cNvPicPr>
            <a:picLocks noChangeAspect="1"/>
          </p:cNvPicPr>
          <p:nvPr/>
        </p:nvPicPr>
        <p:blipFill>
          <a:blip r:embed="rId3"/>
          <a:stretch>
            <a:fillRect/>
          </a:stretch>
        </p:blipFill>
        <p:spPr>
          <a:xfrm>
            <a:off x="603729" y="0"/>
            <a:ext cx="10834688" cy="5931990"/>
          </a:xfrm>
          <a:prstGeom prst="rect">
            <a:avLst/>
          </a:prstGeom>
          <a:noFill/>
        </p:spPr>
      </p:pic>
    </p:spTree>
    <p:extLst>
      <p:ext uri="{BB962C8B-B14F-4D97-AF65-F5344CB8AC3E}">
        <p14:creationId xmlns:p14="http://schemas.microsoft.com/office/powerpoint/2010/main" val="3183285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solidFill>
                  <a:schemeClr val="accent1">
                    <a:lumMod val="75000"/>
                  </a:schemeClr>
                </a:solidFill>
              </a:rPr>
              <a:t>Online cognitive test</a:t>
            </a:r>
          </a:p>
        </p:txBody>
      </p:sp>
      <p:sp>
        <p:nvSpPr>
          <p:cNvPr id="4" name="Tijdelijke aanduiding voor voetteks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chemeClr val="accent1">
                    <a:lumMod val="75000"/>
                  </a:schemeClr>
                </a:solidFill>
                <a:effectLst/>
                <a:uLnTx/>
                <a:uFillTx/>
                <a:latin typeface="Trebuchet MS"/>
                <a:ea typeface="+mn-ea"/>
                <a:cs typeface="+mn-cs"/>
              </a:rPr>
              <a:t>Alzheimer Center Amsterdam</a:t>
            </a:r>
          </a:p>
        </p:txBody>
      </p:sp>
      <p:pic>
        <p:nvPicPr>
          <p:cNvPr id="5" name="Picture 2"/>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81344" y="2240541"/>
            <a:ext cx="1073955" cy="1009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4377508" y="2876166"/>
            <a:ext cx="2032228" cy="125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Afbeeldingsresultaat voor hanneke rhodius"/>
          <p:cNvPicPr>
            <a:picLocks noChangeAspect="1" noChangeArrowheads="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6166660" y="3488999"/>
            <a:ext cx="845350" cy="1171590"/>
          </a:xfrm>
          <a:prstGeom prst="rect">
            <a:avLst/>
          </a:prstGeom>
          <a:noFill/>
          <a:extLst>
            <a:ext uri="{909E8E84-426E-40DD-AFC4-6F175D3DCCD1}">
              <a14:hiddenFill xmlns:a14="http://schemas.microsoft.com/office/drawing/2010/main">
                <a:solidFill>
                  <a:srgbClr val="FFFFFF"/>
                </a:solidFill>
              </a14:hiddenFill>
            </a:ext>
          </a:extLst>
        </p:spPr>
      </p:pic>
      <p:sp>
        <p:nvSpPr>
          <p:cNvPr id="14" name="Afgeronde rechthoek 13"/>
          <p:cNvSpPr/>
          <p:nvPr/>
        </p:nvSpPr>
        <p:spPr>
          <a:xfrm>
            <a:off x="2195757" y="2043357"/>
            <a:ext cx="7260979" cy="3421528"/>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US" sz="2300" b="1" i="0" u="none" strike="noStrike" kern="1200" cap="none" spc="0" normalizeH="0" baseline="0" noProof="0" dirty="0">
                <a:ln>
                  <a:noFill/>
                </a:ln>
                <a:solidFill>
                  <a:prstClr val="black">
                    <a:lumMod val="95000"/>
                    <a:lumOff val="5000"/>
                  </a:prstClr>
                </a:solidFill>
                <a:effectLst/>
                <a:uLnTx/>
                <a:uFillTx/>
                <a:latin typeface="Trebuchet MS"/>
                <a:ea typeface="+mn-ea"/>
                <a:cs typeface="+mn-cs"/>
              </a:rPr>
              <a:t>Now cognitive testing starts at GP</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300" dirty="0">
                <a:solidFill>
                  <a:prstClr val="black">
                    <a:lumMod val="95000"/>
                    <a:lumOff val="5000"/>
                  </a:prstClr>
                </a:solidFill>
                <a:latin typeface="Trebuchet MS"/>
              </a:rPr>
              <a:t>High threshold</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lumMod val="95000"/>
                    <a:lumOff val="5000"/>
                  </a:prstClr>
                </a:solidFill>
                <a:effectLst/>
                <a:uLnTx/>
                <a:uFillTx/>
                <a:latin typeface="Trebuchet MS"/>
                <a:ea typeface="+mn-ea"/>
                <a:cs typeface="+mn-cs"/>
              </a:rPr>
              <a:t>Just MMSE/MOCA, pen &amp; paper</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lumMod val="95000"/>
                  <a:lumOff val="5000"/>
                </a:prstClr>
              </a:solidFill>
              <a:effectLst/>
              <a:uLnTx/>
              <a:uFillTx/>
              <a:latin typeface="Trebuchet MS"/>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lumMod val="95000"/>
                  <a:lumOff val="5000"/>
                </a:prstClr>
              </a:solidFill>
              <a:effectLst/>
              <a:uLnTx/>
              <a:uFillTx/>
              <a:latin typeface="Trebuchet MS"/>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lumMod val="95000"/>
                    <a:lumOff val="5000"/>
                  </a:prstClr>
                </a:solidFill>
                <a:effectLst/>
                <a:uLnTx/>
                <a:uFillTx/>
                <a:latin typeface="Trebuchet MS"/>
                <a:ea typeface="+mn-ea"/>
                <a:cs typeface="+mn-cs"/>
              </a:rPr>
              <a:t>Easier and standardized testing?</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lumMod val="95000"/>
                    <a:lumOff val="5000"/>
                  </a:prstClr>
                </a:solidFill>
                <a:effectLst/>
                <a:uLnTx/>
                <a:uFillTx/>
                <a:latin typeface="Trebuchet MS"/>
                <a:ea typeface="+mn-ea"/>
                <a:cs typeface="+mn-cs"/>
              </a:rPr>
              <a:t>Online cognitive testing possible?</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prstClr val="black">
                  <a:lumMod val="95000"/>
                  <a:lumOff val="5000"/>
                </a:prstClr>
              </a:solidFill>
              <a:effectLst/>
              <a:uLnTx/>
              <a:uFillTx/>
              <a:latin typeface="Trebuchet MS"/>
              <a:ea typeface="+mn-ea"/>
              <a:cs typeface="+mn-cs"/>
            </a:endParaRPr>
          </a:p>
        </p:txBody>
      </p:sp>
      <p:cxnSp>
        <p:nvCxnSpPr>
          <p:cNvPr id="15" name="Rechte verbindingslijn met pijl 14"/>
          <p:cNvCxnSpPr/>
          <p:nvPr/>
        </p:nvCxnSpPr>
        <p:spPr>
          <a:xfrm>
            <a:off x="5826246" y="3561743"/>
            <a:ext cx="12400" cy="44873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Corona-lockdown: Autoshowrooms gaan dicht, werkplaatsen blijven open  [UPDATE] - Automotive Onl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12344">
            <a:off x="8771506" y="4343781"/>
            <a:ext cx="1834696" cy="1518023"/>
          </a:xfrm>
          <a:prstGeom prst="rect">
            <a:avLst/>
          </a:prstGeom>
          <a:noFill/>
          <a:extLst>
            <a:ext uri="{909E8E84-426E-40DD-AFC4-6F175D3DCCD1}">
              <a14:hiddenFill xmlns:a14="http://schemas.microsoft.com/office/drawing/2010/main">
                <a:solidFill>
                  <a:srgbClr val="FFFFFF"/>
                </a:solidFill>
              </a14:hiddenFill>
            </a:ext>
          </a:extLst>
        </p:spPr>
      </p:pic>
      <p:pic>
        <p:nvPicPr>
          <p:cNvPr id="16" name="Afbeelding 15" descr="Afbeeldingsresultaat voor pictogram brain"/>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0802362" y="180670"/>
            <a:ext cx="573477" cy="572400"/>
          </a:xfrm>
          <a:prstGeom prst="rect">
            <a:avLst/>
          </a:prstGeom>
          <a:noFill/>
          <a:ln>
            <a:noFill/>
          </a:ln>
        </p:spPr>
      </p:pic>
      <p:sp>
        <p:nvSpPr>
          <p:cNvPr id="17" name="Afgeronde rechthoek 16"/>
          <p:cNvSpPr/>
          <p:nvPr/>
        </p:nvSpPr>
        <p:spPr>
          <a:xfrm>
            <a:off x="10291810" y="1370123"/>
            <a:ext cx="1438774" cy="571445"/>
          </a:xfrm>
          <a:prstGeom prst="roundRect">
            <a:avLst/>
          </a:prstGeom>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rPr>
              <a:t>Online </a:t>
            </a:r>
            <a:r>
              <a:rPr kumimoji="0" lang="nl-NL" sz="1200" b="0" i="0" u="none" strike="noStrike" kern="1200" cap="none" spc="0" normalizeH="0" baseline="0" noProof="0" dirty="0" err="1">
                <a:ln>
                  <a:noFill/>
                </a:ln>
                <a:solidFill>
                  <a:prstClr val="black"/>
                </a:solidFill>
                <a:effectLst/>
                <a:uLnTx/>
                <a:uFillTx/>
                <a:latin typeface="Calibri" panose="020F0502020204030204"/>
                <a:ea typeface="+mn-ea"/>
                <a:cs typeface="+mn-cs"/>
              </a:rPr>
              <a:t>cognitive</a:t>
            </a: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rPr>
              <a:t> test</a:t>
            </a:r>
          </a:p>
        </p:txBody>
      </p:sp>
      <p:sp>
        <p:nvSpPr>
          <p:cNvPr id="18" name="Afgeronde rechthoek 17"/>
          <p:cNvSpPr/>
          <p:nvPr/>
        </p:nvSpPr>
        <p:spPr>
          <a:xfrm>
            <a:off x="10291810" y="861428"/>
            <a:ext cx="1438774" cy="350713"/>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200" b="1" dirty="0" err="1">
                <a:solidFill>
                  <a:prstClr val="black"/>
                </a:solidFill>
                <a:latin typeface="Calibri" panose="020F0502020204030204"/>
              </a:rPr>
              <a:t>Worried</a:t>
            </a:r>
            <a:r>
              <a:rPr lang="nl-NL" sz="1200" b="1" dirty="0">
                <a:solidFill>
                  <a:prstClr val="black"/>
                </a:solidFill>
                <a:latin typeface="Calibri" panose="020F0502020204030204"/>
              </a:rPr>
              <a:t> at home</a:t>
            </a:r>
            <a:endParaRPr kumimoji="0" lang="nl-NL" sz="12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527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chemeClr val="accent1">
                    <a:lumMod val="75000"/>
                  </a:schemeClr>
                </a:solidFill>
              </a:rPr>
              <a:t>Online cognitive test</a:t>
            </a:r>
          </a:p>
        </p:txBody>
      </p:sp>
      <p:sp>
        <p:nvSpPr>
          <p:cNvPr id="20" name="Tekstvak 19"/>
          <p:cNvSpPr txBox="1"/>
          <p:nvPr/>
        </p:nvSpPr>
        <p:spPr>
          <a:xfrm>
            <a:off x="7615117" y="6371464"/>
            <a:ext cx="42881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lumMod val="50000"/>
                  </a:prstClr>
                </a:solidFill>
                <a:effectLst/>
                <a:uLnTx/>
                <a:uFillTx/>
                <a:latin typeface="Trebuchet MS"/>
                <a:ea typeface="+mn-ea"/>
                <a:cs typeface="Arial" panose="020B0604020202020204" pitchFamily="34" charset="0"/>
              </a:rPr>
              <a:t>Rhodius, DADM 2020; Visser, DADM 2021</a:t>
            </a:r>
          </a:p>
        </p:txBody>
      </p:sp>
      <p:pic>
        <p:nvPicPr>
          <p:cNvPr id="11" name="Afbeelding 10"/>
          <p:cNvPicPr>
            <a:picLocks noChangeAspect="1"/>
          </p:cNvPicPr>
          <p:nvPr/>
        </p:nvPicPr>
        <p:blipFill rotWithShape="1">
          <a:blip r:embed="rId3"/>
          <a:srcRect l="53447" r="9195"/>
          <a:stretch/>
        </p:blipFill>
        <p:spPr>
          <a:xfrm>
            <a:off x="1459694" y="2113773"/>
            <a:ext cx="558600" cy="841693"/>
          </a:xfrm>
          <a:prstGeom prst="rect">
            <a:avLst/>
          </a:prstGeom>
          <a:ln>
            <a:noFill/>
          </a:ln>
        </p:spPr>
      </p:pic>
      <p:pic>
        <p:nvPicPr>
          <p:cNvPr id="12" name="Afbeelding 11"/>
          <p:cNvPicPr>
            <a:picLocks noChangeAspect="1"/>
          </p:cNvPicPr>
          <p:nvPr/>
        </p:nvPicPr>
        <p:blipFill rotWithShape="1">
          <a:blip r:embed="rId3"/>
          <a:srcRect l="5351" r="57296"/>
          <a:stretch/>
        </p:blipFill>
        <p:spPr>
          <a:xfrm>
            <a:off x="1985288" y="2113774"/>
            <a:ext cx="554509" cy="841692"/>
          </a:xfrm>
          <a:prstGeom prst="rect">
            <a:avLst/>
          </a:prstGeom>
          <a:ln>
            <a:noFill/>
          </a:ln>
        </p:spPr>
      </p:pic>
      <p:pic>
        <p:nvPicPr>
          <p:cNvPr id="13" name="Afbeelding 1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456312" y="3039696"/>
            <a:ext cx="1072100" cy="825212"/>
          </a:xfrm>
          <a:prstGeom prst="rect">
            <a:avLst/>
          </a:prstGeom>
        </p:spPr>
      </p:pic>
      <p:pic>
        <p:nvPicPr>
          <p:cNvPr id="14" name="Afbeelding 13"/>
          <p:cNvPicPr>
            <a:picLocks noChangeAspect="1"/>
          </p:cNvPicPr>
          <p:nvPr/>
        </p:nvPicPr>
        <p:blipFill rotWithShape="1">
          <a:blip r:embed="rId5"/>
          <a:srcRect t="2059" b="23777"/>
          <a:stretch/>
        </p:blipFill>
        <p:spPr>
          <a:xfrm>
            <a:off x="1463373" y="3948774"/>
            <a:ext cx="1065192" cy="840825"/>
          </a:xfrm>
          <a:prstGeom prst="rect">
            <a:avLst/>
          </a:prstGeom>
        </p:spPr>
      </p:pic>
      <p:pic>
        <p:nvPicPr>
          <p:cNvPr id="15" name="Afbeelding 14"/>
          <p:cNvPicPr>
            <a:picLocks noChangeAspect="1"/>
          </p:cNvPicPr>
          <p:nvPr/>
        </p:nvPicPr>
        <p:blipFill rotWithShape="1">
          <a:blip r:embed="rId6"/>
          <a:srcRect b="20046"/>
          <a:stretch/>
        </p:blipFill>
        <p:spPr>
          <a:xfrm>
            <a:off x="1463373" y="4873811"/>
            <a:ext cx="1065193" cy="812352"/>
          </a:xfrm>
          <a:prstGeom prst="rect">
            <a:avLst/>
          </a:prstGeom>
        </p:spPr>
      </p:pic>
      <p:graphicFrame>
        <p:nvGraphicFramePr>
          <p:cNvPr id="16" name="Tabel 15"/>
          <p:cNvGraphicFramePr>
            <a:graphicFrameLocks noGrp="1"/>
          </p:cNvGraphicFramePr>
          <p:nvPr>
            <p:extLst>
              <p:ext uri="{D42A27DB-BD31-4B8C-83A1-F6EECF244321}">
                <p14:modId xmlns:p14="http://schemas.microsoft.com/office/powerpoint/2010/main" val="3274420874"/>
              </p:ext>
            </p:extLst>
          </p:nvPr>
        </p:nvGraphicFramePr>
        <p:xfrm>
          <a:off x="2796037" y="2193006"/>
          <a:ext cx="3495753" cy="4437888"/>
        </p:xfrm>
        <a:graphic>
          <a:graphicData uri="http://schemas.openxmlformats.org/drawingml/2006/table">
            <a:tbl>
              <a:tblPr firstRow="1" bandRow="1">
                <a:tableStyleId>{16D9F66E-5EB9-4882-86FB-DCBF35E3C3E4}</a:tableStyleId>
              </a:tblPr>
              <a:tblGrid>
                <a:gridCol w="3495753">
                  <a:extLst>
                    <a:ext uri="{9D8B030D-6E8A-4147-A177-3AD203B41FA5}">
                      <a16:colId xmlns:a16="http://schemas.microsoft.com/office/drawing/2014/main" val="1686212212"/>
                    </a:ext>
                  </a:extLst>
                </a:gridCol>
              </a:tblGrid>
              <a:tr h="2404315">
                <a:tc>
                  <a:txBody>
                    <a:bodyPr/>
                    <a:lstStyle/>
                    <a:p>
                      <a:pPr>
                        <a:spcBef>
                          <a:spcPct val="20000"/>
                        </a:spcBef>
                      </a:pPr>
                      <a:r>
                        <a:rPr lang="en-US" altLang="nl-NL" sz="2400" b="1" dirty="0" err="1">
                          <a:cs typeface="Arial" panose="020B0604020202020204" pitchFamily="34" charset="0"/>
                        </a:rPr>
                        <a:t>cCOG</a:t>
                      </a:r>
                      <a:r>
                        <a:rPr lang="en-US" altLang="nl-NL" sz="2400" b="1" dirty="0">
                          <a:cs typeface="Arial" panose="020B0604020202020204" pitchFamily="34" charset="0"/>
                        </a:rPr>
                        <a:t>: 7 components</a:t>
                      </a:r>
                    </a:p>
                    <a:p>
                      <a:pPr marL="342900" indent="-342900">
                        <a:spcBef>
                          <a:spcPct val="20000"/>
                        </a:spcBef>
                        <a:buFont typeface="Arial" panose="020B0604020202020204" pitchFamily="34" charset="0"/>
                        <a:buChar char="•"/>
                      </a:pPr>
                      <a:r>
                        <a:rPr lang="en-US" altLang="nl-NL" sz="2400" dirty="0">
                          <a:cs typeface="Arial" panose="020B0604020202020204" pitchFamily="34" charset="0"/>
                        </a:rPr>
                        <a:t>immediate and delayed recall </a:t>
                      </a:r>
                    </a:p>
                    <a:p>
                      <a:pPr marL="342900" indent="-342900">
                        <a:spcBef>
                          <a:spcPct val="20000"/>
                        </a:spcBef>
                        <a:buFont typeface="Arial" panose="020B0604020202020204" pitchFamily="34" charset="0"/>
                        <a:buChar char="•"/>
                      </a:pPr>
                      <a:r>
                        <a:rPr lang="en-US" altLang="nl-NL" sz="2400" dirty="0">
                          <a:cs typeface="Arial" panose="020B0604020202020204" pitchFamily="34" charset="0"/>
                        </a:rPr>
                        <a:t>simple and complex reaction time</a:t>
                      </a:r>
                    </a:p>
                    <a:p>
                      <a:pPr marL="342900" indent="-342900">
                        <a:spcBef>
                          <a:spcPct val="20000"/>
                        </a:spcBef>
                        <a:buFont typeface="Arial" panose="020B0604020202020204" pitchFamily="34" charset="0"/>
                        <a:buChar char="•"/>
                      </a:pPr>
                      <a:r>
                        <a:rPr lang="en-US" altLang="nl-NL" sz="2400" dirty="0">
                          <a:cs typeface="Arial" panose="020B0604020202020204" pitchFamily="34" charset="0"/>
                        </a:rPr>
                        <a:t>Trail making test A + B</a:t>
                      </a:r>
                    </a:p>
                    <a:p>
                      <a:pPr marL="342900" indent="-342900">
                        <a:spcBef>
                          <a:spcPct val="20000"/>
                        </a:spcBef>
                        <a:buFont typeface="Arial" panose="020B0604020202020204" pitchFamily="34" charset="0"/>
                        <a:buChar char="•"/>
                      </a:pPr>
                      <a:r>
                        <a:rPr lang="en-US" altLang="nl-NL" sz="2400" dirty="0">
                          <a:cs typeface="Arial" panose="020B0604020202020204" pitchFamily="34" charset="0"/>
                        </a:rPr>
                        <a:t>recognition</a:t>
                      </a:r>
                    </a:p>
                    <a:p>
                      <a:pPr algn="ctr"/>
                      <a:endParaRPr lang="nl-NL" sz="2000" b="0" i="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19167881"/>
                  </a:ext>
                </a:extLst>
              </a:tr>
              <a:tr h="362947">
                <a:tc>
                  <a:txBody>
                    <a:bodyPr/>
                    <a:lstStyle/>
                    <a:p>
                      <a:pPr algn="ctr"/>
                      <a:endParaRPr lang="nl-NL" sz="20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27653142"/>
                  </a:ext>
                </a:extLst>
              </a:tr>
              <a:tr h="362947">
                <a:tc>
                  <a:txBody>
                    <a:bodyPr/>
                    <a:lstStyle/>
                    <a:p>
                      <a:pPr algn="ctr"/>
                      <a:endParaRPr lang="nl-NL" sz="20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8270603"/>
                  </a:ext>
                </a:extLst>
              </a:tr>
              <a:tr h="362947">
                <a:tc>
                  <a:txBody>
                    <a:bodyPr/>
                    <a:lstStyle/>
                    <a:p>
                      <a:pPr algn="ctr"/>
                      <a:endParaRPr lang="nl-NL" sz="20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71068789"/>
                  </a:ext>
                </a:extLst>
              </a:tr>
            </a:tbl>
          </a:graphicData>
        </a:graphic>
      </p:graphicFrame>
      <p:sp>
        <p:nvSpPr>
          <p:cNvPr id="17" name="Afgeronde rechthoek 16">
            <a:extLst>
              <a:ext uri="{FF2B5EF4-FFF2-40B4-BE49-F238E27FC236}">
                <a16:creationId xmlns:a16="http://schemas.microsoft.com/office/drawing/2014/main" id="{AC1E3F0B-AE64-4C82-87DE-FA907EA52C18}"/>
              </a:ext>
            </a:extLst>
          </p:cNvPr>
          <p:cNvSpPr/>
          <p:nvPr/>
        </p:nvSpPr>
        <p:spPr>
          <a:xfrm>
            <a:off x="764806" y="1807238"/>
            <a:ext cx="5576617" cy="4042438"/>
          </a:xfrm>
          <a:prstGeom prst="roundRect">
            <a:avLst/>
          </a:prstGeom>
          <a:noFill/>
          <a:ln w="3810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8" name="Afgeronde rechthoek 17"/>
          <p:cNvSpPr/>
          <p:nvPr/>
        </p:nvSpPr>
        <p:spPr>
          <a:xfrm>
            <a:off x="6922676" y="1807239"/>
            <a:ext cx="4763354" cy="4042438"/>
          </a:xfrm>
          <a:prstGeom prst="roundRect">
            <a:avLst>
              <a:gd name="adj" fmla="val 1007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nl-NL" sz="2400" dirty="0">
                <a:solidFill>
                  <a:schemeClr val="tx1">
                    <a:lumMod val="95000"/>
                    <a:lumOff val="5000"/>
                  </a:schemeClr>
                </a:solidFill>
                <a:latin typeface="+mj-lt"/>
                <a:cs typeface="Arial" panose="020B0604020202020204" pitchFamily="34" charset="0"/>
              </a:rPr>
              <a:t>High accuracy + correlation paper&amp;pencil</a:t>
            </a:r>
          </a:p>
          <a:p>
            <a:pPr marL="285750" indent="-285750">
              <a:buFont typeface="Arial" panose="020B0604020202020204" pitchFamily="34" charset="0"/>
              <a:buChar char="•"/>
            </a:pPr>
            <a:endParaRPr lang="nl-NL" sz="2400" dirty="0">
              <a:solidFill>
                <a:schemeClr val="tx1">
                  <a:lumMod val="95000"/>
                  <a:lumOff val="5000"/>
                </a:schemeClr>
              </a:solidFill>
              <a:latin typeface="+mj-lt"/>
              <a:cs typeface="Arial" panose="020B0604020202020204" pitchFamily="34" charset="0"/>
            </a:endParaRPr>
          </a:p>
          <a:p>
            <a:pPr marL="285750" indent="-285750">
              <a:buFont typeface="Arial" panose="020B0604020202020204" pitchFamily="34" charset="0"/>
              <a:buChar char="•"/>
            </a:pPr>
            <a:r>
              <a:rPr lang="nl-NL" sz="2400" dirty="0">
                <a:solidFill>
                  <a:schemeClr val="tx1">
                    <a:lumMod val="95000"/>
                    <a:lumOff val="5000"/>
                  </a:schemeClr>
                </a:solidFill>
                <a:latin typeface="+mj-lt"/>
                <a:cs typeface="Arial" panose="020B0604020202020204" pitchFamily="34" charset="0"/>
              </a:rPr>
              <a:t>Easy repeated asssement</a:t>
            </a:r>
          </a:p>
          <a:p>
            <a:pPr marL="285750" indent="-285750">
              <a:buFont typeface="Arial" panose="020B0604020202020204" pitchFamily="34" charset="0"/>
              <a:buChar char="•"/>
            </a:pPr>
            <a:endParaRPr lang="nl-NL" sz="2400" dirty="0">
              <a:solidFill>
                <a:schemeClr val="tx1">
                  <a:lumMod val="95000"/>
                  <a:lumOff val="5000"/>
                </a:schemeClr>
              </a:solidFill>
              <a:latin typeface="+mj-lt"/>
              <a:cs typeface="Arial" panose="020B0604020202020204" pitchFamily="34" charset="0"/>
            </a:endParaRPr>
          </a:p>
          <a:p>
            <a:pPr marL="285750" indent="-285750">
              <a:buFont typeface="Arial" panose="020B0604020202020204" pitchFamily="34" charset="0"/>
              <a:buChar char="•"/>
            </a:pPr>
            <a:r>
              <a:rPr lang="nl-NL" sz="2400" dirty="0">
                <a:solidFill>
                  <a:schemeClr val="tx1">
                    <a:lumMod val="95000"/>
                    <a:lumOff val="5000"/>
                  </a:schemeClr>
                </a:solidFill>
                <a:latin typeface="+mj-lt"/>
                <a:cs typeface="Arial" panose="020B0604020202020204" pitchFamily="34" charset="0"/>
              </a:rPr>
              <a:t>Use in different contexts</a:t>
            </a:r>
          </a:p>
          <a:p>
            <a:pPr marL="285750" indent="-285750">
              <a:buFont typeface="Arial" panose="020B0604020202020204" pitchFamily="34" charset="0"/>
              <a:buChar char="•"/>
            </a:pPr>
            <a:endParaRPr lang="nl-NL" sz="2400" dirty="0">
              <a:solidFill>
                <a:schemeClr val="tx1">
                  <a:lumMod val="95000"/>
                  <a:lumOff val="5000"/>
                </a:schemeClr>
              </a:solidFill>
              <a:latin typeface="+mj-lt"/>
              <a:cs typeface="Arial" panose="020B0604020202020204" pitchFamily="34" charset="0"/>
            </a:endParaRPr>
          </a:p>
          <a:p>
            <a:pPr marL="285750" indent="-285750">
              <a:buFont typeface="Arial" panose="020B0604020202020204" pitchFamily="34" charset="0"/>
              <a:buChar char="•"/>
            </a:pPr>
            <a:r>
              <a:rPr lang="nl-NL" sz="2400" dirty="0">
                <a:solidFill>
                  <a:schemeClr val="tx1">
                    <a:lumMod val="95000"/>
                    <a:lumOff val="5000"/>
                  </a:schemeClr>
                </a:solidFill>
                <a:latin typeface="+mj-lt"/>
                <a:cs typeface="Arial" panose="020B0604020202020204" pitchFamily="34" charset="0"/>
              </a:rPr>
              <a:t>Opportunity for harmonization</a:t>
            </a:r>
          </a:p>
        </p:txBody>
      </p:sp>
      <p:pic>
        <p:nvPicPr>
          <p:cNvPr id="3" name="Tijdelijke aanduiding voor inhoud 3">
            <a:extLst>
              <a:ext uri="{FF2B5EF4-FFF2-40B4-BE49-F238E27FC236}">
                <a16:creationId xmlns:a16="http://schemas.microsoft.com/office/drawing/2014/main" id="{D30514A2-CECB-962C-A0F2-6679D4ED2765}"/>
              </a:ext>
            </a:extLst>
          </p:cNvPr>
          <p:cNvPicPr>
            <a:picLocks noChangeAspect="1"/>
          </p:cNvPicPr>
          <p:nvPr/>
        </p:nvPicPr>
        <p:blipFill rotWithShape="1">
          <a:blip r:embed="rId7"/>
          <a:srcRect l="15247" t="6524" r="52699" b="52638"/>
          <a:stretch/>
        </p:blipFill>
        <p:spPr>
          <a:xfrm>
            <a:off x="10546495" y="99681"/>
            <a:ext cx="1523535" cy="1707557"/>
          </a:xfrm>
          <a:prstGeom prst="rect">
            <a:avLst/>
          </a:prstGeom>
        </p:spPr>
      </p:pic>
    </p:spTree>
    <p:extLst>
      <p:ext uri="{BB962C8B-B14F-4D97-AF65-F5344CB8AC3E}">
        <p14:creationId xmlns:p14="http://schemas.microsoft.com/office/powerpoint/2010/main" val="2755838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24B40-C8BD-10CF-BC86-AFCC2D0949A2}"/>
              </a:ext>
            </a:extLst>
          </p:cNvPr>
          <p:cNvSpPr>
            <a:spLocks noGrp="1"/>
          </p:cNvSpPr>
          <p:nvPr>
            <p:ph type="title"/>
          </p:nvPr>
        </p:nvSpPr>
        <p:spPr/>
        <p:txBody>
          <a:bodyPr/>
          <a:lstStyle/>
          <a:p>
            <a:endParaRPr lang="en-US"/>
          </a:p>
        </p:txBody>
      </p:sp>
      <p:pic>
        <p:nvPicPr>
          <p:cNvPr id="4" name="Tijdelijke aanduiding voor inhoud 3">
            <a:extLst>
              <a:ext uri="{FF2B5EF4-FFF2-40B4-BE49-F238E27FC236}">
                <a16:creationId xmlns:a16="http://schemas.microsoft.com/office/drawing/2014/main" id="{9C219EEA-7CF6-36CD-7B5D-F9A47F58181E}"/>
              </a:ext>
            </a:extLst>
          </p:cNvPr>
          <p:cNvPicPr>
            <a:picLocks noGrp="1" noChangeAspect="1"/>
          </p:cNvPicPr>
          <p:nvPr>
            <p:ph idx="1"/>
          </p:nvPr>
        </p:nvPicPr>
        <p:blipFill rotWithShape="1">
          <a:blip r:embed="rId3"/>
          <a:srcRect l="5055" t="3240" r="8323" b="3451"/>
          <a:stretch/>
        </p:blipFill>
        <p:spPr>
          <a:xfrm>
            <a:off x="3382179" y="650181"/>
            <a:ext cx="5409282" cy="5125889"/>
          </a:xfrm>
          <a:prstGeom prst="rect">
            <a:avLst/>
          </a:prstGeom>
        </p:spPr>
      </p:pic>
      <p:pic>
        <p:nvPicPr>
          <p:cNvPr id="3" name="Picture 6" descr="What's the difference between an FDA approved vs CE/UKCA marked  defibrillator?">
            <a:extLst>
              <a:ext uri="{FF2B5EF4-FFF2-40B4-BE49-F238E27FC236}">
                <a16:creationId xmlns:a16="http://schemas.microsoft.com/office/drawing/2014/main" id="{B219A397-5DA9-23F8-2B16-B4A754D0F5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186316"/>
            <a:ext cx="1343368" cy="671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168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el 1"/>
          <p:cNvSpPr txBox="1">
            <a:spLocks/>
          </p:cNvSpPr>
          <p:nvPr/>
        </p:nvSpPr>
        <p:spPr>
          <a:xfrm>
            <a:off x="386230" y="302581"/>
            <a:ext cx="10766044" cy="7444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6AB65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b="1" kern="100" dirty="0">
                <a:solidFill>
                  <a:schemeClr val="accent1">
                    <a:lumMod val="75000"/>
                  </a:schemeClr>
                </a:solidFill>
                <a:latin typeface="Times New Roman" panose="02020603050405020304" pitchFamily="18" charset="0"/>
                <a:cs typeface="Times New Roman" panose="02020603050405020304" pitchFamily="18" charset="0"/>
              </a:rPr>
              <a:t>Evaluation and validation of a precision medicine platform in neurodegenerative disease</a:t>
            </a:r>
            <a:endParaRPr kumimoji="0" lang="nl-NL" sz="3600" b="1" i="0" u="none" strike="noStrike" kern="1200" cap="none" spc="0" normalizeH="0" baseline="0" noProof="0" dirty="0">
              <a:ln>
                <a:noFill/>
              </a:ln>
              <a:solidFill>
                <a:srgbClr val="6AB650"/>
              </a:solidFill>
              <a:effectLst/>
              <a:uLnTx/>
              <a:uFillTx/>
              <a:latin typeface="Trebuchet MS"/>
              <a:ea typeface="+mj-ea"/>
              <a:cs typeface="+mj-cs"/>
            </a:endParaRPr>
          </a:p>
        </p:txBody>
      </p:sp>
      <p:pic>
        <p:nvPicPr>
          <p:cNvPr id="5" name="Afbeelding 4"/>
          <p:cNvPicPr>
            <a:picLocks noChangeAspect="1"/>
          </p:cNvPicPr>
          <p:nvPr/>
        </p:nvPicPr>
        <p:blipFill>
          <a:blip r:embed="rId3"/>
          <a:stretch>
            <a:fillRect/>
          </a:stretch>
        </p:blipFill>
        <p:spPr>
          <a:xfrm>
            <a:off x="560312" y="6209786"/>
            <a:ext cx="2801452" cy="547029"/>
          </a:xfrm>
          <a:prstGeom prst="rect">
            <a:avLst/>
          </a:prstGeom>
        </p:spPr>
      </p:pic>
      <p:sp>
        <p:nvSpPr>
          <p:cNvPr id="2" name="Afgeronde rechthoek 5">
            <a:extLst>
              <a:ext uri="{FF2B5EF4-FFF2-40B4-BE49-F238E27FC236}">
                <a16:creationId xmlns:a16="http://schemas.microsoft.com/office/drawing/2014/main" id="{6BE30169-6CA9-1CFA-A63E-70B1D8E8F2FE}"/>
              </a:ext>
            </a:extLst>
          </p:cNvPr>
          <p:cNvSpPr/>
          <p:nvPr/>
        </p:nvSpPr>
        <p:spPr>
          <a:xfrm>
            <a:off x="838199" y="2379312"/>
            <a:ext cx="10515599" cy="3803867"/>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nl-NL" dirty="0">
              <a:latin typeface="Trebuchet MS" panose="020B0603020202020204" pitchFamily="34" charset="0"/>
              <a:cs typeface="Arial" panose="020B0604020202020204" pitchFamily="34" charset="0"/>
              <a:sym typeface="Wingdings" panose="05000000000000000000" pitchFamily="2" charset="2"/>
            </a:endParaRPr>
          </a:p>
          <a:p>
            <a:pPr marL="342900" lvl="0" indent="-342900">
              <a:lnSpc>
                <a:spcPct val="125000"/>
              </a:lnSpc>
              <a:buClr>
                <a:srgbClr val="6AB650"/>
              </a:buClr>
              <a:buFont typeface="Arial" panose="020B0604020202020204" pitchFamily="34" charset="0"/>
              <a:buChar char="•"/>
            </a:pPr>
            <a:endParaRPr lang="en-US" sz="2300" dirty="0">
              <a:solidFill>
                <a:prstClr val="black"/>
              </a:solidFill>
              <a:latin typeface="Trebuchet MS" panose="020B0603020202020204" pitchFamily="34" charset="0"/>
              <a:cs typeface="Arial" panose="020B0604020202020204" pitchFamily="34" charset="0"/>
            </a:endParaRPr>
          </a:p>
          <a:p>
            <a:pPr lvl="0">
              <a:lnSpc>
                <a:spcPct val="125000"/>
              </a:lnSpc>
              <a:buClr>
                <a:srgbClr val="6AB650"/>
              </a:buClr>
            </a:pPr>
            <a:endParaRPr lang="en-US" sz="2300" dirty="0">
              <a:solidFill>
                <a:prstClr val="black"/>
              </a:solidFill>
              <a:latin typeface="Trebuchet MS" panose="020B060302020202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C5FC0BF7-DAF8-8F5F-8DFA-38EF0191FFC9}"/>
              </a:ext>
            </a:extLst>
          </p:cNvPr>
          <p:cNvSpPr>
            <a:spLocks noGrp="1"/>
          </p:cNvSpPr>
          <p:nvPr>
            <p:ph idx="1"/>
          </p:nvPr>
        </p:nvSpPr>
        <p:spPr>
          <a:xfrm>
            <a:off x="925067" y="2617694"/>
            <a:ext cx="10341864" cy="2335305"/>
          </a:xfrm>
        </p:spPr>
        <p:txBody>
          <a:bodyPr/>
          <a:lstStyle/>
          <a:p>
            <a:pPr marL="0" indent="0">
              <a:lnSpc>
                <a:spcPct val="100000"/>
              </a:lnSpc>
              <a:buNone/>
            </a:pPr>
            <a:r>
              <a:rPr lang="en-US" dirty="0">
                <a:latin typeface="Trebuchet MS" panose="020B0603020202020204" pitchFamily="34" charset="0"/>
              </a:rPr>
              <a:t>To evaluate</a:t>
            </a:r>
            <a:r>
              <a:rPr lang="en-US" b="1" dirty="0">
                <a:latin typeface="Trebuchet MS" panose="020B0603020202020204" pitchFamily="34" charset="0"/>
              </a:rPr>
              <a:t> </a:t>
            </a:r>
            <a:r>
              <a:rPr lang="en-US" dirty="0">
                <a:latin typeface="Trebuchet MS" panose="020B0603020202020204" pitchFamily="34" charset="0"/>
              </a:rPr>
              <a:t>a </a:t>
            </a:r>
            <a:r>
              <a:rPr lang="en-US" b="1" u="sng" dirty="0">
                <a:latin typeface="Trebuchet MS" panose="020B0603020202020204" pitchFamily="34" charset="0"/>
              </a:rPr>
              <a:t>stepwise</a:t>
            </a:r>
            <a:r>
              <a:rPr lang="en-US" dirty="0">
                <a:latin typeface="Trebuchet MS" panose="020B0603020202020204" pitchFamily="34" charset="0"/>
              </a:rPr>
              <a:t>, </a:t>
            </a:r>
            <a:r>
              <a:rPr lang="en-US" b="1" u="sng" dirty="0">
                <a:latin typeface="Trebuchet MS" panose="020B0603020202020204" pitchFamily="34" charset="0"/>
              </a:rPr>
              <a:t>data-driven</a:t>
            </a:r>
            <a:r>
              <a:rPr lang="en-US" b="1" dirty="0">
                <a:latin typeface="Trebuchet MS" panose="020B0603020202020204" pitchFamily="34" charset="0"/>
              </a:rPr>
              <a:t> </a:t>
            </a:r>
            <a:r>
              <a:rPr lang="en-US" dirty="0">
                <a:latin typeface="Trebuchet MS" panose="020B0603020202020204" pitchFamily="34" charset="0"/>
              </a:rPr>
              <a:t>approach – using the online cognitive test tool </a:t>
            </a:r>
            <a:r>
              <a:rPr lang="en-US" b="1" u="sng" dirty="0" err="1">
                <a:latin typeface="Trebuchet MS" panose="020B0603020202020204" pitchFamily="34" charset="0"/>
              </a:rPr>
              <a:t>cCOG</a:t>
            </a:r>
            <a:r>
              <a:rPr lang="en-US" dirty="0">
                <a:latin typeface="Trebuchet MS" panose="020B0603020202020204" pitchFamily="34" charset="0"/>
              </a:rPr>
              <a:t> as a </a:t>
            </a:r>
            <a:r>
              <a:rPr lang="en-US" dirty="0" err="1">
                <a:latin typeface="Trebuchet MS" panose="020B0603020202020204" pitchFamily="34" charset="0"/>
              </a:rPr>
              <a:t>prescreener</a:t>
            </a:r>
            <a:r>
              <a:rPr lang="en-US" dirty="0">
                <a:latin typeface="Trebuchet MS" panose="020B0603020202020204" pitchFamily="34" charset="0"/>
              </a:rPr>
              <a:t> – to guide </a:t>
            </a:r>
            <a:r>
              <a:rPr lang="en-US" b="1" u="sng" dirty="0">
                <a:latin typeface="Trebuchet MS" panose="020B0603020202020204" pitchFamily="34" charset="0"/>
              </a:rPr>
              <a:t>diagnostic decision </a:t>
            </a:r>
            <a:r>
              <a:rPr lang="en-US" dirty="0">
                <a:latin typeface="Trebuchet MS" panose="020B0603020202020204" pitchFamily="34" charset="0"/>
              </a:rPr>
              <a:t>making for three common clinical scenarios:</a:t>
            </a:r>
          </a:p>
          <a:p>
            <a:pPr marL="514350" indent="-514350">
              <a:lnSpc>
                <a:spcPct val="100000"/>
              </a:lnSpc>
              <a:buAutoNum type="arabicParenR"/>
            </a:pPr>
            <a:r>
              <a:rPr lang="en-US" b="1" u="sng" dirty="0">
                <a:latin typeface="Trebuchet MS" panose="020B0603020202020204" pitchFamily="34" charset="0"/>
              </a:rPr>
              <a:t>syndrome diagnosis</a:t>
            </a:r>
            <a:r>
              <a:rPr lang="en-US" dirty="0">
                <a:latin typeface="Trebuchet MS" panose="020B0603020202020204" pitchFamily="34" charset="0"/>
              </a:rPr>
              <a:t> </a:t>
            </a:r>
          </a:p>
          <a:p>
            <a:pPr marL="0" indent="0">
              <a:lnSpc>
                <a:spcPct val="100000"/>
              </a:lnSpc>
              <a:buNone/>
            </a:pPr>
            <a:r>
              <a:rPr lang="en-US" b="1" dirty="0">
                <a:latin typeface="Trebuchet MS" panose="020B0603020202020204" pitchFamily="34" charset="0"/>
              </a:rPr>
              <a:t>2) </a:t>
            </a:r>
            <a:r>
              <a:rPr lang="en-US" b="1" u="sng" dirty="0">
                <a:latin typeface="Trebuchet MS" panose="020B0603020202020204" pitchFamily="34" charset="0"/>
              </a:rPr>
              <a:t>etiological diagnosis</a:t>
            </a:r>
            <a:r>
              <a:rPr lang="en-US" b="1" dirty="0">
                <a:latin typeface="Trebuchet MS" panose="020B0603020202020204" pitchFamily="34" charset="0"/>
              </a:rPr>
              <a:t>, </a:t>
            </a:r>
          </a:p>
          <a:p>
            <a:pPr marL="0" indent="0">
              <a:lnSpc>
                <a:spcPct val="100000"/>
              </a:lnSpc>
              <a:buNone/>
            </a:pPr>
            <a:r>
              <a:rPr lang="en-US" b="1" dirty="0">
                <a:latin typeface="Trebuchet MS" panose="020B0603020202020204" pitchFamily="34" charset="0"/>
              </a:rPr>
              <a:t>3) </a:t>
            </a:r>
            <a:r>
              <a:rPr lang="en-US" b="1" u="sng" dirty="0">
                <a:latin typeface="Trebuchet MS" panose="020B0603020202020204" pitchFamily="34" charset="0"/>
              </a:rPr>
              <a:t>disease modifying treatment eligibility</a:t>
            </a:r>
          </a:p>
        </p:txBody>
      </p:sp>
      <p:pic>
        <p:nvPicPr>
          <p:cNvPr id="6" name="Plassholder for innhold 14">
            <a:extLst>
              <a:ext uri="{FF2B5EF4-FFF2-40B4-BE49-F238E27FC236}">
                <a16:creationId xmlns:a16="http://schemas.microsoft.com/office/drawing/2014/main" id="{3069433C-9BA1-4237-8EBE-1554A81B6500}"/>
              </a:ext>
            </a:extLst>
          </p:cNvPr>
          <p:cNvPicPr>
            <a:picLocks noChangeAspect="1"/>
          </p:cNvPicPr>
          <p:nvPr/>
        </p:nvPicPr>
        <p:blipFill>
          <a:blip r:embed="rId4"/>
          <a:srcRect t="14373" b="16642"/>
          <a:stretch/>
        </p:blipFill>
        <p:spPr>
          <a:xfrm>
            <a:off x="9916646" y="674820"/>
            <a:ext cx="2143125" cy="1478444"/>
          </a:xfrm>
          <a:prstGeom prst="rect">
            <a:avLst/>
          </a:prstGeom>
        </p:spPr>
      </p:pic>
    </p:spTree>
    <p:extLst>
      <p:ext uri="{BB962C8B-B14F-4D97-AF65-F5344CB8AC3E}">
        <p14:creationId xmlns:p14="http://schemas.microsoft.com/office/powerpoint/2010/main" val="3355989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673100" y="776894"/>
            <a:ext cx="10766044" cy="7444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6AB65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none" spc="0" normalizeH="0" baseline="0" noProof="0" dirty="0">
                <a:ln>
                  <a:noFill/>
                </a:ln>
                <a:solidFill>
                  <a:schemeClr val="accent1">
                    <a:lumMod val="75000"/>
                  </a:schemeClr>
                </a:solidFill>
                <a:effectLst/>
                <a:uLnTx/>
                <a:uFillTx/>
                <a:latin typeface="Trebuchet MS"/>
                <a:ea typeface="+mj-ea"/>
                <a:cs typeface="+mj-cs"/>
              </a:rPr>
              <a:t>Stepwise approach for </a:t>
            </a:r>
            <a:r>
              <a:rPr lang="nl-NL" sz="3600" dirty="0">
                <a:solidFill>
                  <a:schemeClr val="accent1">
                    <a:lumMod val="75000"/>
                  </a:schemeClr>
                </a:solidFill>
                <a:latin typeface="Trebuchet MS"/>
              </a:rPr>
              <a:t>a syndrome diagnosis</a:t>
            </a:r>
            <a:r>
              <a:rPr kumimoji="0" lang="nl-NL" sz="3600" b="1" i="0" u="none" strike="noStrike" kern="1200" cap="none" spc="0" normalizeH="0" baseline="0" noProof="0" dirty="0">
                <a:ln>
                  <a:noFill/>
                </a:ln>
                <a:solidFill>
                  <a:schemeClr val="accent1">
                    <a:lumMod val="75000"/>
                  </a:schemeClr>
                </a:solidFill>
                <a:effectLst/>
                <a:uLnTx/>
                <a:uFillTx/>
                <a:latin typeface="Trebuchet MS"/>
                <a:ea typeface="+mj-ea"/>
                <a:cs typeface="+mj-cs"/>
              </a:rPr>
              <a:t> </a:t>
            </a:r>
          </a:p>
        </p:txBody>
      </p:sp>
      <p:pic>
        <p:nvPicPr>
          <p:cNvPr id="5" name="Afbeelding 4"/>
          <p:cNvPicPr>
            <a:picLocks noChangeAspect="1"/>
          </p:cNvPicPr>
          <p:nvPr/>
        </p:nvPicPr>
        <p:blipFill>
          <a:blip r:embed="rId3"/>
          <a:stretch>
            <a:fillRect/>
          </a:stretch>
        </p:blipFill>
        <p:spPr>
          <a:xfrm>
            <a:off x="291372" y="6182892"/>
            <a:ext cx="2801452" cy="547029"/>
          </a:xfrm>
          <a:prstGeom prst="rect">
            <a:avLst/>
          </a:prstGeom>
        </p:spPr>
      </p:pic>
      <p:pic>
        <p:nvPicPr>
          <p:cNvPr id="2" name="Afbeelding 5">
            <a:extLst>
              <a:ext uri="{FF2B5EF4-FFF2-40B4-BE49-F238E27FC236}">
                <a16:creationId xmlns:a16="http://schemas.microsoft.com/office/drawing/2014/main" id="{3BBA8BEA-B5B5-05E9-C6F4-A357B2B97F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9384" b="20098"/>
          <a:stretch/>
        </p:blipFill>
        <p:spPr bwMode="auto">
          <a:xfrm>
            <a:off x="712978" y="1758466"/>
            <a:ext cx="6526022" cy="3594584"/>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E137CD00-9652-3BFF-C2FF-623B75CA009F}"/>
              </a:ext>
            </a:extLst>
          </p:cNvPr>
          <p:cNvSpPr/>
          <p:nvPr/>
        </p:nvSpPr>
        <p:spPr>
          <a:xfrm>
            <a:off x="2838450" y="4552950"/>
            <a:ext cx="4686300" cy="171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AC0DA9D-FE38-B087-BC32-8B0DFB864980}"/>
              </a:ext>
            </a:extLst>
          </p:cNvPr>
          <p:cNvSpPr/>
          <p:nvPr/>
        </p:nvSpPr>
        <p:spPr>
          <a:xfrm>
            <a:off x="6886575" y="3555758"/>
            <a:ext cx="1581150" cy="571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5546B61A-BF1F-02C6-3720-60E2DACFF8CF}"/>
              </a:ext>
            </a:extLst>
          </p:cNvPr>
          <p:cNvSpPr/>
          <p:nvPr/>
        </p:nvSpPr>
        <p:spPr>
          <a:xfrm>
            <a:off x="4346713" y="3282466"/>
            <a:ext cx="4260159" cy="1441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6D5A3F0A-AB5D-5049-C80D-6EE1DE55D49B}"/>
              </a:ext>
            </a:extLst>
          </p:cNvPr>
          <p:cNvSpPr/>
          <p:nvPr/>
        </p:nvSpPr>
        <p:spPr>
          <a:xfrm>
            <a:off x="5327374" y="1758466"/>
            <a:ext cx="4080220" cy="2965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7C408037-A0A5-9C7B-7F1D-E9FB12BD0C7B}"/>
              </a:ext>
            </a:extLst>
          </p:cNvPr>
          <p:cNvSpPr/>
          <p:nvPr/>
        </p:nvSpPr>
        <p:spPr>
          <a:xfrm>
            <a:off x="3737113" y="3282466"/>
            <a:ext cx="4730612" cy="844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3D50080F-4154-A000-4322-385539EE9056}"/>
              </a:ext>
            </a:extLst>
          </p:cNvPr>
          <p:cNvSpPr/>
          <p:nvPr/>
        </p:nvSpPr>
        <p:spPr>
          <a:xfrm>
            <a:off x="2489315" y="5388339"/>
            <a:ext cx="3528000" cy="357939"/>
          </a:xfrm>
          <a:prstGeom prst="rect">
            <a:avLst/>
          </a:prstGeom>
          <a:solidFill>
            <a:schemeClr val="accent2">
              <a:lumMod val="60000"/>
              <a:lumOff val="40000"/>
            </a:schemeClr>
          </a:solidFill>
          <a:ln>
            <a:solidFill>
              <a:schemeClr val="bg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nl-NL" sz="2000" b="1" dirty="0">
                <a:solidFill>
                  <a:schemeClr val="tx1"/>
                </a:solidFill>
              </a:rPr>
              <a:t>CN – MCI – dementia?</a:t>
            </a:r>
          </a:p>
        </p:txBody>
      </p:sp>
      <p:pic>
        <p:nvPicPr>
          <p:cNvPr id="8" name="Plassholder for innhold 14">
            <a:extLst>
              <a:ext uri="{FF2B5EF4-FFF2-40B4-BE49-F238E27FC236}">
                <a16:creationId xmlns:a16="http://schemas.microsoft.com/office/drawing/2014/main" id="{C0A29673-433F-07C3-E679-EC5554950696}"/>
              </a:ext>
            </a:extLst>
          </p:cNvPr>
          <p:cNvPicPr>
            <a:picLocks noChangeAspect="1"/>
          </p:cNvPicPr>
          <p:nvPr/>
        </p:nvPicPr>
        <p:blipFill>
          <a:blip r:embed="rId5"/>
          <a:srcRect t="14373" b="16642"/>
          <a:stretch/>
        </p:blipFill>
        <p:spPr>
          <a:xfrm>
            <a:off x="9964210" y="5305814"/>
            <a:ext cx="2143125" cy="1478444"/>
          </a:xfrm>
          <a:prstGeom prst="rect">
            <a:avLst/>
          </a:prstGeom>
        </p:spPr>
      </p:pic>
    </p:spTree>
    <p:extLst>
      <p:ext uri="{BB962C8B-B14F-4D97-AF65-F5344CB8AC3E}">
        <p14:creationId xmlns:p14="http://schemas.microsoft.com/office/powerpoint/2010/main" val="2213949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673100" y="776894"/>
            <a:ext cx="10766044" cy="7444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6AB65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none" spc="0" normalizeH="0" baseline="0" noProof="0" dirty="0">
                <a:ln>
                  <a:noFill/>
                </a:ln>
                <a:solidFill>
                  <a:schemeClr val="accent1">
                    <a:lumMod val="75000"/>
                  </a:schemeClr>
                </a:solidFill>
                <a:effectLst/>
                <a:uLnTx/>
                <a:uFillTx/>
                <a:latin typeface="Trebuchet MS"/>
                <a:ea typeface="+mj-ea"/>
                <a:cs typeface="+mj-cs"/>
              </a:rPr>
              <a:t>Stepwise approach for </a:t>
            </a:r>
            <a:r>
              <a:rPr lang="nl-NL" sz="3600" dirty="0">
                <a:solidFill>
                  <a:schemeClr val="accent1">
                    <a:lumMod val="75000"/>
                  </a:schemeClr>
                </a:solidFill>
                <a:latin typeface="Trebuchet MS"/>
              </a:rPr>
              <a:t>a syndrome diagnosis</a:t>
            </a:r>
            <a:r>
              <a:rPr kumimoji="0" lang="nl-NL" sz="3600" b="1" i="0" u="none" strike="noStrike" kern="1200" cap="none" spc="0" normalizeH="0" baseline="0" noProof="0" dirty="0">
                <a:ln>
                  <a:noFill/>
                </a:ln>
                <a:solidFill>
                  <a:schemeClr val="accent1">
                    <a:lumMod val="75000"/>
                  </a:schemeClr>
                </a:solidFill>
                <a:effectLst/>
                <a:uLnTx/>
                <a:uFillTx/>
                <a:latin typeface="Trebuchet MS"/>
                <a:ea typeface="+mj-ea"/>
                <a:cs typeface="+mj-cs"/>
              </a:rPr>
              <a:t> </a:t>
            </a:r>
          </a:p>
        </p:txBody>
      </p:sp>
      <p:pic>
        <p:nvPicPr>
          <p:cNvPr id="5" name="Afbeelding 4"/>
          <p:cNvPicPr>
            <a:picLocks noChangeAspect="1"/>
          </p:cNvPicPr>
          <p:nvPr/>
        </p:nvPicPr>
        <p:blipFill>
          <a:blip r:embed="rId3"/>
          <a:stretch>
            <a:fillRect/>
          </a:stretch>
        </p:blipFill>
        <p:spPr>
          <a:xfrm>
            <a:off x="318265" y="6200822"/>
            <a:ext cx="2801452" cy="547029"/>
          </a:xfrm>
          <a:prstGeom prst="rect">
            <a:avLst/>
          </a:prstGeom>
        </p:spPr>
      </p:pic>
      <p:pic>
        <p:nvPicPr>
          <p:cNvPr id="2" name="Afbeelding 5">
            <a:extLst>
              <a:ext uri="{FF2B5EF4-FFF2-40B4-BE49-F238E27FC236}">
                <a16:creationId xmlns:a16="http://schemas.microsoft.com/office/drawing/2014/main" id="{3BBA8BEA-B5B5-05E9-C6F4-A357B2B97F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9384" b="20098"/>
          <a:stretch/>
        </p:blipFill>
        <p:spPr bwMode="auto">
          <a:xfrm>
            <a:off x="712978" y="1758466"/>
            <a:ext cx="6526022" cy="3594584"/>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E137CD00-9652-3BFF-C2FF-623B75CA009F}"/>
              </a:ext>
            </a:extLst>
          </p:cNvPr>
          <p:cNvSpPr/>
          <p:nvPr/>
        </p:nvSpPr>
        <p:spPr>
          <a:xfrm>
            <a:off x="2838450" y="4552950"/>
            <a:ext cx="4686300" cy="171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AC0DA9D-FE38-B087-BC32-8B0DFB864980}"/>
              </a:ext>
            </a:extLst>
          </p:cNvPr>
          <p:cNvSpPr/>
          <p:nvPr/>
        </p:nvSpPr>
        <p:spPr>
          <a:xfrm>
            <a:off x="6886575" y="3555758"/>
            <a:ext cx="1581150" cy="571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66C0D477-A380-652B-2D8C-389085F10E8E}"/>
              </a:ext>
            </a:extLst>
          </p:cNvPr>
          <p:cNvSpPr/>
          <p:nvPr/>
        </p:nvSpPr>
        <p:spPr>
          <a:xfrm>
            <a:off x="5327374" y="1655380"/>
            <a:ext cx="3279499" cy="26242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7FA6BC8E-C974-7639-6D9E-FDF4A7C410E6}"/>
              </a:ext>
            </a:extLst>
          </p:cNvPr>
          <p:cNvSpPr/>
          <p:nvPr/>
        </p:nvSpPr>
        <p:spPr>
          <a:xfrm>
            <a:off x="6308036" y="2694847"/>
            <a:ext cx="3434538" cy="26242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4DBD7E54-9526-F97B-BA63-FE30E4F3691F}"/>
              </a:ext>
            </a:extLst>
          </p:cNvPr>
          <p:cNvSpPr/>
          <p:nvPr/>
        </p:nvSpPr>
        <p:spPr>
          <a:xfrm>
            <a:off x="2489315" y="5388339"/>
            <a:ext cx="3528000" cy="357939"/>
          </a:xfrm>
          <a:prstGeom prst="rect">
            <a:avLst/>
          </a:prstGeom>
          <a:solidFill>
            <a:schemeClr val="accent2">
              <a:lumMod val="60000"/>
              <a:lumOff val="40000"/>
            </a:schemeClr>
          </a:solidFill>
          <a:ln>
            <a:solidFill>
              <a:schemeClr val="bg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nl-NL" sz="2000" b="1" dirty="0">
                <a:solidFill>
                  <a:schemeClr val="tx1"/>
                </a:solidFill>
              </a:rPr>
              <a:t>CN – MCI – dementia?</a:t>
            </a:r>
          </a:p>
        </p:txBody>
      </p:sp>
      <p:pic>
        <p:nvPicPr>
          <p:cNvPr id="8" name="Plassholder for innhold 14">
            <a:extLst>
              <a:ext uri="{FF2B5EF4-FFF2-40B4-BE49-F238E27FC236}">
                <a16:creationId xmlns:a16="http://schemas.microsoft.com/office/drawing/2014/main" id="{0DC2B1F2-9ADE-59AD-43F6-E73ACF002828}"/>
              </a:ext>
            </a:extLst>
          </p:cNvPr>
          <p:cNvPicPr>
            <a:picLocks noChangeAspect="1"/>
          </p:cNvPicPr>
          <p:nvPr/>
        </p:nvPicPr>
        <p:blipFill>
          <a:blip r:embed="rId5"/>
          <a:srcRect t="14373" b="16642"/>
          <a:stretch/>
        </p:blipFill>
        <p:spPr>
          <a:xfrm>
            <a:off x="10048875" y="5306354"/>
            <a:ext cx="2143125" cy="1478444"/>
          </a:xfrm>
          <a:prstGeom prst="rect">
            <a:avLst/>
          </a:prstGeom>
        </p:spPr>
      </p:pic>
    </p:spTree>
    <p:extLst>
      <p:ext uri="{BB962C8B-B14F-4D97-AF65-F5344CB8AC3E}">
        <p14:creationId xmlns:p14="http://schemas.microsoft.com/office/powerpoint/2010/main" val="2179781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673100" y="776894"/>
            <a:ext cx="10766044" cy="7444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6AB65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none" spc="0" normalizeH="0" baseline="0" noProof="0" dirty="0">
                <a:ln>
                  <a:noFill/>
                </a:ln>
                <a:solidFill>
                  <a:schemeClr val="accent1">
                    <a:lumMod val="75000"/>
                  </a:schemeClr>
                </a:solidFill>
                <a:effectLst/>
                <a:uLnTx/>
                <a:uFillTx/>
                <a:latin typeface="Trebuchet MS"/>
                <a:ea typeface="+mj-ea"/>
                <a:cs typeface="+mj-cs"/>
              </a:rPr>
              <a:t>Stepwise approach for </a:t>
            </a:r>
            <a:r>
              <a:rPr lang="nl-NL" sz="3600" dirty="0">
                <a:solidFill>
                  <a:schemeClr val="accent1">
                    <a:lumMod val="75000"/>
                  </a:schemeClr>
                </a:solidFill>
                <a:latin typeface="Trebuchet MS"/>
              </a:rPr>
              <a:t>a syndrome diagnosis</a:t>
            </a:r>
            <a:r>
              <a:rPr kumimoji="0" lang="nl-NL" sz="3600" b="1" i="0" u="none" strike="noStrike" kern="1200" cap="none" spc="0" normalizeH="0" baseline="0" noProof="0" dirty="0">
                <a:ln>
                  <a:noFill/>
                </a:ln>
                <a:solidFill>
                  <a:schemeClr val="accent1">
                    <a:lumMod val="75000"/>
                  </a:schemeClr>
                </a:solidFill>
                <a:effectLst/>
                <a:uLnTx/>
                <a:uFillTx/>
                <a:latin typeface="Trebuchet MS"/>
                <a:ea typeface="+mj-ea"/>
                <a:cs typeface="+mj-cs"/>
              </a:rPr>
              <a:t> </a:t>
            </a:r>
          </a:p>
        </p:txBody>
      </p:sp>
      <p:pic>
        <p:nvPicPr>
          <p:cNvPr id="5" name="Afbeelding 4"/>
          <p:cNvPicPr>
            <a:picLocks noChangeAspect="1"/>
          </p:cNvPicPr>
          <p:nvPr/>
        </p:nvPicPr>
        <p:blipFill>
          <a:blip r:embed="rId3"/>
          <a:stretch>
            <a:fillRect/>
          </a:stretch>
        </p:blipFill>
        <p:spPr>
          <a:xfrm>
            <a:off x="121042" y="6218752"/>
            <a:ext cx="2801452" cy="547029"/>
          </a:xfrm>
          <a:prstGeom prst="rect">
            <a:avLst/>
          </a:prstGeom>
        </p:spPr>
      </p:pic>
      <p:pic>
        <p:nvPicPr>
          <p:cNvPr id="2" name="Afbeelding 5">
            <a:extLst>
              <a:ext uri="{FF2B5EF4-FFF2-40B4-BE49-F238E27FC236}">
                <a16:creationId xmlns:a16="http://schemas.microsoft.com/office/drawing/2014/main" id="{3BBA8BEA-B5B5-05E9-C6F4-A357B2B97F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9384" b="20098"/>
          <a:stretch/>
        </p:blipFill>
        <p:spPr bwMode="auto">
          <a:xfrm>
            <a:off x="712978" y="1758466"/>
            <a:ext cx="6526022" cy="3594584"/>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E137CD00-9652-3BFF-C2FF-623B75CA009F}"/>
              </a:ext>
            </a:extLst>
          </p:cNvPr>
          <p:cNvSpPr/>
          <p:nvPr/>
        </p:nvSpPr>
        <p:spPr>
          <a:xfrm>
            <a:off x="2838450" y="4552950"/>
            <a:ext cx="4686300" cy="171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AC0DA9D-FE38-B087-BC32-8B0DFB864980}"/>
              </a:ext>
            </a:extLst>
          </p:cNvPr>
          <p:cNvSpPr/>
          <p:nvPr/>
        </p:nvSpPr>
        <p:spPr>
          <a:xfrm>
            <a:off x="7076661" y="3555758"/>
            <a:ext cx="1391064" cy="571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D49CEF18-9551-994E-6BA6-8D32E584C4F7}"/>
              </a:ext>
            </a:extLst>
          </p:cNvPr>
          <p:cNvSpPr/>
          <p:nvPr/>
        </p:nvSpPr>
        <p:spPr>
          <a:xfrm>
            <a:off x="6855722" y="3841508"/>
            <a:ext cx="1391064" cy="3553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32DF0B69-70B9-58B5-D5CC-8FFAA8DF7967}"/>
              </a:ext>
            </a:extLst>
          </p:cNvPr>
          <p:cNvSpPr/>
          <p:nvPr/>
        </p:nvSpPr>
        <p:spPr>
          <a:xfrm>
            <a:off x="2489315" y="5388339"/>
            <a:ext cx="3528000" cy="357939"/>
          </a:xfrm>
          <a:prstGeom prst="rect">
            <a:avLst/>
          </a:prstGeom>
          <a:solidFill>
            <a:schemeClr val="accent2">
              <a:lumMod val="60000"/>
              <a:lumOff val="40000"/>
            </a:schemeClr>
          </a:solidFill>
          <a:ln>
            <a:solidFill>
              <a:schemeClr val="bg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nl-NL" sz="2000" b="1" dirty="0">
                <a:solidFill>
                  <a:schemeClr val="tx1"/>
                </a:solidFill>
              </a:rPr>
              <a:t>CN – MCI – dementia?</a:t>
            </a:r>
          </a:p>
        </p:txBody>
      </p:sp>
      <p:pic>
        <p:nvPicPr>
          <p:cNvPr id="8" name="Plassholder for innhold 14">
            <a:extLst>
              <a:ext uri="{FF2B5EF4-FFF2-40B4-BE49-F238E27FC236}">
                <a16:creationId xmlns:a16="http://schemas.microsoft.com/office/drawing/2014/main" id="{13352345-8673-480E-0F20-02A764B372F8}"/>
              </a:ext>
            </a:extLst>
          </p:cNvPr>
          <p:cNvPicPr>
            <a:picLocks noChangeAspect="1"/>
          </p:cNvPicPr>
          <p:nvPr/>
        </p:nvPicPr>
        <p:blipFill>
          <a:blip r:embed="rId5"/>
          <a:srcRect t="14373" b="16642"/>
          <a:stretch/>
        </p:blipFill>
        <p:spPr>
          <a:xfrm>
            <a:off x="10048875" y="5330484"/>
            <a:ext cx="2143125" cy="1478444"/>
          </a:xfrm>
          <a:prstGeom prst="rect">
            <a:avLst/>
          </a:prstGeom>
        </p:spPr>
      </p:pic>
    </p:spTree>
    <p:extLst>
      <p:ext uri="{BB962C8B-B14F-4D97-AF65-F5344CB8AC3E}">
        <p14:creationId xmlns:p14="http://schemas.microsoft.com/office/powerpoint/2010/main" val="3665377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el 1"/>
          <p:cNvSpPr txBox="1">
            <a:spLocks/>
          </p:cNvSpPr>
          <p:nvPr/>
        </p:nvSpPr>
        <p:spPr>
          <a:xfrm>
            <a:off x="673100" y="776894"/>
            <a:ext cx="10766044" cy="7444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6AB65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none" spc="0" normalizeH="0" baseline="0" noProof="0" dirty="0">
                <a:ln>
                  <a:noFill/>
                </a:ln>
                <a:solidFill>
                  <a:schemeClr val="accent1">
                    <a:lumMod val="75000"/>
                  </a:schemeClr>
                </a:solidFill>
                <a:effectLst/>
                <a:uLnTx/>
                <a:uFillTx/>
                <a:latin typeface="Trebuchet MS"/>
                <a:ea typeface="+mj-ea"/>
                <a:cs typeface="+mj-cs"/>
              </a:rPr>
              <a:t>Stepwise approach for an etiological diagnosis</a:t>
            </a:r>
          </a:p>
        </p:txBody>
      </p:sp>
      <p:pic>
        <p:nvPicPr>
          <p:cNvPr id="5" name="Afbeelding 4"/>
          <p:cNvPicPr>
            <a:picLocks noChangeAspect="1"/>
          </p:cNvPicPr>
          <p:nvPr/>
        </p:nvPicPr>
        <p:blipFill>
          <a:blip r:embed="rId3"/>
          <a:stretch>
            <a:fillRect/>
          </a:stretch>
        </p:blipFill>
        <p:spPr>
          <a:xfrm>
            <a:off x="300336" y="6145815"/>
            <a:ext cx="2801452" cy="547029"/>
          </a:xfrm>
          <a:prstGeom prst="rect">
            <a:avLst/>
          </a:prstGeom>
        </p:spPr>
      </p:pic>
      <p:pic>
        <p:nvPicPr>
          <p:cNvPr id="2" name="Afbeelding 5">
            <a:extLst>
              <a:ext uri="{FF2B5EF4-FFF2-40B4-BE49-F238E27FC236}">
                <a16:creationId xmlns:a16="http://schemas.microsoft.com/office/drawing/2014/main" id="{3BBA8BEA-B5B5-05E9-C6F4-A357B2B97F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834" b="11446"/>
          <a:stretch/>
        </p:blipFill>
        <p:spPr bwMode="auto">
          <a:xfrm>
            <a:off x="712978" y="1758466"/>
            <a:ext cx="9707372" cy="398383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522A563D-F655-8708-5E07-F397CFD08479}"/>
              </a:ext>
            </a:extLst>
          </p:cNvPr>
          <p:cNvSpPr/>
          <p:nvPr/>
        </p:nvSpPr>
        <p:spPr>
          <a:xfrm>
            <a:off x="2838450" y="4552950"/>
            <a:ext cx="7581900" cy="457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9A5275A9-B9AE-77EC-5504-2AFBE5D57921}"/>
              </a:ext>
            </a:extLst>
          </p:cNvPr>
          <p:cNvSpPr/>
          <p:nvPr/>
        </p:nvSpPr>
        <p:spPr>
          <a:xfrm flipV="1">
            <a:off x="10258425" y="1655380"/>
            <a:ext cx="323850" cy="28213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B27FA1CA-D674-7088-AE04-EFA5310DF0CA}"/>
              </a:ext>
            </a:extLst>
          </p:cNvPr>
          <p:cNvSpPr/>
          <p:nvPr/>
        </p:nvSpPr>
        <p:spPr>
          <a:xfrm>
            <a:off x="4141653" y="5765870"/>
            <a:ext cx="5436000" cy="357939"/>
          </a:xfrm>
          <a:prstGeom prst="rect">
            <a:avLst/>
          </a:prstGeom>
          <a:solidFill>
            <a:schemeClr val="accent2">
              <a:lumMod val="60000"/>
              <a:lumOff val="40000"/>
            </a:schemeClr>
          </a:solidFill>
          <a:ln>
            <a:solidFill>
              <a:schemeClr val="bg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nl-NL" sz="2000" b="1" dirty="0">
                <a:solidFill>
                  <a:schemeClr val="tx1"/>
                </a:solidFill>
              </a:rPr>
              <a:t>CN – AD – FTD – VAD – DLB?</a:t>
            </a:r>
          </a:p>
        </p:txBody>
      </p:sp>
      <p:pic>
        <p:nvPicPr>
          <p:cNvPr id="9" name="Plassholder for innhold 14">
            <a:extLst>
              <a:ext uri="{FF2B5EF4-FFF2-40B4-BE49-F238E27FC236}">
                <a16:creationId xmlns:a16="http://schemas.microsoft.com/office/drawing/2014/main" id="{F43BC370-BF54-4EA2-24CD-5273FF468F98}"/>
              </a:ext>
            </a:extLst>
          </p:cNvPr>
          <p:cNvPicPr>
            <a:picLocks noChangeAspect="1"/>
          </p:cNvPicPr>
          <p:nvPr/>
        </p:nvPicPr>
        <p:blipFill>
          <a:blip r:embed="rId5"/>
          <a:srcRect t="14373" b="16642"/>
          <a:stretch/>
        </p:blipFill>
        <p:spPr>
          <a:xfrm>
            <a:off x="9984544" y="5341884"/>
            <a:ext cx="2143125" cy="1478444"/>
          </a:xfrm>
          <a:prstGeom prst="rect">
            <a:avLst/>
          </a:prstGeom>
        </p:spPr>
      </p:pic>
    </p:spTree>
    <p:extLst>
      <p:ext uri="{BB962C8B-B14F-4D97-AF65-F5344CB8AC3E}">
        <p14:creationId xmlns:p14="http://schemas.microsoft.com/office/powerpoint/2010/main" val="1790079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el 1"/>
          <p:cNvSpPr txBox="1">
            <a:spLocks/>
          </p:cNvSpPr>
          <p:nvPr/>
        </p:nvSpPr>
        <p:spPr>
          <a:xfrm>
            <a:off x="673100" y="776894"/>
            <a:ext cx="10766044" cy="7444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6AB65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dirty="0">
                <a:ln>
                  <a:noFill/>
                </a:ln>
                <a:solidFill>
                  <a:schemeClr val="accent1">
                    <a:lumMod val="75000"/>
                  </a:schemeClr>
                </a:solidFill>
                <a:effectLst/>
                <a:uLnTx/>
                <a:uFillTx/>
                <a:latin typeface="Trebuchet MS"/>
                <a:ea typeface="+mj-ea"/>
                <a:cs typeface="+mj-cs"/>
              </a:rPr>
              <a:t>Stepwise approach for DMT</a:t>
            </a:r>
          </a:p>
        </p:txBody>
      </p:sp>
      <p:pic>
        <p:nvPicPr>
          <p:cNvPr id="2" name="Afbeelding 5">
            <a:extLst>
              <a:ext uri="{FF2B5EF4-FFF2-40B4-BE49-F238E27FC236}">
                <a16:creationId xmlns:a16="http://schemas.microsoft.com/office/drawing/2014/main" id="{3BBA8BEA-B5B5-05E9-C6F4-A357B2B97F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978" y="1758466"/>
            <a:ext cx="10766044" cy="449873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45D03372-D040-7B75-6F7D-7883E2893313}"/>
              </a:ext>
            </a:extLst>
          </p:cNvPr>
          <p:cNvSpPr txBox="1"/>
          <p:nvPr/>
        </p:nvSpPr>
        <p:spPr>
          <a:xfrm>
            <a:off x="203292" y="212515"/>
            <a:ext cx="866728" cy="230832"/>
          </a:xfrm>
          <a:prstGeom prst="rect">
            <a:avLst/>
          </a:prstGeom>
          <a:solidFill>
            <a:schemeClr val="bg1">
              <a:lumMod val="95000"/>
            </a:schemeClr>
          </a:solidFill>
          <a:ln>
            <a:solidFill>
              <a:schemeClr val="tx1">
                <a:lumMod val="50000"/>
                <a:lumOff val="50000"/>
              </a:schemeClr>
            </a:solidFill>
            <a:prstDash val="lgDash"/>
          </a:ln>
        </p:spPr>
        <p:txBody>
          <a:bodyPr wrap="square" rtlCol="0">
            <a:spAutoFit/>
          </a:bodyPr>
          <a:lstStyle/>
          <a:p>
            <a:pPr algn="ctr"/>
            <a:r>
              <a:rPr lang="nl-NL" sz="900" dirty="0" err="1">
                <a:latin typeface="Trebuchet MS" panose="020B0603020202020204" pitchFamily="34" charset="0"/>
                <a:ea typeface="+mj-ea"/>
                <a:cs typeface="Arial" panose="020B0604020202020204" pitchFamily="34" charset="0"/>
              </a:rPr>
              <a:t>Methods</a:t>
            </a:r>
            <a:endParaRPr lang="nl-NL" sz="300" dirty="0">
              <a:latin typeface="Trebuchet MS" panose="020B0603020202020204" pitchFamily="34" charset="0"/>
              <a:cs typeface="Arial" panose="020B0604020202020204" pitchFamily="34" charset="0"/>
            </a:endParaRPr>
          </a:p>
        </p:txBody>
      </p:sp>
      <p:sp>
        <p:nvSpPr>
          <p:cNvPr id="6" name="Rechthoek 5">
            <a:extLst>
              <a:ext uri="{FF2B5EF4-FFF2-40B4-BE49-F238E27FC236}">
                <a16:creationId xmlns:a16="http://schemas.microsoft.com/office/drawing/2014/main" id="{91FBB7FD-4853-8833-7BD5-22E9F3FEC174}"/>
              </a:ext>
            </a:extLst>
          </p:cNvPr>
          <p:cNvSpPr/>
          <p:nvPr/>
        </p:nvSpPr>
        <p:spPr>
          <a:xfrm>
            <a:off x="2494897" y="6153579"/>
            <a:ext cx="7092000" cy="300955"/>
          </a:xfrm>
          <a:prstGeom prst="rect">
            <a:avLst/>
          </a:prstGeom>
          <a:solidFill>
            <a:schemeClr val="accent2">
              <a:lumMod val="60000"/>
              <a:lumOff val="40000"/>
            </a:schemeClr>
          </a:solidFill>
          <a:ln>
            <a:solidFill>
              <a:schemeClr val="bg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nl-NL" sz="2000" b="1" dirty="0">
                <a:solidFill>
                  <a:schemeClr val="tx1"/>
                </a:solidFill>
              </a:rPr>
              <a:t>According </a:t>
            </a:r>
            <a:r>
              <a:rPr lang="nl-NL" sz="2000" b="1" dirty="0" err="1">
                <a:solidFill>
                  <a:schemeClr val="tx1"/>
                </a:solidFill>
              </a:rPr>
              <a:t>to</a:t>
            </a:r>
            <a:r>
              <a:rPr lang="nl-NL" sz="2000" b="1" dirty="0">
                <a:solidFill>
                  <a:schemeClr val="tx1"/>
                </a:solidFill>
              </a:rPr>
              <a:t> Cummings criteria?</a:t>
            </a:r>
          </a:p>
        </p:txBody>
      </p:sp>
      <p:pic>
        <p:nvPicPr>
          <p:cNvPr id="7" name="Plassholder for innhold 14">
            <a:extLst>
              <a:ext uri="{FF2B5EF4-FFF2-40B4-BE49-F238E27FC236}">
                <a16:creationId xmlns:a16="http://schemas.microsoft.com/office/drawing/2014/main" id="{E123A556-6F99-D91B-22C8-0D6453D9B574}"/>
              </a:ext>
            </a:extLst>
          </p:cNvPr>
          <p:cNvPicPr>
            <a:picLocks noChangeAspect="1"/>
          </p:cNvPicPr>
          <p:nvPr/>
        </p:nvPicPr>
        <p:blipFill>
          <a:blip r:embed="rId4"/>
          <a:srcRect t="14373" b="16642"/>
          <a:stretch/>
        </p:blipFill>
        <p:spPr>
          <a:xfrm>
            <a:off x="9979399" y="5321137"/>
            <a:ext cx="2143125" cy="1478444"/>
          </a:xfrm>
          <a:prstGeom prst="rect">
            <a:avLst/>
          </a:prstGeom>
        </p:spPr>
      </p:pic>
    </p:spTree>
    <p:extLst>
      <p:ext uri="{BB962C8B-B14F-4D97-AF65-F5344CB8AC3E}">
        <p14:creationId xmlns:p14="http://schemas.microsoft.com/office/powerpoint/2010/main" val="1998464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D51B1-85DB-4276-A703-0D0027003470}"/>
              </a:ext>
            </a:extLst>
          </p:cNvPr>
          <p:cNvSpPr>
            <a:spLocks noGrp="1"/>
          </p:cNvSpPr>
          <p:nvPr>
            <p:ph type="title"/>
          </p:nvPr>
        </p:nvSpPr>
        <p:spPr/>
        <p:txBody>
          <a:bodyPr/>
          <a:lstStyle/>
          <a:p>
            <a:r>
              <a:rPr lang="en-US" b="1" dirty="0"/>
              <a:t>Disclosures</a:t>
            </a:r>
          </a:p>
        </p:txBody>
      </p:sp>
      <p:sp>
        <p:nvSpPr>
          <p:cNvPr id="3" name="Content Placeholder 2">
            <a:extLst>
              <a:ext uri="{FF2B5EF4-FFF2-40B4-BE49-F238E27FC236}">
                <a16:creationId xmlns:a16="http://schemas.microsoft.com/office/drawing/2014/main" id="{01F5C562-78CF-7B0F-BBFE-5443B79CB5E9}"/>
              </a:ext>
            </a:extLst>
          </p:cNvPr>
          <p:cNvSpPr>
            <a:spLocks noGrp="1"/>
          </p:cNvSpPr>
          <p:nvPr>
            <p:ph idx="1"/>
          </p:nvPr>
        </p:nvSpPr>
        <p:spPr/>
        <p:txBody>
          <a:bodyPr/>
          <a:lstStyle/>
          <a:p>
            <a:r>
              <a:rPr lang="en-US" dirty="0"/>
              <a:t>Funding  support from the Norwegian Health Association</a:t>
            </a:r>
          </a:p>
          <a:p>
            <a:endParaRPr lang="en-US" dirty="0"/>
          </a:p>
          <a:p>
            <a:r>
              <a:rPr lang="en-US" dirty="0"/>
              <a:t>Principal investigator in drug trials funded by Roche, Boehringer-Ingelheim, Novo Nordisk and GSK</a:t>
            </a:r>
          </a:p>
          <a:p>
            <a:endParaRPr lang="en-US" dirty="0"/>
          </a:p>
          <a:p>
            <a:r>
              <a:rPr lang="en-US" dirty="0"/>
              <a:t>No financial interest with </a:t>
            </a:r>
            <a:r>
              <a:rPr lang="en-US" dirty="0" err="1"/>
              <a:t>Combinostics</a:t>
            </a:r>
            <a:endParaRPr lang="en-US" dirty="0"/>
          </a:p>
          <a:p>
            <a:endParaRPr lang="en-US" dirty="0"/>
          </a:p>
        </p:txBody>
      </p:sp>
      <p:pic>
        <p:nvPicPr>
          <p:cNvPr id="4" name="Afbeelding 4">
            <a:extLst>
              <a:ext uri="{FF2B5EF4-FFF2-40B4-BE49-F238E27FC236}">
                <a16:creationId xmlns:a16="http://schemas.microsoft.com/office/drawing/2014/main" id="{26ADEBA9-1FC6-D0AA-F424-41C99B1822BB}"/>
              </a:ext>
            </a:extLst>
          </p:cNvPr>
          <p:cNvPicPr>
            <a:picLocks noChangeAspect="1"/>
          </p:cNvPicPr>
          <p:nvPr/>
        </p:nvPicPr>
        <p:blipFill>
          <a:blip r:embed="rId3"/>
          <a:stretch>
            <a:fillRect/>
          </a:stretch>
        </p:blipFill>
        <p:spPr>
          <a:xfrm>
            <a:off x="318266" y="6219360"/>
            <a:ext cx="2801452" cy="547029"/>
          </a:xfrm>
          <a:prstGeom prst="rect">
            <a:avLst/>
          </a:prstGeom>
        </p:spPr>
      </p:pic>
    </p:spTree>
    <p:extLst>
      <p:ext uri="{BB962C8B-B14F-4D97-AF65-F5344CB8AC3E}">
        <p14:creationId xmlns:p14="http://schemas.microsoft.com/office/powerpoint/2010/main" val="3818720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FBDA8-993C-9D36-553F-F9D7D582F363}"/>
              </a:ext>
            </a:extLst>
          </p:cNvPr>
          <p:cNvSpPr>
            <a:spLocks noGrp="1"/>
          </p:cNvSpPr>
          <p:nvPr>
            <p:ph type="title"/>
          </p:nvPr>
        </p:nvSpPr>
        <p:spPr/>
        <p:txBody>
          <a:bodyPr/>
          <a:lstStyle/>
          <a:p>
            <a:pPr lvl="1"/>
            <a:r>
              <a:rPr lang="en-US" sz="3200" b="1" kern="100" dirty="0">
                <a:solidFill>
                  <a:schemeClr val="accent1">
                    <a:lumMod val="75000"/>
                  </a:schemeClr>
                </a:solidFill>
                <a:latin typeface="Times New Roman" panose="02020603050405020304" pitchFamily="18" charset="0"/>
                <a:cs typeface="Times New Roman" panose="02020603050405020304" pitchFamily="18" charset="0"/>
              </a:rPr>
              <a:t>Evaluation and validation of a precision medicine platform</a:t>
            </a:r>
            <a:br>
              <a:rPr lang="en-US" sz="3200" b="1" kern="100" dirty="0">
                <a:solidFill>
                  <a:schemeClr val="accent1">
                    <a:lumMod val="75000"/>
                  </a:schemeClr>
                </a:solidFill>
                <a:latin typeface="Times New Roman" panose="02020603050405020304" pitchFamily="18" charset="0"/>
                <a:cs typeface="Times New Roman" panose="02020603050405020304" pitchFamily="18" charset="0"/>
              </a:rPr>
            </a:br>
            <a:r>
              <a:rPr lang="en-US" sz="3200" b="1" kern="100" dirty="0">
                <a:solidFill>
                  <a:schemeClr val="accent1">
                    <a:lumMod val="75000"/>
                  </a:schemeClr>
                </a:solidFill>
                <a:latin typeface="Times New Roman" panose="02020603050405020304" pitchFamily="18" charset="0"/>
                <a:cs typeface="Times New Roman" panose="02020603050405020304" pitchFamily="18" charset="0"/>
              </a:rPr>
              <a:t>in neurodegenerative disease</a:t>
            </a:r>
            <a:endParaRPr lang="nb-NO" sz="4000" dirty="0">
              <a:solidFill>
                <a:schemeClr val="accent1">
                  <a:lumMod val="75000"/>
                </a:schemeClr>
              </a:solidFill>
            </a:endParaRPr>
          </a:p>
        </p:txBody>
      </p:sp>
      <p:sp>
        <p:nvSpPr>
          <p:cNvPr id="3" name="Content Placeholder 2">
            <a:extLst>
              <a:ext uri="{FF2B5EF4-FFF2-40B4-BE49-F238E27FC236}">
                <a16:creationId xmlns:a16="http://schemas.microsoft.com/office/drawing/2014/main" id="{91CA20F2-BD01-B6FC-CFEC-150028B1AE68}"/>
              </a:ext>
            </a:extLst>
          </p:cNvPr>
          <p:cNvSpPr>
            <a:spLocks noGrp="1"/>
          </p:cNvSpPr>
          <p:nvPr>
            <p:ph idx="1"/>
          </p:nvPr>
        </p:nvSpPr>
        <p:spPr/>
        <p:txBody>
          <a:bodyPr/>
          <a:lstStyle/>
          <a:p>
            <a:pPr algn="l">
              <a:buFont typeface="Arial" panose="020B0604020202020204" pitchFamily="34" charset="0"/>
              <a:buChar char="•"/>
            </a:pPr>
            <a:r>
              <a:rPr lang="en-US" b="0" i="0" dirty="0">
                <a:solidFill>
                  <a:srgbClr val="262626"/>
                </a:solidFill>
                <a:effectLst/>
                <a:latin typeface="Helvetica" panose="020B0604020202020204" pitchFamily="34" charset="0"/>
              </a:rPr>
              <a:t>Can we use a digital test as a screening test?</a:t>
            </a:r>
          </a:p>
          <a:p>
            <a:pPr algn="l">
              <a:buFont typeface="Arial" panose="020B0604020202020204" pitchFamily="34" charset="0"/>
              <a:buChar char="•"/>
            </a:pPr>
            <a:r>
              <a:rPr lang="en-US" b="0" i="0" dirty="0">
                <a:solidFill>
                  <a:srgbClr val="262626"/>
                </a:solidFill>
                <a:effectLst/>
                <a:latin typeface="Helvetica" panose="020B0604020202020204" pitchFamily="34" charset="0"/>
              </a:rPr>
              <a:t>Can a digital tool help us make more accurate diagnoses faster?</a:t>
            </a:r>
          </a:p>
          <a:p>
            <a:pPr algn="l">
              <a:buFont typeface="Arial" panose="020B0604020202020204" pitchFamily="34" charset="0"/>
              <a:buChar char="•"/>
            </a:pPr>
            <a:r>
              <a:rPr lang="en-US" b="0" i="0" dirty="0">
                <a:solidFill>
                  <a:srgbClr val="262626"/>
                </a:solidFill>
                <a:effectLst/>
                <a:latin typeface="Helvetica" panose="020B0604020202020204" pitchFamily="34" charset="0"/>
              </a:rPr>
              <a:t>Allow doctors at memory clinics and general practitioners  and memory teams to try the tool</a:t>
            </a:r>
          </a:p>
          <a:p>
            <a:pPr algn="l">
              <a:buFont typeface="Arial" panose="020B0604020202020204" pitchFamily="34" charset="0"/>
              <a:buChar char="•"/>
            </a:pPr>
            <a:r>
              <a:rPr lang="en-US" b="0" i="0" dirty="0">
                <a:solidFill>
                  <a:srgbClr val="262626"/>
                </a:solidFill>
                <a:effectLst/>
                <a:latin typeface="Helvetica" panose="020B0604020202020204" pitchFamily="34" charset="0"/>
              </a:rPr>
              <a:t>Further develop summary reports for healthcare personnel and patients</a:t>
            </a:r>
          </a:p>
          <a:p>
            <a:pPr algn="l">
              <a:buFont typeface="Arial" panose="020B0604020202020204" pitchFamily="34" charset="0"/>
              <a:buChar char="•"/>
            </a:pPr>
            <a:r>
              <a:rPr lang="en-US" b="0" i="0" dirty="0">
                <a:solidFill>
                  <a:srgbClr val="262626"/>
                </a:solidFill>
                <a:effectLst/>
                <a:latin typeface="Helvetica" panose="020B0604020202020204" pitchFamily="34" charset="0"/>
              </a:rPr>
              <a:t>Get feedback from healthcare personnel, patients, and relatives</a:t>
            </a:r>
          </a:p>
          <a:p>
            <a:endParaRPr lang="nb-NO" dirty="0"/>
          </a:p>
        </p:txBody>
      </p:sp>
      <p:pic>
        <p:nvPicPr>
          <p:cNvPr id="5" name="Afbeelding 4">
            <a:extLst>
              <a:ext uri="{FF2B5EF4-FFF2-40B4-BE49-F238E27FC236}">
                <a16:creationId xmlns:a16="http://schemas.microsoft.com/office/drawing/2014/main" id="{68E679CD-CE17-F4F5-01A9-5D62037E253E}"/>
              </a:ext>
            </a:extLst>
          </p:cNvPr>
          <p:cNvPicPr>
            <a:picLocks noChangeAspect="1"/>
          </p:cNvPicPr>
          <p:nvPr/>
        </p:nvPicPr>
        <p:blipFill>
          <a:blip r:embed="rId3"/>
          <a:stretch>
            <a:fillRect/>
          </a:stretch>
        </p:blipFill>
        <p:spPr>
          <a:xfrm>
            <a:off x="485087" y="6219360"/>
            <a:ext cx="2801452" cy="547029"/>
          </a:xfrm>
          <a:prstGeom prst="rect">
            <a:avLst/>
          </a:prstGeom>
        </p:spPr>
      </p:pic>
      <p:pic>
        <p:nvPicPr>
          <p:cNvPr id="6" name="Plassholder for innhold 14">
            <a:extLst>
              <a:ext uri="{FF2B5EF4-FFF2-40B4-BE49-F238E27FC236}">
                <a16:creationId xmlns:a16="http://schemas.microsoft.com/office/drawing/2014/main" id="{C49B8D44-28D3-4DC0-C1AD-A0EF4E798BDC}"/>
              </a:ext>
            </a:extLst>
          </p:cNvPr>
          <p:cNvPicPr>
            <a:picLocks noChangeAspect="1"/>
          </p:cNvPicPr>
          <p:nvPr/>
        </p:nvPicPr>
        <p:blipFill>
          <a:blip r:embed="rId4"/>
          <a:srcRect t="14373" b="16642"/>
          <a:stretch/>
        </p:blipFill>
        <p:spPr>
          <a:xfrm>
            <a:off x="10048875" y="5463205"/>
            <a:ext cx="2143125" cy="1478444"/>
          </a:xfrm>
          <a:prstGeom prst="rect">
            <a:avLst/>
          </a:prstGeom>
        </p:spPr>
      </p:pic>
    </p:spTree>
    <p:extLst>
      <p:ext uri="{BB962C8B-B14F-4D97-AF65-F5344CB8AC3E}">
        <p14:creationId xmlns:p14="http://schemas.microsoft.com/office/powerpoint/2010/main" val="144838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211B7-20F1-CEE3-5D21-1E33300AF994}"/>
              </a:ext>
            </a:extLst>
          </p:cNvPr>
          <p:cNvSpPr>
            <a:spLocks noGrp="1"/>
          </p:cNvSpPr>
          <p:nvPr>
            <p:ph type="title"/>
          </p:nvPr>
        </p:nvSpPr>
        <p:spPr/>
        <p:txBody>
          <a:bodyPr/>
          <a:lstStyle/>
          <a:p>
            <a:r>
              <a:rPr lang="en-US" b="1" dirty="0"/>
              <a:t>Dementia – a global epidemic</a:t>
            </a:r>
          </a:p>
        </p:txBody>
      </p:sp>
      <p:pic>
        <p:nvPicPr>
          <p:cNvPr id="7" name="Content Placeholder 6" descr="A screenshot of a computer&#10;&#10;Description automatically generated">
            <a:extLst>
              <a:ext uri="{FF2B5EF4-FFF2-40B4-BE49-F238E27FC236}">
                <a16:creationId xmlns:a16="http://schemas.microsoft.com/office/drawing/2014/main" id="{3214C37B-A2DD-549D-6AF6-B39C0B1B906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1117" t="13743" r="43384" b="10489"/>
          <a:stretch/>
        </p:blipFill>
        <p:spPr>
          <a:xfrm>
            <a:off x="4098842" y="1234440"/>
            <a:ext cx="3866954" cy="4642561"/>
          </a:xfrm>
        </p:spPr>
      </p:pic>
      <p:sp>
        <p:nvSpPr>
          <p:cNvPr id="8" name="TextBox 7">
            <a:extLst>
              <a:ext uri="{FF2B5EF4-FFF2-40B4-BE49-F238E27FC236}">
                <a16:creationId xmlns:a16="http://schemas.microsoft.com/office/drawing/2014/main" id="{E3794642-18F3-E482-3F22-276E34309F66}"/>
              </a:ext>
            </a:extLst>
          </p:cNvPr>
          <p:cNvSpPr txBox="1"/>
          <p:nvPr/>
        </p:nvSpPr>
        <p:spPr>
          <a:xfrm>
            <a:off x="8442251" y="6432698"/>
            <a:ext cx="3632918" cy="369332"/>
          </a:xfrm>
          <a:prstGeom prst="rect">
            <a:avLst/>
          </a:prstGeom>
          <a:noFill/>
        </p:spPr>
        <p:txBody>
          <a:bodyPr wrap="none" rtlCol="0">
            <a:spAutoFit/>
          </a:bodyPr>
          <a:lstStyle/>
          <a:p>
            <a:r>
              <a:rPr lang="nb-NO" dirty="0">
                <a:solidFill>
                  <a:schemeClr val="bg1">
                    <a:lumMod val="50000"/>
                  </a:schemeClr>
                </a:solidFill>
                <a:latin typeface="Trebuchet MS" panose="020B0603020202020204" pitchFamily="34" charset="0"/>
              </a:rPr>
              <a:t>Alzheimer’s Disease International</a:t>
            </a:r>
          </a:p>
        </p:txBody>
      </p:sp>
      <p:pic>
        <p:nvPicPr>
          <p:cNvPr id="4" name="Picture 2" descr="Why It's Hard to Get the New Alzheimer's Drug Lecanemab | TIME">
            <a:extLst>
              <a:ext uri="{FF2B5EF4-FFF2-40B4-BE49-F238E27FC236}">
                <a16:creationId xmlns:a16="http://schemas.microsoft.com/office/drawing/2014/main" id="{3A52FF3B-7185-4CC4-59B7-74822E0CB8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8339" y="2951223"/>
            <a:ext cx="2409195" cy="2115965"/>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A blood sample in a tube&#10;&#10;Description automatically generated">
            <a:extLst>
              <a:ext uri="{FF2B5EF4-FFF2-40B4-BE49-F238E27FC236}">
                <a16:creationId xmlns:a16="http://schemas.microsoft.com/office/drawing/2014/main" id="{9DFE775E-36B1-EB23-5CCC-1DC620F27A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2438401"/>
            <a:ext cx="1580819" cy="2379133"/>
          </a:xfrm>
          <a:prstGeom prst="rect">
            <a:avLst/>
          </a:prstGeom>
        </p:spPr>
      </p:pic>
      <p:sp>
        <p:nvSpPr>
          <p:cNvPr id="3" name="Afgeronde rechthoek 19">
            <a:extLst>
              <a:ext uri="{FF2B5EF4-FFF2-40B4-BE49-F238E27FC236}">
                <a16:creationId xmlns:a16="http://schemas.microsoft.com/office/drawing/2014/main" id="{D37C4693-B270-D893-9A01-1F03124DB860}"/>
              </a:ext>
            </a:extLst>
          </p:cNvPr>
          <p:cNvSpPr txBox="1">
            <a:spLocks/>
          </p:cNvSpPr>
          <p:nvPr/>
        </p:nvSpPr>
        <p:spPr>
          <a:xfrm>
            <a:off x="974466" y="1899839"/>
            <a:ext cx="10515600" cy="2400300"/>
          </a:xfrm>
          <a:prstGeom prst="roundRect">
            <a:avLst/>
          </a:prstGeom>
          <a:solidFill>
            <a:schemeClr val="accent6">
              <a:lumMod val="20000"/>
              <a:lumOff val="80000"/>
            </a:schemeClr>
          </a:solidFill>
          <a:ln w="12700" cap="flat" cmpd="sng" algn="ctr">
            <a:solidFill>
              <a:schemeClr val="accent6">
                <a:lumMod val="20000"/>
                <a:lumOff val="8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80975" indent="-180975">
              <a:spcBef>
                <a:spcPct val="20000"/>
              </a:spcBef>
              <a:buFont typeface="Arial" panose="020B0604020202020204" pitchFamily="34" charset="0"/>
              <a:buChar char="•"/>
            </a:pPr>
            <a:r>
              <a:rPr lang="en-US" altLang="nl-NL" sz="2400" dirty="0">
                <a:solidFill>
                  <a:schemeClr val="tx1"/>
                </a:solidFill>
                <a:latin typeface="Trebuchet MS" panose="020B0603020202020204" pitchFamily="34" charset="0"/>
                <a:cs typeface="Arial" panose="020B0604020202020204" pitchFamily="34" charset="0"/>
              </a:rPr>
              <a:t>Increasing challenges in the future</a:t>
            </a:r>
          </a:p>
          <a:p>
            <a:pPr marL="180975" indent="-180975">
              <a:spcBef>
                <a:spcPct val="20000"/>
              </a:spcBef>
              <a:buFont typeface="Arial" panose="020B0604020202020204" pitchFamily="34" charset="0"/>
              <a:buChar char="•"/>
            </a:pPr>
            <a:r>
              <a:rPr lang="en-US" altLang="nl-NL" sz="2400" dirty="0">
                <a:solidFill>
                  <a:schemeClr val="tx1"/>
                </a:solidFill>
                <a:latin typeface="Trebuchet MS" panose="020B0603020202020204" pitchFamily="34" charset="0"/>
                <a:cs typeface="Arial" panose="020B0604020202020204" pitchFamily="34" charset="0"/>
              </a:rPr>
              <a:t>Limited resources </a:t>
            </a:r>
            <a:r>
              <a:rPr lang="en-US" altLang="nl-NL" sz="2400" dirty="0">
                <a:solidFill>
                  <a:schemeClr val="tx1"/>
                </a:solidFill>
                <a:latin typeface="Trebuchet MS" panose="020B0603020202020204" pitchFamily="34" charset="0"/>
                <a:cs typeface="Arial" panose="020B0604020202020204" pitchFamily="34" charset="0"/>
                <a:sym typeface="Wingdings" panose="05000000000000000000" pitchFamily="2" charset="2"/>
              </a:rPr>
              <a:t> need for more efficient diagnostic pathways</a:t>
            </a:r>
            <a:endParaRPr lang="en-US" altLang="nl-NL" sz="2400" b="1" dirty="0">
              <a:solidFill>
                <a:schemeClr val="tx1"/>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92313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CF1A79-0BBE-0444-85D6-7E46EA4662EC}"/>
              </a:ext>
            </a:extLst>
          </p:cNvPr>
          <p:cNvSpPr>
            <a:spLocks noGrp="1"/>
          </p:cNvSpPr>
          <p:nvPr>
            <p:ph type="title"/>
          </p:nvPr>
        </p:nvSpPr>
        <p:spPr/>
        <p:txBody>
          <a:bodyPr>
            <a:normAutofit/>
          </a:bodyPr>
          <a:lstStyle/>
          <a:p>
            <a:r>
              <a:rPr lang="en-US" sz="3600" b="1" dirty="0">
                <a:solidFill>
                  <a:schemeClr val="accent1">
                    <a:lumMod val="75000"/>
                  </a:schemeClr>
                </a:solidFill>
                <a:latin typeface="Trebuchet MS" panose="020B0603020202020204" pitchFamily="34" charset="0"/>
              </a:rPr>
              <a:t>Is it time for the Digitized Memory Clinic?</a:t>
            </a:r>
          </a:p>
        </p:txBody>
      </p:sp>
      <p:sp>
        <p:nvSpPr>
          <p:cNvPr id="5" name="Afgeronde rechthoek 19">
            <a:extLst>
              <a:ext uri="{FF2B5EF4-FFF2-40B4-BE49-F238E27FC236}">
                <a16:creationId xmlns:a16="http://schemas.microsoft.com/office/drawing/2014/main" id="{B22A5D6F-8AD3-9A69-91FD-17765CABF982}"/>
              </a:ext>
            </a:extLst>
          </p:cNvPr>
          <p:cNvSpPr>
            <a:spLocks noGrp="1"/>
          </p:cNvSpPr>
          <p:nvPr>
            <p:ph idx="1"/>
          </p:nvPr>
        </p:nvSpPr>
        <p:spPr>
          <a:xfrm>
            <a:off x="952500" y="1641476"/>
            <a:ext cx="10515600" cy="24003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Trebuchet MS"/>
              </a:rPr>
              <a:t>Timely and accurate diagnoses:</a:t>
            </a:r>
          </a:p>
          <a:p>
            <a:pPr marL="0" marR="0" lvl="0" indent="0" defTabSz="914400" rtl="0" eaLnBrk="1" fontAlgn="auto" latinLnBrk="0" hangingPunct="1">
              <a:lnSpc>
                <a:spcPct val="100000"/>
              </a:lnSpc>
              <a:spcBef>
                <a:spcPts val="0"/>
              </a:spcBef>
              <a:spcAft>
                <a:spcPts val="0"/>
              </a:spcAft>
              <a:buClrTx/>
              <a:buSzTx/>
              <a:buFontTx/>
              <a:buNone/>
              <a:tabLst/>
              <a:defRPr/>
            </a:pPr>
            <a:endParaRPr lang="en-US" sz="2400" b="1" dirty="0">
              <a:solidFill>
                <a:prstClr val="black"/>
              </a:solidFill>
              <a:latin typeface="Trebuchet MS"/>
            </a:endParaRPr>
          </a:p>
          <a:p>
            <a:pPr marL="342900" marR="0" lvl="0" indent="-342900" defTabSz="914400" rtl="0" eaLnBrk="1" fontAlgn="auto" latinLnBrk="0" hangingPunct="1">
              <a:lnSpc>
                <a:spcPct val="100000"/>
              </a:lnSpc>
              <a:spcBef>
                <a:spcPts val="0"/>
              </a:spcBef>
              <a:spcAft>
                <a:spcPts val="0"/>
              </a:spcAft>
              <a:buClrTx/>
              <a:buSzTx/>
              <a:buFontTx/>
              <a:buChar char="-"/>
              <a:tabLst/>
              <a:defRPr/>
            </a:pPr>
            <a:r>
              <a:rPr kumimoji="0" lang="en-US" sz="2400" u="none" strike="noStrike" kern="1200" cap="none" spc="0" normalizeH="0" noProof="0" dirty="0">
                <a:ln>
                  <a:noFill/>
                </a:ln>
                <a:solidFill>
                  <a:prstClr val="black"/>
                </a:solidFill>
                <a:effectLst/>
                <a:uLnTx/>
                <a:uFillTx/>
                <a:latin typeface="Trebuchet MS"/>
              </a:rPr>
              <a:t>To make informed choices</a:t>
            </a:r>
          </a:p>
          <a:p>
            <a:pPr marL="342900" marR="0" lvl="0" indent="-342900" defTabSz="914400" rtl="0" eaLnBrk="1" fontAlgn="auto" latinLnBrk="0" hangingPunct="1">
              <a:lnSpc>
                <a:spcPct val="100000"/>
              </a:lnSpc>
              <a:spcBef>
                <a:spcPts val="0"/>
              </a:spcBef>
              <a:spcAft>
                <a:spcPts val="0"/>
              </a:spcAft>
              <a:buClrTx/>
              <a:buSzTx/>
              <a:buFontTx/>
              <a:buChar char="-"/>
              <a:tabLst/>
              <a:defRPr/>
            </a:pPr>
            <a:r>
              <a:rPr lang="en-US" sz="2400" dirty="0">
                <a:solidFill>
                  <a:prstClr val="black"/>
                </a:solidFill>
                <a:latin typeface="Trebuchet MS"/>
              </a:rPr>
              <a:t>Care and treatment</a:t>
            </a:r>
          </a:p>
          <a:p>
            <a:pPr marL="342900" marR="0" lvl="0" indent="-342900" defTabSz="914400" rtl="0" eaLnBrk="1" fontAlgn="auto" latinLnBrk="0" hangingPunct="1">
              <a:lnSpc>
                <a:spcPct val="100000"/>
              </a:lnSpc>
              <a:spcBef>
                <a:spcPts val="0"/>
              </a:spcBef>
              <a:spcAft>
                <a:spcPts val="0"/>
              </a:spcAft>
              <a:buClrTx/>
              <a:buSzTx/>
              <a:buFontTx/>
              <a:buChar char="-"/>
              <a:tabLst/>
              <a:defRPr/>
            </a:pPr>
            <a:r>
              <a:rPr kumimoji="0" lang="en-US" sz="2400" u="none" strike="noStrike" kern="1200" cap="none" spc="0" normalizeH="0" noProof="0" dirty="0">
                <a:ln>
                  <a:noFill/>
                </a:ln>
                <a:solidFill>
                  <a:prstClr val="black"/>
                </a:solidFill>
                <a:effectLst/>
                <a:uLnTx/>
                <a:uFillTx/>
                <a:latin typeface="Trebuchet MS"/>
              </a:rPr>
              <a:t>Prevent crisis</a:t>
            </a:r>
          </a:p>
        </p:txBody>
      </p:sp>
    </p:spTree>
    <p:extLst>
      <p:ext uri="{BB962C8B-B14F-4D97-AF65-F5344CB8AC3E}">
        <p14:creationId xmlns:p14="http://schemas.microsoft.com/office/powerpoint/2010/main" val="135647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10A657-9E1C-9112-AF78-D01827C9D46F}"/>
              </a:ext>
            </a:extLst>
          </p:cNvPr>
          <p:cNvSpPr>
            <a:spLocks noGrp="1"/>
          </p:cNvSpPr>
          <p:nvPr>
            <p:ph type="title"/>
          </p:nvPr>
        </p:nvSpPr>
        <p:spPr/>
        <p:txBody>
          <a:bodyPr/>
          <a:lstStyle/>
          <a:p>
            <a:endParaRPr lang="nb-NO"/>
          </a:p>
        </p:txBody>
      </p:sp>
      <p:pic>
        <p:nvPicPr>
          <p:cNvPr id="7" name="Plassholder for bilde 6"/>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2841978" y="1825625"/>
            <a:ext cx="6508044" cy="3660775"/>
          </a:xfrm>
        </p:spPr>
      </p:pic>
      <p:sp>
        <p:nvSpPr>
          <p:cNvPr id="8" name="TekstSylinder 7"/>
          <p:cNvSpPr txBox="1"/>
          <p:nvPr/>
        </p:nvSpPr>
        <p:spPr>
          <a:xfrm>
            <a:off x="9106619" y="6249016"/>
            <a:ext cx="1576072" cy="369332"/>
          </a:xfrm>
          <a:prstGeom prst="rect">
            <a:avLst/>
          </a:prstGeom>
          <a:noFill/>
        </p:spPr>
        <p:txBody>
          <a:bodyPr wrap="none" rtlCol="0">
            <a:spAutoFit/>
          </a:bodyPr>
          <a:lstStyle/>
          <a:p>
            <a:r>
              <a:rPr lang="nb-NO" dirty="0"/>
              <a:t>Schindler 2024</a:t>
            </a:r>
          </a:p>
        </p:txBody>
      </p:sp>
      <p:pic>
        <p:nvPicPr>
          <p:cNvPr id="3" name="Picture 2">
            <a:extLst>
              <a:ext uri="{FF2B5EF4-FFF2-40B4-BE49-F238E27FC236}">
                <a16:creationId xmlns:a16="http://schemas.microsoft.com/office/drawing/2014/main" id="{B411BF66-B488-0967-42FB-B5E1F7DB96A3}"/>
              </a:ext>
            </a:extLst>
          </p:cNvPr>
          <p:cNvPicPr>
            <a:picLocks noChangeAspect="1"/>
          </p:cNvPicPr>
          <p:nvPr/>
        </p:nvPicPr>
        <p:blipFill>
          <a:blip r:embed="rId4"/>
          <a:stretch>
            <a:fillRect/>
          </a:stretch>
        </p:blipFill>
        <p:spPr>
          <a:xfrm>
            <a:off x="1605023" y="159152"/>
            <a:ext cx="8981954" cy="6539696"/>
          </a:xfrm>
          <a:prstGeom prst="rect">
            <a:avLst/>
          </a:prstGeom>
        </p:spPr>
      </p:pic>
      <p:sp>
        <p:nvSpPr>
          <p:cNvPr id="2" name="TextBox 1">
            <a:extLst>
              <a:ext uri="{FF2B5EF4-FFF2-40B4-BE49-F238E27FC236}">
                <a16:creationId xmlns:a16="http://schemas.microsoft.com/office/drawing/2014/main" id="{9BA29411-98EA-2697-4017-80DC3BE41498}"/>
              </a:ext>
            </a:extLst>
          </p:cNvPr>
          <p:cNvSpPr txBox="1"/>
          <p:nvPr/>
        </p:nvSpPr>
        <p:spPr>
          <a:xfrm>
            <a:off x="9587632" y="6280602"/>
            <a:ext cx="2095445" cy="369332"/>
          </a:xfrm>
          <a:prstGeom prst="rect">
            <a:avLst/>
          </a:prstGeom>
          <a:noFill/>
        </p:spPr>
        <p:txBody>
          <a:bodyPr wrap="none" rtlCol="0">
            <a:spAutoFit/>
          </a:bodyPr>
          <a:lstStyle/>
          <a:p>
            <a:r>
              <a:rPr lang="nb-NO" dirty="0" err="1">
                <a:solidFill>
                  <a:schemeClr val="bg1">
                    <a:lumMod val="50000"/>
                  </a:schemeClr>
                </a:solidFill>
                <a:latin typeface="Trebuchet MS" panose="020B0603020202020204" pitchFamily="34" charset="0"/>
              </a:rPr>
              <a:t>Gramkow</a:t>
            </a:r>
            <a:r>
              <a:rPr lang="nb-NO" dirty="0">
                <a:solidFill>
                  <a:schemeClr val="bg1">
                    <a:lumMod val="50000"/>
                  </a:schemeClr>
                </a:solidFill>
                <a:latin typeface="Trebuchet MS" panose="020B0603020202020204" pitchFamily="34" charset="0"/>
              </a:rPr>
              <a:t> MH 2024</a:t>
            </a:r>
          </a:p>
        </p:txBody>
      </p:sp>
      <p:sp>
        <p:nvSpPr>
          <p:cNvPr id="5" name="Rectangle 4">
            <a:extLst>
              <a:ext uri="{FF2B5EF4-FFF2-40B4-BE49-F238E27FC236}">
                <a16:creationId xmlns:a16="http://schemas.microsoft.com/office/drawing/2014/main" id="{97C2C5AC-80FE-7535-8F69-64CFA44FCF1E}"/>
              </a:ext>
            </a:extLst>
          </p:cNvPr>
          <p:cNvSpPr/>
          <p:nvPr/>
        </p:nvSpPr>
        <p:spPr>
          <a:xfrm>
            <a:off x="7829550" y="1291590"/>
            <a:ext cx="1998689" cy="811530"/>
          </a:xfrm>
          <a:prstGeom prst="rect">
            <a:avLst/>
          </a:prstGeom>
          <a:noFill/>
          <a:ln w="3810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81E63428-5EC6-E307-30CF-98D828AEFE24}"/>
              </a:ext>
            </a:extLst>
          </p:cNvPr>
          <p:cNvSpPr/>
          <p:nvPr/>
        </p:nvSpPr>
        <p:spPr>
          <a:xfrm>
            <a:off x="7777900" y="3059430"/>
            <a:ext cx="2451950" cy="811530"/>
          </a:xfrm>
          <a:prstGeom prst="rect">
            <a:avLst/>
          </a:prstGeom>
          <a:noFill/>
          <a:ln w="3810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2657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el 1"/>
          <p:cNvSpPr>
            <a:spLocks noGrp="1"/>
          </p:cNvSpPr>
          <p:nvPr>
            <p:ph type="title"/>
          </p:nvPr>
        </p:nvSpPr>
        <p:spPr>
          <a:xfrm>
            <a:off x="712978" y="327016"/>
            <a:ext cx="10766044" cy="744478"/>
          </a:xfrm>
        </p:spPr>
        <p:txBody>
          <a:bodyPr/>
          <a:lstStyle/>
          <a:p>
            <a:r>
              <a:rPr lang="nl-NL" sz="3600" b="1" dirty="0">
                <a:solidFill>
                  <a:schemeClr val="accent1">
                    <a:lumMod val="75000"/>
                  </a:schemeClr>
                </a:solidFill>
                <a:latin typeface="Trebuchet MS" panose="020B0603020202020204" pitchFamily="34" charset="0"/>
              </a:rPr>
              <a:t>How can digital tools support me as a </a:t>
            </a:r>
            <a:r>
              <a:rPr lang="en-US" sz="3600" b="1" dirty="0">
                <a:solidFill>
                  <a:schemeClr val="accent1">
                    <a:lumMod val="75000"/>
                  </a:schemeClr>
                </a:solidFill>
                <a:latin typeface="Trebuchet MS" panose="020B0603020202020204" pitchFamily="34" charset="0"/>
              </a:rPr>
              <a:t>clinician</a:t>
            </a:r>
            <a:r>
              <a:rPr lang="nl-NL" sz="3600" b="1" dirty="0">
                <a:solidFill>
                  <a:schemeClr val="accent1">
                    <a:lumMod val="75000"/>
                  </a:schemeClr>
                </a:solidFill>
                <a:latin typeface="Trebuchet MS" panose="020B0603020202020204" pitchFamily="34" charset="0"/>
              </a:rPr>
              <a:t>? </a:t>
            </a:r>
          </a:p>
        </p:txBody>
      </p:sp>
      <p:pic>
        <p:nvPicPr>
          <p:cNvPr id="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3164" y="1341642"/>
            <a:ext cx="1014738" cy="857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8664" y="3647036"/>
            <a:ext cx="1185709" cy="720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rot="-60000">
            <a:off x="1911344" y="4749243"/>
            <a:ext cx="1792186" cy="927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4822" y="4367060"/>
            <a:ext cx="1231422" cy="945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8">
            <a:extLst>
              <a:ext uri="{FF2B5EF4-FFF2-40B4-BE49-F238E27FC236}">
                <a16:creationId xmlns:a16="http://schemas.microsoft.com/office/drawing/2014/main" id="{06BB1F5B-C689-4BC9-B242-BD14D62C61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7756" y="2593676"/>
            <a:ext cx="1131265" cy="1013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Afgeronde rechthoek 23"/>
          <p:cNvSpPr/>
          <p:nvPr/>
        </p:nvSpPr>
        <p:spPr>
          <a:xfrm>
            <a:off x="977969" y="1026729"/>
            <a:ext cx="6488060" cy="4665321"/>
          </a:xfrm>
          <a:prstGeom prst="roundRect">
            <a:avLst/>
          </a:prstGeom>
          <a:noFill/>
          <a:ln w="3810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160" b="0" i="0" u="none" strike="noStrike" kern="1200" cap="none" spc="0" normalizeH="0" baseline="0" noProof="0">
              <a:ln>
                <a:noFill/>
              </a:ln>
              <a:solidFill>
                <a:prstClr val="white"/>
              </a:solidFill>
              <a:effectLst/>
              <a:uLnTx/>
              <a:uFillTx/>
              <a:latin typeface="Trebuchet MS"/>
              <a:ea typeface="+mn-ea"/>
              <a:cs typeface="+mn-cs"/>
            </a:endParaRPr>
          </a:p>
        </p:txBody>
      </p:sp>
      <p:sp>
        <p:nvSpPr>
          <p:cNvPr id="25" name="Wolk 24"/>
          <p:cNvSpPr/>
          <p:nvPr/>
        </p:nvSpPr>
        <p:spPr>
          <a:xfrm flipH="1">
            <a:off x="1088144" y="1219518"/>
            <a:ext cx="2722950" cy="1240151"/>
          </a:xfrm>
          <a:prstGeom prst="cloud">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80" b="0" i="1" u="none" strike="noStrike" kern="1200" cap="none" spc="0" normalizeH="0" baseline="0" noProof="0" dirty="0">
                <a:ln>
                  <a:noFill/>
                </a:ln>
                <a:solidFill>
                  <a:prstClr val="black"/>
                </a:solidFill>
                <a:effectLst/>
                <a:uLnTx/>
                <a:uFillTx/>
                <a:latin typeface="Trebuchet MS"/>
                <a:ea typeface="+mn-ea"/>
                <a:cs typeface="+mn-cs"/>
              </a:rPr>
              <a:t>“</a:t>
            </a:r>
            <a:r>
              <a:rPr kumimoji="0" lang="en-US" sz="1680" b="0" i="1" u="none" strike="noStrike" kern="1200" cap="none" spc="0" normalizeH="0" baseline="0" dirty="0">
                <a:ln>
                  <a:noFill/>
                </a:ln>
                <a:solidFill>
                  <a:prstClr val="black"/>
                </a:solidFill>
                <a:effectLst/>
                <a:uLnTx/>
                <a:uFillTx/>
                <a:latin typeface="Trebuchet MS"/>
                <a:ea typeface="+mn-ea"/>
                <a:cs typeface="+mn-cs"/>
              </a:rPr>
              <a:t>How to interpret all the test results</a:t>
            </a:r>
            <a:r>
              <a:rPr kumimoji="0" lang="nl-NL" sz="1680" b="0" i="1" u="none" strike="noStrike" kern="1200" cap="none" spc="0" normalizeH="0" baseline="0" noProof="0" dirty="0">
                <a:ln>
                  <a:noFill/>
                </a:ln>
                <a:solidFill>
                  <a:prstClr val="black"/>
                </a:solidFill>
                <a:effectLst/>
                <a:uLnTx/>
                <a:uFillTx/>
                <a:latin typeface="Trebuchet MS"/>
                <a:ea typeface="+mn-ea"/>
                <a:cs typeface="+mn-cs"/>
              </a:rPr>
              <a:t>?”</a:t>
            </a:r>
          </a:p>
        </p:txBody>
      </p:sp>
      <p:pic>
        <p:nvPicPr>
          <p:cNvPr id="26" name="Afbeelding 25"/>
          <p:cNvPicPr>
            <a:picLocks noChangeAspect="1"/>
          </p:cNvPicPr>
          <p:nvPr/>
        </p:nvPicPr>
        <p:blipFill>
          <a:blip r:embed="rId8"/>
          <a:stretch>
            <a:fillRect/>
          </a:stretch>
        </p:blipFill>
        <p:spPr>
          <a:xfrm>
            <a:off x="3202873" y="2155468"/>
            <a:ext cx="1649569" cy="1237176"/>
          </a:xfrm>
          <a:prstGeom prst="rect">
            <a:avLst/>
          </a:prstGeom>
        </p:spPr>
      </p:pic>
      <p:pic>
        <p:nvPicPr>
          <p:cNvPr id="27" name="Picture 4"/>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9124857" y="2087717"/>
            <a:ext cx="2001203" cy="2001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9368645" y="4426957"/>
            <a:ext cx="1513625" cy="1039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Wolk 28"/>
          <p:cNvSpPr/>
          <p:nvPr/>
        </p:nvSpPr>
        <p:spPr>
          <a:xfrm flipH="1">
            <a:off x="4645073" y="2593676"/>
            <a:ext cx="2330140" cy="1596580"/>
          </a:xfrm>
          <a:prstGeom prst="cloud">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80" b="0" i="1" u="none" strike="noStrike" kern="1200" cap="none" spc="0" normalizeH="0" baseline="0" dirty="0">
                <a:ln>
                  <a:noFill/>
                </a:ln>
                <a:solidFill>
                  <a:prstClr val="black"/>
                </a:solidFill>
                <a:effectLst/>
                <a:uLnTx/>
                <a:uFillTx/>
                <a:latin typeface="Trebuchet MS"/>
                <a:ea typeface="+mn-ea"/>
                <a:cs typeface="+mn-cs"/>
              </a:rPr>
              <a:t>“and how to explain them to my patient</a:t>
            </a:r>
            <a:r>
              <a:rPr kumimoji="0" lang="nl-NL" sz="1680" b="0" i="1" u="none" strike="noStrike" kern="1200" cap="none" spc="0" normalizeH="0" baseline="0" noProof="0" dirty="0">
                <a:ln>
                  <a:noFill/>
                </a:ln>
                <a:solidFill>
                  <a:prstClr val="black"/>
                </a:solidFill>
                <a:effectLst/>
                <a:uLnTx/>
                <a:uFillTx/>
                <a:latin typeface="Trebuchet MS"/>
                <a:ea typeface="+mn-ea"/>
                <a:cs typeface="+mn-cs"/>
              </a:rPr>
              <a:t>?”</a:t>
            </a:r>
          </a:p>
        </p:txBody>
      </p:sp>
      <p:sp>
        <p:nvSpPr>
          <p:cNvPr id="2" name="TextBox 1">
            <a:extLst>
              <a:ext uri="{FF2B5EF4-FFF2-40B4-BE49-F238E27FC236}">
                <a16:creationId xmlns:a16="http://schemas.microsoft.com/office/drawing/2014/main" id="{9DE9F4CC-73DC-4958-EBBD-DF37966225D1}"/>
              </a:ext>
            </a:extLst>
          </p:cNvPr>
          <p:cNvSpPr txBox="1"/>
          <p:nvPr/>
        </p:nvSpPr>
        <p:spPr>
          <a:xfrm>
            <a:off x="1088144" y="6286500"/>
            <a:ext cx="9279656" cy="400110"/>
          </a:xfrm>
          <a:prstGeom prst="rect">
            <a:avLst/>
          </a:prstGeom>
          <a:noFill/>
        </p:spPr>
        <p:txBody>
          <a:bodyPr wrap="none" rtlCol="0">
            <a:spAutoFit/>
          </a:bodyPr>
          <a:lstStyle/>
          <a:p>
            <a:r>
              <a:rPr lang="nb-NO" sz="2000" b="1" dirty="0">
                <a:solidFill>
                  <a:srgbClr val="0070C0"/>
                </a:solidFill>
              </a:rPr>
              <a:t>Hanneke Rhodius-Meester, Alzheimer Center Amsterdam and Oslo </a:t>
            </a:r>
            <a:r>
              <a:rPr lang="nb-NO" sz="2000" b="1" dirty="0" err="1">
                <a:solidFill>
                  <a:srgbClr val="0070C0"/>
                </a:solidFill>
              </a:rPr>
              <a:t>University</a:t>
            </a:r>
            <a:r>
              <a:rPr lang="nb-NO" sz="2000" b="1" dirty="0">
                <a:solidFill>
                  <a:srgbClr val="0070C0"/>
                </a:solidFill>
              </a:rPr>
              <a:t> Hospital</a:t>
            </a:r>
          </a:p>
        </p:txBody>
      </p:sp>
    </p:spTree>
    <p:extLst>
      <p:ext uri="{BB962C8B-B14F-4D97-AF65-F5344CB8AC3E}">
        <p14:creationId xmlns:p14="http://schemas.microsoft.com/office/powerpoint/2010/main" val="2330751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el 1"/>
          <p:cNvSpPr txBox="1">
            <a:spLocks/>
          </p:cNvSpPr>
          <p:nvPr/>
        </p:nvSpPr>
        <p:spPr>
          <a:xfrm>
            <a:off x="673100" y="776894"/>
            <a:ext cx="10766044" cy="7444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6AB650"/>
                </a:solidFill>
                <a:latin typeface="Arial" panose="020B0604020202020204" pitchFamily="34" charset="0"/>
                <a:ea typeface="+mj-ea"/>
                <a:cs typeface="Arial" panose="020B0604020202020204" pitchFamily="34" charset="0"/>
              </a:defRPr>
            </a:lvl1pPr>
          </a:lstStyle>
          <a:p>
            <a:r>
              <a:rPr lang="en-US" sz="3600" dirty="0">
                <a:solidFill>
                  <a:schemeClr val="accent1">
                    <a:lumMod val="75000"/>
                  </a:schemeClr>
                </a:solidFill>
                <a:latin typeface="Trebuchet MS" panose="020B0603020202020204" pitchFamily="34" charset="0"/>
              </a:rPr>
              <a:t>Using my own patient data</a:t>
            </a:r>
          </a:p>
        </p:txBody>
      </p:sp>
      <p:pic>
        <p:nvPicPr>
          <p:cNvPr id="6" name="Afbeelding 5"/>
          <p:cNvPicPr>
            <a:picLocks noChangeAspect="1"/>
          </p:cNvPicPr>
          <p:nvPr/>
        </p:nvPicPr>
        <p:blipFill>
          <a:blip r:embed="rId3"/>
          <a:stretch>
            <a:fillRect/>
          </a:stretch>
        </p:blipFill>
        <p:spPr>
          <a:xfrm>
            <a:off x="1621270" y="5894847"/>
            <a:ext cx="3210904" cy="683171"/>
          </a:xfrm>
          <a:prstGeom prst="rect">
            <a:avLst/>
          </a:prstGeom>
        </p:spPr>
      </p:pic>
      <p:grpSp>
        <p:nvGrpSpPr>
          <p:cNvPr id="7" name="Groep 6"/>
          <p:cNvGrpSpPr/>
          <p:nvPr/>
        </p:nvGrpSpPr>
        <p:grpSpPr>
          <a:xfrm>
            <a:off x="702258" y="1552832"/>
            <a:ext cx="10787484" cy="3731810"/>
            <a:chOff x="1158082" y="1563095"/>
            <a:chExt cx="10787484" cy="3731810"/>
          </a:xfrm>
        </p:grpSpPr>
        <p:pic>
          <p:nvPicPr>
            <p:cNvPr id="8" name="Afbeelding 7"/>
            <p:cNvPicPr>
              <a:picLocks noChangeAspect="1"/>
            </p:cNvPicPr>
            <p:nvPr/>
          </p:nvPicPr>
          <p:blipFill>
            <a:blip r:embed="rId4"/>
            <a:stretch>
              <a:fillRect/>
            </a:stretch>
          </p:blipFill>
          <p:spPr>
            <a:xfrm>
              <a:off x="1158082" y="1563095"/>
              <a:ext cx="9875837" cy="3731810"/>
            </a:xfrm>
            <a:prstGeom prst="rect">
              <a:avLst/>
            </a:prstGeom>
          </p:spPr>
        </p:pic>
        <p:sp>
          <p:nvSpPr>
            <p:cNvPr id="9" name="Rechthoek 8"/>
            <p:cNvSpPr/>
            <p:nvPr/>
          </p:nvSpPr>
          <p:spPr>
            <a:xfrm>
              <a:off x="10973409" y="3860983"/>
              <a:ext cx="972157" cy="400110"/>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1" u="none" strike="noStrike" kern="1200" cap="none" spc="0" normalizeH="0" baseline="0" noProof="0" dirty="0">
                  <a:ln>
                    <a:noFill/>
                  </a:ln>
                  <a:solidFill>
                    <a:prstClr val="black"/>
                  </a:solidFill>
                  <a:effectLst/>
                  <a:uLnTx/>
                  <a:uFillTx/>
                  <a:latin typeface="Trebuchet MS"/>
                  <a:ea typeface="+mn-ea"/>
                  <a:cs typeface="+mn-cs"/>
                </a:rPr>
                <a:t>Age, </a:t>
              </a:r>
              <a:r>
                <a:rPr kumimoji="0" lang="nl-NL" sz="1000" b="1" i="1" u="none" strike="noStrike" kern="1200" cap="none" spc="0" normalizeH="0" baseline="0" noProof="0" dirty="0" err="1">
                  <a:ln>
                    <a:noFill/>
                  </a:ln>
                  <a:solidFill>
                    <a:prstClr val="black"/>
                  </a:solidFill>
                  <a:effectLst/>
                  <a:uLnTx/>
                  <a:uFillTx/>
                  <a:latin typeface="Trebuchet MS"/>
                  <a:ea typeface="+mn-ea"/>
                  <a:cs typeface="+mn-cs"/>
                </a:rPr>
                <a:t>sex</a:t>
              </a:r>
              <a:r>
                <a:rPr kumimoji="0" lang="nl-NL" sz="1000" b="1" i="1" u="none" strike="noStrike" kern="1200" cap="none" spc="0" normalizeH="0" baseline="0" noProof="0" dirty="0">
                  <a:ln>
                    <a:noFill/>
                  </a:ln>
                  <a:solidFill>
                    <a:prstClr val="black"/>
                  </a:solidFill>
                  <a:effectLst/>
                  <a:uLnTx/>
                  <a:uFillTx/>
                  <a:latin typeface="Trebuchet MS"/>
                  <a:ea typeface="+mn-ea"/>
                  <a:cs typeface="+mn-cs"/>
                </a:rPr>
                <a:t>, </a:t>
              </a:r>
              <a:r>
                <a:rPr kumimoji="0" lang="nl-NL" sz="1000" b="1" i="1" u="none" strike="noStrike" kern="1200" cap="none" spc="0" normalizeH="0" baseline="0" noProof="0" dirty="0" err="1">
                  <a:ln>
                    <a:noFill/>
                  </a:ln>
                  <a:solidFill>
                    <a:prstClr val="black"/>
                  </a:solidFill>
                  <a:effectLst/>
                  <a:uLnTx/>
                  <a:uFillTx/>
                  <a:latin typeface="Trebuchet MS"/>
                  <a:ea typeface="+mn-ea"/>
                  <a:cs typeface="+mn-cs"/>
                </a:rPr>
                <a:t>education</a:t>
              </a:r>
              <a:endParaRPr kumimoji="0" lang="nl-NL" sz="1000" b="1" i="1" u="none" strike="noStrike" kern="1200" cap="none" spc="0" normalizeH="0" baseline="0" noProof="0" dirty="0">
                <a:ln>
                  <a:noFill/>
                </a:ln>
                <a:solidFill>
                  <a:prstClr val="black"/>
                </a:solidFill>
                <a:effectLst/>
                <a:uLnTx/>
                <a:uFillTx/>
                <a:latin typeface="Trebuchet MS"/>
                <a:ea typeface="+mn-ea"/>
                <a:cs typeface="+mn-cs"/>
              </a:endParaRPr>
            </a:p>
          </p:txBody>
        </p:sp>
        <p:sp>
          <p:nvSpPr>
            <p:cNvPr id="10" name="Rechthoek 9"/>
            <p:cNvSpPr/>
            <p:nvPr/>
          </p:nvSpPr>
          <p:spPr>
            <a:xfrm>
              <a:off x="10973409" y="3266848"/>
              <a:ext cx="972157" cy="553998"/>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1" u="none" strike="noStrike" kern="1200" cap="none" spc="0" normalizeH="0" baseline="0" noProof="0" dirty="0">
                  <a:ln>
                    <a:noFill/>
                  </a:ln>
                  <a:solidFill>
                    <a:prstClr val="black"/>
                  </a:solidFill>
                  <a:effectLst/>
                  <a:uLnTx/>
                  <a:uFillTx/>
                  <a:latin typeface="Trebuchet MS"/>
                  <a:ea typeface="+mn-ea"/>
                  <a:cs typeface="+mn-cs"/>
                </a:rPr>
                <a:t>cCOG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1" u="none" strike="noStrike" kern="1200" cap="none" spc="0" normalizeH="0" baseline="0" noProof="0" dirty="0">
                  <a:ln>
                    <a:noFill/>
                  </a:ln>
                  <a:solidFill>
                    <a:prstClr val="black"/>
                  </a:solidFill>
                  <a:effectLst/>
                  <a:uLnTx/>
                  <a:uFillTx/>
                  <a:latin typeface="Trebuchet MS"/>
                  <a:ea typeface="+mn-ea"/>
                  <a:cs typeface="+mn-cs"/>
                </a:rPr>
                <a:t>Standard </a:t>
              </a:r>
              <a:r>
                <a:rPr kumimoji="0" lang="nl-NL" sz="1000" b="1" i="1" u="none" strike="noStrike" kern="1200" cap="none" spc="0" normalizeH="0" baseline="0" noProof="0" dirty="0" err="1">
                  <a:ln>
                    <a:noFill/>
                  </a:ln>
                  <a:solidFill>
                    <a:prstClr val="black"/>
                  </a:solidFill>
                  <a:effectLst/>
                  <a:uLnTx/>
                  <a:uFillTx/>
                  <a:latin typeface="Trebuchet MS"/>
                  <a:ea typeface="+mn-ea"/>
                  <a:cs typeface="+mn-cs"/>
                </a:rPr>
                <a:t>nPSY</a:t>
              </a:r>
              <a:endParaRPr kumimoji="0" lang="nl-NL" sz="1000" b="1" i="1" u="none" strike="noStrike" kern="1200" cap="none" spc="0" normalizeH="0" baseline="0" noProof="0" dirty="0">
                <a:ln>
                  <a:noFill/>
                </a:ln>
                <a:solidFill>
                  <a:prstClr val="black"/>
                </a:solidFill>
                <a:effectLst/>
                <a:uLnTx/>
                <a:uFillTx/>
                <a:latin typeface="Trebuchet MS"/>
                <a:ea typeface="+mn-ea"/>
                <a:cs typeface="+mn-cs"/>
              </a:endParaRPr>
            </a:p>
          </p:txBody>
        </p:sp>
        <p:sp>
          <p:nvSpPr>
            <p:cNvPr id="11" name="Rechthoek 10"/>
            <p:cNvSpPr/>
            <p:nvPr/>
          </p:nvSpPr>
          <p:spPr>
            <a:xfrm>
              <a:off x="10973408" y="2664508"/>
              <a:ext cx="972157" cy="400110"/>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1" u="none" strike="noStrike" kern="1200" cap="none" spc="0" normalizeH="0" baseline="0" noProof="0" dirty="0">
                  <a:ln>
                    <a:noFill/>
                  </a:ln>
                  <a:solidFill>
                    <a:prstClr val="black"/>
                  </a:solidFill>
                  <a:effectLst/>
                  <a:uLnTx/>
                  <a:uFillTx/>
                  <a:latin typeface="Trebuchet MS"/>
                  <a:ea typeface="+mn-ea"/>
                  <a:cs typeface="+mn-cs"/>
                </a:rPr>
                <a:t>CSF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1" u="none" strike="noStrike" kern="1200" cap="none" spc="0" normalizeH="0" baseline="0" noProof="0" dirty="0">
                  <a:ln>
                    <a:noFill/>
                  </a:ln>
                  <a:solidFill>
                    <a:prstClr val="black"/>
                  </a:solidFill>
                  <a:effectLst/>
                  <a:uLnTx/>
                  <a:uFillTx/>
                  <a:latin typeface="Trebuchet MS"/>
                  <a:ea typeface="+mn-ea"/>
                  <a:cs typeface="+mn-cs"/>
                </a:rPr>
                <a:t>APOE</a:t>
              </a:r>
            </a:p>
          </p:txBody>
        </p:sp>
      </p:grpSp>
      <p:sp>
        <p:nvSpPr>
          <p:cNvPr id="12" name="Rechthoek 11"/>
          <p:cNvSpPr/>
          <p:nvPr/>
        </p:nvSpPr>
        <p:spPr>
          <a:xfrm>
            <a:off x="8260172" y="2443276"/>
            <a:ext cx="3708164" cy="273461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p:txBody>
      </p:sp>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00705" y="5574913"/>
            <a:ext cx="1003105" cy="100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kstvak 14"/>
          <p:cNvSpPr txBox="1"/>
          <p:nvPr/>
        </p:nvSpPr>
        <p:spPr>
          <a:xfrm>
            <a:off x="7516763" y="6246786"/>
            <a:ext cx="4288162" cy="369332"/>
          </a:xfrm>
          <a:prstGeom prst="rect">
            <a:avLst/>
          </a:prstGeom>
          <a:noFill/>
        </p:spPr>
        <p:txBody>
          <a:bodyPr wrap="none" rtlCol="0">
            <a:spAutoFit/>
          </a:bodyPr>
          <a:lstStyle/>
          <a:p>
            <a:r>
              <a:rPr lang="nl-NL" dirty="0">
                <a:solidFill>
                  <a:schemeClr val="bg1">
                    <a:lumMod val="50000"/>
                  </a:schemeClr>
                </a:solidFill>
                <a:latin typeface="Trebuchet MS" panose="020B0603020202020204" pitchFamily="34" charset="0"/>
                <a:cs typeface="Arial" panose="020B0604020202020204" pitchFamily="34" charset="0"/>
              </a:rPr>
              <a:t>Rhodius, DADM 2020; Visser, DADM 2021</a:t>
            </a:r>
          </a:p>
        </p:txBody>
      </p:sp>
    </p:spTree>
    <p:extLst>
      <p:ext uri="{BB962C8B-B14F-4D97-AF65-F5344CB8AC3E}">
        <p14:creationId xmlns:p14="http://schemas.microsoft.com/office/powerpoint/2010/main" val="3503196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el 1"/>
          <p:cNvSpPr txBox="1">
            <a:spLocks/>
          </p:cNvSpPr>
          <p:nvPr/>
        </p:nvSpPr>
        <p:spPr>
          <a:xfrm>
            <a:off x="673100" y="776894"/>
            <a:ext cx="10766044" cy="7444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6AB65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dirty="0">
                <a:ln>
                  <a:noFill/>
                </a:ln>
                <a:solidFill>
                  <a:schemeClr val="accent1">
                    <a:lumMod val="75000"/>
                  </a:schemeClr>
                </a:solidFill>
                <a:effectLst/>
                <a:uLnTx/>
                <a:uFillTx/>
                <a:latin typeface="Trebuchet MS"/>
                <a:ea typeface="+mj-ea"/>
                <a:cs typeface="+mj-cs"/>
              </a:rPr>
              <a:t>Add automatic quantification of brain MRI (and/or PET)</a:t>
            </a:r>
          </a:p>
        </p:txBody>
      </p:sp>
      <p:pic>
        <p:nvPicPr>
          <p:cNvPr id="6" name="Afbeelding 5"/>
          <p:cNvPicPr>
            <a:picLocks noChangeAspect="1"/>
          </p:cNvPicPr>
          <p:nvPr/>
        </p:nvPicPr>
        <p:blipFill>
          <a:blip r:embed="rId3"/>
          <a:stretch>
            <a:fillRect/>
          </a:stretch>
        </p:blipFill>
        <p:spPr>
          <a:xfrm>
            <a:off x="1777069" y="5932947"/>
            <a:ext cx="3210904" cy="683171"/>
          </a:xfrm>
          <a:prstGeom prst="rect">
            <a:avLst/>
          </a:prstGeom>
        </p:spPr>
      </p:pic>
      <p:grpSp>
        <p:nvGrpSpPr>
          <p:cNvPr id="7" name="Groep 6"/>
          <p:cNvGrpSpPr/>
          <p:nvPr/>
        </p:nvGrpSpPr>
        <p:grpSpPr>
          <a:xfrm>
            <a:off x="702258" y="1552832"/>
            <a:ext cx="10787484" cy="3731810"/>
            <a:chOff x="1158082" y="1563095"/>
            <a:chExt cx="10787484" cy="3731810"/>
          </a:xfrm>
        </p:grpSpPr>
        <p:pic>
          <p:nvPicPr>
            <p:cNvPr id="8" name="Afbeelding 7"/>
            <p:cNvPicPr>
              <a:picLocks noChangeAspect="1"/>
            </p:cNvPicPr>
            <p:nvPr/>
          </p:nvPicPr>
          <p:blipFill>
            <a:blip r:embed="rId4"/>
            <a:stretch>
              <a:fillRect/>
            </a:stretch>
          </p:blipFill>
          <p:spPr>
            <a:xfrm>
              <a:off x="1158082" y="1563095"/>
              <a:ext cx="9875837" cy="3731810"/>
            </a:xfrm>
            <a:prstGeom prst="rect">
              <a:avLst/>
            </a:prstGeom>
          </p:spPr>
        </p:pic>
        <p:sp>
          <p:nvSpPr>
            <p:cNvPr id="9" name="Rechthoek 8"/>
            <p:cNvSpPr/>
            <p:nvPr/>
          </p:nvSpPr>
          <p:spPr>
            <a:xfrm>
              <a:off x="10973409" y="3860983"/>
              <a:ext cx="972157" cy="400110"/>
            </a:xfrm>
            <a:prstGeom prst="rect">
              <a:avLst/>
            </a:prstGeom>
            <a:solidFill>
              <a:srgbClr val="4472C4">
                <a:lumMod val="20000"/>
                <a:lumOff val="8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1" u="none" strike="noStrike" kern="0" cap="none" spc="0" normalizeH="0" baseline="0" noProof="0" dirty="0">
                  <a:ln>
                    <a:noFill/>
                  </a:ln>
                  <a:solidFill>
                    <a:prstClr val="black"/>
                  </a:solidFill>
                  <a:effectLst/>
                  <a:uLnTx/>
                  <a:uFillTx/>
                  <a:latin typeface="Trebuchet MS"/>
                </a:rPr>
                <a:t>Age, </a:t>
              </a:r>
              <a:r>
                <a:rPr kumimoji="0" lang="nl-NL" sz="1000" b="1" i="1" u="none" strike="noStrike" kern="0" cap="none" spc="0" normalizeH="0" baseline="0" noProof="0" dirty="0" err="1">
                  <a:ln>
                    <a:noFill/>
                  </a:ln>
                  <a:solidFill>
                    <a:prstClr val="black"/>
                  </a:solidFill>
                  <a:effectLst/>
                  <a:uLnTx/>
                  <a:uFillTx/>
                  <a:latin typeface="Trebuchet MS"/>
                </a:rPr>
                <a:t>sex</a:t>
              </a:r>
              <a:r>
                <a:rPr kumimoji="0" lang="nl-NL" sz="1000" b="1" i="1" u="none" strike="noStrike" kern="0" cap="none" spc="0" normalizeH="0" baseline="0" noProof="0" dirty="0">
                  <a:ln>
                    <a:noFill/>
                  </a:ln>
                  <a:solidFill>
                    <a:prstClr val="black"/>
                  </a:solidFill>
                  <a:effectLst/>
                  <a:uLnTx/>
                  <a:uFillTx/>
                  <a:latin typeface="Trebuchet MS"/>
                </a:rPr>
                <a:t>, </a:t>
              </a:r>
              <a:r>
                <a:rPr kumimoji="0" lang="nl-NL" sz="1000" b="1" i="1" u="none" strike="noStrike" kern="0" cap="none" spc="0" normalizeH="0" baseline="0" noProof="0" dirty="0" err="1">
                  <a:ln>
                    <a:noFill/>
                  </a:ln>
                  <a:solidFill>
                    <a:prstClr val="black"/>
                  </a:solidFill>
                  <a:effectLst/>
                  <a:uLnTx/>
                  <a:uFillTx/>
                  <a:latin typeface="Trebuchet MS"/>
                </a:rPr>
                <a:t>education</a:t>
              </a:r>
              <a:endParaRPr kumimoji="0" lang="nl-NL" sz="1000" b="1" i="1" u="none" strike="noStrike" kern="0" cap="none" spc="0" normalizeH="0" baseline="0" noProof="0" dirty="0">
                <a:ln>
                  <a:noFill/>
                </a:ln>
                <a:solidFill>
                  <a:prstClr val="black"/>
                </a:solidFill>
                <a:effectLst/>
                <a:uLnTx/>
                <a:uFillTx/>
                <a:latin typeface="Trebuchet MS"/>
              </a:endParaRPr>
            </a:p>
          </p:txBody>
        </p:sp>
        <p:sp>
          <p:nvSpPr>
            <p:cNvPr id="10" name="Rechthoek 9"/>
            <p:cNvSpPr/>
            <p:nvPr/>
          </p:nvSpPr>
          <p:spPr>
            <a:xfrm>
              <a:off x="10973409" y="3266848"/>
              <a:ext cx="972157" cy="553998"/>
            </a:xfrm>
            <a:prstGeom prst="rect">
              <a:avLst/>
            </a:prstGeom>
            <a:solidFill>
              <a:srgbClr val="4472C4">
                <a:lumMod val="20000"/>
                <a:lumOff val="8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1" u="none" strike="noStrike" kern="0" cap="none" spc="0" normalizeH="0" baseline="0" noProof="0" dirty="0">
                  <a:ln>
                    <a:noFill/>
                  </a:ln>
                  <a:solidFill>
                    <a:prstClr val="black"/>
                  </a:solidFill>
                  <a:effectLst/>
                  <a:uLnTx/>
                  <a:uFillTx/>
                  <a:latin typeface="Trebuchet MS"/>
                </a:rPr>
                <a:t>cCOG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1" u="none" strike="noStrike" kern="0" cap="none" spc="0" normalizeH="0" baseline="0" noProof="0" dirty="0">
                  <a:ln>
                    <a:noFill/>
                  </a:ln>
                  <a:solidFill>
                    <a:prstClr val="black"/>
                  </a:solidFill>
                  <a:effectLst/>
                  <a:uLnTx/>
                  <a:uFillTx/>
                  <a:latin typeface="Trebuchet MS"/>
                </a:rPr>
                <a:t>Standard </a:t>
              </a:r>
              <a:r>
                <a:rPr kumimoji="0" lang="nl-NL" sz="1000" b="1" i="1" u="none" strike="noStrike" kern="0" cap="none" spc="0" normalizeH="0" baseline="0" noProof="0" dirty="0" err="1">
                  <a:ln>
                    <a:noFill/>
                  </a:ln>
                  <a:solidFill>
                    <a:prstClr val="black"/>
                  </a:solidFill>
                  <a:effectLst/>
                  <a:uLnTx/>
                  <a:uFillTx/>
                  <a:latin typeface="Trebuchet MS"/>
                </a:rPr>
                <a:t>nPSY</a:t>
              </a:r>
              <a:endParaRPr kumimoji="0" lang="nl-NL" sz="1000" b="1" i="1" u="none" strike="noStrike" kern="0" cap="none" spc="0" normalizeH="0" baseline="0" noProof="0" dirty="0">
                <a:ln>
                  <a:noFill/>
                </a:ln>
                <a:solidFill>
                  <a:prstClr val="black"/>
                </a:solidFill>
                <a:effectLst/>
                <a:uLnTx/>
                <a:uFillTx/>
                <a:latin typeface="Trebuchet MS"/>
              </a:endParaRPr>
            </a:p>
          </p:txBody>
        </p:sp>
        <p:sp>
          <p:nvSpPr>
            <p:cNvPr id="11" name="Rechthoek 10"/>
            <p:cNvSpPr/>
            <p:nvPr/>
          </p:nvSpPr>
          <p:spPr>
            <a:xfrm>
              <a:off x="10973408" y="2664508"/>
              <a:ext cx="972157" cy="400110"/>
            </a:xfrm>
            <a:prstGeom prst="rect">
              <a:avLst/>
            </a:prstGeom>
            <a:solidFill>
              <a:srgbClr val="4472C4">
                <a:lumMod val="20000"/>
                <a:lumOff val="8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1" u="none" strike="noStrike" kern="0" cap="none" spc="0" normalizeH="0" baseline="0" noProof="0" dirty="0">
                  <a:ln>
                    <a:noFill/>
                  </a:ln>
                  <a:solidFill>
                    <a:prstClr val="black"/>
                  </a:solidFill>
                  <a:effectLst/>
                  <a:uLnTx/>
                  <a:uFillTx/>
                  <a:latin typeface="Trebuchet MS"/>
                </a:rPr>
                <a:t>CSF</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1" u="none" strike="noStrike" kern="0" cap="none" spc="0" normalizeH="0" baseline="0" noProof="0" dirty="0">
                  <a:ln>
                    <a:noFill/>
                  </a:ln>
                  <a:solidFill>
                    <a:prstClr val="black"/>
                  </a:solidFill>
                  <a:effectLst/>
                  <a:uLnTx/>
                  <a:uFillTx/>
                  <a:latin typeface="Trebuchet MS"/>
                </a:rPr>
                <a:t>APOE</a:t>
              </a:r>
            </a:p>
          </p:txBody>
        </p:sp>
      </p:grpSp>
      <p:sp>
        <p:nvSpPr>
          <p:cNvPr id="12" name="Rechthoek 11"/>
          <p:cNvSpPr/>
          <p:nvPr/>
        </p:nvSpPr>
        <p:spPr>
          <a:xfrm>
            <a:off x="673100" y="2443276"/>
            <a:ext cx="3708164" cy="2734613"/>
          </a:xfrm>
          <a:prstGeom prst="rect">
            <a:avLst/>
          </a:prstGeom>
          <a:no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0180" y="5613013"/>
            <a:ext cx="1003105" cy="100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hthoek 13"/>
          <p:cNvSpPr/>
          <p:nvPr/>
        </p:nvSpPr>
        <p:spPr>
          <a:xfrm>
            <a:off x="5895975" y="6386055"/>
            <a:ext cx="6105525" cy="369332"/>
          </a:xfrm>
          <a:prstGeom prst="rect">
            <a:avLst/>
          </a:prstGeom>
        </p:spPr>
        <p:txBody>
          <a:bodyPr wrap="square">
            <a:spAutoFit/>
          </a:bodyPr>
          <a:lstStyle/>
          <a:p>
            <a:pPr>
              <a:defRPr/>
            </a:pPr>
            <a:r>
              <a:rPr lang="nl-NL" altLang="nl-NL" dirty="0">
                <a:solidFill>
                  <a:prstClr val="white">
                    <a:lumMod val="50000"/>
                  </a:prstClr>
                </a:solidFill>
                <a:latin typeface="Trebuchet MS"/>
              </a:rPr>
              <a:t>Koikkalainen </a:t>
            </a:r>
            <a:r>
              <a:rPr lang="nl-NL" altLang="nl-NL" dirty="0" err="1">
                <a:solidFill>
                  <a:prstClr val="white">
                    <a:lumMod val="50000"/>
                  </a:prstClr>
                </a:solidFill>
                <a:latin typeface="Trebuchet MS"/>
              </a:rPr>
              <a:t>Eur</a:t>
            </a:r>
            <a:r>
              <a:rPr lang="nl-NL" altLang="nl-NL" dirty="0">
                <a:solidFill>
                  <a:prstClr val="white">
                    <a:lumMod val="50000"/>
                  </a:prstClr>
                </a:solidFill>
                <a:latin typeface="Trebuchet MS"/>
              </a:rPr>
              <a:t> </a:t>
            </a:r>
            <a:r>
              <a:rPr lang="nl-NL" altLang="nl-NL" dirty="0" err="1">
                <a:solidFill>
                  <a:prstClr val="white">
                    <a:lumMod val="50000"/>
                  </a:prstClr>
                </a:solidFill>
                <a:latin typeface="Trebuchet MS"/>
              </a:rPr>
              <a:t>Radiology</a:t>
            </a:r>
            <a:r>
              <a:rPr lang="nl-NL" altLang="nl-NL" dirty="0">
                <a:solidFill>
                  <a:prstClr val="white">
                    <a:lumMod val="50000"/>
                  </a:prstClr>
                </a:solidFill>
                <a:latin typeface="Trebuchet MS"/>
              </a:rPr>
              <a:t> 2019, </a:t>
            </a:r>
            <a:r>
              <a:rPr lang="nl-NL" altLang="nl-NL" dirty="0" err="1">
                <a:solidFill>
                  <a:prstClr val="white">
                    <a:lumMod val="50000"/>
                  </a:prstClr>
                </a:solidFill>
                <a:latin typeface="Trebuchet MS"/>
              </a:rPr>
              <a:t>NeuroImage</a:t>
            </a:r>
            <a:r>
              <a:rPr lang="nl-NL" altLang="nl-NL" dirty="0">
                <a:solidFill>
                  <a:prstClr val="white">
                    <a:lumMod val="50000"/>
                  </a:prstClr>
                </a:solidFill>
                <a:latin typeface="Trebuchet MS"/>
              </a:rPr>
              <a:t> 2019</a:t>
            </a:r>
          </a:p>
        </p:txBody>
      </p:sp>
    </p:spTree>
    <p:extLst>
      <p:ext uri="{BB962C8B-B14F-4D97-AF65-F5344CB8AC3E}">
        <p14:creationId xmlns:p14="http://schemas.microsoft.com/office/powerpoint/2010/main" val="4035800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el 1"/>
          <p:cNvSpPr txBox="1">
            <a:spLocks/>
          </p:cNvSpPr>
          <p:nvPr/>
        </p:nvSpPr>
        <p:spPr>
          <a:xfrm>
            <a:off x="673100" y="776894"/>
            <a:ext cx="10766044" cy="7444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6AB65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dirty="0">
                <a:ln>
                  <a:noFill/>
                </a:ln>
                <a:solidFill>
                  <a:srgbClr val="004A92"/>
                </a:solidFill>
                <a:effectLst/>
                <a:uLnTx/>
                <a:uFillTx/>
                <a:latin typeface="Trebuchet MS"/>
                <a:ea typeface="+mj-ea"/>
                <a:cs typeface="+mj-cs"/>
              </a:rPr>
              <a:t>And compares to large training dataset</a:t>
            </a:r>
          </a:p>
        </p:txBody>
      </p:sp>
      <p:grpSp>
        <p:nvGrpSpPr>
          <p:cNvPr id="6" name="Groep 5"/>
          <p:cNvGrpSpPr/>
          <p:nvPr/>
        </p:nvGrpSpPr>
        <p:grpSpPr>
          <a:xfrm>
            <a:off x="702258" y="1552832"/>
            <a:ext cx="10787484" cy="3731810"/>
            <a:chOff x="1158082" y="1563095"/>
            <a:chExt cx="10787484" cy="3731810"/>
          </a:xfrm>
        </p:grpSpPr>
        <p:pic>
          <p:nvPicPr>
            <p:cNvPr id="7" name="Afbeelding 6"/>
            <p:cNvPicPr>
              <a:picLocks noChangeAspect="1"/>
            </p:cNvPicPr>
            <p:nvPr/>
          </p:nvPicPr>
          <p:blipFill>
            <a:blip r:embed="rId3"/>
            <a:stretch>
              <a:fillRect/>
            </a:stretch>
          </p:blipFill>
          <p:spPr>
            <a:xfrm>
              <a:off x="1158082" y="1563095"/>
              <a:ext cx="9875837" cy="3731810"/>
            </a:xfrm>
            <a:prstGeom prst="rect">
              <a:avLst/>
            </a:prstGeom>
          </p:spPr>
        </p:pic>
        <p:sp>
          <p:nvSpPr>
            <p:cNvPr id="8" name="Rechthoek 7"/>
            <p:cNvSpPr/>
            <p:nvPr/>
          </p:nvSpPr>
          <p:spPr>
            <a:xfrm>
              <a:off x="10973409" y="3860983"/>
              <a:ext cx="972157" cy="400110"/>
            </a:xfrm>
            <a:prstGeom prst="rect">
              <a:avLst/>
            </a:prstGeom>
            <a:solidFill>
              <a:srgbClr val="4472C4">
                <a:lumMod val="20000"/>
                <a:lumOff val="8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1" u="none" strike="noStrike" kern="0" cap="none" spc="0" normalizeH="0" baseline="0" noProof="0" dirty="0">
                  <a:ln>
                    <a:noFill/>
                  </a:ln>
                  <a:solidFill>
                    <a:prstClr val="black"/>
                  </a:solidFill>
                  <a:effectLst/>
                  <a:uLnTx/>
                  <a:uFillTx/>
                  <a:latin typeface="Trebuchet MS"/>
                </a:rPr>
                <a:t>Age, </a:t>
              </a:r>
              <a:r>
                <a:rPr kumimoji="0" lang="nl-NL" sz="1000" b="1" i="1" u="none" strike="noStrike" kern="0" cap="none" spc="0" normalizeH="0" baseline="0" noProof="0" dirty="0" err="1">
                  <a:ln>
                    <a:noFill/>
                  </a:ln>
                  <a:solidFill>
                    <a:prstClr val="black"/>
                  </a:solidFill>
                  <a:effectLst/>
                  <a:uLnTx/>
                  <a:uFillTx/>
                  <a:latin typeface="Trebuchet MS"/>
                </a:rPr>
                <a:t>sex</a:t>
              </a:r>
              <a:r>
                <a:rPr kumimoji="0" lang="nl-NL" sz="1000" b="1" i="1" u="none" strike="noStrike" kern="0" cap="none" spc="0" normalizeH="0" baseline="0" noProof="0" dirty="0">
                  <a:ln>
                    <a:noFill/>
                  </a:ln>
                  <a:solidFill>
                    <a:prstClr val="black"/>
                  </a:solidFill>
                  <a:effectLst/>
                  <a:uLnTx/>
                  <a:uFillTx/>
                  <a:latin typeface="Trebuchet MS"/>
                </a:rPr>
                <a:t>, </a:t>
              </a:r>
              <a:r>
                <a:rPr kumimoji="0" lang="nl-NL" sz="1000" b="1" i="1" u="none" strike="noStrike" kern="0" cap="none" spc="0" normalizeH="0" baseline="0" noProof="0" dirty="0" err="1">
                  <a:ln>
                    <a:noFill/>
                  </a:ln>
                  <a:solidFill>
                    <a:prstClr val="black"/>
                  </a:solidFill>
                  <a:effectLst/>
                  <a:uLnTx/>
                  <a:uFillTx/>
                  <a:latin typeface="Trebuchet MS"/>
                </a:rPr>
                <a:t>education</a:t>
              </a:r>
              <a:endParaRPr kumimoji="0" lang="nl-NL" sz="1000" b="1" i="1" u="none" strike="noStrike" kern="0" cap="none" spc="0" normalizeH="0" baseline="0" noProof="0" dirty="0">
                <a:ln>
                  <a:noFill/>
                </a:ln>
                <a:solidFill>
                  <a:prstClr val="black"/>
                </a:solidFill>
                <a:effectLst/>
                <a:uLnTx/>
                <a:uFillTx/>
                <a:latin typeface="Trebuchet MS"/>
              </a:endParaRPr>
            </a:p>
          </p:txBody>
        </p:sp>
        <p:sp>
          <p:nvSpPr>
            <p:cNvPr id="9" name="Rechthoek 8"/>
            <p:cNvSpPr/>
            <p:nvPr/>
          </p:nvSpPr>
          <p:spPr>
            <a:xfrm>
              <a:off x="10973409" y="3266848"/>
              <a:ext cx="972157" cy="553998"/>
            </a:xfrm>
            <a:prstGeom prst="rect">
              <a:avLst/>
            </a:prstGeom>
            <a:solidFill>
              <a:srgbClr val="4472C4">
                <a:lumMod val="20000"/>
                <a:lumOff val="8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1" u="none" strike="noStrike" kern="0" cap="none" spc="0" normalizeH="0" baseline="0" noProof="0" dirty="0">
                  <a:ln>
                    <a:noFill/>
                  </a:ln>
                  <a:solidFill>
                    <a:prstClr val="black"/>
                  </a:solidFill>
                  <a:effectLst/>
                  <a:uLnTx/>
                  <a:uFillTx/>
                  <a:latin typeface="Trebuchet MS"/>
                </a:rPr>
                <a:t>cCOG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1" u="none" strike="noStrike" kern="0" cap="none" spc="0" normalizeH="0" baseline="0" noProof="0" dirty="0">
                  <a:ln>
                    <a:noFill/>
                  </a:ln>
                  <a:solidFill>
                    <a:prstClr val="black"/>
                  </a:solidFill>
                  <a:effectLst/>
                  <a:uLnTx/>
                  <a:uFillTx/>
                  <a:latin typeface="Trebuchet MS"/>
                </a:rPr>
                <a:t>Standard </a:t>
              </a:r>
              <a:r>
                <a:rPr kumimoji="0" lang="nl-NL" sz="1000" b="1" i="1" u="none" strike="noStrike" kern="0" cap="none" spc="0" normalizeH="0" baseline="0" noProof="0" dirty="0" err="1">
                  <a:ln>
                    <a:noFill/>
                  </a:ln>
                  <a:solidFill>
                    <a:prstClr val="black"/>
                  </a:solidFill>
                  <a:effectLst/>
                  <a:uLnTx/>
                  <a:uFillTx/>
                  <a:latin typeface="Trebuchet MS"/>
                </a:rPr>
                <a:t>nPSY</a:t>
              </a:r>
              <a:endParaRPr kumimoji="0" lang="nl-NL" sz="1000" b="1" i="1" u="none" strike="noStrike" kern="0" cap="none" spc="0" normalizeH="0" baseline="0" noProof="0" dirty="0">
                <a:ln>
                  <a:noFill/>
                </a:ln>
                <a:solidFill>
                  <a:prstClr val="black"/>
                </a:solidFill>
                <a:effectLst/>
                <a:uLnTx/>
                <a:uFillTx/>
                <a:latin typeface="Trebuchet MS"/>
              </a:endParaRPr>
            </a:p>
          </p:txBody>
        </p:sp>
        <p:sp>
          <p:nvSpPr>
            <p:cNvPr id="10" name="Rechthoek 9"/>
            <p:cNvSpPr/>
            <p:nvPr/>
          </p:nvSpPr>
          <p:spPr>
            <a:xfrm>
              <a:off x="10973408" y="2664508"/>
              <a:ext cx="972157" cy="400110"/>
            </a:xfrm>
            <a:prstGeom prst="rect">
              <a:avLst/>
            </a:prstGeom>
            <a:solidFill>
              <a:srgbClr val="4472C4">
                <a:lumMod val="20000"/>
                <a:lumOff val="8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1" u="none" strike="noStrike" kern="0" cap="none" spc="0" normalizeH="0" baseline="0" noProof="0" dirty="0">
                  <a:ln>
                    <a:noFill/>
                  </a:ln>
                  <a:solidFill>
                    <a:prstClr val="black"/>
                  </a:solidFill>
                  <a:effectLst/>
                  <a:uLnTx/>
                  <a:uFillTx/>
                  <a:latin typeface="Trebuchet MS"/>
                </a:rPr>
                <a:t>CSF</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1" u="none" strike="noStrike" kern="0" cap="none" spc="0" normalizeH="0" baseline="0" noProof="0" dirty="0">
                  <a:ln>
                    <a:noFill/>
                  </a:ln>
                  <a:solidFill>
                    <a:prstClr val="black"/>
                  </a:solidFill>
                  <a:effectLst/>
                  <a:uLnTx/>
                  <a:uFillTx/>
                  <a:latin typeface="Trebuchet MS"/>
                </a:rPr>
                <a:t>APOE</a:t>
              </a:r>
            </a:p>
          </p:txBody>
        </p:sp>
      </p:grpSp>
      <p:sp>
        <p:nvSpPr>
          <p:cNvPr id="11" name="Rechthoek 10"/>
          <p:cNvSpPr/>
          <p:nvPr/>
        </p:nvSpPr>
        <p:spPr>
          <a:xfrm>
            <a:off x="4381264" y="2550029"/>
            <a:ext cx="2519868" cy="2734613"/>
          </a:xfrm>
          <a:prstGeom prst="rect">
            <a:avLst/>
          </a:prstGeom>
          <a:no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12" name="Afgeronde rechthoek 19">
            <a:extLst>
              <a:ext uri="{FF2B5EF4-FFF2-40B4-BE49-F238E27FC236}">
                <a16:creationId xmlns:a16="http://schemas.microsoft.com/office/drawing/2014/main" id="{A0FBAA1F-8EB4-9803-CE50-696603E810D0}"/>
              </a:ext>
            </a:extLst>
          </p:cNvPr>
          <p:cNvSpPr/>
          <p:nvPr/>
        </p:nvSpPr>
        <p:spPr>
          <a:xfrm>
            <a:off x="673100" y="4349533"/>
            <a:ext cx="11061700" cy="1742348"/>
          </a:xfrm>
          <a:prstGeom prst="roundRect">
            <a:avLst/>
          </a:prstGeom>
          <a:solidFill>
            <a:srgbClr val="70AD47">
              <a:lumMod val="20000"/>
              <a:lumOff val="80000"/>
            </a:srgbClr>
          </a:solidFill>
          <a:ln w="12700" cap="flat" cmpd="sng" algn="ctr">
            <a:solidFill>
              <a:srgbClr val="70AD47">
                <a:lumMod val="20000"/>
                <a:lumOff val="80000"/>
              </a:srgbClr>
            </a:solidFill>
            <a:prstDash val="solid"/>
            <a:miter lim="800000"/>
          </a:ln>
          <a:effectLst/>
        </p:spPr>
        <p:txBody>
          <a:bodyPr rtlCol="0" anchor="ct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Trebuchet MS"/>
                <a:ea typeface="+mn-ea"/>
                <a:cs typeface="+mn-cs"/>
              </a:rPr>
              <a:t>Provides overview how my patient data fits the main dementia diagnoses: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Trebuchet MS"/>
                <a:ea typeface="+mn-ea"/>
                <a:cs typeface="+mn-cs"/>
                <a:sym typeface="Wingdings" panose="05000000000000000000" pitchFamily="2" charset="2"/>
              </a:rPr>
              <a:t> Cognitive healthy, Alzheimer, vascular dementia, Lewy body, frontotemporal lobe </a:t>
            </a:r>
            <a:r>
              <a:rPr lang="en-US" sz="2000" kern="0" dirty="0">
                <a:solidFill>
                  <a:prstClr val="black"/>
                </a:solidFill>
                <a:latin typeface="Trebuchet MS"/>
                <a:sym typeface="Wingdings" panose="05000000000000000000" pitchFamily="2" charset="2"/>
              </a:rPr>
              <a:t>    </a:t>
            </a:r>
            <a:r>
              <a:rPr kumimoji="0" lang="en-US" sz="2000" b="0" i="0" u="none" strike="noStrike" kern="0" cap="none" spc="0" normalizeH="0" baseline="0" noProof="0" dirty="0">
                <a:ln>
                  <a:noFill/>
                </a:ln>
                <a:solidFill>
                  <a:prstClr val="black"/>
                </a:solidFill>
                <a:effectLst/>
                <a:uLnTx/>
                <a:uFillTx/>
                <a:latin typeface="Trebuchet MS"/>
                <a:ea typeface="+mn-ea"/>
                <a:cs typeface="+mn-cs"/>
                <a:sym typeface="Wingdings" panose="05000000000000000000" pitchFamily="2" charset="2"/>
              </a:rPr>
              <a:t>dementia</a:t>
            </a:r>
            <a:br>
              <a:rPr kumimoji="0" lang="en-US" sz="2000" b="0" i="0" u="none" strike="noStrike" kern="0" cap="none" spc="0" normalizeH="0" baseline="0" noProof="0" dirty="0">
                <a:ln>
                  <a:noFill/>
                </a:ln>
                <a:solidFill>
                  <a:prstClr val="black"/>
                </a:solidFill>
                <a:effectLst/>
                <a:uLnTx/>
                <a:uFillTx/>
                <a:latin typeface="Trebuchet MS"/>
                <a:ea typeface="+mn-ea"/>
                <a:cs typeface="+mn-cs"/>
                <a:sym typeface="Wingdings" panose="05000000000000000000" pitchFamily="2" charset="2"/>
              </a:rPr>
            </a:br>
            <a:endParaRPr kumimoji="0" lang="en-US" sz="2000" b="0" i="0" u="none" strike="noStrike" kern="0" cap="none" spc="0" normalizeH="0" baseline="0" noProof="0" dirty="0">
              <a:ln>
                <a:noFill/>
              </a:ln>
              <a:solidFill>
                <a:prstClr val="black"/>
              </a:solidFill>
              <a:effectLst/>
              <a:uLnTx/>
              <a:uFillTx/>
              <a:latin typeface="Trebuchet MS"/>
              <a:ea typeface="+mn-ea"/>
              <a:cs typeface="+mn-cs"/>
              <a:sym typeface="Wingdings" panose="05000000000000000000" pitchFamily="2" charset="2"/>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Trebuchet MS"/>
                <a:ea typeface="+mn-ea"/>
                <a:cs typeface="+mn-cs"/>
                <a:sym typeface="Wingdings" panose="05000000000000000000" pitchFamily="2" charset="2"/>
              </a:rPr>
              <a:t>Not a </a:t>
            </a:r>
            <a:r>
              <a:rPr kumimoji="0" lang="en-US" sz="2400" b="0" i="0" u="none" strike="noStrike" kern="0" cap="none" spc="0" normalizeH="0" baseline="0" noProof="0" dirty="0">
                <a:ln>
                  <a:noFill/>
                </a:ln>
                <a:solidFill>
                  <a:prstClr val="black"/>
                </a:solidFill>
                <a:effectLst/>
                <a:uLnTx/>
                <a:uFillTx/>
                <a:latin typeface="Trebuchet MS"/>
                <a:ea typeface="+mn-ea"/>
                <a:cs typeface="+mn-cs"/>
              </a:rPr>
              <a:t>BLACKBOX</a:t>
            </a:r>
          </a:p>
        </p:txBody>
      </p:sp>
      <p:sp>
        <p:nvSpPr>
          <p:cNvPr id="13" name="Rechthoek 12"/>
          <p:cNvSpPr/>
          <p:nvPr/>
        </p:nvSpPr>
        <p:spPr>
          <a:xfrm>
            <a:off x="4782507" y="6386055"/>
            <a:ext cx="7236941" cy="369332"/>
          </a:xfrm>
          <a:prstGeom prst="rect">
            <a:avLst/>
          </a:prstGeom>
        </p:spPr>
        <p:txBody>
          <a:bodyPr wrap="square">
            <a:spAutoFit/>
          </a:bodyPr>
          <a:lstStyle/>
          <a:p>
            <a:pPr>
              <a:defRPr/>
            </a:pPr>
            <a:r>
              <a:rPr lang="nl-NL" altLang="nl-NL" dirty="0">
                <a:solidFill>
                  <a:prstClr val="white">
                    <a:lumMod val="50000"/>
                  </a:prstClr>
                </a:solidFill>
                <a:latin typeface="Trebuchet MS"/>
              </a:rPr>
              <a:t>Tolonen Front </a:t>
            </a:r>
            <a:r>
              <a:rPr lang="nl-NL" altLang="nl-NL" dirty="0" err="1">
                <a:solidFill>
                  <a:prstClr val="white">
                    <a:lumMod val="50000"/>
                  </a:prstClr>
                </a:solidFill>
                <a:latin typeface="Trebuchet MS"/>
              </a:rPr>
              <a:t>Aging</a:t>
            </a:r>
            <a:r>
              <a:rPr lang="nl-NL" altLang="nl-NL" dirty="0">
                <a:solidFill>
                  <a:prstClr val="white">
                    <a:lumMod val="50000"/>
                  </a:prstClr>
                </a:solidFill>
                <a:latin typeface="Trebuchet MS"/>
              </a:rPr>
              <a:t> </a:t>
            </a:r>
            <a:r>
              <a:rPr lang="nl-NL" altLang="nl-NL" dirty="0" err="1">
                <a:solidFill>
                  <a:prstClr val="white">
                    <a:lumMod val="50000"/>
                  </a:prstClr>
                </a:solidFill>
                <a:latin typeface="Trebuchet MS"/>
              </a:rPr>
              <a:t>Neurosci</a:t>
            </a:r>
            <a:r>
              <a:rPr lang="nl-NL" altLang="nl-NL" dirty="0">
                <a:solidFill>
                  <a:prstClr val="white">
                    <a:lumMod val="50000"/>
                  </a:prstClr>
                </a:solidFill>
                <a:latin typeface="Trebuchet MS"/>
              </a:rPr>
              <a:t> 2018, Bruun </a:t>
            </a:r>
            <a:r>
              <a:rPr lang="nl-NL" altLang="nl-NL" dirty="0" err="1">
                <a:solidFill>
                  <a:prstClr val="white">
                    <a:lumMod val="50000"/>
                  </a:prstClr>
                </a:solidFill>
                <a:latin typeface="Trebuchet MS"/>
              </a:rPr>
              <a:t>Curr</a:t>
            </a:r>
            <a:r>
              <a:rPr lang="nl-NL" altLang="nl-NL" dirty="0">
                <a:solidFill>
                  <a:prstClr val="white">
                    <a:lumMod val="50000"/>
                  </a:prstClr>
                </a:solidFill>
                <a:latin typeface="Trebuchet MS"/>
              </a:rPr>
              <a:t> Alzheimer </a:t>
            </a:r>
            <a:r>
              <a:rPr lang="nl-NL" altLang="nl-NL" dirty="0" err="1">
                <a:solidFill>
                  <a:prstClr val="white">
                    <a:lumMod val="50000"/>
                  </a:prstClr>
                </a:solidFill>
                <a:latin typeface="Trebuchet MS"/>
              </a:rPr>
              <a:t>Res</a:t>
            </a:r>
            <a:r>
              <a:rPr lang="nl-NL" altLang="nl-NL" dirty="0">
                <a:solidFill>
                  <a:prstClr val="white">
                    <a:lumMod val="50000"/>
                  </a:prstClr>
                </a:solidFill>
                <a:latin typeface="Trebuchet MS"/>
              </a:rPr>
              <a:t>. 2019 </a:t>
            </a:r>
          </a:p>
        </p:txBody>
      </p:sp>
    </p:spTree>
    <p:extLst>
      <p:ext uri="{BB962C8B-B14F-4D97-AF65-F5344CB8AC3E}">
        <p14:creationId xmlns:p14="http://schemas.microsoft.com/office/powerpoint/2010/main" val="99616154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S - Overordnet – ENG" id="{D92FF680-3DF4-4082-9B96-0CCFE66C2951}" vid="{56676BA5-455E-4D9B-A3CD-31E1FF9E393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bd2fee4-f966-4b18-be43-daf3702d7d8a"/>
    <FNSPRollUpIngress xmlns="9bd2fee4-f966-4b18-be43-daf3702d7d8a" xsi:nil="true"/>
    <TaxKeywordTaxHTField xmlns="9bd2fee4-f966-4b18-be43-daf3702d7d8a">
      <Terms xmlns="http://schemas.microsoft.com/office/infopath/2007/PartnerControls">
        <TermInfo xmlns="http://schemas.microsoft.com/office/infopath/2007/PartnerControls">
          <TermName xmlns="http://schemas.microsoft.com/office/infopath/2007/PartnerControls">_£Bilde</TermName>
          <TermId xmlns="http://schemas.microsoft.com/office/infopath/2007/PartnerControls">11111111-1111-1111-1111-111111111111</TermId>
        </TermInfo>
      </Terms>
    </TaxKeywordTaxHTField>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D4BAE3D978FAEB4686AA585E92FCD550" ma:contentTypeVersion="24" ma:contentTypeDescription="Opprett et nytt dokument." ma:contentTypeScope="" ma:versionID="768fd7e36a67a420fb99df17746222ac">
  <xsd:schema xmlns:xsd="http://www.w3.org/2001/XMLSchema" xmlns:xs="http://www.w3.org/2001/XMLSchema" xmlns:p="http://schemas.microsoft.com/office/2006/metadata/properties" xmlns:ns1="http://schemas.microsoft.com/sharepoint/v3" xmlns:ns2="9bd2fee4-f966-4b18-be43-daf3702d7d8a" targetNamespace="http://schemas.microsoft.com/office/2006/metadata/properties" ma:root="true" ma:fieldsID="2fb046964cda6642f338729c2ad66851" ns1:_="" ns2:_="">
    <xsd:import namespace="http://schemas.microsoft.com/sharepoint/v3"/>
    <xsd:import namespace="9bd2fee4-f966-4b18-be43-daf3702d7d8a"/>
    <xsd:element name="properties">
      <xsd:complexType>
        <xsd:sequence>
          <xsd:element name="documentManagement">
            <xsd:complexType>
              <xsd:all>
                <xsd:element ref="ns1:PublishingStartDate" minOccurs="0"/>
                <xsd:element ref="ns1:PublishingExpirationDate" minOccurs="0"/>
                <xsd:element ref="ns2:TaxKeywordTaxHTField" minOccurs="0"/>
                <xsd:element ref="ns2:TaxCatchAll" minOccurs="0"/>
                <xsd:element ref="ns2:TaxCatchAllLabel" minOccurs="0"/>
                <xsd:element ref="ns2:FNSPRollUpIngres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Planlagt startdato" ma:description="Planlagt startdato er en områdekolonne som opprettes av publiseringsfunksjonen. Den brukes til å angi dato og klokkeslett for når denne siden vises for første gang for besøkende på området." ma:hidden="true" ma:internalName="PublishingStartDate">
      <xsd:simpleType>
        <xsd:restriction base="dms:Unknown"/>
      </xsd:simpleType>
    </xsd:element>
    <xsd:element name="PublishingExpirationDate" ma:index="9" nillable="true" ma:displayName="Planlagt utløpsdato" ma:description="Planlagt sluttdato er en områdekolonne som opprettes av publiseringsfunksjonen. Den brukes til å angi dato og klokkeslett for når denne siden ikke lenger vises for besøkende på området."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bd2fee4-f966-4b18-be43-daf3702d7d8a" elementFormDefault="qualified">
    <xsd:import namespace="http://schemas.microsoft.com/office/2006/documentManagement/types"/>
    <xsd:import namespace="http://schemas.microsoft.com/office/infopath/2007/PartnerControls"/>
    <xsd:element name="TaxKeywordTaxHTField" ma:index="10" nillable="true" ma:taxonomy="true" ma:internalName="TaxKeywordTaxHTField" ma:taxonomyFieldName="TaxKeyword" ma:displayName="Nøkkelord" ma:default="" ma:fieldId="{23f27201-bee3-471e-b2e7-b64fd8b7ca38}" ma:taxonomyMulti="true" ma:sspId="d0f0af97-1df2-4d6b-9e49-08feee2b9522" ma:termSetId="00000000-0000-0000-0000-000000000000" ma:anchorId="00000000-0000-0000-0000-000000000000" ma:open="true" ma:isKeyword="true">
      <xsd:complexType>
        <xsd:sequence>
          <xsd:element ref="pc:Terms" minOccurs="0" maxOccurs="1"/>
        </xsd:sequence>
      </xsd:complexType>
    </xsd:element>
    <xsd:element name="TaxCatchAll" ma:index="11" nillable="true" ma:displayName="Taxonomy Catch All Column" ma:hidden="true" ma:list="{cb1fb2a3-5973-49f9-b9fa-d726c68fd4b6}" ma:internalName="TaxCatchAll" ma:showField="CatchAllData" ma:web="9bd2fee4-f966-4b18-be43-daf3702d7d8a">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cb1fb2a3-5973-49f9-b9fa-d726c68fd4b6}" ma:internalName="TaxCatchAllLabel" ma:readOnly="true" ma:showField="CatchAllDataLabel" ma:web="9bd2fee4-f966-4b18-be43-daf3702d7d8a">
      <xsd:complexType>
        <xsd:complexContent>
          <xsd:extension base="dms:MultiChoiceLookup">
            <xsd:sequence>
              <xsd:element name="Value" type="dms:Lookup" maxOccurs="unbounded" minOccurs="0" nillable="true"/>
            </xsd:sequence>
          </xsd:extension>
        </xsd:complexContent>
      </xsd:complexType>
    </xsd:element>
    <xsd:element name="FNSPRollUpIngress" ma:index="14" nillable="true" ma:displayName="Utlistingsingress" ma:default="" ma:description="Teksten vises i oversikter og utlistinger" ma:internalName="FNSPRollUpIngress">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1EADB5-E7F5-409B-981A-6AB96E1C8D5F}">
  <ds:schemaRefs>
    <ds:schemaRef ds:uri="http://schemas.microsoft.com/sharepoint/v3/contenttype/forms"/>
  </ds:schemaRefs>
</ds:datastoreItem>
</file>

<file path=customXml/itemProps2.xml><?xml version="1.0" encoding="utf-8"?>
<ds:datastoreItem xmlns:ds="http://schemas.openxmlformats.org/officeDocument/2006/customXml" ds:itemID="{3284156F-C1EB-4BD2-AF95-75D305D82614}">
  <ds:schemaRefs>
    <ds:schemaRef ds:uri="http://purl.org/dc/elements/1.1/"/>
    <ds:schemaRef ds:uri="http://www.w3.org/XML/1998/namespace"/>
    <ds:schemaRef ds:uri="http://purl.org/dc/terms/"/>
    <ds:schemaRef ds:uri="9bd2fee4-f966-4b18-be43-daf3702d7d8a"/>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schemas.microsoft.com/sharepoint/v3"/>
    <ds:schemaRef ds:uri="http://schemas.microsoft.com/office/2006/metadata/properties"/>
  </ds:schemaRefs>
</ds:datastoreItem>
</file>

<file path=customXml/itemProps3.xml><?xml version="1.0" encoding="utf-8"?>
<ds:datastoreItem xmlns:ds="http://schemas.openxmlformats.org/officeDocument/2006/customXml" ds:itemID="{56CD49DE-C878-4E20-9BDD-DEAAF7439E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bd2fee4-f966-4b18-be43-daf3702d7d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OUS - Overordnet – ENG</Template>
  <TotalTime>3122</TotalTime>
  <Words>1564</Words>
  <Application>Microsoft Office PowerPoint</Application>
  <PresentationFormat>Widescreen</PresentationFormat>
  <Paragraphs>190</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HardingText-Regular</vt:lpstr>
      <vt:lpstr>Helvetica</vt:lpstr>
      <vt:lpstr>Times New Roman</vt:lpstr>
      <vt:lpstr>Trebuchet MS</vt:lpstr>
      <vt:lpstr>Office-tema</vt:lpstr>
      <vt:lpstr>Use of digital tools in dementia diagnostics</vt:lpstr>
      <vt:lpstr>Disclosures</vt:lpstr>
      <vt:lpstr>Dementia – a global epidemic</vt:lpstr>
      <vt:lpstr>Is it time for the Digitized Memory Clinic?</vt:lpstr>
      <vt:lpstr>PowerPoint Presentation</vt:lpstr>
      <vt:lpstr>How can digital tools support me as a clinician? </vt:lpstr>
      <vt:lpstr>PowerPoint Presentation</vt:lpstr>
      <vt:lpstr>PowerPoint Presentation</vt:lpstr>
      <vt:lpstr>PowerPoint Presentation</vt:lpstr>
      <vt:lpstr>PowerPoint Presentation</vt:lpstr>
      <vt:lpstr>Online cognitive test</vt:lpstr>
      <vt:lpstr>Online cognitive test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Evaluation and validation of a precision medicine platform in neurodegenerative disease</vt:lpstr>
    </vt:vector>
  </TitlesOfParts>
  <Company>Helse Sør-Øst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subject>pptmal</dc:subject>
  <dc:creator>Anne-Brita Knapskog</dc:creator>
  <cp:keywords>N</cp:keywords>
  <cp:lastModifiedBy>Anne-Brita Knapskog</cp:lastModifiedBy>
  <cp:revision>68</cp:revision>
  <cp:lastPrinted>2025-01-25T16:26:39Z</cp:lastPrinted>
  <dcterms:created xsi:type="dcterms:W3CDTF">2025-01-20T09:39:36Z</dcterms:created>
  <dcterms:modified xsi:type="dcterms:W3CDTF">2025-01-29T14:40:13Z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0x010100D4BAE3D978FAEB4686AA585E92FCD550</vt:lpwstr>
  </property>
  <property fmtid="{D5CDD505-2E9C-101B-9397-08002B2CF9AE}" pid="3" name="TaxKeyword">
    <vt:lpwstr/>
  </property>
</Properties>
</file>