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143500" type="screen16x9"/>
  <p:notesSz cx="6858000" cy="9144000"/>
  <p:embeddedFontLst>
    <p:embeddedFont>
      <p:font typeface="Georgia" panose="02040502050405020303" pitchFamily="18" charset="0"/>
      <p:regular r:id="rId34"/>
      <p:bold r:id="rId35"/>
      <p:italic r:id="rId36"/>
      <p:boldItalic r:id="rId37"/>
    </p:embeddedFont>
    <p:embeddedFont>
      <p:font typeface="Lato" panose="020F0502020204030203" pitchFamily="34" charset="0"/>
      <p:regular r:id="rId38"/>
      <p:bold r:id="rId39"/>
      <p:italic r:id="rId40"/>
      <p:boldItalic r:id="rId41"/>
    </p:embeddedFont>
    <p:embeddedFont>
      <p:font typeface="Montserrat" panose="00000500000000000000" pitchFamily="2" charset="0"/>
      <p:regular r:id="rId42"/>
      <p:bold r:id="rId43"/>
      <p:italic r:id="rId44"/>
      <p:boldItalic r:id="rId45"/>
    </p:embeddedFont>
    <p:embeddedFont>
      <p:font typeface="Roboto" panose="02000000000000000000" pitchFamily="2"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4F9119-B585-A030-08D8-8AFA2958B06A}" v="2" dt="2025-01-29T05:11:07.1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oi.org/10.3389/fnmol.2021.772226"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nature.com/articles/s12276-020-00513-7#:~:text=However%2C%20under%20stress%20conditions%20such,%2C47%2C48%2C49"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dpi.com/1420-3049/24/8/1622"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www.nature.com/articles/s41392-023-01486-5#ref-CR23" TargetMode="External"/><Relationship Id="rId3" Type="http://schemas.openxmlformats.org/officeDocument/2006/relationships/hyperlink" Target="https://www.nature.com/articles/s41392-023-01486-5" TargetMode="External"/><Relationship Id="rId7" Type="http://schemas.openxmlformats.org/officeDocument/2006/relationships/hyperlink" Target="https://www.nature.com/articles/s41392-023-01486-5#ref-CR22"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nature.com/articles/s41392-023-01486-5#ref-CR21" TargetMode="External"/><Relationship Id="rId5" Type="http://schemas.openxmlformats.org/officeDocument/2006/relationships/hyperlink" Target="https://www.nature.com/articles/s41392-023-01486-5#ref-CR20" TargetMode="External"/><Relationship Id="rId4" Type="http://schemas.openxmlformats.org/officeDocument/2006/relationships/hyperlink" Target="https://www.nature.com/articles/s41392-023-01486-5#ref-CR14" TargetMode="External"/><Relationship Id="rId9" Type="http://schemas.openxmlformats.org/officeDocument/2006/relationships/hyperlink" Target="https://www.mdpi.com/2218-273X/12/3/363"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ature.com/articles/s41392-023-01486-5"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mdpi.com/2218-273X/12/3/363"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nature.com/articles/s41392-023-01486-5"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mdpi.com/2218-273X/12/3/363"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mdpi.com/1422-0067/21/15/5485"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nature.com/articles/s41582-019-0231-z"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pmc.ncbi.nlm.nih.gov/articles/PMC6206455/#:~:text=MCB.00155%2D18-,The%20C9ORF72%20Gene%2C%20Implicated%20in%20Amyotrophic%20Lateral%20Sclerosis%20and%20Frontotemporal,of%20Endothelin%20and%20Glutamate%20Signaling"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nature.com/articles/s41582-019-0231-z"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pmc.ncbi.nlm.nih.gov/articles/PMC6206455/#:~:text=MCB.00155%2D18-,The%20C9ORF72%20Gene%2C%20Implicated%20in%20Amyotrophic%20Lateral%20Sclerosis%20and%20Frontotemporal,of%20Endothelin%20and%20Glutamate%20Signaling"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mc.ncbi.nlm.nih.gov/articles/PMC3542408/"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dpi.com/1422-0067/24/1/70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dpi.com/2218-273X/6/1/6"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f87997393_0_7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f87997393_0_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28f7dd2e5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28f7dd2e5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Cytoplasmic tau- untethered from microtubles can propagate to neighboring cells via secretary pathways such as being packaged into exosome vesicles within MVBs for secretion through the plasma membrane. (2) Tau can be packaged and secreted into the extracellular space via larger vesicles known as ectosomes that form at the plasma membrane and can be taken up by neighbouring cells via endocytosis. (3) Free tau can be released into the extracellular space in a vesicle free form after being packaged into endo-lysosomes and released at the plasma membrane. (5) Tau can be secreted directly through the plasma membrane by binding to PI(4,5)P2 on the cytosolic side of the membrane, altering membrane integrity and being captured by HSPGs on the extracellular side before secretion. (6) A direct transfer of tau from the secreting cell to the neighbouring cell can occur via tunnelling nanotubules connecting the cytoplasm of the two cells, bypassing the extracellular space. Tau released within the extracellular space can be taken up by recipient neighbouring cells.</a:t>
            </a:r>
            <a:endParaRPr/>
          </a:p>
          <a:p>
            <a:pPr marL="0" lvl="0" indent="0" algn="l" rtl="0">
              <a:spcBef>
                <a:spcPts val="0"/>
              </a:spcBef>
              <a:spcAft>
                <a:spcPts val="0"/>
              </a:spcAft>
              <a:buNone/>
            </a:pPr>
            <a:endParaRPr/>
          </a:p>
          <a:p>
            <a:pPr marL="0" lvl="0" indent="0" algn="l" rtl="0">
              <a:spcBef>
                <a:spcPts val="0"/>
              </a:spcBef>
              <a:spcAft>
                <a:spcPts val="0"/>
              </a:spcAft>
              <a:buNone/>
            </a:pPr>
            <a:r>
              <a:rPr lang="en-GB"/>
              <a:t>Cite: </a:t>
            </a:r>
            <a:r>
              <a:rPr lang="en-GB">
                <a:solidFill>
                  <a:schemeClr val="dk1"/>
                </a:solidFill>
              </a:rPr>
              <a:t>Amro, Z., Yool, A.J., &amp; Collins-Praino, L.E. (2021). The potential role of glial cells in driving the prion-like transcellular propagation of tau in tauopathies. </a:t>
            </a:r>
            <a:r>
              <a:rPr lang="en-GB" i="1">
                <a:solidFill>
                  <a:schemeClr val="dk1"/>
                </a:solidFill>
              </a:rPr>
              <a:t>Brain, Behavior, &amp; Immunity - Health, 14</a:t>
            </a:r>
            <a:r>
              <a:rPr lang="en-GB">
                <a:solidFill>
                  <a:schemeClr val="dk1"/>
                </a:solidFill>
              </a:rPr>
              <a:t>.</a:t>
            </a:r>
            <a:endParaRPr>
              <a:solidFill>
                <a:schemeClr val="dk1"/>
              </a:solidFill>
            </a:endParaRPr>
          </a:p>
          <a:p>
            <a:pPr marL="0" lvl="0" indent="0" algn="l" rtl="0">
              <a:spcBef>
                <a:spcPts val="0"/>
              </a:spcBef>
              <a:spcAft>
                <a:spcPts val="0"/>
              </a:spcAft>
              <a:buNone/>
            </a:pPr>
            <a:r>
              <a:rPr lang="en-GB">
                <a:solidFill>
                  <a:schemeClr val="dk1"/>
                </a:solidFill>
              </a:rPr>
              <a:t>Colin, M., Dujardin, S., Schraen-Maschke, S. </a:t>
            </a:r>
            <a:r>
              <a:rPr lang="en-GB" i="1">
                <a:solidFill>
                  <a:schemeClr val="dk1"/>
                </a:solidFill>
              </a:rPr>
              <a:t>et al.</a:t>
            </a:r>
            <a:r>
              <a:rPr lang="en-GB">
                <a:solidFill>
                  <a:schemeClr val="dk1"/>
                </a:solidFill>
              </a:rPr>
              <a:t> From the prion-like propagation hypothesis to therapeutic strategies of anti-tau immunotherapy. </a:t>
            </a:r>
            <a:r>
              <a:rPr lang="en-GB" i="1">
                <a:solidFill>
                  <a:schemeClr val="dk1"/>
                </a:solidFill>
              </a:rPr>
              <a:t>Acta Neuropathol</a:t>
            </a:r>
            <a:r>
              <a:rPr lang="en-GB">
                <a:solidFill>
                  <a:schemeClr val="dk1"/>
                </a:solidFill>
              </a:rPr>
              <a:t> </a:t>
            </a:r>
            <a:r>
              <a:rPr lang="en-GB" b="1">
                <a:solidFill>
                  <a:schemeClr val="dk1"/>
                </a:solidFill>
              </a:rPr>
              <a:t>139</a:t>
            </a:r>
            <a:r>
              <a:rPr lang="en-GB">
                <a:solidFill>
                  <a:schemeClr val="dk1"/>
                </a:solidFill>
              </a:rPr>
              <a:t>, 3–25 (2020). https://doi.org/10.1007/s00401-019-02087-9</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2e43a06795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32e43a06795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Promotion of Tau Clearance has been investigated through the trials of multiple immunotherapie.</a:t>
            </a:r>
            <a:endParaRPr/>
          </a:p>
          <a:p>
            <a:pPr marL="0" lvl="0" indent="0" algn="l" rtl="0">
              <a:spcBef>
                <a:spcPts val="0"/>
              </a:spcBef>
              <a:spcAft>
                <a:spcPts val="0"/>
              </a:spcAft>
              <a:buNone/>
            </a:pPr>
            <a:endParaRPr/>
          </a:p>
          <a:p>
            <a:pPr marL="0" lvl="0" indent="0" algn="l" rtl="0">
              <a:spcBef>
                <a:spcPts val="0"/>
              </a:spcBef>
              <a:spcAft>
                <a:spcPts val="0"/>
              </a:spcAft>
              <a:buNone/>
            </a:pPr>
            <a:r>
              <a:rPr lang="en-GB"/>
              <a:t>Some immunotherapies trials have been discontinued with the wording in red, </a:t>
            </a:r>
            <a:r>
              <a:rPr lang="en-GB" sz="1200">
                <a:solidFill>
                  <a:srgbClr val="333333"/>
                </a:solidFill>
                <a:highlight>
                  <a:srgbClr val="FFFFFF"/>
                </a:highlight>
                <a:latin typeface="Georgia"/>
                <a:ea typeface="Georgia"/>
                <a:cs typeface="Georgia"/>
                <a:sym typeface="Georgia"/>
              </a:rPr>
              <a:t>while passive and active immunotherapies that are in development are shown in green and blue, respectively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290bad8515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290bad8515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222222"/>
                </a:solidFill>
                <a:highlight>
                  <a:srgbClr val="FFFFFF"/>
                </a:highlight>
                <a:latin typeface="Times New Roman"/>
                <a:ea typeface="Times New Roman"/>
                <a:cs typeface="Times New Roman"/>
                <a:sym typeface="Times New Roman"/>
              </a:rPr>
              <a:t>Antibodies can target tau both extracellularly and intracellularly. Pathological tau mostly resides within neurons.  A much smaller pool of tau aggregates is found extracellularly in the form of small aggregates that are not easily detected or as remnants of neurofibrillary tangles following the death of the neuron. Some anti-tau antibodies are not readily taken up into neurons, presumably because of their unfavourable charge; therefore, they work principally in the extracellular compartment. Within this compartment, antibodies might sequester tau aggregates, interfere with their assembly and promote microglial phagocytosis, with the overall effect of blocking the spread of tau pathology between neurons. Other antibodies are easily detected within neurons, in association with tau, and have been shown to work both intracellularly and extracellularly. Within the cells, these antibodies could bind to tau aggregates within the endosomal–lysosomal system and promote their disassembly, leading to enhanced access of lysosomal enzymes to degrade the aggregates, to sequester tau assemblies in the cytosol and to prevent their release from the neuron, or to promote proteasomal degradation via E3 ubiquitin–protein ligase TRIM21 binding. The most efficacious antibodies are likely to target more than one pathway and/or pool of tau.</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290bad8515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3290bad8515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therapeutic benefit of developing kinase inhibitors is that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22915b67fc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322915b67f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Citation: Mena, L., Scarim-Lopez, J. et al. TDP-43 and ER Stress in neurodegeneration:frineds or foe. </a:t>
            </a:r>
            <a:endParaRPr/>
          </a:p>
          <a:p>
            <a:pPr marL="0" lvl="0" indent="0" algn="l" rtl="0">
              <a:spcBef>
                <a:spcPts val="0"/>
              </a:spcBef>
              <a:spcAft>
                <a:spcPts val="0"/>
              </a:spcAft>
              <a:buNone/>
            </a:pPr>
            <a:r>
              <a:rPr lang="en-GB"/>
              <a:t>Another protein aggregate that can be seen in FTD is TDP-43. </a:t>
            </a:r>
            <a:r>
              <a:rPr lang="en-GB">
                <a:solidFill>
                  <a:schemeClr val="dk1"/>
                </a:solidFill>
              </a:rPr>
              <a:t>Front. Mol. Neurosci., 24 October 2021</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Sec. Molecular Signalling and Pathways Volume 14 - 2021 |</a:t>
            </a:r>
            <a:r>
              <a:rPr lang="en-GB">
                <a:solidFill>
                  <a:schemeClr val="dk1"/>
                </a:solidFill>
                <a:uFill>
                  <a:noFill/>
                </a:uFill>
                <a:hlinkClick r:id="rId3">
                  <a:extLst>
                    <a:ext uri="{A12FA001-AC4F-418D-AE19-62706E023703}">
                      <ahyp:hlinkClr xmlns:ahyp="http://schemas.microsoft.com/office/drawing/2018/hyperlinkcolor" val="tx"/>
                    </a:ext>
                  </a:extLst>
                </a:hlinkClick>
              </a:rPr>
              <a:t> </a:t>
            </a:r>
            <a:r>
              <a:rPr lang="en-GB" u="sng">
                <a:solidFill>
                  <a:schemeClr val="hlink"/>
                </a:solidFill>
                <a:hlinkClick r:id="rId3"/>
              </a:rPr>
              <a:t>https://doi.org/10.3389/fnmol.2021.772226</a:t>
            </a:r>
            <a:endParaRPr u="sng">
              <a:solidFill>
                <a:schemeClr val="hlink"/>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solidFill>
                  <a:schemeClr val="dk1"/>
                </a:solidFill>
              </a:rPr>
              <a:t>TDP-43 carries out a variety of functions such as initiation of transcription, pre-mRNA splicing, miRNA processing, mRNA transport, and mRNA stability </a:t>
            </a:r>
            <a:r>
              <a:rPr lang="en-GB" b="1">
                <a:solidFill>
                  <a:schemeClr val="dk1"/>
                </a:solidFill>
              </a:rPr>
              <a:t>(1–5)</a:t>
            </a:r>
            <a:r>
              <a:rPr lang="en-GB">
                <a:solidFill>
                  <a:schemeClr val="dk1"/>
                </a:solidFill>
              </a:rPr>
              <a:t>. However, in pathological conditions, TDP-43 is depleted from the nucleus and accumulates in the cytoplasm in hyperphosphorylated, ubiquitinated, and cleaved (CTFs) forms found in the abnormal protein aggregates characteristic of ALS and FTLD</a:t>
            </a:r>
            <a:endParaRPr/>
          </a:p>
          <a:p>
            <a:pPr marL="0" lvl="0" indent="0" algn="l" rtl="0">
              <a:spcBef>
                <a:spcPts val="0"/>
              </a:spcBef>
              <a:spcAft>
                <a:spcPts val="0"/>
              </a:spcAft>
              <a:buNone/>
            </a:pPr>
            <a:endParaRPr/>
          </a:p>
          <a:p>
            <a:pPr marL="0" lvl="0" indent="0" algn="l" rtl="0">
              <a:spcBef>
                <a:spcPts val="0"/>
              </a:spcBef>
              <a:spcAft>
                <a:spcPts val="0"/>
              </a:spcAft>
              <a:buNone/>
            </a:pPr>
            <a:r>
              <a:rPr lang="en-GB"/>
              <a:t>Cite: (</a:t>
            </a:r>
            <a:r>
              <a:rPr lang="en-GB" u="sng">
                <a:solidFill>
                  <a:schemeClr val="hlink"/>
                </a:solidFill>
                <a:hlinkClick r:id="rId4"/>
              </a:rPr>
              <a:t>https://www.nature.com/articles/s12276-020-00513-7#:~:text=However%2C%20under%20stress%20conditions%20such,%2C47%2C48%2C49</a:t>
            </a:r>
            <a:r>
              <a:rPr lang="en-GB"/>
              <a: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solidFill>
                  <a:schemeClr val="dk1"/>
                </a:solidFill>
              </a:rPr>
              <a:t>tegies that prevent TDP-43 misfolding and/or enhance clearance of pathological TDP-43 have the potential to prevent RNA processing deficits and pathogenesis in the majority of ALS cases. P = phosphorylation; Ub</a:t>
            </a:r>
            <a:r>
              <a:rPr lang="en-GB" baseline="-25000">
                <a:solidFill>
                  <a:schemeClr val="dk1"/>
                </a:solidFill>
              </a:rPr>
              <a:t>4</a:t>
            </a:r>
            <a:r>
              <a:rPr lang="en-GB">
                <a:solidFill>
                  <a:schemeClr val="dk1"/>
                </a:solidFill>
              </a:rPr>
              <a:t> = tetra-ubiquitin chain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2968887d0b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2968887d0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Similar to the propagation of Tau</a:t>
            </a:r>
            <a:endParaRPr/>
          </a:p>
          <a:p>
            <a:pPr marL="0" lvl="0" indent="0" algn="l" rtl="0">
              <a:spcBef>
                <a:spcPts val="0"/>
              </a:spcBef>
              <a:spcAft>
                <a:spcPts val="0"/>
              </a:spcAft>
              <a:buNone/>
            </a:pPr>
            <a:r>
              <a:rPr lang="en-GB"/>
              <a:t>Putative mechanism of cell-to-cell spreading of TDP-43 aggregates. TDP-43 aggregates may propagate via exosomes (release from multivesicular bodies (MVBs)), tunneling nanotubes (TNTs), or synaptic transmission (transport from presynaptic to postsynaptic terminals) from donor cells to acceptor cells. Moreover, glial cells (oligodendrocytes, astrocytes, and microglia) can take up TDP-43 aggregates through phagocytosis, after which misfolded TDP-43 is released from glial cells and transmitted to neurons and neighboring glial cells. The neuron-to-glia or glia-to-neuron transfer of TDP-43 has been observed, but its propagation mechanism is not clear.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2968887d0b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2968887d0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Hayes LR, Kalab P. Emerging Therapies and Novel Targets for TDP-43 Proteinopathy in ALS/FTD. Neurotherapeutics. 2022 Jul;19(4):1061-1084. doi: 10.1007/s13311-022-01260-5. Epub 2022 Jul 5. PMID: 35790708; PMCID: PMC9587158.</a:t>
            </a: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22915b67fc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322915b67fc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Image source: </a:t>
            </a:r>
            <a:r>
              <a:rPr lang="en-GB" u="sng">
                <a:solidFill>
                  <a:schemeClr val="hlink"/>
                </a:solidFill>
                <a:hlinkClick r:id="rId3"/>
              </a:rPr>
              <a:t>https://www.mdpi.com/1420-3049/24/8/1622</a:t>
            </a:r>
            <a:endParaRPr/>
          </a:p>
          <a:p>
            <a:pPr marL="0" lvl="0" indent="0" algn="l" rtl="0">
              <a:spcBef>
                <a:spcPts val="0"/>
              </a:spcBef>
              <a:spcAft>
                <a:spcPts val="0"/>
              </a:spcAft>
              <a:buNone/>
            </a:pPr>
            <a:endParaRPr/>
          </a:p>
          <a:p>
            <a:pPr marL="0" lvl="0" indent="0" algn="l" rtl="0">
              <a:spcBef>
                <a:spcPts val="0"/>
              </a:spcBef>
              <a:spcAft>
                <a:spcPts val="0"/>
              </a:spcAft>
              <a:buNone/>
            </a:pPr>
            <a:r>
              <a:rPr lang="en-GB"/>
              <a:t>FUS in another RNA binding protein that shuttles to and from the cell nucleus however in pathological conditions there becomes an accumulation of irreversible FUS protein aggregates that lead to cellular degeneration via apoptosis. </a:t>
            </a:r>
            <a:endParaRPr/>
          </a:p>
          <a:p>
            <a:pPr marL="0" lvl="0" indent="0" algn="l" rtl="0">
              <a:spcBef>
                <a:spcPts val="0"/>
              </a:spcBef>
              <a:spcAft>
                <a:spcPts val="0"/>
              </a:spcAft>
              <a:buNone/>
            </a:pPr>
            <a:endParaRPr/>
          </a:p>
          <a:p>
            <a:pPr marL="0" lvl="0" indent="0" algn="l" rtl="0">
              <a:spcBef>
                <a:spcPts val="0"/>
              </a:spcBef>
              <a:spcAft>
                <a:spcPts val="0"/>
              </a:spcAft>
              <a:buNone/>
            </a:pPr>
            <a:r>
              <a:rPr lang="en-GB"/>
              <a:t>The molecular targets of interest are the histone acetylases and histone deacetylases: </a:t>
            </a:r>
            <a:r>
              <a:rPr lang="en-GB" sz="1200">
                <a:solidFill>
                  <a:srgbClr val="282828"/>
                </a:solidFill>
                <a:highlight>
                  <a:srgbClr val="F7F7F7"/>
                </a:highlight>
              </a:rPr>
              <a:t>the exact relationship between HDACs and FUS is not yet clear. Historically the main function of HATs and HDACs is to modulate epigenetic on/off chromatin states controlling transcription. However, they can also reversibly acetylate/deacetylate other proteins as a direct post-translational modification.  There are both nuclear and cytoplasmic versions of these proteins with inhibition of nuclear HDAC stopping the export of nuclear FUS to the cytoplasm</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2e02e5c5cc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2e02e5c5c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Now moving on to neuroinflammatory process.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a494889dd2_0_1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2a494889dd2_0_1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Image source: </a:t>
            </a:r>
            <a:r>
              <a:rPr lang="en-GB" u="sng">
                <a:solidFill>
                  <a:schemeClr val="hlink"/>
                </a:solidFill>
                <a:hlinkClick r:id="rId3"/>
              </a:rPr>
              <a:t>https://www.nature.com/articles/s41392-023-01486-5</a:t>
            </a:r>
            <a:endParaRPr/>
          </a:p>
          <a:p>
            <a:pPr marL="0" lvl="0" indent="0" algn="l" rtl="0">
              <a:spcBef>
                <a:spcPts val="0"/>
              </a:spcBef>
              <a:spcAft>
                <a:spcPts val="0"/>
              </a:spcAft>
              <a:buNone/>
            </a:pPr>
            <a:endParaRPr/>
          </a:p>
          <a:p>
            <a:pPr marL="0" lvl="0" indent="0" algn="l" rtl="0">
              <a:spcBef>
                <a:spcPts val="0"/>
              </a:spcBef>
              <a:spcAft>
                <a:spcPts val="0"/>
              </a:spcAft>
              <a:buNone/>
            </a:pPr>
            <a:r>
              <a:rPr lang="en-GB"/>
              <a:t>-Studies in neurodegenerative diseases, including Alzheimer’s disease, Parkinson’s disease and Amyotrophic lateral sclerosis, Huntington’s disease, and so on, have suggested that inflammation is not only a result of neurodegeneration but also a crucial player in this process.</a:t>
            </a:r>
            <a:endParaRPr/>
          </a:p>
          <a:p>
            <a:pPr marL="0" lvl="0" indent="0" algn="l" rtl="0">
              <a:spcBef>
                <a:spcPts val="0"/>
              </a:spcBef>
              <a:spcAft>
                <a:spcPts val="0"/>
              </a:spcAft>
              <a:buNone/>
            </a:pPr>
            <a:endParaRPr/>
          </a:p>
          <a:p>
            <a:pPr marL="0" lvl="0" indent="0" algn="l" rtl="0">
              <a:spcBef>
                <a:spcPts val="0"/>
              </a:spcBef>
              <a:spcAft>
                <a:spcPts val="0"/>
              </a:spcAft>
              <a:buNone/>
            </a:pPr>
            <a:r>
              <a:rPr lang="en-GB"/>
              <a:t>-</a:t>
            </a:r>
            <a:r>
              <a:rPr lang="en-GB">
                <a:solidFill>
                  <a:schemeClr val="dk1"/>
                </a:solidFill>
              </a:rPr>
              <a:t>In most cases, the immune response is beneficial and self-limited, and it is resolved once the tissue injury has been repaired or the infection has been eliminated. But in some cases, due to the failure to clear an inflammatory stimulus, normal resolution mechanisms become overwhelmed, resulting in chronic inflammation that may lead to the release of neurotoxic factors and exacerbated disease. A persistent stimulus may be caused by endogenous factors (e.g., protein aggregates),</a:t>
            </a:r>
            <a:r>
              <a:rPr lang="en-GB" u="sng" baseline="30000">
                <a:solidFill>
                  <a:schemeClr val="hlink"/>
                </a:solidFill>
                <a:hlinkClick r:id="rId4"/>
              </a:rPr>
              <a:t>14</a:t>
            </a:r>
            <a:r>
              <a:rPr lang="en-GB" baseline="30000">
                <a:solidFill>
                  <a:schemeClr val="dk1"/>
                </a:solidFill>
              </a:rPr>
              <a:t>,</a:t>
            </a:r>
            <a:r>
              <a:rPr lang="en-GB" u="sng" baseline="30000">
                <a:solidFill>
                  <a:schemeClr val="hlink"/>
                </a:solidFill>
                <a:hlinkClick r:id="rId5"/>
              </a:rPr>
              <a:t>20</a:t>
            </a:r>
            <a:r>
              <a:rPr lang="en-GB">
                <a:solidFill>
                  <a:schemeClr val="dk1"/>
                </a:solidFill>
              </a:rPr>
              <a:t> environmental factors (e.g., systematic infection, gut commensal dysbiosis, aging, diet),</a:t>
            </a:r>
            <a:r>
              <a:rPr lang="en-GB" u="sng" baseline="30000">
                <a:solidFill>
                  <a:schemeClr val="hlink"/>
                </a:solidFill>
                <a:hlinkClick r:id="rId6"/>
              </a:rPr>
              <a:t>21</a:t>
            </a:r>
            <a:r>
              <a:rPr lang="en-GB" baseline="30000">
                <a:solidFill>
                  <a:schemeClr val="dk1"/>
                </a:solidFill>
              </a:rPr>
              <a:t>,</a:t>
            </a:r>
            <a:r>
              <a:rPr lang="en-GB" u="sng" baseline="30000">
                <a:solidFill>
                  <a:schemeClr val="hlink"/>
                </a:solidFill>
                <a:hlinkClick r:id="rId7"/>
              </a:rPr>
              <a:t>22</a:t>
            </a:r>
            <a:r>
              <a:rPr lang="en-GB" baseline="30000">
                <a:solidFill>
                  <a:schemeClr val="dk1"/>
                </a:solidFill>
              </a:rPr>
              <a:t>,</a:t>
            </a:r>
            <a:r>
              <a:rPr lang="en-GB" u="sng" baseline="30000">
                <a:solidFill>
                  <a:schemeClr val="hlink"/>
                </a:solidFill>
                <a:hlinkClick r:id="rId8"/>
              </a:rPr>
              <a:t>23</a:t>
            </a:r>
            <a:r>
              <a:rPr lang="en-GB">
                <a:solidFill>
                  <a:schemeClr val="dk1"/>
                </a:solidFill>
              </a:rPr>
              <a:t> and genetic susceptibility (e.g., progranulin (PGRN) mutations, apolipoprotein E4 (APOE4) mutations). These chronic feedback loops can be seen in multiple neurodegegenetive diseases such as Alzheimer’s disease (NEXT SLIDE)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GB"/>
              <a:t> (</a:t>
            </a:r>
            <a:r>
              <a:rPr lang="en-GB" u="sng">
                <a:solidFill>
                  <a:schemeClr val="hlink"/>
                </a:solidFill>
                <a:hlinkClick r:id="rId3"/>
              </a:rPr>
              <a:t>https://www.nature.com/articles/s41392-023-01486-5</a:t>
            </a:r>
            <a:r>
              <a:rPr lang="en-GB"/>
              <a:t>)</a:t>
            </a:r>
            <a:endParaRPr/>
          </a:p>
          <a:p>
            <a:pPr marL="0" lvl="0" indent="0" algn="l" rtl="0">
              <a:spcBef>
                <a:spcPts val="0"/>
              </a:spcBef>
              <a:spcAft>
                <a:spcPts val="0"/>
              </a:spcAft>
              <a:buNone/>
            </a:pPr>
            <a:endParaRPr/>
          </a:p>
          <a:p>
            <a:pPr marL="0" lvl="0" indent="0" algn="l" rtl="0">
              <a:spcBef>
                <a:spcPts val="0"/>
              </a:spcBef>
              <a:spcAft>
                <a:spcPts val="0"/>
              </a:spcAft>
              <a:buNone/>
            </a:pPr>
            <a:r>
              <a:rPr lang="en-GB" b="1"/>
              <a:t>Molecular Targets</a:t>
            </a:r>
            <a:endParaRPr b="1"/>
          </a:p>
          <a:p>
            <a:pPr marL="0" lvl="0" indent="0" algn="l" rtl="0">
              <a:spcBef>
                <a:spcPts val="0"/>
              </a:spcBef>
              <a:spcAft>
                <a:spcPts val="0"/>
              </a:spcAft>
              <a:buNone/>
            </a:pPr>
            <a:r>
              <a:rPr lang="en-GB" b="1"/>
              <a:t>TREM2:</a:t>
            </a:r>
            <a:r>
              <a:rPr lang="en-GB"/>
              <a:t> an immune regulatory receptor mainly expressed in myeloid cells. TREM2 is exclusively expressed in immune cells </a:t>
            </a:r>
            <a:r>
              <a:rPr lang="en-GB">
                <a:solidFill>
                  <a:schemeClr val="dk1"/>
                </a:solidFill>
              </a:rPr>
              <a:t> (</a:t>
            </a:r>
            <a:r>
              <a:rPr lang="en-GB" u="sng">
                <a:solidFill>
                  <a:schemeClr val="hlink"/>
                </a:solidFill>
                <a:hlinkClick r:id="rId3"/>
              </a:rPr>
              <a:t>https://www.nature.com/articles/s41392-023-01486-5</a:t>
            </a:r>
            <a:r>
              <a:rPr lang="en-GB">
                <a:solidFill>
                  <a:schemeClr val="dk1"/>
                </a:solidFill>
              </a:rPr>
              <a: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GB">
                <a:solidFill>
                  <a:schemeClr val="dk1"/>
                </a:solidFill>
              </a:rPr>
              <a:t>SiGr agonists (</a:t>
            </a:r>
            <a:r>
              <a:rPr lang="en-GB" u="sng">
                <a:solidFill>
                  <a:schemeClr val="hlink"/>
                </a:solidFill>
                <a:hlinkClick r:id="rId9"/>
              </a:rPr>
              <a:t>https://www.mdpi.com/2218-273X/12/3/363</a:t>
            </a:r>
            <a:r>
              <a:rPr lang="en-GB">
                <a:solidFill>
                  <a:schemeClr val="dk1"/>
                </a:solidFill>
              </a:rPr>
              <a:t>)</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2e43a06795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2e43a0679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21c81faccb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321c81facc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Alpha-synucleinopathies such as with Parkinson’s disease (NEXT Slide)</a:t>
            </a:r>
            <a:endParaRPr/>
          </a:p>
          <a:p>
            <a:pPr marL="0" lvl="0" indent="0" algn="l" rtl="0">
              <a:spcBef>
                <a:spcPts val="0"/>
              </a:spcBef>
              <a:spcAft>
                <a:spcPts val="0"/>
              </a:spcAft>
              <a:buNone/>
            </a:pPr>
            <a:endParaRPr/>
          </a:p>
          <a:p>
            <a:pPr marL="0" lvl="0" indent="0" algn="l" rtl="0">
              <a:spcBef>
                <a:spcPts val="0"/>
              </a:spcBef>
              <a:spcAft>
                <a:spcPts val="0"/>
              </a:spcAft>
              <a:buNone/>
            </a:pPr>
            <a:r>
              <a:rPr lang="en-GB" b="1"/>
              <a:t>Molecular Targets</a:t>
            </a:r>
            <a:endParaRPr b="1"/>
          </a:p>
          <a:p>
            <a:pPr marL="0" lvl="0" indent="0" algn="l" rtl="0">
              <a:spcBef>
                <a:spcPts val="0"/>
              </a:spcBef>
              <a:spcAft>
                <a:spcPts val="0"/>
              </a:spcAft>
              <a:buNone/>
            </a:pPr>
            <a:r>
              <a:rPr lang="en-GB" b="1"/>
              <a:t>TREM2:</a:t>
            </a:r>
            <a:r>
              <a:rPr lang="en-GB"/>
              <a:t> an immune regulatory receptor mainly expressed in myeloid cells. TREM2 is exclusively expressed in immune cells </a:t>
            </a:r>
            <a:r>
              <a:rPr lang="en-GB">
                <a:solidFill>
                  <a:schemeClr val="dk1"/>
                </a:solidFill>
              </a:rPr>
              <a:t> (</a:t>
            </a:r>
            <a:r>
              <a:rPr lang="en-GB" u="sng">
                <a:solidFill>
                  <a:schemeClr val="hlink"/>
                </a:solidFill>
                <a:hlinkClick r:id="rId3"/>
              </a:rPr>
              <a:t>https://www.nature.com/articles/s41392-023-01486-5</a:t>
            </a:r>
            <a:r>
              <a:rPr lang="en-GB">
                <a:solidFill>
                  <a:schemeClr val="dk1"/>
                </a:solidFill>
              </a:rPr>
              <a: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GB">
                <a:solidFill>
                  <a:schemeClr val="dk1"/>
                </a:solidFill>
              </a:rPr>
              <a:t>SiGr agonists (</a:t>
            </a:r>
            <a:r>
              <a:rPr lang="en-GB" u="sng">
                <a:solidFill>
                  <a:schemeClr val="hlink"/>
                </a:solidFill>
                <a:hlinkClick r:id="rId4"/>
              </a:rPr>
              <a:t>https://www.mdpi.com/2218-273X/12/3/363</a:t>
            </a:r>
            <a:r>
              <a:rPr lang="en-GB">
                <a:solidFill>
                  <a:schemeClr val="dk1"/>
                </a:solidFill>
              </a:rPr>
              <a:t>)</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21c81faccb_0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21c81faccb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And in FTD-ALS spectrum (NEXT SLIDE)</a:t>
            </a:r>
            <a:endParaRPr/>
          </a:p>
          <a:p>
            <a:pPr marL="0" lvl="0" indent="0" algn="l" rtl="0">
              <a:spcBef>
                <a:spcPts val="0"/>
              </a:spcBef>
              <a:spcAft>
                <a:spcPts val="0"/>
              </a:spcAft>
              <a:buNone/>
            </a:pPr>
            <a:r>
              <a:rPr lang="en-GB"/>
              <a:t> </a:t>
            </a:r>
            <a:endParaRPr/>
          </a:p>
          <a:p>
            <a:pPr marL="0" lvl="0" indent="0" algn="l" rtl="0">
              <a:spcBef>
                <a:spcPts val="0"/>
              </a:spcBef>
              <a:spcAft>
                <a:spcPts val="0"/>
              </a:spcAft>
              <a:buNone/>
            </a:pPr>
            <a:r>
              <a:rPr lang="en-GB"/>
              <a:t> (</a:t>
            </a:r>
            <a:r>
              <a:rPr lang="en-GB" u="sng">
                <a:solidFill>
                  <a:schemeClr val="hlink"/>
                </a:solidFill>
                <a:hlinkClick r:id="rId3"/>
              </a:rPr>
              <a:t>https://www.nature.com/articles/s41392-023-01486-5</a:t>
            </a:r>
            <a:r>
              <a:rPr lang="en-GB"/>
              <a:t>)</a:t>
            </a:r>
            <a:endParaRPr/>
          </a:p>
          <a:p>
            <a:pPr marL="0" lvl="0" indent="0" algn="l" rtl="0">
              <a:spcBef>
                <a:spcPts val="0"/>
              </a:spcBef>
              <a:spcAft>
                <a:spcPts val="0"/>
              </a:spcAft>
              <a:buNone/>
            </a:pPr>
            <a:endParaRPr/>
          </a:p>
          <a:p>
            <a:pPr marL="0" lvl="0" indent="0" algn="l" rtl="0">
              <a:spcBef>
                <a:spcPts val="0"/>
              </a:spcBef>
              <a:spcAft>
                <a:spcPts val="0"/>
              </a:spcAft>
              <a:buNone/>
            </a:pPr>
            <a:r>
              <a:rPr lang="en-GB" b="1"/>
              <a:t>Molecular Targets</a:t>
            </a:r>
            <a:endParaRPr b="1"/>
          </a:p>
          <a:p>
            <a:pPr marL="0" lvl="0" indent="0" algn="l" rtl="0">
              <a:spcBef>
                <a:spcPts val="0"/>
              </a:spcBef>
              <a:spcAft>
                <a:spcPts val="0"/>
              </a:spcAft>
              <a:buNone/>
            </a:pPr>
            <a:r>
              <a:rPr lang="en-GB" b="1"/>
              <a:t>TREM2:</a:t>
            </a:r>
            <a:r>
              <a:rPr lang="en-GB"/>
              <a:t> an immune regulatory receptor mainly expressed in myeloid cells. TREM2 is exclusively expressed in immune cells </a:t>
            </a:r>
            <a:r>
              <a:rPr lang="en-GB">
                <a:solidFill>
                  <a:schemeClr val="dk1"/>
                </a:solidFill>
              </a:rPr>
              <a:t> (</a:t>
            </a:r>
            <a:r>
              <a:rPr lang="en-GB" u="sng">
                <a:solidFill>
                  <a:schemeClr val="hlink"/>
                </a:solidFill>
                <a:hlinkClick r:id="rId3"/>
              </a:rPr>
              <a:t>https://www.nature.com/articles/s41392-023-01486-5</a:t>
            </a:r>
            <a:r>
              <a:rPr lang="en-GB">
                <a:solidFill>
                  <a:schemeClr val="dk1"/>
                </a:solidFill>
              </a:rPr>
              <a: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GB">
                <a:solidFill>
                  <a:schemeClr val="dk1"/>
                </a:solidFill>
              </a:rPr>
              <a:t>SiGr agonists (</a:t>
            </a:r>
            <a:r>
              <a:rPr lang="en-GB" u="sng">
                <a:solidFill>
                  <a:schemeClr val="hlink"/>
                </a:solidFill>
                <a:hlinkClick r:id="rId4"/>
              </a:rPr>
              <a:t>https://www.mdpi.com/2218-273X/12/3/363</a:t>
            </a:r>
            <a:r>
              <a:rPr lang="en-GB">
                <a:solidFill>
                  <a:schemeClr val="dk1"/>
                </a:solidFill>
              </a:rPr>
              <a:t>)</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2968887d0b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32968887d0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Understanding the detrimental effects of pathologic activation of glial cells have led to therapeutic interests in inhibiting the enzymatic processes that can contribute to the release of reactive oxygen species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Drug Name: Verdiperstat inhibits myeloperoxidase,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21c81faccb_0_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321c81faccb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Neflamipod has become of interest because</a:t>
            </a:r>
            <a:endParaRPr/>
          </a:p>
          <a:p>
            <a:pPr marL="457200" lvl="0" indent="-317500" algn="l" rtl="0">
              <a:spcBef>
                <a:spcPts val="0"/>
              </a:spcBef>
              <a:spcAft>
                <a:spcPts val="0"/>
              </a:spcAft>
              <a:buSzPts val="1400"/>
              <a:buChar char="-"/>
            </a:pPr>
            <a:r>
              <a:rPr lang="en-GB"/>
              <a:t>A part of CNS degeneration is regulated P38(alpha) MAPK signaling that has downstream effects of activating RAB5.</a:t>
            </a:r>
            <a:endParaRPr/>
          </a:p>
          <a:p>
            <a:pPr marL="457200" lvl="0" indent="-311150" algn="l" rtl="0">
              <a:lnSpc>
                <a:spcPct val="115000"/>
              </a:lnSpc>
              <a:spcBef>
                <a:spcPts val="0"/>
              </a:spcBef>
              <a:spcAft>
                <a:spcPts val="0"/>
              </a:spcAft>
              <a:buClr>
                <a:schemeClr val="dk1"/>
              </a:buClr>
              <a:buSzPts val="1300"/>
              <a:buFont typeface="Montserrat"/>
              <a:buChar char="-"/>
            </a:pPr>
            <a:r>
              <a:rPr lang="en-GB" sz="1300">
                <a:solidFill>
                  <a:schemeClr val="dk1"/>
                </a:solidFill>
                <a:latin typeface="Montserrat"/>
                <a:ea typeface="Montserrat"/>
                <a:cs typeface="Montserrat"/>
                <a:sym typeface="Montserrat"/>
              </a:rPr>
              <a:t>Rab 5, a GTPase, regulates endosomal trafficking</a:t>
            </a:r>
            <a:endParaRPr sz="1300">
              <a:solidFill>
                <a:schemeClr val="dk1"/>
              </a:solidFill>
              <a:latin typeface="Montserrat"/>
              <a:ea typeface="Montserrat"/>
              <a:cs typeface="Montserrat"/>
              <a:sym typeface="Montserrat"/>
            </a:endParaRPr>
          </a:p>
          <a:p>
            <a:pPr marL="457200" lvl="0" indent="-311150" algn="l" rtl="0">
              <a:lnSpc>
                <a:spcPct val="115000"/>
              </a:lnSpc>
              <a:spcBef>
                <a:spcPts val="0"/>
              </a:spcBef>
              <a:spcAft>
                <a:spcPts val="0"/>
              </a:spcAft>
              <a:buClr>
                <a:schemeClr val="dk1"/>
              </a:buClr>
              <a:buSzPts val="1300"/>
              <a:buFont typeface="Montserrat"/>
              <a:buChar char="-"/>
            </a:pPr>
            <a:r>
              <a:rPr lang="en-GB" sz="1300">
                <a:solidFill>
                  <a:schemeClr val="dk1"/>
                </a:solidFill>
                <a:latin typeface="Montserrat"/>
                <a:ea typeface="Montserrat"/>
                <a:cs typeface="Montserrat"/>
                <a:sym typeface="Montserrat"/>
              </a:rPr>
              <a:t>Increased Rab 5 activity leads to increased endosomal enlargement</a:t>
            </a:r>
            <a:endParaRPr sz="1300">
              <a:solidFill>
                <a:schemeClr val="dk1"/>
              </a:solidFill>
              <a:latin typeface="Montserrat"/>
              <a:ea typeface="Montserrat"/>
              <a:cs typeface="Montserrat"/>
              <a:sym typeface="Montserrat"/>
            </a:endParaRPr>
          </a:p>
          <a:p>
            <a:pPr marL="457200" lvl="0" indent="-311150" algn="l" rtl="0">
              <a:lnSpc>
                <a:spcPct val="115000"/>
              </a:lnSpc>
              <a:spcBef>
                <a:spcPts val="0"/>
              </a:spcBef>
              <a:spcAft>
                <a:spcPts val="0"/>
              </a:spcAft>
              <a:buClr>
                <a:schemeClr val="dk1"/>
              </a:buClr>
              <a:buSzPts val="1300"/>
              <a:buFont typeface="Montserrat"/>
              <a:buChar char="-"/>
            </a:pPr>
            <a:r>
              <a:rPr lang="en-GB" sz="1300">
                <a:solidFill>
                  <a:schemeClr val="dk1"/>
                </a:solidFill>
                <a:latin typeface="Montserrat"/>
                <a:ea typeface="Montserrat"/>
                <a:cs typeface="Montserrat"/>
                <a:sym typeface="Montserrat"/>
              </a:rPr>
              <a:t>Slows transportation, inducing cholinergic atrophy and tau hyperphosphorlation</a:t>
            </a:r>
            <a:endParaRPr/>
          </a:p>
          <a:p>
            <a:pPr marL="0" lvl="0" indent="0" algn="l" rtl="0">
              <a:spcBef>
                <a:spcPts val="2100"/>
              </a:spcBef>
              <a:spcAft>
                <a:spcPts val="0"/>
              </a:spcAft>
              <a:buNone/>
            </a:pPr>
            <a:r>
              <a:rPr lang="en-GB"/>
              <a:t>Pathogenic Rab5 activity has been extensively been looked at for synaptic functioning for neurodegenerative diseases such as Alzheimer’s disease but it is also emerging in many other neurodegenerative diseases such as PD, DLB, ALS, FTLD, and HD (</a:t>
            </a:r>
            <a:r>
              <a:rPr lang="en-GB" u="sng">
                <a:solidFill>
                  <a:schemeClr val="hlink"/>
                </a:solidFill>
                <a:hlinkClick r:id="rId3"/>
              </a:rPr>
              <a:t>https://www.mdpi.com/1422-0067/21/15/5485</a:t>
            </a:r>
            <a:r>
              <a:rPr lang="en-GB"/>
              <a:t>)</a:t>
            </a:r>
            <a:endParaRPr/>
          </a:p>
          <a:p>
            <a:pPr marL="0" lvl="0" indent="0" algn="l" rtl="0">
              <a:spcBef>
                <a:spcPts val="0"/>
              </a:spcBef>
              <a:spcAft>
                <a:spcPts val="0"/>
              </a:spcAft>
              <a:buNone/>
            </a:pPr>
            <a:r>
              <a:rPr lang="en-GB"/>
              <a:t>(NEXT SLIDE)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2968887d0b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32968887d0b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GB"/>
              <a:t>Image source: https://www.biomol.com/resources/biomol-blog/progranulin-marker-of-neuroinflammation</a:t>
            </a:r>
            <a:endParaRPr/>
          </a:p>
          <a:p>
            <a:pPr marL="0" lvl="0" indent="0" algn="l" rtl="0">
              <a:lnSpc>
                <a:spcPct val="115000"/>
              </a:lnSpc>
              <a:spcBef>
                <a:spcPts val="1200"/>
              </a:spcBef>
              <a:spcAft>
                <a:spcPts val="0"/>
              </a:spcAft>
              <a:buClr>
                <a:schemeClr val="dk1"/>
              </a:buClr>
              <a:buSzPts val="1100"/>
              <a:buFont typeface="Arial"/>
              <a:buNone/>
            </a:pPr>
            <a:r>
              <a:rPr lang="en-GB"/>
              <a:t>In the brain, PGRN is primarily expressed in mature neurons and microglia. Absence of progranulin in microglia causes increased production and release of multiple cytokines, suggesting that PGRN regulates microglia activation. PGRN seems to affect microglial proliferation, recruitment, differentiation, activation and phagocytosis, suggesting that PGRN plays a central role in the regulation of neuroinflammatory responses.</a:t>
            </a:r>
            <a:endParaRPr/>
          </a:p>
          <a:p>
            <a:pPr marL="0" lvl="0" indent="0" algn="l" rtl="0">
              <a:lnSpc>
                <a:spcPct val="115000"/>
              </a:lnSpc>
              <a:spcBef>
                <a:spcPts val="1200"/>
              </a:spcBef>
              <a:spcAft>
                <a:spcPts val="0"/>
              </a:spcAft>
              <a:buClr>
                <a:schemeClr val="dk1"/>
              </a:buClr>
              <a:buSzPts val="1100"/>
              <a:buFont typeface="Arial"/>
              <a:buNone/>
            </a:pPr>
            <a:r>
              <a:rPr lang="en-GB"/>
              <a:t>In neurons, PGRN i) co-localizes in late endosomes and early lysosomes with the transmembrane protein TMEM106B, ii) co-localizes with markers such as BDNF along axons, iii) influences synaptic structure and function at synaptic and extra-synaptic sites, where it is secreted in an activity-dependent manner, and iv) extracellular PGRN is endocytosed and delivered to lysosomes. The lysosomal function of PGRN is not well characterized, but probably involves regulation of proteins such as cathepsins, glucocerebrosidase (GBA) or TMEM106B and likely contributes to neurodegeneration.</a:t>
            </a:r>
            <a:endParaRPr/>
          </a:p>
          <a:p>
            <a:pPr marL="0" lvl="0" indent="0" algn="l" rtl="0">
              <a:spcBef>
                <a:spcPts val="120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2e43a06795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32e43a0679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Though we discussed about neuroinflammation as a stand alone factors driving neurodegeneration in fronto-temporal lobe dementia there are also genetic mutations that have been identified as inflammation-associated FTD genes. (NEXT SLIDE)</a:t>
            </a:r>
            <a:endParaRPr>
              <a:solidFill>
                <a:schemeClr val="dk1"/>
              </a:solidFill>
            </a:endParaRPr>
          </a:p>
          <a:p>
            <a:pPr marL="457200" lvl="0" indent="-317500" algn="l" rtl="0">
              <a:spcBef>
                <a:spcPts val="0"/>
              </a:spcBef>
              <a:spcAft>
                <a:spcPts val="0"/>
              </a:spcAft>
              <a:buClr>
                <a:schemeClr val="dk1"/>
              </a:buClr>
              <a:buSzPts val="1400"/>
              <a:buChar char="●"/>
            </a:pPr>
            <a:r>
              <a:rPr lang="en-GB">
                <a:solidFill>
                  <a:schemeClr val="dk1"/>
                </a:solidFill>
              </a:rPr>
              <a:t>Grn</a:t>
            </a:r>
            <a:endParaRPr>
              <a:solidFill>
                <a:schemeClr val="dk1"/>
              </a:solidFill>
            </a:endParaRPr>
          </a:p>
          <a:p>
            <a:pPr marL="457200" lvl="0" indent="-317500" algn="l" rtl="0">
              <a:spcBef>
                <a:spcPts val="0"/>
              </a:spcBef>
              <a:spcAft>
                <a:spcPts val="0"/>
              </a:spcAft>
              <a:buClr>
                <a:schemeClr val="dk1"/>
              </a:buClr>
              <a:buSzPts val="1400"/>
              <a:buChar char="●"/>
            </a:pPr>
            <a:r>
              <a:rPr lang="en-GB">
                <a:solidFill>
                  <a:schemeClr val="dk1"/>
                </a:solidFill>
              </a:rPr>
              <a:t>C9orf72</a:t>
            </a:r>
            <a:endParaRPr>
              <a:solidFill>
                <a:schemeClr val="dk1"/>
              </a:solidFill>
            </a:endParaRPr>
          </a:p>
          <a:p>
            <a:pPr marL="457200" lvl="0" indent="-317500" algn="l" rtl="0">
              <a:spcBef>
                <a:spcPts val="0"/>
              </a:spcBef>
              <a:spcAft>
                <a:spcPts val="0"/>
              </a:spcAft>
              <a:buClr>
                <a:schemeClr val="dk1"/>
              </a:buClr>
              <a:buSzPts val="1400"/>
              <a:buChar char="●"/>
            </a:pPr>
            <a:r>
              <a:rPr lang="en-GB">
                <a:solidFill>
                  <a:schemeClr val="dk1"/>
                </a:solidFill>
              </a:rPr>
              <a:t>TBK1</a:t>
            </a:r>
            <a:endParaRPr>
              <a:solidFill>
                <a:schemeClr val="dk1"/>
              </a:solidFill>
            </a:endParaRPr>
          </a:p>
          <a:p>
            <a:pPr marL="457200" lvl="0" indent="-317500" algn="l" rtl="0">
              <a:spcBef>
                <a:spcPts val="0"/>
              </a:spcBef>
              <a:spcAft>
                <a:spcPts val="0"/>
              </a:spcAft>
              <a:buClr>
                <a:schemeClr val="dk1"/>
              </a:buClr>
              <a:buSzPts val="1400"/>
              <a:buChar char="●"/>
            </a:pPr>
            <a:r>
              <a:rPr lang="en-GB">
                <a:solidFill>
                  <a:schemeClr val="dk1"/>
                </a:solidFill>
              </a:rPr>
              <a:t>TREM2</a:t>
            </a:r>
            <a:endParaRPr>
              <a:solidFill>
                <a:schemeClr val="dk1"/>
              </a:solidFill>
            </a:endParaRPr>
          </a:p>
          <a:p>
            <a:pPr marL="0" lvl="0" indent="0" algn="l" rtl="0">
              <a:spcBef>
                <a:spcPts val="0"/>
              </a:spcBef>
              <a:spcAft>
                <a:spcPts val="0"/>
              </a:spcAft>
              <a:buClr>
                <a:schemeClr val="dk1"/>
              </a:buClr>
              <a:buSzPts val="1100"/>
              <a:buFont typeface="Arial"/>
              <a:buNone/>
            </a:pPr>
            <a:endParaRPr u="sng">
              <a:solidFill>
                <a:schemeClr val="dk1"/>
              </a:solidFill>
            </a:endParaRPr>
          </a:p>
          <a:p>
            <a:pPr marL="0" lvl="0" indent="0" algn="l" rtl="0">
              <a:spcBef>
                <a:spcPts val="0"/>
              </a:spcBef>
              <a:spcAft>
                <a:spcPts val="0"/>
              </a:spcAft>
              <a:buClr>
                <a:schemeClr val="dk1"/>
              </a:buClr>
              <a:buSzPts val="1100"/>
              <a:buFont typeface="Arial"/>
              <a:buNone/>
            </a:pPr>
            <a:endParaRPr u="sng">
              <a:solidFill>
                <a:schemeClr val="dk1"/>
              </a:solidFill>
            </a:endParaRPr>
          </a:p>
          <a:p>
            <a:pPr marL="0" lvl="0" indent="0" algn="l" rtl="0">
              <a:spcBef>
                <a:spcPts val="0"/>
              </a:spcBef>
              <a:spcAft>
                <a:spcPts val="0"/>
              </a:spcAft>
              <a:buClr>
                <a:schemeClr val="dk1"/>
              </a:buClr>
              <a:buSzPts val="1100"/>
              <a:buFont typeface="Arial"/>
              <a:buNone/>
            </a:pPr>
            <a:r>
              <a:rPr lang="en-GB" b="1">
                <a:solidFill>
                  <a:schemeClr val="dk1"/>
                </a:solidFill>
              </a:rPr>
              <a:t>Drug therapies</a:t>
            </a:r>
            <a:endParaRPr b="1">
              <a:solidFill>
                <a:schemeClr val="dk1"/>
              </a:solidFill>
            </a:endParaRPr>
          </a:p>
          <a:p>
            <a:pPr marL="0" lvl="0" indent="0" algn="l" rtl="0">
              <a:spcBef>
                <a:spcPts val="0"/>
              </a:spcBef>
              <a:spcAft>
                <a:spcPts val="0"/>
              </a:spcAft>
              <a:buClr>
                <a:schemeClr val="dk1"/>
              </a:buClr>
              <a:buSzPts val="1100"/>
              <a:buFont typeface="Arial"/>
              <a:buNone/>
            </a:pPr>
            <a:r>
              <a:rPr lang="en-GB" u="sng">
                <a:solidFill>
                  <a:schemeClr val="dk1"/>
                </a:solidFill>
              </a:rPr>
              <a:t>-AVB</a:t>
            </a:r>
            <a:r>
              <a:rPr lang="en-GB">
                <a:solidFill>
                  <a:schemeClr val="dk1"/>
                </a:solidFill>
              </a:rPr>
              <a:t>: gene therapy for those with mutation of GRN so that a functioning copy of GRN is introduced into the system effectively restoring the production of progranulin protein and halting disease progression in affected individuals. (Currently undergoing phase ½ trials in US and Europe to assess for safety)</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219b1d00de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3219b1d00d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There are over a dozen identified gene mutations that have been seen with FTLD However the most common gene mutations are GRN, C9orf72, and MAPT (NEXT Slide)</a:t>
            </a:r>
            <a:endParaRPr/>
          </a:p>
          <a:p>
            <a:pPr marL="0" lvl="0" indent="0" algn="l" rtl="0">
              <a:spcBef>
                <a:spcPts val="0"/>
              </a:spcBef>
              <a:spcAft>
                <a:spcPts val="0"/>
              </a:spcAft>
              <a:buNone/>
            </a:pPr>
            <a:endParaRPr/>
          </a:p>
          <a:p>
            <a:pPr marL="0" lvl="0" indent="0" algn="l" rtl="0">
              <a:spcBef>
                <a:spcPts val="0"/>
              </a:spcBef>
              <a:spcAft>
                <a:spcPts val="0"/>
              </a:spcAft>
              <a:buNone/>
            </a:pPr>
            <a:r>
              <a:rPr lang="en-GB"/>
              <a:t>Information regarding inflammation-associated FTD genes (</a:t>
            </a:r>
            <a:r>
              <a:rPr lang="en-GB" u="sng">
                <a:solidFill>
                  <a:schemeClr val="hlink"/>
                </a:solidFill>
                <a:hlinkClick r:id="rId3"/>
              </a:rPr>
              <a:t>https://www.nature.com/articles/s41582-019-0231-z</a:t>
            </a:r>
            <a:r>
              <a:rPr lang="en-GB"/>
              <a:t>)</a:t>
            </a:r>
            <a:endParaRPr/>
          </a:p>
          <a:p>
            <a:pPr marL="0" lvl="0" indent="0" algn="l" rtl="0">
              <a:spcBef>
                <a:spcPts val="0"/>
              </a:spcBef>
              <a:spcAft>
                <a:spcPts val="0"/>
              </a:spcAft>
              <a:buNone/>
            </a:pPr>
            <a:endParaRPr/>
          </a:p>
          <a:p>
            <a:pPr marL="0" lvl="0" indent="0" algn="l" rtl="0">
              <a:spcBef>
                <a:spcPts val="0"/>
              </a:spcBef>
              <a:spcAft>
                <a:spcPts val="0"/>
              </a:spcAft>
              <a:buNone/>
            </a:pPr>
            <a:r>
              <a:rPr lang="en-GB"/>
              <a:t>C9orf72 gene codes for a protein that functions in control of endothelin and glutamate signaling (</a:t>
            </a:r>
            <a:r>
              <a:rPr lang="en-GB" u="sng">
                <a:solidFill>
                  <a:schemeClr val="hlink"/>
                </a:solidFill>
                <a:hlinkClick r:id="rId4"/>
              </a:rPr>
              <a:t>https://pmc.ncbi.nlm.nih.gov/articles/PMC6206455/#:~:text=MCB.00155%2D18-,The%20C9ORF72%20Gene%2C%20Implicated%20in%20Amyotrophic%20Lateral%20Sclerosis%20and%20Frontotemporal,of%20Endothelin%20and%20Glutamate%20Signaling</a:t>
            </a:r>
            <a:r>
              <a:rPr lang="en-GB"/>
              <a:t>)</a:t>
            </a:r>
            <a:endParaRPr/>
          </a:p>
          <a:p>
            <a:pPr marL="0" lvl="0" indent="0" algn="l" rtl="0">
              <a:spcBef>
                <a:spcPts val="0"/>
              </a:spcBef>
              <a:spcAft>
                <a:spcPts val="0"/>
              </a:spcAft>
              <a:buNone/>
            </a:pPr>
            <a:endParaRPr/>
          </a:p>
          <a:p>
            <a:pPr marL="0" lvl="0" indent="0" algn="l" rtl="0">
              <a:spcBef>
                <a:spcPts val="0"/>
              </a:spcBef>
              <a:spcAft>
                <a:spcPts val="0"/>
              </a:spcAft>
              <a:buNone/>
            </a:pPr>
            <a:r>
              <a:rPr lang="en-GB"/>
              <a:t>Gene therapies</a:t>
            </a:r>
            <a:endParaRPr/>
          </a:p>
          <a:p>
            <a:pPr marL="0" lvl="0" indent="0" algn="l" rtl="0">
              <a:lnSpc>
                <a:spcPct val="115000"/>
              </a:lnSpc>
              <a:spcBef>
                <a:spcPts val="1500"/>
              </a:spcBef>
              <a:spcAft>
                <a:spcPts val="0"/>
              </a:spcAft>
              <a:buClr>
                <a:schemeClr val="dk1"/>
              </a:buClr>
              <a:buSzPts val="1100"/>
              <a:buFont typeface="Arial"/>
              <a:buNone/>
            </a:pPr>
            <a:r>
              <a:rPr lang="en-GB" sz="1350">
                <a:solidFill>
                  <a:srgbClr val="001D35"/>
                </a:solidFill>
                <a:highlight>
                  <a:srgbClr val="FFFFFF"/>
                </a:highlight>
                <a:latin typeface="Roboto"/>
                <a:ea typeface="Roboto"/>
                <a:cs typeface="Roboto"/>
                <a:sym typeface="Roboto"/>
              </a:rPr>
              <a:t>Current trials</a:t>
            </a:r>
            <a:endParaRPr sz="1350">
              <a:solidFill>
                <a:srgbClr val="001D35"/>
              </a:solidFill>
              <a:highlight>
                <a:srgbClr val="FFFFFF"/>
              </a:highlight>
              <a:latin typeface="Roboto"/>
              <a:ea typeface="Roboto"/>
              <a:cs typeface="Roboto"/>
              <a:sym typeface="Roboto"/>
            </a:endParaRPr>
          </a:p>
          <a:p>
            <a:pPr marL="190500" marR="63500" lvl="0" indent="-228600" algn="l" rtl="0">
              <a:lnSpc>
                <a:spcPct val="115000"/>
              </a:lnSpc>
              <a:spcBef>
                <a:spcPts val="800"/>
              </a:spcBef>
              <a:spcAft>
                <a:spcPts val="0"/>
              </a:spcAft>
              <a:buClr>
                <a:srgbClr val="001D35"/>
              </a:buClr>
              <a:buSzPts val="1350"/>
              <a:buFont typeface="Roboto"/>
              <a:buNone/>
            </a:pPr>
            <a:r>
              <a:rPr lang="en-GB" sz="1350" b="1">
                <a:solidFill>
                  <a:srgbClr val="001D35"/>
                </a:solidFill>
                <a:highlight>
                  <a:srgbClr val="FFFFFF"/>
                </a:highlight>
                <a:latin typeface="Roboto"/>
                <a:ea typeface="Roboto"/>
                <a:cs typeface="Roboto"/>
                <a:sym typeface="Roboto"/>
              </a:rPr>
              <a:t>AVB-101</a:t>
            </a:r>
            <a:br>
              <a:rPr lang="en-GB" sz="1350" b="1">
                <a:solidFill>
                  <a:srgbClr val="001D35"/>
                </a:solidFill>
                <a:highlight>
                  <a:srgbClr val="FFFFFF"/>
                </a:highlight>
                <a:latin typeface="Roboto"/>
                <a:ea typeface="Roboto"/>
                <a:cs typeface="Roboto"/>
                <a:sym typeface="Roboto"/>
              </a:rPr>
            </a:br>
            <a:r>
              <a:rPr lang="en-GB" sz="1350">
                <a:solidFill>
                  <a:srgbClr val="001D35"/>
                </a:solidFill>
                <a:highlight>
                  <a:srgbClr val="FFFFFF"/>
                </a:highlight>
                <a:latin typeface="Roboto"/>
                <a:ea typeface="Roboto"/>
                <a:cs typeface="Roboto"/>
                <a:sym typeface="Roboto"/>
              </a:rPr>
              <a:t>An investigational gene therapy developed by AviadoBio that uses AAV technology to deliver a non-mutated copy of the GRN gene. The FDA has granted Fast Track designation to AVB-101. </a:t>
            </a:r>
            <a:endParaRPr sz="1350">
              <a:solidFill>
                <a:srgbClr val="001D35"/>
              </a:solidFill>
              <a:highlight>
                <a:srgbClr val="FFFFFF"/>
              </a:highlight>
              <a:latin typeface="Roboto"/>
              <a:ea typeface="Roboto"/>
              <a:cs typeface="Roboto"/>
              <a:sym typeface="Roboto"/>
            </a:endParaRPr>
          </a:p>
          <a:p>
            <a:pPr marL="190500" marR="63500" lvl="0" indent="-228600" algn="l" rtl="0">
              <a:lnSpc>
                <a:spcPct val="115000"/>
              </a:lnSpc>
              <a:spcBef>
                <a:spcPts val="0"/>
              </a:spcBef>
              <a:spcAft>
                <a:spcPts val="0"/>
              </a:spcAft>
              <a:buClr>
                <a:srgbClr val="001D35"/>
              </a:buClr>
              <a:buSzPts val="1350"/>
              <a:buFont typeface="Roboto"/>
              <a:buNone/>
            </a:pPr>
            <a:r>
              <a:rPr lang="en-GB" sz="1350" b="1">
                <a:solidFill>
                  <a:srgbClr val="001D35"/>
                </a:solidFill>
                <a:highlight>
                  <a:srgbClr val="FFFFFF"/>
                </a:highlight>
                <a:latin typeface="Roboto"/>
                <a:ea typeface="Roboto"/>
                <a:cs typeface="Roboto"/>
                <a:sym typeface="Roboto"/>
              </a:rPr>
              <a:t>PBFT02</a:t>
            </a:r>
            <a:br>
              <a:rPr lang="en-GB" sz="1350" b="1">
                <a:solidFill>
                  <a:srgbClr val="001D35"/>
                </a:solidFill>
                <a:highlight>
                  <a:srgbClr val="FFFFFF"/>
                </a:highlight>
                <a:latin typeface="Roboto"/>
                <a:ea typeface="Roboto"/>
                <a:cs typeface="Roboto"/>
                <a:sym typeface="Roboto"/>
              </a:rPr>
            </a:br>
            <a:r>
              <a:rPr lang="en-GB" sz="1350">
                <a:solidFill>
                  <a:srgbClr val="001D35"/>
                </a:solidFill>
                <a:highlight>
                  <a:srgbClr val="FFFFFF"/>
                </a:highlight>
                <a:latin typeface="Roboto"/>
                <a:ea typeface="Roboto"/>
                <a:cs typeface="Roboto"/>
                <a:sym typeface="Roboto"/>
              </a:rPr>
              <a:t>An investigational gene therapy developed by Passage Bio that uses AAV1 technology to deliver a non-mutated copy of the GRN gene. The FDA granted orphan drug designation to PBFT02. </a:t>
            </a:r>
            <a:endParaRPr sz="1350">
              <a:solidFill>
                <a:srgbClr val="001D35"/>
              </a:solidFill>
              <a:highlight>
                <a:srgbClr val="FFFFFF"/>
              </a:highlight>
              <a:latin typeface="Roboto"/>
              <a:ea typeface="Roboto"/>
              <a:cs typeface="Roboto"/>
              <a:sym typeface="Roboto"/>
            </a:endParaRPr>
          </a:p>
          <a:p>
            <a:pPr marL="457200" lvl="0" indent="-228600" algn="l" rtl="0">
              <a:lnSpc>
                <a:spcPct val="115000"/>
              </a:lnSpc>
              <a:spcBef>
                <a:spcPts val="0"/>
              </a:spcBef>
              <a:spcAft>
                <a:spcPts val="0"/>
              </a:spcAft>
              <a:buClr>
                <a:srgbClr val="001D35"/>
              </a:buClr>
              <a:buSzPts val="1350"/>
              <a:buFont typeface="Roboto"/>
              <a:buNone/>
            </a:pPr>
            <a:r>
              <a:rPr lang="en-GB" sz="1350" b="1">
                <a:solidFill>
                  <a:srgbClr val="001D35"/>
                </a:solidFill>
                <a:highlight>
                  <a:srgbClr val="FFFFFF"/>
                </a:highlight>
                <a:latin typeface="Roboto"/>
                <a:ea typeface="Roboto"/>
                <a:cs typeface="Roboto"/>
                <a:sym typeface="Roboto"/>
              </a:rPr>
              <a:t>PR006</a:t>
            </a:r>
            <a:br>
              <a:rPr lang="en-GB" sz="1350" b="1">
                <a:solidFill>
                  <a:srgbClr val="001D35"/>
                </a:solidFill>
                <a:highlight>
                  <a:srgbClr val="FFFFFF"/>
                </a:highlight>
                <a:latin typeface="Roboto"/>
                <a:ea typeface="Roboto"/>
                <a:cs typeface="Roboto"/>
                <a:sym typeface="Roboto"/>
              </a:rPr>
            </a:br>
            <a:r>
              <a:rPr lang="en-GB" sz="1350">
                <a:solidFill>
                  <a:srgbClr val="001D35"/>
                </a:solidFill>
                <a:highlight>
                  <a:srgbClr val="FFFFFF"/>
                </a:highlight>
                <a:latin typeface="Roboto"/>
                <a:ea typeface="Roboto"/>
                <a:cs typeface="Roboto"/>
                <a:sym typeface="Roboto"/>
              </a:rPr>
              <a:t>An investigational drug developed by Prevail Therapeutics that is being tested in a clinical trial at UZ Leuven. </a:t>
            </a:r>
            <a:endParaRPr sz="1350">
              <a:solidFill>
                <a:srgbClr val="001D35"/>
              </a:solidFill>
              <a:highlight>
                <a:srgbClr val="FFFFFF"/>
              </a:highlight>
              <a:latin typeface="Roboto"/>
              <a:ea typeface="Roboto"/>
              <a:cs typeface="Roboto"/>
              <a:sym typeface="Roboto"/>
            </a:endParaRPr>
          </a:p>
          <a:p>
            <a:pPr marL="0" lvl="0" indent="0" algn="l" rtl="0">
              <a:spcBef>
                <a:spcPts val="150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2e43a0679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32e43a0679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There are over a dozen identified gene mutations that have been seen with FTLD However the most common gene mutations are GRN, C9orf72, and MAPT (NEXT Slide)</a:t>
            </a:r>
            <a:endParaRPr/>
          </a:p>
          <a:p>
            <a:pPr marL="0" lvl="0" indent="0" algn="l" rtl="0">
              <a:spcBef>
                <a:spcPts val="0"/>
              </a:spcBef>
              <a:spcAft>
                <a:spcPts val="0"/>
              </a:spcAft>
              <a:buNone/>
            </a:pPr>
            <a:endParaRPr/>
          </a:p>
          <a:p>
            <a:pPr marL="0" lvl="0" indent="0" algn="l" rtl="0">
              <a:spcBef>
                <a:spcPts val="0"/>
              </a:spcBef>
              <a:spcAft>
                <a:spcPts val="0"/>
              </a:spcAft>
              <a:buNone/>
            </a:pPr>
            <a:r>
              <a:rPr lang="en-GB"/>
              <a:t>Information regarding inflammation-associated FTD genes (</a:t>
            </a:r>
            <a:r>
              <a:rPr lang="en-GB" u="sng">
                <a:solidFill>
                  <a:schemeClr val="hlink"/>
                </a:solidFill>
                <a:hlinkClick r:id="rId3"/>
              </a:rPr>
              <a:t>https://www.nature.com/articles/s41582-019-0231-z</a:t>
            </a:r>
            <a:r>
              <a:rPr lang="en-GB"/>
              <a:t>)</a:t>
            </a:r>
            <a:endParaRPr/>
          </a:p>
          <a:p>
            <a:pPr marL="0" lvl="0" indent="0" algn="l" rtl="0">
              <a:spcBef>
                <a:spcPts val="0"/>
              </a:spcBef>
              <a:spcAft>
                <a:spcPts val="0"/>
              </a:spcAft>
              <a:buNone/>
            </a:pPr>
            <a:endParaRPr/>
          </a:p>
          <a:p>
            <a:pPr marL="0" lvl="0" indent="0" algn="l" rtl="0">
              <a:spcBef>
                <a:spcPts val="0"/>
              </a:spcBef>
              <a:spcAft>
                <a:spcPts val="0"/>
              </a:spcAft>
              <a:buNone/>
            </a:pPr>
            <a:r>
              <a:rPr lang="en-GB"/>
              <a:t>C9orf72 gene codes for a protein that functions in control of endothelin and glutamate signaling (</a:t>
            </a:r>
            <a:r>
              <a:rPr lang="en-GB" u="sng">
                <a:solidFill>
                  <a:schemeClr val="hlink"/>
                </a:solidFill>
                <a:hlinkClick r:id="rId4"/>
              </a:rPr>
              <a:t>https://pmc.ncbi.nlm.nih.gov/articles/PMC6206455/#:~:text=MCB.00155%2D18-,The%20C9ORF72%20Gene%2C%20Implicated%20in%20Amyotrophic%20Lateral%20Sclerosis%20and%20Frontotemporal,of%20Endothelin%20and%20Glutamate%20Signaling</a:t>
            </a:r>
            <a:r>
              <a:rPr lang="en-GB"/>
              <a:t>)</a:t>
            </a:r>
            <a:endParaRPr/>
          </a:p>
          <a:p>
            <a:pPr marL="0" lvl="0" indent="0" algn="l" rtl="0">
              <a:spcBef>
                <a:spcPts val="0"/>
              </a:spcBef>
              <a:spcAft>
                <a:spcPts val="0"/>
              </a:spcAft>
              <a:buNone/>
            </a:pPr>
            <a:endParaRPr/>
          </a:p>
          <a:p>
            <a:pPr marL="0" lvl="0" indent="0" algn="l" rtl="0">
              <a:spcBef>
                <a:spcPts val="0"/>
              </a:spcBef>
              <a:spcAft>
                <a:spcPts val="0"/>
              </a:spcAft>
              <a:buNone/>
            </a:pPr>
            <a:r>
              <a:rPr lang="en-GB"/>
              <a:t>Gene therapies</a:t>
            </a:r>
            <a:endParaRPr/>
          </a:p>
          <a:p>
            <a:pPr marL="0" lvl="0" indent="0" algn="l" rtl="0">
              <a:lnSpc>
                <a:spcPct val="115000"/>
              </a:lnSpc>
              <a:spcBef>
                <a:spcPts val="1500"/>
              </a:spcBef>
              <a:spcAft>
                <a:spcPts val="0"/>
              </a:spcAft>
              <a:buClr>
                <a:schemeClr val="dk1"/>
              </a:buClr>
              <a:buSzPts val="1100"/>
              <a:buFont typeface="Arial"/>
              <a:buNone/>
            </a:pPr>
            <a:r>
              <a:rPr lang="en-GB" sz="1350">
                <a:solidFill>
                  <a:srgbClr val="001D35"/>
                </a:solidFill>
                <a:highlight>
                  <a:srgbClr val="FFFFFF"/>
                </a:highlight>
                <a:latin typeface="Roboto"/>
                <a:ea typeface="Roboto"/>
                <a:cs typeface="Roboto"/>
                <a:sym typeface="Roboto"/>
              </a:rPr>
              <a:t>Current trials</a:t>
            </a:r>
            <a:endParaRPr sz="1350">
              <a:solidFill>
                <a:srgbClr val="001D35"/>
              </a:solidFill>
              <a:highlight>
                <a:srgbClr val="FFFFFF"/>
              </a:highlight>
              <a:latin typeface="Roboto"/>
              <a:ea typeface="Roboto"/>
              <a:cs typeface="Roboto"/>
              <a:sym typeface="Roboto"/>
            </a:endParaRPr>
          </a:p>
          <a:p>
            <a:pPr marL="190500" marR="63500" lvl="0" indent="-228600" algn="l" rtl="0">
              <a:lnSpc>
                <a:spcPct val="115000"/>
              </a:lnSpc>
              <a:spcBef>
                <a:spcPts val="800"/>
              </a:spcBef>
              <a:spcAft>
                <a:spcPts val="0"/>
              </a:spcAft>
              <a:buClr>
                <a:srgbClr val="001D35"/>
              </a:buClr>
              <a:buSzPts val="1350"/>
              <a:buFont typeface="Roboto"/>
              <a:buNone/>
            </a:pPr>
            <a:r>
              <a:rPr lang="en-GB" sz="1350" b="1">
                <a:solidFill>
                  <a:srgbClr val="001D35"/>
                </a:solidFill>
                <a:highlight>
                  <a:srgbClr val="FFFFFF"/>
                </a:highlight>
                <a:latin typeface="Roboto"/>
                <a:ea typeface="Roboto"/>
                <a:cs typeface="Roboto"/>
                <a:sym typeface="Roboto"/>
              </a:rPr>
              <a:t>AVB-101</a:t>
            </a:r>
            <a:br>
              <a:rPr lang="en-GB" sz="1350" b="1">
                <a:solidFill>
                  <a:srgbClr val="001D35"/>
                </a:solidFill>
                <a:highlight>
                  <a:srgbClr val="FFFFFF"/>
                </a:highlight>
                <a:latin typeface="Roboto"/>
                <a:ea typeface="Roboto"/>
                <a:cs typeface="Roboto"/>
                <a:sym typeface="Roboto"/>
              </a:rPr>
            </a:br>
            <a:r>
              <a:rPr lang="en-GB" sz="1350">
                <a:solidFill>
                  <a:srgbClr val="001D35"/>
                </a:solidFill>
                <a:highlight>
                  <a:srgbClr val="FFFFFF"/>
                </a:highlight>
                <a:latin typeface="Roboto"/>
                <a:ea typeface="Roboto"/>
                <a:cs typeface="Roboto"/>
                <a:sym typeface="Roboto"/>
              </a:rPr>
              <a:t>An investigational gene therapy developed by AviadoBio that uses AAV technology to deliver a non-mutated copy of the GRN gene. The FDA has granted Fast Track designation to AVB-101. </a:t>
            </a:r>
            <a:endParaRPr sz="1350">
              <a:solidFill>
                <a:srgbClr val="001D35"/>
              </a:solidFill>
              <a:highlight>
                <a:srgbClr val="FFFFFF"/>
              </a:highlight>
              <a:latin typeface="Roboto"/>
              <a:ea typeface="Roboto"/>
              <a:cs typeface="Roboto"/>
              <a:sym typeface="Roboto"/>
            </a:endParaRPr>
          </a:p>
          <a:p>
            <a:pPr marL="190500" marR="63500" lvl="0" indent="-228600" algn="l" rtl="0">
              <a:lnSpc>
                <a:spcPct val="115000"/>
              </a:lnSpc>
              <a:spcBef>
                <a:spcPts val="0"/>
              </a:spcBef>
              <a:spcAft>
                <a:spcPts val="0"/>
              </a:spcAft>
              <a:buClr>
                <a:srgbClr val="001D35"/>
              </a:buClr>
              <a:buSzPts val="1350"/>
              <a:buFont typeface="Roboto"/>
              <a:buNone/>
            </a:pPr>
            <a:r>
              <a:rPr lang="en-GB" sz="1350" b="1">
                <a:solidFill>
                  <a:srgbClr val="001D35"/>
                </a:solidFill>
                <a:highlight>
                  <a:srgbClr val="FFFFFF"/>
                </a:highlight>
                <a:latin typeface="Roboto"/>
                <a:ea typeface="Roboto"/>
                <a:cs typeface="Roboto"/>
                <a:sym typeface="Roboto"/>
              </a:rPr>
              <a:t>PBFT02</a:t>
            </a:r>
            <a:br>
              <a:rPr lang="en-GB" sz="1350" b="1">
                <a:solidFill>
                  <a:srgbClr val="001D35"/>
                </a:solidFill>
                <a:highlight>
                  <a:srgbClr val="FFFFFF"/>
                </a:highlight>
                <a:latin typeface="Roboto"/>
                <a:ea typeface="Roboto"/>
                <a:cs typeface="Roboto"/>
                <a:sym typeface="Roboto"/>
              </a:rPr>
            </a:br>
            <a:r>
              <a:rPr lang="en-GB" sz="1350">
                <a:solidFill>
                  <a:srgbClr val="001D35"/>
                </a:solidFill>
                <a:highlight>
                  <a:srgbClr val="FFFFFF"/>
                </a:highlight>
                <a:latin typeface="Roboto"/>
                <a:ea typeface="Roboto"/>
                <a:cs typeface="Roboto"/>
                <a:sym typeface="Roboto"/>
              </a:rPr>
              <a:t>An investigational gene therapy developed by Passage Bio that uses AAV1 technology to deliver a non-mutated copy of the GRN gene. The FDA granted orphan drug designation to PBFT02. </a:t>
            </a:r>
            <a:endParaRPr sz="1350">
              <a:solidFill>
                <a:srgbClr val="001D35"/>
              </a:solidFill>
              <a:highlight>
                <a:srgbClr val="FFFFFF"/>
              </a:highlight>
              <a:latin typeface="Roboto"/>
              <a:ea typeface="Roboto"/>
              <a:cs typeface="Roboto"/>
              <a:sym typeface="Roboto"/>
            </a:endParaRPr>
          </a:p>
          <a:p>
            <a:pPr marL="457200" lvl="0" indent="-228600" algn="l" rtl="0">
              <a:lnSpc>
                <a:spcPct val="115000"/>
              </a:lnSpc>
              <a:spcBef>
                <a:spcPts val="0"/>
              </a:spcBef>
              <a:spcAft>
                <a:spcPts val="0"/>
              </a:spcAft>
              <a:buClr>
                <a:srgbClr val="001D35"/>
              </a:buClr>
              <a:buSzPts val="1350"/>
              <a:buFont typeface="Roboto"/>
              <a:buNone/>
            </a:pPr>
            <a:r>
              <a:rPr lang="en-GB" sz="1350" b="1">
                <a:solidFill>
                  <a:srgbClr val="001D35"/>
                </a:solidFill>
                <a:highlight>
                  <a:srgbClr val="FFFFFF"/>
                </a:highlight>
                <a:latin typeface="Roboto"/>
                <a:ea typeface="Roboto"/>
                <a:cs typeface="Roboto"/>
                <a:sym typeface="Roboto"/>
              </a:rPr>
              <a:t>PR006</a:t>
            </a:r>
            <a:br>
              <a:rPr lang="en-GB" sz="1350" b="1">
                <a:solidFill>
                  <a:srgbClr val="001D35"/>
                </a:solidFill>
                <a:highlight>
                  <a:srgbClr val="FFFFFF"/>
                </a:highlight>
                <a:latin typeface="Roboto"/>
                <a:ea typeface="Roboto"/>
                <a:cs typeface="Roboto"/>
                <a:sym typeface="Roboto"/>
              </a:rPr>
            </a:br>
            <a:r>
              <a:rPr lang="en-GB" sz="1350">
                <a:solidFill>
                  <a:srgbClr val="001D35"/>
                </a:solidFill>
                <a:highlight>
                  <a:srgbClr val="FFFFFF"/>
                </a:highlight>
                <a:latin typeface="Roboto"/>
                <a:ea typeface="Roboto"/>
                <a:cs typeface="Roboto"/>
                <a:sym typeface="Roboto"/>
              </a:rPr>
              <a:t>An investigational drug developed by Prevail Therapeutics that is being tested in a clinical trial at UZ Leuven. </a:t>
            </a:r>
            <a:endParaRPr sz="1350">
              <a:solidFill>
                <a:srgbClr val="001D35"/>
              </a:solidFill>
              <a:highlight>
                <a:srgbClr val="FFFFFF"/>
              </a:highlight>
              <a:latin typeface="Roboto"/>
              <a:ea typeface="Roboto"/>
              <a:cs typeface="Roboto"/>
              <a:sym typeface="Roboto"/>
            </a:endParaRPr>
          </a:p>
          <a:p>
            <a:pPr marL="0" lvl="0" indent="0" algn="l" rtl="0">
              <a:spcBef>
                <a:spcPts val="150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26c73e29a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326c73e29a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a:t>Lets look closer at GRN mutation which codes for progranulin.</a:t>
            </a:r>
            <a:endParaRPr/>
          </a:p>
          <a:p>
            <a:pPr marL="0" lvl="0" indent="0" algn="l" rtl="0">
              <a:lnSpc>
                <a:spcPct val="115000"/>
              </a:lnSpc>
              <a:spcBef>
                <a:spcPts val="1200"/>
              </a:spcBef>
              <a:spcAft>
                <a:spcPts val="0"/>
              </a:spcAft>
              <a:buClr>
                <a:schemeClr val="dk1"/>
              </a:buClr>
              <a:buSzPts val="1100"/>
              <a:buFont typeface="Arial"/>
              <a:buNone/>
            </a:pPr>
            <a:r>
              <a:rPr lang="en-GB"/>
              <a:t>Progranulin (PGRN) under healthy conditions has roles in homeostasis, lysosomal function, neuroprotection, and microglial regulation. PGRN interacts with multiple receptors to carry out these activities, but its actual mechanism of action and signaling cascades are poorly understood.</a:t>
            </a:r>
            <a:endParaRPr/>
          </a:p>
          <a:p>
            <a:pPr marL="0" lvl="0" indent="0" algn="l" rtl="0">
              <a:lnSpc>
                <a:spcPct val="115000"/>
              </a:lnSpc>
              <a:spcBef>
                <a:spcPts val="120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GB"/>
              <a:t>Mutations resulting in loss of function or single-nucleotide polymorphisms may cause a reduction in PGRN levels, with implications including (TDP-43) pathology, abnormal microglial activation, neuroinflammation, neuronal loss, synaptic pruning, and lysosomal dysfunction. (NEXT SLIDE)</a:t>
            </a: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26c73e29a2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326c73e29a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GB"/>
              <a:t>Multiple therapeutic targets are under investigation to increase progranulin levels.</a:t>
            </a:r>
            <a:endParaRPr/>
          </a:p>
          <a:p>
            <a:pPr marL="0" lvl="0" indent="0" algn="l" rtl="0">
              <a:lnSpc>
                <a:spcPct val="115000"/>
              </a:lnSpc>
              <a:spcBef>
                <a:spcPts val="1200"/>
              </a:spcBef>
              <a:spcAft>
                <a:spcPts val="0"/>
              </a:spcAft>
              <a:buNone/>
            </a:pPr>
            <a:r>
              <a:rPr lang="en-GB"/>
              <a:t>The sortilin receptor has been identified as the major regulator of PGRN levels in plasma and the brain.</a:t>
            </a:r>
            <a:endParaRPr/>
          </a:p>
          <a:p>
            <a:pPr marL="0" lvl="0" indent="0" algn="l" rtl="0">
              <a:lnSpc>
                <a:spcPct val="115000"/>
              </a:lnSpc>
              <a:spcBef>
                <a:spcPts val="1200"/>
              </a:spcBef>
              <a:spcAft>
                <a:spcPts val="0"/>
              </a:spcAft>
              <a:buNone/>
            </a:pPr>
            <a:r>
              <a:rPr lang="en-GB"/>
              <a:t>Latizinomab is a monoclonal antibody therapy that blocks the sortilin degradation pathway of progranulin (PGRN) to increase PGRN levels. </a:t>
            </a:r>
            <a:endParaRPr/>
          </a:p>
          <a:p>
            <a:pPr marL="0" lvl="0" indent="0" algn="l" rtl="0">
              <a:lnSpc>
                <a:spcPct val="115000"/>
              </a:lnSpc>
              <a:spcBef>
                <a:spcPts val="0"/>
              </a:spcBef>
              <a:spcAft>
                <a:spcPts val="0"/>
              </a:spcAft>
              <a:buNone/>
            </a:pPr>
            <a:r>
              <a:rPr lang="en-GB"/>
              <a:t>Protein replacement therapy uses technology to increase blood–brain barrier transport to get PGRN into the central nervous system (CNS). </a:t>
            </a:r>
            <a:endParaRPr/>
          </a:p>
          <a:p>
            <a:pPr marL="0" lvl="0" indent="0" algn="l" rtl="0">
              <a:lnSpc>
                <a:spcPct val="115000"/>
              </a:lnSpc>
              <a:spcBef>
                <a:spcPts val="0"/>
              </a:spcBef>
              <a:spcAft>
                <a:spcPts val="0"/>
              </a:spcAft>
              <a:buNone/>
            </a:pPr>
            <a:r>
              <a:rPr lang="en-GB"/>
              <a:t>Gene therapy utilizes viral vectors injected into the cisterna magna to restore PGRN levels in the CNS.</a:t>
            </a: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f87997393_0_7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f87997393_0_7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2968887d0b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2968887d0b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Image: https://www.cell.com/trends/cell-biology/fulltext/S0962-8924%2822%2900216-1</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32a976d46c0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32a976d46c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Frontotemporal degeneration is a rare neurological disease with heterogeneity not only in its clinical presentation but also its pathological processes.</a:t>
            </a:r>
            <a:endParaRPr/>
          </a:p>
          <a:p>
            <a:pPr marL="0" lvl="0" indent="0" algn="l" rtl="0">
              <a:spcBef>
                <a:spcPts val="0"/>
              </a:spcBef>
              <a:spcAft>
                <a:spcPts val="0"/>
              </a:spcAft>
              <a:buNone/>
            </a:pPr>
            <a:r>
              <a:rPr lang="en-GB"/>
              <a:t>Given this heterogeneity developing therapeutic agents and under going clinical trials is difficult however despite the diversity of the pathological processes there has been some commonality in regards to protein agggregration, neuroinflammatory process, and genetic mutation.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In regards to Protein aggregation : Molecular targets for protein aggregation have been kinase inhibitors and acetylases that can lead to protein hyperphosphorylation and increased protein aggregation.</a:t>
            </a:r>
            <a:endParaRPr/>
          </a:p>
          <a:p>
            <a:pPr marL="0" lvl="0" indent="0" algn="l" rtl="0">
              <a:spcBef>
                <a:spcPts val="0"/>
              </a:spcBef>
              <a:spcAft>
                <a:spcPts val="0"/>
              </a:spcAft>
              <a:buNone/>
            </a:pPr>
            <a:r>
              <a:rPr lang="en-GB"/>
              <a:t>In regards to neuroinflammatory processes key targets have been lysosomal proteins, myeloperoxidase, and cytokines</a:t>
            </a:r>
            <a:endParaRPr/>
          </a:p>
          <a:p>
            <a:pPr marL="0" lvl="0" indent="0" algn="l" rtl="0">
              <a:spcBef>
                <a:spcPts val="0"/>
              </a:spcBef>
              <a:spcAft>
                <a:spcPts val="0"/>
              </a:spcAft>
              <a:buNone/>
            </a:pPr>
            <a:r>
              <a:rPr lang="en-GB"/>
              <a:t>In regards to genetic mutations only GRN mutation has gene therapy trials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290bad8515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3290bad851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63500" lvl="0" indent="0" algn="l" rtl="0">
              <a:lnSpc>
                <a:spcPct val="115000"/>
              </a:lnSpc>
              <a:spcBef>
                <a:spcPts val="1500"/>
              </a:spcBef>
              <a:spcAft>
                <a:spcPts val="0"/>
              </a:spcAft>
              <a:buNone/>
            </a:pPr>
            <a:r>
              <a:rPr lang="en-GB">
                <a:solidFill>
                  <a:srgbClr val="001D35"/>
                </a:solidFill>
                <a:highlight>
                  <a:schemeClr val="lt1"/>
                </a:highlight>
                <a:latin typeface="Roboto"/>
                <a:ea typeface="Roboto"/>
                <a:cs typeface="Roboto"/>
                <a:sym typeface="Roboto"/>
              </a:rPr>
              <a:t>Symptoms of FTD are heterogeneous leading to different clinical phenotypic presentations: </a:t>
            </a:r>
            <a:endParaRPr>
              <a:solidFill>
                <a:srgbClr val="001D35"/>
              </a:solidFill>
              <a:highlight>
                <a:schemeClr val="lt1"/>
              </a:highlight>
              <a:latin typeface="Roboto"/>
              <a:ea typeface="Roboto"/>
              <a:cs typeface="Roboto"/>
              <a:sym typeface="Roboto"/>
            </a:endParaRPr>
          </a:p>
          <a:p>
            <a:pPr marL="457200" lvl="0" indent="-298450" algn="l" rtl="0">
              <a:lnSpc>
                <a:spcPct val="115000"/>
              </a:lnSpc>
              <a:spcBef>
                <a:spcPts val="800"/>
              </a:spcBef>
              <a:spcAft>
                <a:spcPts val="0"/>
              </a:spcAft>
              <a:buClr>
                <a:srgbClr val="001D35"/>
              </a:buClr>
              <a:buSzPts val="1100"/>
              <a:buFont typeface="Roboto"/>
              <a:buChar char="●"/>
            </a:pPr>
            <a:r>
              <a:rPr lang="en-GB">
                <a:solidFill>
                  <a:srgbClr val="001D35"/>
                </a:solidFill>
                <a:highlight>
                  <a:schemeClr val="lt1"/>
                </a:highlight>
                <a:latin typeface="Roboto"/>
                <a:ea typeface="Roboto"/>
                <a:cs typeface="Roboto"/>
                <a:sym typeface="Roboto"/>
              </a:rPr>
              <a:t>Unusual behaviors</a:t>
            </a:r>
            <a:endParaRPr>
              <a:solidFill>
                <a:srgbClr val="001D35"/>
              </a:solidFill>
              <a:highlight>
                <a:schemeClr val="lt1"/>
              </a:highlight>
              <a:latin typeface="Roboto"/>
              <a:ea typeface="Roboto"/>
              <a:cs typeface="Roboto"/>
              <a:sym typeface="Roboto"/>
            </a:endParaRPr>
          </a:p>
          <a:p>
            <a:pPr marL="457200" lvl="0" indent="-298450" algn="l" rtl="0">
              <a:lnSpc>
                <a:spcPct val="115000"/>
              </a:lnSpc>
              <a:spcBef>
                <a:spcPts val="0"/>
              </a:spcBef>
              <a:spcAft>
                <a:spcPts val="0"/>
              </a:spcAft>
              <a:buClr>
                <a:srgbClr val="001D35"/>
              </a:buClr>
              <a:buSzPts val="1100"/>
              <a:buFont typeface="Roboto"/>
              <a:buChar char="●"/>
            </a:pPr>
            <a:r>
              <a:rPr lang="en-GB">
                <a:solidFill>
                  <a:srgbClr val="001D35"/>
                </a:solidFill>
                <a:highlight>
                  <a:schemeClr val="lt1"/>
                </a:highlight>
                <a:latin typeface="Roboto"/>
                <a:ea typeface="Roboto"/>
                <a:cs typeface="Roboto"/>
                <a:sym typeface="Roboto"/>
              </a:rPr>
              <a:t>Emotional problems, such as loss of empathy</a:t>
            </a:r>
            <a:endParaRPr>
              <a:solidFill>
                <a:srgbClr val="001D35"/>
              </a:solidFill>
              <a:highlight>
                <a:schemeClr val="lt1"/>
              </a:highlight>
              <a:latin typeface="Roboto"/>
              <a:ea typeface="Roboto"/>
              <a:cs typeface="Roboto"/>
              <a:sym typeface="Roboto"/>
            </a:endParaRPr>
          </a:p>
          <a:p>
            <a:pPr marL="457200" lvl="0" indent="-298450" algn="l" rtl="0">
              <a:lnSpc>
                <a:spcPct val="115000"/>
              </a:lnSpc>
              <a:spcBef>
                <a:spcPts val="0"/>
              </a:spcBef>
              <a:spcAft>
                <a:spcPts val="0"/>
              </a:spcAft>
              <a:buClr>
                <a:srgbClr val="001D35"/>
              </a:buClr>
              <a:buSzPts val="1100"/>
              <a:buFont typeface="Roboto"/>
              <a:buChar char="●"/>
            </a:pPr>
            <a:r>
              <a:rPr lang="en-GB">
                <a:solidFill>
                  <a:srgbClr val="001D35"/>
                </a:solidFill>
                <a:highlight>
                  <a:schemeClr val="lt1"/>
                </a:highlight>
                <a:latin typeface="Roboto"/>
                <a:ea typeface="Roboto"/>
                <a:cs typeface="Roboto"/>
                <a:sym typeface="Roboto"/>
              </a:rPr>
              <a:t>Difficulty communicating, such as using words incorrectly or repeating phrases</a:t>
            </a:r>
            <a:endParaRPr>
              <a:solidFill>
                <a:srgbClr val="001D35"/>
              </a:solidFill>
              <a:highlight>
                <a:schemeClr val="lt1"/>
              </a:highlight>
              <a:latin typeface="Roboto"/>
              <a:ea typeface="Roboto"/>
              <a:cs typeface="Roboto"/>
              <a:sym typeface="Roboto"/>
            </a:endParaRPr>
          </a:p>
          <a:p>
            <a:pPr marL="457200" lvl="0" indent="-298450" algn="l" rtl="0">
              <a:lnSpc>
                <a:spcPct val="115000"/>
              </a:lnSpc>
              <a:spcBef>
                <a:spcPts val="0"/>
              </a:spcBef>
              <a:spcAft>
                <a:spcPts val="0"/>
              </a:spcAft>
              <a:buClr>
                <a:srgbClr val="001D35"/>
              </a:buClr>
              <a:buSzPts val="1100"/>
              <a:buFont typeface="Roboto"/>
              <a:buChar char="●"/>
            </a:pPr>
            <a:r>
              <a:rPr lang="en-GB">
                <a:solidFill>
                  <a:srgbClr val="001D35"/>
                </a:solidFill>
                <a:highlight>
                  <a:schemeClr val="lt1"/>
                </a:highlight>
                <a:latin typeface="Roboto"/>
                <a:ea typeface="Roboto"/>
                <a:cs typeface="Roboto"/>
                <a:sym typeface="Roboto"/>
              </a:rPr>
              <a:t>Difficulty with work or walking</a:t>
            </a:r>
            <a:endParaRPr>
              <a:solidFill>
                <a:srgbClr val="001D35"/>
              </a:solidFill>
              <a:highlight>
                <a:schemeClr val="lt1"/>
              </a:highlight>
              <a:latin typeface="Roboto"/>
              <a:ea typeface="Roboto"/>
              <a:cs typeface="Roboto"/>
              <a:sym typeface="Roboto"/>
            </a:endParaRPr>
          </a:p>
          <a:p>
            <a:pPr marL="457200" lvl="0" indent="-298450" algn="l" rtl="0">
              <a:lnSpc>
                <a:spcPct val="115000"/>
              </a:lnSpc>
              <a:spcBef>
                <a:spcPts val="0"/>
              </a:spcBef>
              <a:spcAft>
                <a:spcPts val="0"/>
              </a:spcAft>
              <a:buClr>
                <a:srgbClr val="001D35"/>
              </a:buClr>
              <a:buSzPts val="1100"/>
              <a:buFont typeface="Roboto"/>
              <a:buChar char="●"/>
            </a:pPr>
            <a:r>
              <a:rPr lang="en-GB">
                <a:solidFill>
                  <a:srgbClr val="001D35"/>
                </a:solidFill>
                <a:highlight>
                  <a:schemeClr val="lt1"/>
                </a:highlight>
                <a:latin typeface="Roboto"/>
                <a:ea typeface="Roboto"/>
                <a:cs typeface="Roboto"/>
                <a:sym typeface="Roboto"/>
              </a:rPr>
              <a:t>Reduced interest in activities previously enjoyed</a:t>
            </a:r>
            <a:endParaRPr>
              <a:solidFill>
                <a:srgbClr val="001D35"/>
              </a:solidFill>
              <a:highlight>
                <a:schemeClr val="lt1"/>
              </a:highlight>
              <a:latin typeface="Roboto"/>
              <a:ea typeface="Roboto"/>
              <a:cs typeface="Roboto"/>
              <a:sym typeface="Roboto"/>
            </a:endParaRPr>
          </a:p>
          <a:p>
            <a:pPr marL="457200" lvl="0" indent="-298450" algn="l" rtl="0">
              <a:lnSpc>
                <a:spcPct val="115000"/>
              </a:lnSpc>
              <a:spcBef>
                <a:spcPts val="0"/>
              </a:spcBef>
              <a:spcAft>
                <a:spcPts val="0"/>
              </a:spcAft>
              <a:buClr>
                <a:srgbClr val="001D35"/>
              </a:buClr>
              <a:buSzPts val="1100"/>
              <a:buFont typeface="Roboto"/>
              <a:buChar char="●"/>
            </a:pPr>
            <a:r>
              <a:rPr lang="en-GB">
                <a:solidFill>
                  <a:srgbClr val="001D35"/>
                </a:solidFill>
                <a:highlight>
                  <a:schemeClr val="lt1"/>
                </a:highlight>
                <a:latin typeface="Roboto"/>
                <a:ea typeface="Roboto"/>
                <a:cs typeface="Roboto"/>
                <a:sym typeface="Roboto"/>
              </a:rPr>
              <a:t>Overeating or increased hunger for sweets and other carbohydrates</a:t>
            </a:r>
            <a:endParaRPr sz="1400">
              <a:solidFill>
                <a:schemeClr val="dk1"/>
              </a:solidFill>
            </a:endParaRPr>
          </a:p>
          <a:p>
            <a:pPr marL="0" lvl="0" indent="0" algn="l" rtl="0">
              <a:spcBef>
                <a:spcPts val="150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a494889dd2_0_16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a494889dd2_0_1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Image: </a:t>
            </a:r>
            <a:r>
              <a:rPr lang="en-GB" u="sng">
                <a:solidFill>
                  <a:schemeClr val="hlink"/>
                </a:solidFill>
                <a:hlinkClick r:id="rId3"/>
              </a:rPr>
              <a:t>https://pmc.ncbi.nlm.nih.gov/articles/PMC3542408/</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GB">
                <a:solidFill>
                  <a:schemeClr val="dk1"/>
                </a:solidFill>
              </a:rPr>
              <a:t>There are multiple subtypes of FTD with 3 major subtypes of FTLD  classified by the protein inclusions, morphology, and anatomic distribution (i.e FTD-tau, TDP-43,and FUS). Though there is heterogeneity among the different subtypes their pathological course shares commonalities. (Next Slide)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 (https://www.perplexity.ai/search/pathophysiology-of-frontotempo-UNY9qvo5TEmLcNh2EZOK5Q)</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b="1" u="sng">
                <a:solidFill>
                  <a:schemeClr val="dk1"/>
                </a:solidFill>
              </a:rPr>
              <a:t>FTLD-tau:</a:t>
            </a:r>
            <a:r>
              <a:rPr lang="en-GB">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Tau protein is encoded by the MAPT gene on chromosome 17 to stabilize microtubules, promote microtubule assembly, and regulates axonal transport. Tau can accumulate in not only neurons but glial cells.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b="1" u="sng">
                <a:solidFill>
                  <a:schemeClr val="dk1"/>
                </a:solidFill>
              </a:rPr>
              <a:t>FTLD-TDP:</a:t>
            </a:r>
            <a:endParaRPr b="1" u="sng">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TDP-43 protein is an RNA binding protein present in the nucleus of normal cells and involved in transcription regulation. </a:t>
            </a:r>
            <a:endParaRPr>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r>
              <a:rPr lang="en-GB" b="1" u="sng">
                <a:solidFill>
                  <a:schemeClr val="dk1"/>
                </a:solidFill>
              </a:rPr>
              <a:t>FTLD-FET:</a:t>
            </a:r>
            <a:endParaRPr b="1" u="sng">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Mutations in the gene coding for FUS protein were originally identified as a cause of familial AԼЅ</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b="1" u="sng">
                <a:solidFill>
                  <a:schemeClr val="dk1"/>
                </a:solidFill>
              </a:rPr>
              <a:t>FTLD-UPS:</a:t>
            </a:r>
            <a:endParaRPr b="1" u="sng">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 FTԼD cases that only label for markers of UPS are rare. Most FTԼD-UPS cases are associated with FТD linked to chromosome 3 caused by mutations in </a:t>
            </a:r>
            <a:r>
              <a:rPr lang="en-GB" i="1">
                <a:solidFill>
                  <a:schemeClr val="dk1"/>
                </a:solidFill>
              </a:rPr>
              <a:t>СΗМP2B. </a:t>
            </a:r>
            <a:r>
              <a:rPr lang="en-GB">
                <a:solidFill>
                  <a:schemeClr val="dk1"/>
                </a:solidFill>
              </a:rPr>
              <a:t>The neuropathology includes ubiquitin- and p62-positive granular neurocytoplasmic inclusions (that are negative for tau, TDP-43, and FUS proteins)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The clinical phenotype of frontotemporal dementia starts with the accumulation of proteins Tau protein, TDP-43, and FUS-protein</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a494889dd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a494889d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These pathophysiological commonalities include protein aggregation, neuroinflammatory process, and genetic mutations.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2e02e5c5c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2e02e5c5c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Let us take a look at protein aggregation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22915b67fc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22915b67f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Image: (</a:t>
            </a:r>
            <a:r>
              <a:rPr lang="en-GB" u="sng">
                <a:solidFill>
                  <a:schemeClr val="hlink"/>
                </a:solidFill>
                <a:hlinkClick r:id="rId3"/>
              </a:rPr>
              <a:t>https://www.mdpi.com/1422-0067/24/1/704</a:t>
            </a:r>
            <a:r>
              <a:rPr lang="en-GB"/>
              <a:t>)</a:t>
            </a:r>
            <a:endParaRPr/>
          </a:p>
          <a:p>
            <a:pPr marL="0" lvl="0" indent="0" algn="l" rtl="0">
              <a:spcBef>
                <a:spcPts val="0"/>
              </a:spcBef>
              <a:spcAft>
                <a:spcPts val="0"/>
              </a:spcAft>
              <a:buNone/>
            </a:pPr>
            <a:endParaRPr/>
          </a:p>
          <a:p>
            <a:pPr marL="0" lvl="0" indent="0" algn="l" rtl="0">
              <a:spcBef>
                <a:spcPts val="0"/>
              </a:spcBef>
              <a:spcAft>
                <a:spcPts val="0"/>
              </a:spcAft>
              <a:buNone/>
            </a:pPr>
            <a:r>
              <a:rPr lang="en-GB"/>
              <a:t>Protein aggregation occurs when there is altered degradation pathways, mutations, transcriptional or translational errors or environmental stressors. These aggregrates can cause protein misfolding and disruption of cellular communication.</a:t>
            </a:r>
            <a:endParaRPr/>
          </a:p>
          <a:p>
            <a:pPr marL="0" lvl="0" indent="0" algn="l" rtl="0">
              <a:spcBef>
                <a:spcPts val="0"/>
              </a:spcBef>
              <a:spcAft>
                <a:spcPts val="0"/>
              </a:spcAft>
              <a:buNone/>
            </a:pPr>
            <a:r>
              <a:rPr lang="en-GB"/>
              <a:t>The cardinal pathophysiological feature of patients with FTLD is protein misfolding and aggregation. (NEXT SLIDE)</a:t>
            </a:r>
            <a:endParaRPr/>
          </a:p>
          <a:p>
            <a:pPr marL="0" lvl="0" indent="0" algn="l" rtl="0">
              <a:spcBef>
                <a:spcPts val="0"/>
              </a:spcBef>
              <a:spcAft>
                <a:spcPts val="0"/>
              </a:spcAft>
              <a:buNone/>
            </a:pPr>
            <a:endParaRPr sz="1350">
              <a:solidFill>
                <a:srgbClr val="001D35"/>
              </a:solidFill>
              <a:highlight>
                <a:srgbClr val="D3E3FD"/>
              </a:highlight>
              <a:latin typeface="Roboto"/>
              <a:ea typeface="Roboto"/>
              <a:cs typeface="Roboto"/>
              <a:sym typeface="Roboto"/>
            </a:endParaRPr>
          </a:p>
          <a:p>
            <a:pPr marL="0" lvl="0" indent="0" algn="l" rtl="0">
              <a:spcBef>
                <a:spcPts val="0"/>
              </a:spcBef>
              <a:spcAft>
                <a:spcPts val="0"/>
              </a:spcAft>
              <a:buNone/>
            </a:pPr>
            <a:endParaRPr sz="1350">
              <a:solidFill>
                <a:srgbClr val="001D35"/>
              </a:solidFill>
              <a:highlight>
                <a:srgbClr val="D3E3FD"/>
              </a:highlight>
              <a:latin typeface="Roboto"/>
              <a:ea typeface="Roboto"/>
              <a:cs typeface="Roboto"/>
              <a:sym typeface="Robo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22915b67fc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22915b67f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Image: (</a:t>
            </a:r>
            <a:r>
              <a:rPr lang="en-GB" u="sng">
                <a:solidFill>
                  <a:schemeClr val="hlink"/>
                </a:solidFill>
                <a:hlinkClick r:id="rId3"/>
              </a:rPr>
              <a:t>https://www.mdpi.com/2218-273X/6/1/6</a:t>
            </a:r>
            <a:r>
              <a:rPr lang="en-GB"/>
              <a:t>)</a:t>
            </a:r>
            <a:endParaRPr/>
          </a:p>
          <a:p>
            <a:pPr marL="0" lvl="0" indent="0" algn="l" rtl="0">
              <a:spcBef>
                <a:spcPts val="0"/>
              </a:spcBef>
              <a:spcAft>
                <a:spcPts val="0"/>
              </a:spcAft>
              <a:buNone/>
            </a:pPr>
            <a:r>
              <a:rPr lang="en-GB"/>
              <a:t>Let us take a closer look at TAU protein aggregation. The tau protein plays an important role in microtubule stabilization. When Tau undergoes phosphorylation microtubule integrity decreases due to the the tau’s reduced ability to connect to the framework. Once tau protein becomes phosphorylated it can become more apt to develop oligomers that lead to aggregation to neurofibrillary tangles.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 The breakdown of microtubular structure disrupts various cellular processes (i.e. cellular signaling pathways, organelle transports ultimately lead to cell death.</a:t>
            </a:r>
            <a:endParaRPr/>
          </a:p>
          <a:p>
            <a:pPr marL="0" lvl="0" indent="0" algn="l" rtl="0">
              <a:spcBef>
                <a:spcPts val="0"/>
              </a:spcBef>
              <a:spcAft>
                <a:spcPts val="0"/>
              </a:spcAft>
              <a:buNone/>
            </a:pPr>
            <a:endParaRPr/>
          </a:p>
          <a:p>
            <a:pPr marL="0" lvl="0" indent="0" algn="l" rtl="0">
              <a:spcBef>
                <a:spcPts val="0"/>
              </a:spcBef>
              <a:spcAft>
                <a:spcPts val="0"/>
              </a:spcAft>
              <a:buNone/>
            </a:pPr>
            <a:r>
              <a:rPr lang="en-GB"/>
              <a:t>There are multiple targets of interests for potential therapeutic intervention in this process including looking at inhibition of tau phosphorylation,  as well as looking at inhibition of tau aggregation (NEXT SLIDE)</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name="adj" fmla="val 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name="adj" fmla="val 5000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150" y="1145825"/>
              <a:ext cx="3996600" cy="3996900"/>
            </a:xfrm>
            <a:prstGeom prst="diagStripe">
              <a:avLst>
                <a:gd name="adj" fmla="val 58774"/>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1646" y="-75"/>
              <a:ext cx="22998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652821" y="590035"/>
              <a:ext cx="2300100" cy="2299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8" name="Google Shape;18;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1"/>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1"/>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1"/>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1"/>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1"/>
          <p:cNvSpPr txBox="1">
            <a:spLocks noGrp="1"/>
          </p:cNvSpPr>
          <p:nvPr>
            <p:ph type="title" hasCustomPrompt="1"/>
          </p:nvPr>
        </p:nvSpPr>
        <p:spPr>
          <a:xfrm>
            <a:off x="823850" y="1284675"/>
            <a:ext cx="4776000" cy="1300800"/>
          </a:xfrm>
          <a:prstGeom prst="rect">
            <a:avLst/>
          </a:prstGeom>
        </p:spPr>
        <p:txBody>
          <a:bodyPr spcFirstLastPara="1" wrap="square" lIns="91425" tIns="91425" rIns="91425" bIns="91425" anchor="t" anchorCtr="0">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27" name="Google Shape;12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OC">
  <p:cSld name="SECTION_HEADER_1">
    <p:spTree>
      <p:nvGrpSpPr>
        <p:cNvPr id="1" name="Shape 130"/>
        <p:cNvGrpSpPr/>
        <p:nvPr/>
      </p:nvGrpSpPr>
      <p:grpSpPr>
        <a:xfrm>
          <a:off x="0" y="0"/>
          <a:ext cx="0" cy="0"/>
          <a:chOff x="0" y="0"/>
          <a:chExt cx="0" cy="0"/>
        </a:xfrm>
      </p:grpSpPr>
      <p:grpSp>
        <p:nvGrpSpPr>
          <p:cNvPr id="131" name="Google Shape;131;p13"/>
          <p:cNvGrpSpPr/>
          <p:nvPr/>
        </p:nvGrpSpPr>
        <p:grpSpPr>
          <a:xfrm>
            <a:off x="4406400" y="0"/>
            <a:ext cx="4737600" cy="5143065"/>
            <a:chOff x="4406400" y="0"/>
            <a:chExt cx="4737600" cy="5143065"/>
          </a:xfrm>
        </p:grpSpPr>
        <p:sp>
          <p:nvSpPr>
            <p:cNvPr id="132" name="Google Shape;132;p13"/>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3"/>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3"/>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3"/>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3"/>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3"/>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3"/>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3"/>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 name="Google Shape;150;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51" name="Google Shape;151;p1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_alt3">
  <p:cSld name="TITLE_AND_BODY_1">
    <p:spTree>
      <p:nvGrpSpPr>
        <p:cNvPr id="1" name="Shape 152"/>
        <p:cNvGrpSpPr/>
        <p:nvPr/>
      </p:nvGrpSpPr>
      <p:grpSpPr>
        <a:xfrm>
          <a:off x="0" y="0"/>
          <a:ext cx="0" cy="0"/>
          <a:chOff x="0" y="0"/>
          <a:chExt cx="0" cy="0"/>
        </a:xfrm>
      </p:grpSpPr>
      <p:pic>
        <p:nvPicPr>
          <p:cNvPr id="153" name="Google Shape;153;p14" descr="offset_comp_343059.jpg"/>
          <p:cNvPicPr preferRelativeResize="0"/>
          <p:nvPr/>
        </p:nvPicPr>
        <p:blipFill rotWithShape="1">
          <a:blip r:embed="rId2">
            <a:alphaModFix amt="80000"/>
          </a:blip>
          <a:srcRect l="30474" t="11955" r="30474" b="25870"/>
          <a:stretch/>
        </p:blipFill>
        <p:spPr>
          <a:xfrm rot="-5400000">
            <a:off x="113630" y="-105700"/>
            <a:ext cx="5142300" cy="5364300"/>
          </a:xfrm>
          <a:prstGeom prst="diagStripe">
            <a:avLst>
              <a:gd name="adj" fmla="val 50343"/>
            </a:avLst>
          </a:prstGeom>
          <a:noFill/>
          <a:ln>
            <a:noFill/>
          </a:ln>
        </p:spPr>
      </p:pic>
      <p:sp>
        <p:nvSpPr>
          <p:cNvPr id="154" name="Google Shape;154;p1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55" name="Google Shape;155;p14"/>
          <p:cNvSpPr txBox="1">
            <a:spLocks noGrp="1"/>
          </p:cNvSpPr>
          <p:nvPr>
            <p:ph type="body" idx="1"/>
          </p:nvPr>
        </p:nvSpPr>
        <p:spPr>
          <a:xfrm>
            <a:off x="4018025" y="1567550"/>
            <a:ext cx="4318500" cy="17667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dk2"/>
              </a:buClr>
              <a:buSzPts val="1300"/>
              <a:buChar char="●"/>
              <a:defRPr>
                <a:solidFill>
                  <a:schemeClr val="dk2"/>
                </a:solidFill>
              </a:defRPr>
            </a:lvl1pPr>
            <a:lvl2pPr marL="914400" lvl="1" indent="-298450">
              <a:spcBef>
                <a:spcPts val="0"/>
              </a:spcBef>
              <a:spcAft>
                <a:spcPts val="0"/>
              </a:spcAft>
              <a:buClr>
                <a:schemeClr val="dk2"/>
              </a:buClr>
              <a:buSzPts val="1100"/>
              <a:buChar char="○"/>
              <a:defRPr>
                <a:solidFill>
                  <a:schemeClr val="dk2"/>
                </a:solidFill>
              </a:defRPr>
            </a:lvl2pPr>
            <a:lvl3pPr marL="1371600" lvl="2" indent="-298450">
              <a:spcBef>
                <a:spcPts val="0"/>
              </a:spcBef>
              <a:spcAft>
                <a:spcPts val="0"/>
              </a:spcAft>
              <a:buClr>
                <a:schemeClr val="dk2"/>
              </a:buClr>
              <a:buSzPts val="1100"/>
              <a:buChar char="■"/>
              <a:defRPr>
                <a:solidFill>
                  <a:schemeClr val="dk2"/>
                </a:solidFill>
              </a:defRPr>
            </a:lvl3pPr>
            <a:lvl4pPr marL="1828800" lvl="3" indent="-298450">
              <a:spcBef>
                <a:spcPts val="0"/>
              </a:spcBef>
              <a:spcAft>
                <a:spcPts val="0"/>
              </a:spcAft>
              <a:buClr>
                <a:schemeClr val="dk2"/>
              </a:buClr>
              <a:buSzPts val="1100"/>
              <a:buChar char="●"/>
              <a:defRPr>
                <a:solidFill>
                  <a:schemeClr val="dk2"/>
                </a:solidFill>
              </a:defRPr>
            </a:lvl4pPr>
            <a:lvl5pPr marL="2286000" lvl="4" indent="-298450">
              <a:spcBef>
                <a:spcPts val="0"/>
              </a:spcBef>
              <a:spcAft>
                <a:spcPts val="0"/>
              </a:spcAft>
              <a:buClr>
                <a:schemeClr val="dk2"/>
              </a:buClr>
              <a:buSzPts val="1100"/>
              <a:buChar char="○"/>
              <a:defRPr>
                <a:solidFill>
                  <a:schemeClr val="dk2"/>
                </a:solidFill>
              </a:defRPr>
            </a:lvl5pPr>
            <a:lvl6pPr marL="2743200" lvl="5" indent="-298450">
              <a:spcBef>
                <a:spcPts val="0"/>
              </a:spcBef>
              <a:spcAft>
                <a:spcPts val="0"/>
              </a:spcAft>
              <a:buClr>
                <a:schemeClr val="dk2"/>
              </a:buClr>
              <a:buSzPts val="1100"/>
              <a:buChar char="■"/>
              <a:defRPr>
                <a:solidFill>
                  <a:schemeClr val="dk2"/>
                </a:solidFill>
              </a:defRPr>
            </a:lvl6pPr>
            <a:lvl7pPr marL="3200400" lvl="6" indent="-298450">
              <a:spcBef>
                <a:spcPts val="0"/>
              </a:spcBef>
              <a:spcAft>
                <a:spcPts val="0"/>
              </a:spcAft>
              <a:buClr>
                <a:schemeClr val="dk2"/>
              </a:buClr>
              <a:buSzPts val="1100"/>
              <a:buChar char="●"/>
              <a:defRPr>
                <a:solidFill>
                  <a:schemeClr val="dk2"/>
                </a:solidFill>
              </a:defRPr>
            </a:lvl7pPr>
            <a:lvl8pPr marL="3657600" lvl="7" indent="-298450">
              <a:spcBef>
                <a:spcPts val="0"/>
              </a:spcBef>
              <a:spcAft>
                <a:spcPts val="0"/>
              </a:spcAft>
              <a:buClr>
                <a:schemeClr val="dk2"/>
              </a:buClr>
              <a:buSzPts val="1100"/>
              <a:buChar char="○"/>
              <a:defRPr>
                <a:solidFill>
                  <a:schemeClr val="dk2"/>
                </a:solidFill>
              </a:defRPr>
            </a:lvl8pPr>
            <a:lvl9pPr marL="4114800" lvl="8" indent="-298450">
              <a:spcBef>
                <a:spcPts val="0"/>
              </a:spcBef>
              <a:spcAft>
                <a:spcPts val="0"/>
              </a:spcAft>
              <a:buClr>
                <a:schemeClr val="dk2"/>
              </a:buClr>
              <a:buSzPts val="1100"/>
              <a:buChar char="■"/>
              <a:defRPr>
                <a:solidFill>
                  <a:schemeClr val="dk2"/>
                </a:solidFill>
              </a:defRPr>
            </a:lvl9pPr>
          </a:lstStyle>
          <a:p>
            <a:endParaRPr/>
          </a:p>
        </p:txBody>
      </p:sp>
      <p:sp>
        <p:nvSpPr>
          <p:cNvPr id="156" name="Google Shape;156;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57" name="Google Shape;157;p14">
            <a:hlinkClick r:id="rId3"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4">
            <a:hlinkClick r:id="rId3"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4">
            <a:hlinkClick r:id="rId3"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4">
            <a:hlinkClick r:id="rId3"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14"/>
          <p:cNvGrpSpPr/>
          <p:nvPr/>
        </p:nvGrpSpPr>
        <p:grpSpPr>
          <a:xfrm>
            <a:off x="0" y="381001"/>
            <a:ext cx="1037850" cy="1016287"/>
            <a:chOff x="0" y="381001"/>
            <a:chExt cx="1037850" cy="1016287"/>
          </a:xfrm>
        </p:grpSpPr>
        <p:sp>
          <p:nvSpPr>
            <p:cNvPr id="162" name="Google Shape;162;p14"/>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_alt1">
  <p:cSld name="TITLE_AND_BODY_2">
    <p:spTree>
      <p:nvGrpSpPr>
        <p:cNvPr id="1" name="Shape 164"/>
        <p:cNvGrpSpPr/>
        <p:nvPr/>
      </p:nvGrpSpPr>
      <p:grpSpPr>
        <a:xfrm>
          <a:off x="0" y="0"/>
          <a:ext cx="0" cy="0"/>
          <a:chOff x="0" y="0"/>
          <a:chExt cx="0" cy="0"/>
        </a:xfrm>
      </p:grpSpPr>
      <p:sp>
        <p:nvSpPr>
          <p:cNvPr id="165" name="Google Shape;165;p15"/>
          <p:cNvSpPr txBox="1">
            <a:spLocks noGrp="1"/>
          </p:cNvSpPr>
          <p:nvPr>
            <p:ph type="title"/>
          </p:nvPr>
        </p:nvSpPr>
        <p:spPr>
          <a:xfrm>
            <a:off x="361071" y="1924852"/>
            <a:ext cx="2304900" cy="1797300"/>
          </a:xfrm>
          <a:prstGeom prst="rect">
            <a:avLst/>
          </a:prstGeom>
        </p:spPr>
        <p:txBody>
          <a:bodyPr spcFirstLastPara="1" wrap="square" lIns="91425" tIns="91425" rIns="91425" bIns="91425" anchor="t" anchorCtr="0">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66" name="Google Shape;166;p15"/>
          <p:cNvSpPr/>
          <p:nvPr/>
        </p:nvSpPr>
        <p:spPr>
          <a:xfrm>
            <a:off x="4564200" y="0"/>
            <a:ext cx="4579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txBox="1">
            <a:spLocks noGrp="1"/>
          </p:cNvSpPr>
          <p:nvPr>
            <p:ph type="body" idx="1"/>
          </p:nvPr>
        </p:nvSpPr>
        <p:spPr>
          <a:xfrm>
            <a:off x="6451271" y="1924850"/>
            <a:ext cx="2304900" cy="17973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Clr>
                <a:schemeClr val="dk1"/>
              </a:buClr>
              <a:buSzPts val="1100"/>
              <a:buChar char="●"/>
              <a:defRPr sz="1100">
                <a:solidFill>
                  <a:schemeClr val="dk1"/>
                </a:solidFill>
              </a:defRPr>
            </a:lvl1pPr>
            <a:lvl2pPr marL="914400" lvl="1" indent="-298450">
              <a:spcBef>
                <a:spcPts val="0"/>
              </a:spcBef>
              <a:spcAft>
                <a:spcPts val="0"/>
              </a:spcAft>
              <a:buClr>
                <a:schemeClr val="dk1"/>
              </a:buClr>
              <a:buSzPts val="1100"/>
              <a:buChar char="○"/>
              <a:defRPr>
                <a:solidFill>
                  <a:schemeClr val="dk1"/>
                </a:solidFill>
              </a:defRPr>
            </a:lvl2pPr>
            <a:lvl3pPr marL="1371600" lvl="2" indent="-298450">
              <a:spcBef>
                <a:spcPts val="0"/>
              </a:spcBef>
              <a:spcAft>
                <a:spcPts val="0"/>
              </a:spcAft>
              <a:buClr>
                <a:schemeClr val="dk1"/>
              </a:buClr>
              <a:buSzPts val="1100"/>
              <a:buChar char="■"/>
              <a:defRPr>
                <a:solidFill>
                  <a:schemeClr val="dk1"/>
                </a:solidFill>
              </a:defRPr>
            </a:lvl3pPr>
            <a:lvl4pPr marL="1828800" lvl="3" indent="-298450">
              <a:spcBef>
                <a:spcPts val="0"/>
              </a:spcBef>
              <a:spcAft>
                <a:spcPts val="0"/>
              </a:spcAft>
              <a:buClr>
                <a:schemeClr val="dk1"/>
              </a:buClr>
              <a:buSzPts val="1100"/>
              <a:buChar char="●"/>
              <a:defRPr>
                <a:solidFill>
                  <a:schemeClr val="dk1"/>
                </a:solidFill>
              </a:defRPr>
            </a:lvl4pPr>
            <a:lvl5pPr marL="2286000" lvl="4" indent="-298450">
              <a:spcBef>
                <a:spcPts val="0"/>
              </a:spcBef>
              <a:spcAft>
                <a:spcPts val="0"/>
              </a:spcAft>
              <a:buClr>
                <a:schemeClr val="dk1"/>
              </a:buClr>
              <a:buSzPts val="1100"/>
              <a:buChar char="○"/>
              <a:defRPr>
                <a:solidFill>
                  <a:schemeClr val="dk1"/>
                </a:solidFill>
              </a:defRPr>
            </a:lvl5pPr>
            <a:lvl6pPr marL="2743200" lvl="5" indent="-298450">
              <a:spcBef>
                <a:spcPts val="0"/>
              </a:spcBef>
              <a:spcAft>
                <a:spcPts val="0"/>
              </a:spcAft>
              <a:buClr>
                <a:schemeClr val="dk1"/>
              </a:buClr>
              <a:buSzPts val="1100"/>
              <a:buChar char="■"/>
              <a:defRPr>
                <a:solidFill>
                  <a:schemeClr val="dk1"/>
                </a:solidFill>
              </a:defRPr>
            </a:lvl6pPr>
            <a:lvl7pPr marL="3200400" lvl="6" indent="-298450">
              <a:spcBef>
                <a:spcPts val="0"/>
              </a:spcBef>
              <a:spcAft>
                <a:spcPts val="0"/>
              </a:spcAft>
              <a:buClr>
                <a:schemeClr val="dk1"/>
              </a:buClr>
              <a:buSzPts val="1100"/>
              <a:buChar char="●"/>
              <a:defRPr>
                <a:solidFill>
                  <a:schemeClr val="dk1"/>
                </a:solidFill>
              </a:defRPr>
            </a:lvl7pPr>
            <a:lvl8pPr marL="3657600" lvl="7" indent="-298450">
              <a:spcBef>
                <a:spcPts val="0"/>
              </a:spcBef>
              <a:spcAft>
                <a:spcPts val="0"/>
              </a:spcAft>
              <a:buClr>
                <a:schemeClr val="dk1"/>
              </a:buClr>
              <a:buSzPts val="1100"/>
              <a:buChar char="○"/>
              <a:defRPr>
                <a:solidFill>
                  <a:schemeClr val="dk1"/>
                </a:solidFill>
              </a:defRPr>
            </a:lvl8pPr>
            <a:lvl9pPr marL="4114800" lvl="8" indent="-298450">
              <a:spcBef>
                <a:spcPts val="0"/>
              </a:spcBef>
              <a:spcAft>
                <a:spcPts val="0"/>
              </a:spcAft>
              <a:buClr>
                <a:schemeClr val="dk1"/>
              </a:buClr>
              <a:buSzPts val="1100"/>
              <a:buChar char="■"/>
              <a:defRPr>
                <a:solidFill>
                  <a:schemeClr val="dk1"/>
                </a:solidFill>
              </a:defRPr>
            </a:lvl9pPr>
          </a:lstStyle>
          <a:p>
            <a:endParaRPr/>
          </a:p>
        </p:txBody>
      </p:sp>
      <p:sp>
        <p:nvSpPr>
          <p:cNvPr id="168" name="Google Shape;168;p15">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5">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5">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5">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 name="Google Shape;172;p15"/>
          <p:cNvGrpSpPr/>
          <p:nvPr/>
        </p:nvGrpSpPr>
        <p:grpSpPr>
          <a:xfrm>
            <a:off x="0" y="381001"/>
            <a:ext cx="1037850" cy="1016287"/>
            <a:chOff x="0" y="381001"/>
            <a:chExt cx="1037850" cy="1016287"/>
          </a:xfrm>
        </p:grpSpPr>
        <p:sp>
          <p:nvSpPr>
            <p:cNvPr id="173" name="Google Shape;173;p1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 name="Google Shape;175;p15"/>
          <p:cNvSpPr txBox="1">
            <a:spLocks noGrp="1"/>
          </p:cNvSpPr>
          <p:nvPr>
            <p:ph type="title" idx="2"/>
          </p:nvPr>
        </p:nvSpPr>
        <p:spPr>
          <a:xfrm>
            <a:off x="1297500" y="459490"/>
            <a:ext cx="3005700" cy="510900"/>
          </a:xfrm>
          <a:prstGeom prst="rect">
            <a:avLst/>
          </a:prstGeom>
        </p:spPr>
        <p:txBody>
          <a:bodyPr spcFirstLastPara="1" wrap="square" lIns="91425" tIns="91425" rIns="91425" bIns="91425" anchor="t" anchorCtr="0">
            <a:normAutofit/>
          </a:bodyPr>
          <a:lstStyle>
            <a:lvl1pPr lvl="0">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a:endParaRPr/>
          </a:p>
        </p:txBody>
      </p:sp>
      <p:sp>
        <p:nvSpPr>
          <p:cNvPr id="176" name="Google Shape;17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_alt2">
  <p:cSld name="TITLE_AND_BODY_2_1">
    <p:spTree>
      <p:nvGrpSpPr>
        <p:cNvPr id="1" name="Shape 177"/>
        <p:cNvGrpSpPr/>
        <p:nvPr/>
      </p:nvGrpSpPr>
      <p:grpSpPr>
        <a:xfrm>
          <a:off x="0" y="0"/>
          <a:ext cx="0" cy="0"/>
          <a:chOff x="0" y="0"/>
          <a:chExt cx="0" cy="0"/>
        </a:xfrm>
      </p:grpSpPr>
      <p:sp>
        <p:nvSpPr>
          <p:cNvPr id="178" name="Google Shape;178;p16"/>
          <p:cNvSpPr txBox="1">
            <a:spLocks noGrp="1"/>
          </p:cNvSpPr>
          <p:nvPr>
            <p:ph type="title"/>
          </p:nvPr>
        </p:nvSpPr>
        <p:spPr>
          <a:xfrm>
            <a:off x="702850" y="1708619"/>
            <a:ext cx="3333300" cy="1470900"/>
          </a:xfrm>
          <a:prstGeom prst="rect">
            <a:avLst/>
          </a:prstGeom>
        </p:spPr>
        <p:txBody>
          <a:bodyPr spcFirstLastPara="1" wrap="square" lIns="91425" tIns="91425" rIns="91425" bIns="91425" anchor="t" anchorCtr="0">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79" name="Google Shape;179;p16"/>
          <p:cNvSpPr/>
          <p:nvPr/>
        </p:nvSpPr>
        <p:spPr>
          <a:xfrm>
            <a:off x="0" y="3486600"/>
            <a:ext cx="9144000" cy="1656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6">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6">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6">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 name="Google Shape;184;p16"/>
          <p:cNvGrpSpPr/>
          <p:nvPr/>
        </p:nvGrpSpPr>
        <p:grpSpPr>
          <a:xfrm>
            <a:off x="0" y="381001"/>
            <a:ext cx="1037850" cy="1016287"/>
            <a:chOff x="0" y="381001"/>
            <a:chExt cx="1037850" cy="1016287"/>
          </a:xfrm>
        </p:grpSpPr>
        <p:sp>
          <p:nvSpPr>
            <p:cNvPr id="185" name="Google Shape;185;p1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 name="Google Shape;187;p16"/>
          <p:cNvSpPr txBox="1">
            <a:spLocks noGrp="1"/>
          </p:cNvSpPr>
          <p:nvPr>
            <p:ph type="title" idx="2"/>
          </p:nvPr>
        </p:nvSpPr>
        <p:spPr>
          <a:xfrm>
            <a:off x="1297500" y="459490"/>
            <a:ext cx="3005700" cy="510900"/>
          </a:xfrm>
          <a:prstGeom prst="rect">
            <a:avLst/>
          </a:prstGeom>
        </p:spPr>
        <p:txBody>
          <a:bodyPr spcFirstLastPara="1" wrap="square" lIns="91425" tIns="91425" rIns="91425" bIns="91425" anchor="t" anchorCtr="0">
            <a:normAutofit/>
          </a:bodyPr>
          <a:lstStyle>
            <a:lvl1pPr lvl="0">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a:endParaRPr/>
          </a:p>
        </p:txBody>
      </p:sp>
      <p:sp>
        <p:nvSpPr>
          <p:cNvPr id="188" name="Google Shape;188;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89" name="Google Shape;189;p16"/>
          <p:cNvSpPr txBox="1">
            <a:spLocks noGrp="1"/>
          </p:cNvSpPr>
          <p:nvPr>
            <p:ph type="body" idx="1"/>
          </p:nvPr>
        </p:nvSpPr>
        <p:spPr>
          <a:xfrm>
            <a:off x="702850" y="3625275"/>
            <a:ext cx="3333300" cy="7653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Clr>
                <a:schemeClr val="dk1"/>
              </a:buClr>
              <a:buSzPts val="1100"/>
              <a:buChar char="●"/>
              <a:defRPr sz="1100">
                <a:solidFill>
                  <a:schemeClr val="dk1"/>
                </a:solidFill>
              </a:defRPr>
            </a:lvl1pPr>
            <a:lvl2pPr marL="914400" lvl="1" indent="-298450">
              <a:spcBef>
                <a:spcPts val="0"/>
              </a:spcBef>
              <a:spcAft>
                <a:spcPts val="0"/>
              </a:spcAft>
              <a:buClr>
                <a:schemeClr val="dk1"/>
              </a:buClr>
              <a:buSzPts val="1100"/>
              <a:buChar char="○"/>
              <a:defRPr>
                <a:solidFill>
                  <a:schemeClr val="dk1"/>
                </a:solidFill>
              </a:defRPr>
            </a:lvl2pPr>
            <a:lvl3pPr marL="1371600" lvl="2" indent="-298450">
              <a:spcBef>
                <a:spcPts val="0"/>
              </a:spcBef>
              <a:spcAft>
                <a:spcPts val="0"/>
              </a:spcAft>
              <a:buClr>
                <a:schemeClr val="dk1"/>
              </a:buClr>
              <a:buSzPts val="1100"/>
              <a:buChar char="■"/>
              <a:defRPr>
                <a:solidFill>
                  <a:schemeClr val="dk1"/>
                </a:solidFill>
              </a:defRPr>
            </a:lvl3pPr>
            <a:lvl4pPr marL="1828800" lvl="3" indent="-298450">
              <a:spcBef>
                <a:spcPts val="0"/>
              </a:spcBef>
              <a:spcAft>
                <a:spcPts val="0"/>
              </a:spcAft>
              <a:buClr>
                <a:schemeClr val="dk1"/>
              </a:buClr>
              <a:buSzPts val="1100"/>
              <a:buChar char="●"/>
              <a:defRPr>
                <a:solidFill>
                  <a:schemeClr val="dk1"/>
                </a:solidFill>
              </a:defRPr>
            </a:lvl4pPr>
            <a:lvl5pPr marL="2286000" lvl="4" indent="-298450">
              <a:spcBef>
                <a:spcPts val="0"/>
              </a:spcBef>
              <a:spcAft>
                <a:spcPts val="0"/>
              </a:spcAft>
              <a:buClr>
                <a:schemeClr val="dk1"/>
              </a:buClr>
              <a:buSzPts val="1100"/>
              <a:buChar char="○"/>
              <a:defRPr>
                <a:solidFill>
                  <a:schemeClr val="dk1"/>
                </a:solidFill>
              </a:defRPr>
            </a:lvl5pPr>
            <a:lvl6pPr marL="2743200" lvl="5" indent="-298450">
              <a:spcBef>
                <a:spcPts val="0"/>
              </a:spcBef>
              <a:spcAft>
                <a:spcPts val="0"/>
              </a:spcAft>
              <a:buClr>
                <a:schemeClr val="dk1"/>
              </a:buClr>
              <a:buSzPts val="1100"/>
              <a:buChar char="■"/>
              <a:defRPr>
                <a:solidFill>
                  <a:schemeClr val="dk1"/>
                </a:solidFill>
              </a:defRPr>
            </a:lvl6pPr>
            <a:lvl7pPr marL="3200400" lvl="6" indent="-298450">
              <a:spcBef>
                <a:spcPts val="0"/>
              </a:spcBef>
              <a:spcAft>
                <a:spcPts val="0"/>
              </a:spcAft>
              <a:buClr>
                <a:schemeClr val="dk1"/>
              </a:buClr>
              <a:buSzPts val="1100"/>
              <a:buChar char="●"/>
              <a:defRPr>
                <a:solidFill>
                  <a:schemeClr val="dk1"/>
                </a:solidFill>
              </a:defRPr>
            </a:lvl7pPr>
            <a:lvl8pPr marL="3657600" lvl="7" indent="-298450">
              <a:spcBef>
                <a:spcPts val="0"/>
              </a:spcBef>
              <a:spcAft>
                <a:spcPts val="0"/>
              </a:spcAft>
              <a:buClr>
                <a:schemeClr val="dk1"/>
              </a:buClr>
              <a:buSzPts val="1100"/>
              <a:buChar char="○"/>
              <a:defRPr>
                <a:solidFill>
                  <a:schemeClr val="dk1"/>
                </a:solidFill>
              </a:defRPr>
            </a:lvl8pPr>
            <a:lvl9pPr marL="4114800" lvl="8" indent="-298450">
              <a:spcBef>
                <a:spcPts val="0"/>
              </a:spcBef>
              <a:spcAft>
                <a:spcPts val="0"/>
              </a:spcAft>
              <a:buClr>
                <a:schemeClr val="dk1"/>
              </a:buClr>
              <a:buSzPts val="1100"/>
              <a:buChar char="■"/>
              <a:defRPr>
                <a:solidFill>
                  <a:schemeClr val="dk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3"/>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 name="Google Shape;4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7" name="Google Shape;4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3" name="Google Shape;53;p5"/>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5"/>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1" name="Google Shape;6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7"/>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7" name="Google Shape;67;p7"/>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8" name="Google Shape;6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8"/>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8"/>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 name="Google Shape;9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9"/>
          <p:cNvSpPr txBox="1">
            <a:spLocks noGrp="1"/>
          </p:cNvSpPr>
          <p:nvPr>
            <p:ph type="title"/>
          </p:nvPr>
        </p:nvSpPr>
        <p:spPr>
          <a:xfrm>
            <a:off x="1297500" y="1658325"/>
            <a:ext cx="3036300" cy="17517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6" name="Google Shape;96;p9"/>
          <p:cNvSpPr txBox="1">
            <a:spLocks noGrp="1"/>
          </p:cNvSpPr>
          <p:nvPr>
            <p:ph type="subTitle" idx="1"/>
          </p:nvPr>
        </p:nvSpPr>
        <p:spPr>
          <a:xfrm>
            <a:off x="1297500" y="3538000"/>
            <a:ext cx="3036300" cy="506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97" name="Google Shape;97;p9"/>
          <p:cNvSpPr txBox="1">
            <a:spLocks noGrp="1"/>
          </p:cNvSpPr>
          <p:nvPr>
            <p:ph type="body" idx="2"/>
          </p:nvPr>
        </p:nvSpPr>
        <p:spPr>
          <a:xfrm>
            <a:off x="4648200" y="1696600"/>
            <a:ext cx="3676800" cy="234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8" name="Google Shape;9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0"/>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0"/>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104" name="Google Shape;10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3389/fnmol.2021.772226"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hyperlink" Target="http://dx.doi.org/10.3390/biomedicines810042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7"/>
          <p:cNvSpPr txBox="1">
            <a:spLocks noGrp="1"/>
          </p:cNvSpPr>
          <p:nvPr>
            <p:ph type="ctrTitle"/>
          </p:nvPr>
        </p:nvSpPr>
        <p:spPr>
          <a:xfrm>
            <a:off x="3345350" y="1023150"/>
            <a:ext cx="5017500" cy="3097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Molecular Targets of Potential Therapeutics for Frontotemporal Degeneration</a:t>
            </a:r>
            <a:endParaRPr/>
          </a:p>
          <a:p>
            <a:pPr marL="0" lvl="0" indent="0" algn="l" rtl="0">
              <a:spcBef>
                <a:spcPts val="0"/>
              </a:spcBef>
              <a:spcAft>
                <a:spcPts val="0"/>
              </a:spcAft>
              <a:buNone/>
            </a:pPr>
            <a:endParaRPr/>
          </a:p>
          <a:p>
            <a:pPr marL="0" lvl="0" indent="0" algn="l" rtl="0">
              <a:spcBef>
                <a:spcPts val="0"/>
              </a:spcBef>
              <a:spcAft>
                <a:spcPts val="0"/>
              </a:spcAft>
              <a:buNone/>
            </a:pPr>
            <a:r>
              <a:rPr lang="en-GB" sz="2111"/>
              <a:t>DeJarra Johnson, MD</a:t>
            </a:r>
            <a:endParaRPr sz="211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6"/>
          <p:cNvSpPr txBox="1">
            <a:spLocks noGrp="1"/>
          </p:cNvSpPr>
          <p:nvPr>
            <p:ph type="title"/>
          </p:nvPr>
        </p:nvSpPr>
        <p:spPr>
          <a:xfrm>
            <a:off x="1379050" y="178575"/>
            <a:ext cx="6513000" cy="621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Fate of Cytoplasmic Tau Aggregates</a:t>
            </a:r>
            <a:endParaRPr/>
          </a:p>
        </p:txBody>
      </p:sp>
      <p:sp>
        <p:nvSpPr>
          <p:cNvPr id="268" name="Google Shape;268;p26"/>
          <p:cNvSpPr txBox="1">
            <a:spLocks noGrp="1"/>
          </p:cNvSpPr>
          <p:nvPr>
            <p:ph type="body" idx="1"/>
          </p:nvPr>
        </p:nvSpPr>
        <p:spPr>
          <a:xfrm>
            <a:off x="2100" y="1362950"/>
            <a:ext cx="3798900" cy="2415900"/>
          </a:xfrm>
          <a:prstGeom prst="rect">
            <a:avLst/>
          </a:prstGeom>
        </p:spPr>
        <p:txBody>
          <a:bodyPr spcFirstLastPara="1" wrap="square" lIns="91425" tIns="91425" rIns="91425" bIns="91425" anchor="t" anchorCtr="0">
            <a:noAutofit/>
          </a:bodyPr>
          <a:lstStyle/>
          <a:p>
            <a:pPr marL="457200" lvl="0" indent="-355600" algn="l" rtl="0">
              <a:lnSpc>
                <a:spcPct val="105000"/>
              </a:lnSpc>
              <a:spcBef>
                <a:spcPts val="0"/>
              </a:spcBef>
              <a:spcAft>
                <a:spcPts val="0"/>
              </a:spcAft>
              <a:buSzPts val="2000"/>
              <a:buFont typeface="Montserrat"/>
              <a:buChar char="●"/>
            </a:pPr>
            <a:r>
              <a:rPr lang="en-GB" sz="2000">
                <a:latin typeface="Montserrat"/>
                <a:ea typeface="Montserrat"/>
                <a:cs typeface="Montserrat"/>
                <a:sym typeface="Montserrat"/>
              </a:rPr>
              <a:t>Tau can be secreted via: </a:t>
            </a:r>
            <a:endParaRPr sz="2000">
              <a:latin typeface="Montserrat"/>
              <a:ea typeface="Montserrat"/>
              <a:cs typeface="Montserrat"/>
              <a:sym typeface="Montserrat"/>
            </a:endParaRPr>
          </a:p>
          <a:p>
            <a:pPr marL="914400" lvl="1" indent="-342900" algn="l" rtl="0">
              <a:lnSpc>
                <a:spcPct val="105000"/>
              </a:lnSpc>
              <a:spcBef>
                <a:spcPts val="0"/>
              </a:spcBef>
              <a:spcAft>
                <a:spcPts val="0"/>
              </a:spcAft>
              <a:buSzPts val="1800"/>
              <a:buFont typeface="Montserrat"/>
              <a:buChar char="○"/>
            </a:pPr>
            <a:r>
              <a:rPr lang="en-GB" sz="1800">
                <a:latin typeface="Montserrat"/>
                <a:ea typeface="Montserrat"/>
                <a:cs typeface="Montserrat"/>
                <a:sym typeface="Montserrat"/>
              </a:rPr>
              <a:t>exosome vesicles </a:t>
            </a:r>
            <a:endParaRPr sz="1800">
              <a:latin typeface="Montserrat"/>
              <a:ea typeface="Montserrat"/>
              <a:cs typeface="Montserrat"/>
              <a:sym typeface="Montserrat"/>
            </a:endParaRPr>
          </a:p>
          <a:p>
            <a:pPr marL="914400" lvl="1" indent="-342900" algn="l" rtl="0">
              <a:lnSpc>
                <a:spcPct val="105000"/>
              </a:lnSpc>
              <a:spcBef>
                <a:spcPts val="0"/>
              </a:spcBef>
              <a:spcAft>
                <a:spcPts val="0"/>
              </a:spcAft>
              <a:buSzPts val="1800"/>
              <a:buFont typeface="Montserrat"/>
              <a:buChar char="○"/>
            </a:pPr>
            <a:r>
              <a:rPr lang="en-GB" sz="1800">
                <a:latin typeface="Montserrat"/>
                <a:ea typeface="Montserrat"/>
                <a:cs typeface="Montserrat"/>
                <a:sym typeface="Montserrat"/>
              </a:rPr>
              <a:t>Ectosome vesicles</a:t>
            </a:r>
            <a:endParaRPr sz="1800">
              <a:latin typeface="Montserrat"/>
              <a:ea typeface="Montserrat"/>
              <a:cs typeface="Montserrat"/>
              <a:sym typeface="Montserrat"/>
            </a:endParaRPr>
          </a:p>
          <a:p>
            <a:pPr marL="914400" lvl="1" indent="-342900" algn="l" rtl="0">
              <a:lnSpc>
                <a:spcPct val="105000"/>
              </a:lnSpc>
              <a:spcBef>
                <a:spcPts val="0"/>
              </a:spcBef>
              <a:spcAft>
                <a:spcPts val="0"/>
              </a:spcAft>
              <a:buSzPts val="1800"/>
              <a:buFont typeface="Montserrat"/>
              <a:buChar char="○"/>
            </a:pPr>
            <a:r>
              <a:rPr lang="en-GB" sz="1800">
                <a:latin typeface="Montserrat"/>
                <a:ea typeface="Montserrat"/>
                <a:cs typeface="Montserrat"/>
                <a:sym typeface="Montserrat"/>
              </a:rPr>
              <a:t>Endolysosomes</a:t>
            </a:r>
            <a:endParaRPr sz="1800">
              <a:latin typeface="Montserrat"/>
              <a:ea typeface="Montserrat"/>
              <a:cs typeface="Montserrat"/>
              <a:sym typeface="Montserrat"/>
            </a:endParaRPr>
          </a:p>
          <a:p>
            <a:pPr marL="914400" lvl="1" indent="-342900" algn="l" rtl="0">
              <a:lnSpc>
                <a:spcPct val="105000"/>
              </a:lnSpc>
              <a:spcBef>
                <a:spcPts val="0"/>
              </a:spcBef>
              <a:spcAft>
                <a:spcPts val="0"/>
              </a:spcAft>
              <a:buSzPts val="1800"/>
              <a:buFont typeface="Montserrat"/>
              <a:buChar char="○"/>
            </a:pPr>
            <a:r>
              <a:rPr lang="en-GB" sz="1800">
                <a:latin typeface="Montserrat"/>
                <a:ea typeface="Montserrat"/>
                <a:cs typeface="Montserrat"/>
                <a:sym typeface="Montserrat"/>
              </a:rPr>
              <a:t>direct binding to the plasma membrane</a:t>
            </a:r>
            <a:endParaRPr sz="1800">
              <a:latin typeface="Montserrat"/>
              <a:ea typeface="Montserrat"/>
              <a:cs typeface="Montserrat"/>
              <a:sym typeface="Montserrat"/>
            </a:endParaRPr>
          </a:p>
          <a:p>
            <a:pPr marL="457200" lvl="0" indent="-355600" algn="l" rtl="0">
              <a:lnSpc>
                <a:spcPct val="105000"/>
              </a:lnSpc>
              <a:spcBef>
                <a:spcPts val="0"/>
              </a:spcBef>
              <a:spcAft>
                <a:spcPts val="0"/>
              </a:spcAft>
              <a:buSzPts val="2000"/>
              <a:buFont typeface="Montserrat"/>
              <a:buChar char="●"/>
            </a:pPr>
            <a:r>
              <a:rPr lang="en-GB" sz="2000">
                <a:latin typeface="Montserrat"/>
                <a:ea typeface="Montserrat"/>
                <a:cs typeface="Montserrat"/>
                <a:sym typeface="Montserrat"/>
              </a:rPr>
              <a:t>Tau can directly transfer to neighboring cells through nanotubes</a:t>
            </a:r>
            <a:endParaRPr sz="2000">
              <a:latin typeface="Montserrat"/>
              <a:ea typeface="Montserrat"/>
              <a:cs typeface="Montserrat"/>
              <a:sym typeface="Montserrat"/>
            </a:endParaRPr>
          </a:p>
        </p:txBody>
      </p:sp>
      <p:pic>
        <p:nvPicPr>
          <p:cNvPr id="269" name="Google Shape;269;p26" descr="figure 5"/>
          <p:cNvPicPr preferRelativeResize="0"/>
          <p:nvPr/>
        </p:nvPicPr>
        <p:blipFill>
          <a:blip r:embed="rId3">
            <a:alphaModFix/>
          </a:blip>
          <a:stretch>
            <a:fillRect/>
          </a:stretch>
        </p:blipFill>
        <p:spPr>
          <a:xfrm>
            <a:off x="3842173" y="876850"/>
            <a:ext cx="5314324" cy="3677350"/>
          </a:xfrm>
          <a:prstGeom prst="rect">
            <a:avLst/>
          </a:prstGeom>
          <a:noFill/>
          <a:ln>
            <a:noFill/>
          </a:ln>
        </p:spPr>
      </p:pic>
      <p:sp>
        <p:nvSpPr>
          <p:cNvPr id="270" name="Google Shape;270;p26"/>
          <p:cNvSpPr txBox="1"/>
          <p:nvPr/>
        </p:nvSpPr>
        <p:spPr>
          <a:xfrm>
            <a:off x="680200" y="4565800"/>
            <a:ext cx="5367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300">
              <a:solidFill>
                <a:schemeClr val="lt1"/>
              </a:solidFill>
              <a:latin typeface="Lato"/>
              <a:ea typeface="Lato"/>
              <a:cs typeface="Lato"/>
              <a:sym typeface="Lato"/>
            </a:endParaRPr>
          </a:p>
        </p:txBody>
      </p:sp>
      <p:sp>
        <p:nvSpPr>
          <p:cNvPr id="271" name="Google Shape;271;p26"/>
          <p:cNvSpPr txBox="1"/>
          <p:nvPr/>
        </p:nvSpPr>
        <p:spPr>
          <a:xfrm>
            <a:off x="47625" y="4465975"/>
            <a:ext cx="8715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a:solidFill>
                  <a:schemeClr val="lt1"/>
                </a:solidFill>
              </a:rPr>
              <a:t>Amro, Z., Yool, A.J., &amp; Collins-Praino, L.E. (2021). The potential role of glial cells in driving the prion-like transcellular propagation of tau in tauopathies. </a:t>
            </a:r>
            <a:r>
              <a:rPr lang="en-GB" sz="900" i="1">
                <a:solidFill>
                  <a:schemeClr val="lt1"/>
                </a:solidFill>
              </a:rPr>
              <a:t>Brain, Behavior, &amp; Immunity - Health, 14</a:t>
            </a:r>
            <a:r>
              <a:rPr lang="en-GB" sz="900">
                <a:solidFill>
                  <a:schemeClr val="lt1"/>
                </a:solidFill>
              </a:rPr>
              <a:t>.</a:t>
            </a:r>
            <a:endParaRPr sz="900">
              <a:solidFill>
                <a:schemeClr val="lt1"/>
              </a:solidFill>
            </a:endParaRPr>
          </a:p>
          <a:p>
            <a:pPr marL="0" lvl="0" indent="0" algn="l" rtl="0">
              <a:spcBef>
                <a:spcPts val="0"/>
              </a:spcBef>
              <a:spcAft>
                <a:spcPts val="0"/>
              </a:spcAft>
              <a:buNone/>
            </a:pPr>
            <a:r>
              <a:rPr lang="en-GB" sz="900">
                <a:solidFill>
                  <a:schemeClr val="lt1"/>
                </a:solidFill>
              </a:rPr>
              <a:t>Colin, M., Dujardin, S., Schraen-Maschke, S. </a:t>
            </a:r>
            <a:r>
              <a:rPr lang="en-GB" sz="900" i="1">
                <a:solidFill>
                  <a:schemeClr val="lt1"/>
                </a:solidFill>
              </a:rPr>
              <a:t>et al.</a:t>
            </a:r>
            <a:r>
              <a:rPr lang="en-GB" sz="900">
                <a:solidFill>
                  <a:schemeClr val="lt1"/>
                </a:solidFill>
              </a:rPr>
              <a:t> From the prion-like propagation hypothesis to therapeutic strategies of anti-tau immunotherapy. </a:t>
            </a:r>
            <a:r>
              <a:rPr lang="en-GB" sz="900" i="1">
                <a:solidFill>
                  <a:schemeClr val="lt1"/>
                </a:solidFill>
              </a:rPr>
              <a:t>Acta Neuropathol</a:t>
            </a:r>
            <a:r>
              <a:rPr lang="en-GB" sz="900">
                <a:solidFill>
                  <a:schemeClr val="lt1"/>
                </a:solidFill>
              </a:rPr>
              <a:t> </a:t>
            </a:r>
            <a:r>
              <a:rPr lang="en-GB" sz="900" b="1">
                <a:solidFill>
                  <a:schemeClr val="lt1"/>
                </a:solidFill>
              </a:rPr>
              <a:t>139</a:t>
            </a:r>
            <a:r>
              <a:rPr lang="en-GB" sz="900">
                <a:solidFill>
                  <a:schemeClr val="lt1"/>
                </a:solidFill>
              </a:rPr>
              <a:t>, 3–25 (2020). https://doi.org/10.1007/s00401-019-02087-9</a:t>
            </a:r>
            <a:endParaRPr sz="1100">
              <a:solidFill>
                <a:schemeClr val="lt1"/>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7"/>
          <p:cNvSpPr txBox="1">
            <a:spLocks noGrp="1"/>
          </p:cNvSpPr>
          <p:nvPr>
            <p:ph type="title"/>
          </p:nvPr>
        </p:nvSpPr>
        <p:spPr>
          <a:xfrm>
            <a:off x="1195550" y="0"/>
            <a:ext cx="6504000" cy="50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GB"/>
              <a:t>Active and Passive Immunotherapies</a:t>
            </a:r>
            <a:endParaRPr/>
          </a:p>
        </p:txBody>
      </p:sp>
      <p:sp>
        <p:nvSpPr>
          <p:cNvPr id="277" name="Google Shape;277;p27"/>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78" name="Google Shape;278;p27"/>
          <p:cNvPicPr preferRelativeResize="0"/>
          <p:nvPr/>
        </p:nvPicPr>
        <p:blipFill rotWithShape="1">
          <a:blip r:embed="rId3">
            <a:alphaModFix/>
          </a:blip>
          <a:srcRect b="19891"/>
          <a:stretch/>
        </p:blipFill>
        <p:spPr>
          <a:xfrm>
            <a:off x="0" y="657600"/>
            <a:ext cx="9144174" cy="3434925"/>
          </a:xfrm>
          <a:prstGeom prst="rect">
            <a:avLst/>
          </a:prstGeom>
          <a:noFill/>
          <a:ln>
            <a:noFill/>
          </a:ln>
        </p:spPr>
      </p:pic>
      <p:sp>
        <p:nvSpPr>
          <p:cNvPr id="279" name="Google Shape;279;p27"/>
          <p:cNvSpPr txBox="1"/>
          <p:nvPr/>
        </p:nvSpPr>
        <p:spPr>
          <a:xfrm>
            <a:off x="0" y="4716850"/>
            <a:ext cx="9144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solidFill>
                  <a:srgbClr val="333333"/>
                </a:solidFill>
                <a:highlight>
                  <a:srgbClr val="FFFFFF"/>
                </a:highlight>
                <a:latin typeface="Roboto"/>
                <a:ea typeface="Roboto"/>
                <a:cs typeface="Roboto"/>
                <a:sym typeface="Roboto"/>
              </a:rPr>
              <a:t>Penny, L.K., Lofthouse, R., Arastoo, M. </a:t>
            </a:r>
            <a:r>
              <a:rPr lang="en-GB" sz="1200" i="1">
                <a:solidFill>
                  <a:srgbClr val="333333"/>
                </a:solidFill>
                <a:highlight>
                  <a:srgbClr val="FFFFFF"/>
                </a:highlight>
                <a:latin typeface="Roboto"/>
                <a:ea typeface="Roboto"/>
                <a:cs typeface="Roboto"/>
                <a:sym typeface="Roboto"/>
              </a:rPr>
              <a:t>et al.</a:t>
            </a:r>
            <a:r>
              <a:rPr lang="en-GB" sz="1200">
                <a:solidFill>
                  <a:srgbClr val="333333"/>
                </a:solidFill>
                <a:highlight>
                  <a:srgbClr val="FFFFFF"/>
                </a:highlight>
                <a:latin typeface="Roboto"/>
                <a:ea typeface="Roboto"/>
                <a:cs typeface="Roboto"/>
                <a:sym typeface="Roboto"/>
              </a:rPr>
              <a:t> Considerations for biomarker strategies in clinical trials investigating tau-targeting therapeutics for Alzheimer’s disease. </a:t>
            </a:r>
            <a:r>
              <a:rPr lang="en-GB" sz="1200" i="1">
                <a:solidFill>
                  <a:srgbClr val="333333"/>
                </a:solidFill>
                <a:highlight>
                  <a:srgbClr val="FFFFFF"/>
                </a:highlight>
                <a:latin typeface="Roboto"/>
                <a:ea typeface="Roboto"/>
                <a:cs typeface="Roboto"/>
                <a:sym typeface="Roboto"/>
              </a:rPr>
              <a:t>Transl Neurodegener</a:t>
            </a:r>
            <a:r>
              <a:rPr lang="en-GB" sz="1200">
                <a:solidFill>
                  <a:srgbClr val="333333"/>
                </a:solidFill>
                <a:highlight>
                  <a:srgbClr val="FFFFFF"/>
                </a:highlight>
                <a:latin typeface="Roboto"/>
                <a:ea typeface="Roboto"/>
                <a:cs typeface="Roboto"/>
                <a:sym typeface="Roboto"/>
              </a:rPr>
              <a:t> 13, 25 (2024). https://doi.org/10.1186/s40035-024-00417-w</a:t>
            </a:r>
            <a:endParaRPr sz="1300">
              <a:solidFill>
                <a:schemeClr val="lt1"/>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8"/>
          <p:cNvSpPr txBox="1">
            <a:spLocks noGrp="1"/>
          </p:cNvSpPr>
          <p:nvPr>
            <p:ph type="title"/>
          </p:nvPr>
        </p:nvSpPr>
        <p:spPr>
          <a:xfrm>
            <a:off x="1297500" y="393750"/>
            <a:ext cx="7365600" cy="1493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a:t>Mechanics of Immunotherapy</a:t>
            </a:r>
            <a:endParaRPr/>
          </a:p>
        </p:txBody>
      </p:sp>
      <p:sp>
        <p:nvSpPr>
          <p:cNvPr id="285" name="Google Shape;285;p28"/>
          <p:cNvSpPr txBox="1">
            <a:spLocks noGrp="1"/>
          </p:cNvSpPr>
          <p:nvPr>
            <p:ph type="body" idx="1"/>
          </p:nvPr>
        </p:nvSpPr>
        <p:spPr>
          <a:xfrm>
            <a:off x="184325" y="1972550"/>
            <a:ext cx="4912200" cy="2415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800">
                <a:latin typeface="Montserrat"/>
                <a:ea typeface="Montserrat"/>
                <a:cs typeface="Montserrat"/>
                <a:sym typeface="Montserrat"/>
              </a:rPr>
              <a:t>-Antibodies can target tau both intracellularly and extracellularly</a:t>
            </a:r>
            <a:endParaRPr sz="1800">
              <a:latin typeface="Montserrat"/>
              <a:ea typeface="Montserrat"/>
              <a:cs typeface="Montserrat"/>
              <a:sym typeface="Montserrat"/>
            </a:endParaRPr>
          </a:p>
          <a:p>
            <a:pPr marL="0" lvl="0" indent="0" algn="l" rtl="0">
              <a:spcBef>
                <a:spcPts val="1200"/>
              </a:spcBef>
              <a:spcAft>
                <a:spcPts val="0"/>
              </a:spcAft>
              <a:buNone/>
            </a:pPr>
            <a:endParaRPr sz="1800">
              <a:latin typeface="Montserrat"/>
              <a:ea typeface="Montserrat"/>
              <a:cs typeface="Montserrat"/>
              <a:sym typeface="Montserrat"/>
            </a:endParaRPr>
          </a:p>
          <a:p>
            <a:pPr marL="0" lvl="0" indent="0" algn="l" rtl="0">
              <a:spcBef>
                <a:spcPts val="1200"/>
              </a:spcBef>
              <a:spcAft>
                <a:spcPts val="1200"/>
              </a:spcAft>
              <a:buNone/>
            </a:pPr>
            <a:endParaRPr sz="1800">
              <a:latin typeface="Montserrat"/>
              <a:ea typeface="Montserrat"/>
              <a:cs typeface="Montserrat"/>
              <a:sym typeface="Montserrat"/>
            </a:endParaRPr>
          </a:p>
        </p:txBody>
      </p:sp>
      <p:pic>
        <p:nvPicPr>
          <p:cNvPr id="286" name="Google Shape;286;p28"/>
          <p:cNvPicPr preferRelativeResize="0"/>
          <p:nvPr/>
        </p:nvPicPr>
        <p:blipFill>
          <a:blip r:embed="rId3">
            <a:alphaModFix/>
          </a:blip>
          <a:stretch>
            <a:fillRect/>
          </a:stretch>
        </p:blipFill>
        <p:spPr>
          <a:xfrm>
            <a:off x="5256500" y="1243375"/>
            <a:ext cx="3742801" cy="2863106"/>
          </a:xfrm>
          <a:prstGeom prst="rect">
            <a:avLst/>
          </a:prstGeom>
          <a:noFill/>
          <a:ln>
            <a:noFill/>
          </a:ln>
        </p:spPr>
      </p:pic>
      <p:sp>
        <p:nvSpPr>
          <p:cNvPr id="287" name="Google Shape;287;p28"/>
          <p:cNvSpPr txBox="1"/>
          <p:nvPr/>
        </p:nvSpPr>
        <p:spPr>
          <a:xfrm>
            <a:off x="5244175" y="4106475"/>
            <a:ext cx="37989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a:solidFill>
                  <a:schemeClr val="lt1"/>
                </a:solidFill>
                <a:latin typeface="Montserrat"/>
                <a:ea typeface="Montserrat"/>
                <a:cs typeface="Montserrat"/>
                <a:sym typeface="Montserrat"/>
              </a:rPr>
              <a:t>Congdon, E.E., Sigurdsson, E.M. Tau-targeting therapies for Alzheimer disease. </a:t>
            </a:r>
            <a:r>
              <a:rPr lang="en-GB" sz="900" i="1">
                <a:solidFill>
                  <a:schemeClr val="lt1"/>
                </a:solidFill>
                <a:latin typeface="Montserrat"/>
                <a:ea typeface="Montserrat"/>
                <a:cs typeface="Montserrat"/>
                <a:sym typeface="Montserrat"/>
              </a:rPr>
              <a:t>Nat Rev Neurol</a:t>
            </a:r>
            <a:r>
              <a:rPr lang="en-GB" sz="900">
                <a:solidFill>
                  <a:schemeClr val="lt1"/>
                </a:solidFill>
                <a:latin typeface="Montserrat"/>
                <a:ea typeface="Montserrat"/>
                <a:cs typeface="Montserrat"/>
                <a:sym typeface="Montserrat"/>
              </a:rPr>
              <a:t> 14, 399–415 (2018). https://doi.org/10.1038/s41582-018-0013-z</a:t>
            </a:r>
            <a:endParaRPr sz="1000">
              <a:solidFill>
                <a:schemeClr val="lt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9"/>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Tau Molecular Targets</a:t>
            </a:r>
            <a:endParaRPr/>
          </a:p>
        </p:txBody>
      </p:sp>
      <p:sp>
        <p:nvSpPr>
          <p:cNvPr id="293" name="Google Shape;293;p29"/>
          <p:cNvSpPr txBox="1">
            <a:spLocks noGrp="1"/>
          </p:cNvSpPr>
          <p:nvPr>
            <p:ph type="body" idx="1"/>
          </p:nvPr>
        </p:nvSpPr>
        <p:spPr>
          <a:xfrm>
            <a:off x="282025" y="1363824"/>
            <a:ext cx="3595800" cy="9774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GB" sz="1800" u="sng">
                <a:latin typeface="Montserrat"/>
                <a:ea typeface="Montserrat"/>
                <a:cs typeface="Montserrat"/>
                <a:sym typeface="Montserrat"/>
              </a:rPr>
              <a:t>Kinases:</a:t>
            </a:r>
            <a:endParaRPr sz="1800" u="sng">
              <a:latin typeface="Montserrat"/>
              <a:ea typeface="Montserrat"/>
              <a:cs typeface="Montserrat"/>
              <a:sym typeface="Montserrat"/>
            </a:endParaRPr>
          </a:p>
          <a:p>
            <a:pPr marL="0" lvl="0" indent="0" algn="l" rtl="0">
              <a:lnSpc>
                <a:spcPct val="80000"/>
              </a:lnSpc>
              <a:spcBef>
                <a:spcPts val="0"/>
              </a:spcBef>
              <a:spcAft>
                <a:spcPts val="0"/>
              </a:spcAft>
              <a:buNone/>
            </a:pPr>
            <a:r>
              <a:rPr lang="en-GB" sz="1800">
                <a:latin typeface="Montserrat"/>
                <a:ea typeface="Montserrat"/>
                <a:cs typeface="Montserrat"/>
                <a:sym typeface="Montserrat"/>
              </a:rPr>
              <a:t>GSK-3𝛃                  PKA           MAPK                    PKC                        Cdc2                      Cdk5</a:t>
            </a:r>
            <a:endParaRPr sz="1800">
              <a:latin typeface="Montserrat"/>
              <a:ea typeface="Montserrat"/>
              <a:cs typeface="Montserrat"/>
              <a:sym typeface="Montserrat"/>
            </a:endParaRPr>
          </a:p>
          <a:p>
            <a:pPr marL="0" lvl="0" indent="0" algn="l" rtl="0">
              <a:lnSpc>
                <a:spcPct val="80000"/>
              </a:lnSpc>
              <a:spcBef>
                <a:spcPts val="0"/>
              </a:spcBef>
              <a:spcAft>
                <a:spcPts val="0"/>
              </a:spcAft>
              <a:buNone/>
            </a:pPr>
            <a:endParaRPr sz="1800">
              <a:latin typeface="Montserrat"/>
              <a:ea typeface="Montserrat"/>
              <a:cs typeface="Montserrat"/>
              <a:sym typeface="Montserrat"/>
            </a:endParaRPr>
          </a:p>
          <a:p>
            <a:pPr marL="0" lvl="0" indent="0" algn="l" rtl="0">
              <a:lnSpc>
                <a:spcPct val="80000"/>
              </a:lnSpc>
              <a:spcBef>
                <a:spcPts val="0"/>
              </a:spcBef>
              <a:spcAft>
                <a:spcPts val="0"/>
              </a:spcAft>
              <a:buNone/>
            </a:pPr>
            <a:endParaRPr sz="1800">
              <a:latin typeface="Montserrat"/>
              <a:ea typeface="Montserrat"/>
              <a:cs typeface="Montserrat"/>
              <a:sym typeface="Montserrat"/>
            </a:endParaRPr>
          </a:p>
        </p:txBody>
      </p:sp>
      <p:pic>
        <p:nvPicPr>
          <p:cNvPr id="294" name="Google Shape;294;p29"/>
          <p:cNvPicPr preferRelativeResize="0"/>
          <p:nvPr/>
        </p:nvPicPr>
        <p:blipFill>
          <a:blip r:embed="rId3">
            <a:alphaModFix/>
          </a:blip>
          <a:stretch>
            <a:fillRect/>
          </a:stretch>
        </p:blipFill>
        <p:spPr>
          <a:xfrm>
            <a:off x="5270875" y="831488"/>
            <a:ext cx="3742799" cy="3480530"/>
          </a:xfrm>
          <a:prstGeom prst="rect">
            <a:avLst/>
          </a:prstGeom>
          <a:noFill/>
          <a:ln>
            <a:noFill/>
          </a:ln>
        </p:spPr>
      </p:pic>
      <p:sp>
        <p:nvSpPr>
          <p:cNvPr id="295" name="Google Shape;295;p29"/>
          <p:cNvSpPr txBox="1">
            <a:spLocks noGrp="1"/>
          </p:cNvSpPr>
          <p:nvPr>
            <p:ph type="body" idx="1"/>
          </p:nvPr>
        </p:nvSpPr>
        <p:spPr>
          <a:xfrm>
            <a:off x="282025" y="2341225"/>
            <a:ext cx="4594500" cy="9774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GB" sz="1800" u="sng">
                <a:latin typeface="Montserrat"/>
                <a:ea typeface="Montserrat"/>
                <a:cs typeface="Montserrat"/>
                <a:sym typeface="Montserrat"/>
              </a:rPr>
              <a:t>Proteases:</a:t>
            </a:r>
            <a:endParaRPr sz="1800" u="sng">
              <a:latin typeface="Montserrat"/>
              <a:ea typeface="Montserrat"/>
              <a:cs typeface="Montserrat"/>
              <a:sym typeface="Montserrat"/>
            </a:endParaRPr>
          </a:p>
          <a:p>
            <a:pPr marL="0" lvl="0" indent="0" algn="l" rtl="0">
              <a:lnSpc>
                <a:spcPct val="80000"/>
              </a:lnSpc>
              <a:spcBef>
                <a:spcPts val="0"/>
              </a:spcBef>
              <a:spcAft>
                <a:spcPts val="0"/>
              </a:spcAft>
              <a:buNone/>
            </a:pPr>
            <a:r>
              <a:rPr lang="en-GB" sz="1800">
                <a:latin typeface="Montserrat"/>
                <a:ea typeface="Montserrat"/>
                <a:cs typeface="Montserrat"/>
                <a:sym typeface="Montserrat"/>
              </a:rPr>
              <a:t>Caspase                  </a:t>
            </a:r>
            <a:endParaRPr sz="1800">
              <a:latin typeface="Montserrat"/>
              <a:ea typeface="Montserrat"/>
              <a:cs typeface="Montserrat"/>
              <a:sym typeface="Montserrat"/>
            </a:endParaRPr>
          </a:p>
          <a:p>
            <a:pPr marL="0" lvl="0" indent="0" algn="l" rtl="0">
              <a:lnSpc>
                <a:spcPct val="80000"/>
              </a:lnSpc>
              <a:spcBef>
                <a:spcPts val="0"/>
              </a:spcBef>
              <a:spcAft>
                <a:spcPts val="0"/>
              </a:spcAft>
              <a:buNone/>
            </a:pPr>
            <a:r>
              <a:rPr lang="en-GB" sz="1800">
                <a:latin typeface="Montserrat"/>
                <a:ea typeface="Montserrat"/>
                <a:cs typeface="Montserrat"/>
                <a:sym typeface="Montserrat"/>
              </a:rPr>
              <a:t>Calpain          </a:t>
            </a:r>
            <a:endParaRPr sz="1800">
              <a:latin typeface="Montserrat"/>
              <a:ea typeface="Montserrat"/>
              <a:cs typeface="Montserrat"/>
              <a:sym typeface="Montserrat"/>
            </a:endParaRPr>
          </a:p>
          <a:p>
            <a:pPr marL="0" lvl="0" indent="0" algn="l" rtl="0">
              <a:lnSpc>
                <a:spcPct val="80000"/>
              </a:lnSpc>
              <a:spcBef>
                <a:spcPts val="0"/>
              </a:spcBef>
              <a:spcAft>
                <a:spcPts val="0"/>
              </a:spcAft>
              <a:buNone/>
            </a:pPr>
            <a:r>
              <a:rPr lang="en-GB" sz="1800">
                <a:latin typeface="Montserrat"/>
                <a:ea typeface="Montserrat"/>
                <a:cs typeface="Montserrat"/>
                <a:sym typeface="Montserrat"/>
              </a:rPr>
              <a:t>Cathepsin             </a:t>
            </a:r>
            <a:endParaRPr sz="1800">
              <a:latin typeface="Montserrat"/>
              <a:ea typeface="Montserrat"/>
              <a:cs typeface="Montserrat"/>
              <a:sym typeface="Montserrat"/>
            </a:endParaRPr>
          </a:p>
          <a:p>
            <a:pPr marL="0" lvl="0" indent="0" algn="l" rtl="0">
              <a:lnSpc>
                <a:spcPct val="80000"/>
              </a:lnSpc>
              <a:spcBef>
                <a:spcPts val="0"/>
              </a:spcBef>
              <a:spcAft>
                <a:spcPts val="0"/>
              </a:spcAft>
              <a:buNone/>
            </a:pPr>
            <a:r>
              <a:rPr lang="en-GB" sz="1800">
                <a:latin typeface="Montserrat"/>
                <a:ea typeface="Montserrat"/>
                <a:cs typeface="Montserrat"/>
                <a:sym typeface="Montserrat"/>
              </a:rPr>
              <a:t>Thrombin-like protease</a:t>
            </a:r>
            <a:endParaRPr sz="1800">
              <a:latin typeface="Montserrat"/>
              <a:ea typeface="Montserrat"/>
              <a:cs typeface="Montserrat"/>
              <a:sym typeface="Montserrat"/>
            </a:endParaRPr>
          </a:p>
          <a:p>
            <a:pPr marL="0" lvl="0" indent="0" algn="l" rtl="0">
              <a:lnSpc>
                <a:spcPct val="80000"/>
              </a:lnSpc>
              <a:spcBef>
                <a:spcPts val="0"/>
              </a:spcBef>
              <a:spcAft>
                <a:spcPts val="0"/>
              </a:spcAft>
              <a:buNone/>
            </a:pPr>
            <a:endParaRPr sz="1800">
              <a:latin typeface="Montserrat"/>
              <a:ea typeface="Montserrat"/>
              <a:cs typeface="Montserrat"/>
              <a:sym typeface="Montserrat"/>
            </a:endParaRPr>
          </a:p>
          <a:p>
            <a:pPr marL="0" lvl="0" indent="0" algn="l" rtl="0">
              <a:lnSpc>
                <a:spcPct val="80000"/>
              </a:lnSpc>
              <a:spcBef>
                <a:spcPts val="0"/>
              </a:spcBef>
              <a:spcAft>
                <a:spcPts val="0"/>
              </a:spcAft>
              <a:buNone/>
            </a:pPr>
            <a:endParaRPr sz="1800">
              <a:latin typeface="Montserrat"/>
              <a:ea typeface="Montserrat"/>
              <a:cs typeface="Montserrat"/>
              <a:sym typeface="Montserrat"/>
            </a:endParaRPr>
          </a:p>
        </p:txBody>
      </p:sp>
      <p:sp>
        <p:nvSpPr>
          <p:cNvPr id="296" name="Google Shape;296;p29"/>
          <p:cNvSpPr txBox="1">
            <a:spLocks noGrp="1"/>
          </p:cNvSpPr>
          <p:nvPr>
            <p:ph type="body" idx="1"/>
          </p:nvPr>
        </p:nvSpPr>
        <p:spPr>
          <a:xfrm>
            <a:off x="244950" y="3678324"/>
            <a:ext cx="3595800" cy="9774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GB" sz="1800" u="sng">
                <a:latin typeface="Montserrat"/>
                <a:ea typeface="Montserrat"/>
                <a:cs typeface="Montserrat"/>
                <a:sym typeface="Montserrat"/>
              </a:rPr>
              <a:t>Phosphatase:</a:t>
            </a:r>
            <a:endParaRPr sz="1800" u="sng">
              <a:latin typeface="Montserrat"/>
              <a:ea typeface="Montserrat"/>
              <a:cs typeface="Montserrat"/>
              <a:sym typeface="Montserrat"/>
            </a:endParaRPr>
          </a:p>
          <a:p>
            <a:pPr marL="0" lvl="0" indent="0" algn="l" rtl="0">
              <a:lnSpc>
                <a:spcPct val="80000"/>
              </a:lnSpc>
              <a:spcBef>
                <a:spcPts val="0"/>
              </a:spcBef>
              <a:spcAft>
                <a:spcPts val="0"/>
              </a:spcAft>
              <a:buNone/>
            </a:pPr>
            <a:r>
              <a:rPr lang="en-GB" sz="1800">
                <a:latin typeface="Montserrat"/>
                <a:ea typeface="Montserrat"/>
                <a:cs typeface="Montserrat"/>
                <a:sym typeface="Montserrat"/>
              </a:rPr>
              <a:t>PP2A</a:t>
            </a:r>
            <a:endParaRPr sz="1800">
              <a:latin typeface="Montserrat"/>
              <a:ea typeface="Montserrat"/>
              <a:cs typeface="Montserrat"/>
              <a:sym typeface="Montserrat"/>
            </a:endParaRPr>
          </a:p>
          <a:p>
            <a:pPr marL="0" lvl="0" indent="0" algn="l" rtl="0">
              <a:lnSpc>
                <a:spcPct val="80000"/>
              </a:lnSpc>
              <a:spcBef>
                <a:spcPts val="0"/>
              </a:spcBef>
              <a:spcAft>
                <a:spcPts val="0"/>
              </a:spcAft>
              <a:buNone/>
            </a:pPr>
            <a:endParaRPr sz="1800">
              <a:latin typeface="Montserrat"/>
              <a:ea typeface="Montserrat"/>
              <a:cs typeface="Montserrat"/>
              <a:sym typeface="Montserrat"/>
            </a:endParaRPr>
          </a:p>
          <a:p>
            <a:pPr marL="0" lvl="0" indent="0" algn="l" rtl="0">
              <a:lnSpc>
                <a:spcPct val="80000"/>
              </a:lnSpc>
              <a:spcBef>
                <a:spcPts val="0"/>
              </a:spcBef>
              <a:spcAft>
                <a:spcPts val="0"/>
              </a:spcAft>
              <a:buNone/>
            </a:pPr>
            <a:endParaRPr sz="1800">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0"/>
          <p:cNvSpPr txBox="1">
            <a:spLocks noGrp="1"/>
          </p:cNvSpPr>
          <p:nvPr>
            <p:ph type="title"/>
          </p:nvPr>
        </p:nvSpPr>
        <p:spPr>
          <a:xfrm>
            <a:off x="1304575" y="174425"/>
            <a:ext cx="7025700" cy="1493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a:t>Steps of TDP-43 Aggregation</a:t>
            </a:r>
            <a:endParaRPr/>
          </a:p>
        </p:txBody>
      </p:sp>
      <p:sp>
        <p:nvSpPr>
          <p:cNvPr id="302" name="Google Shape;302;p30"/>
          <p:cNvSpPr txBox="1">
            <a:spLocks noGrp="1"/>
          </p:cNvSpPr>
          <p:nvPr>
            <p:ph type="body" idx="1"/>
          </p:nvPr>
        </p:nvSpPr>
        <p:spPr>
          <a:xfrm>
            <a:off x="-90550" y="1316825"/>
            <a:ext cx="5356500" cy="2430300"/>
          </a:xfrm>
          <a:prstGeom prst="rect">
            <a:avLst/>
          </a:prstGeom>
        </p:spPr>
        <p:txBody>
          <a:bodyPr spcFirstLastPara="1" wrap="square" lIns="91425" tIns="91425" rIns="91425" bIns="91425" anchor="t" anchorCtr="0">
            <a:noAutofit/>
          </a:bodyPr>
          <a:lstStyle/>
          <a:p>
            <a:pPr marL="457200" lvl="0" indent="-349250" algn="l" rtl="0">
              <a:lnSpc>
                <a:spcPct val="95000"/>
              </a:lnSpc>
              <a:spcBef>
                <a:spcPts val="0"/>
              </a:spcBef>
              <a:spcAft>
                <a:spcPts val="0"/>
              </a:spcAft>
              <a:buSzPts val="1900"/>
              <a:buFont typeface="Montserrat"/>
              <a:buChar char="●"/>
            </a:pPr>
            <a:r>
              <a:rPr lang="en-GB" sz="1900">
                <a:latin typeface="Montserrat"/>
                <a:ea typeface="Montserrat"/>
                <a:cs typeface="Montserrat"/>
                <a:sym typeface="Montserrat"/>
              </a:rPr>
              <a:t>Chronic stress, neuroinflammation, and degenerative diseases leads to increased cytoplasmic mislocalization of TDP-43</a:t>
            </a:r>
            <a:endParaRPr sz="1900">
              <a:latin typeface="Montserrat"/>
              <a:ea typeface="Montserrat"/>
              <a:cs typeface="Montserrat"/>
              <a:sym typeface="Montserrat"/>
            </a:endParaRPr>
          </a:p>
          <a:p>
            <a:pPr marL="457200" lvl="0" indent="0" algn="l" rtl="0">
              <a:lnSpc>
                <a:spcPct val="95000"/>
              </a:lnSpc>
              <a:spcBef>
                <a:spcPts val="0"/>
              </a:spcBef>
              <a:spcAft>
                <a:spcPts val="0"/>
              </a:spcAft>
              <a:buNone/>
            </a:pPr>
            <a:endParaRPr sz="1900">
              <a:latin typeface="Montserrat"/>
              <a:ea typeface="Montserrat"/>
              <a:cs typeface="Montserrat"/>
              <a:sym typeface="Montserrat"/>
            </a:endParaRPr>
          </a:p>
          <a:p>
            <a:pPr marL="457200" lvl="0" indent="-349250" algn="l" rtl="0">
              <a:lnSpc>
                <a:spcPct val="95000"/>
              </a:lnSpc>
              <a:spcBef>
                <a:spcPts val="0"/>
              </a:spcBef>
              <a:spcAft>
                <a:spcPts val="0"/>
              </a:spcAft>
              <a:buSzPts val="1900"/>
              <a:buFont typeface="Montserrat"/>
              <a:buChar char="●"/>
            </a:pPr>
            <a:r>
              <a:rPr lang="en-GB" sz="1900">
                <a:latin typeface="Montserrat"/>
                <a:ea typeface="Montserrat"/>
                <a:cs typeface="Montserrat"/>
                <a:sym typeface="Montserrat"/>
              </a:rPr>
              <a:t>Cytoplasmic TDP-43 undergoes fragmentation, phosphorylation , ubiquitination</a:t>
            </a:r>
            <a:endParaRPr sz="1900">
              <a:latin typeface="Montserrat"/>
              <a:ea typeface="Montserrat"/>
              <a:cs typeface="Montserrat"/>
              <a:sym typeface="Montserrat"/>
            </a:endParaRPr>
          </a:p>
          <a:p>
            <a:pPr marL="457200" lvl="0" indent="0" algn="l" rtl="0">
              <a:lnSpc>
                <a:spcPct val="95000"/>
              </a:lnSpc>
              <a:spcBef>
                <a:spcPts val="0"/>
              </a:spcBef>
              <a:spcAft>
                <a:spcPts val="0"/>
              </a:spcAft>
              <a:buNone/>
            </a:pPr>
            <a:endParaRPr sz="1900">
              <a:latin typeface="Montserrat"/>
              <a:ea typeface="Montserrat"/>
              <a:cs typeface="Montserrat"/>
              <a:sym typeface="Montserrat"/>
            </a:endParaRPr>
          </a:p>
          <a:p>
            <a:pPr marL="457200" lvl="0" indent="-349250" algn="l" rtl="0">
              <a:lnSpc>
                <a:spcPct val="95000"/>
              </a:lnSpc>
              <a:spcBef>
                <a:spcPts val="0"/>
              </a:spcBef>
              <a:spcAft>
                <a:spcPts val="0"/>
              </a:spcAft>
              <a:buSzPts val="1900"/>
              <a:buFont typeface="Montserrat"/>
              <a:buChar char="●"/>
            </a:pPr>
            <a:r>
              <a:rPr lang="en-GB" sz="1900">
                <a:latin typeface="Montserrat"/>
                <a:ea typeface="Montserrat"/>
                <a:cs typeface="Montserrat"/>
                <a:sym typeface="Montserrat"/>
              </a:rPr>
              <a:t>Post-translational changes causes protein aggregation</a:t>
            </a:r>
            <a:endParaRPr sz="1900">
              <a:latin typeface="Montserrat"/>
              <a:ea typeface="Montserrat"/>
              <a:cs typeface="Montserrat"/>
              <a:sym typeface="Montserrat"/>
            </a:endParaRPr>
          </a:p>
        </p:txBody>
      </p:sp>
      <p:sp>
        <p:nvSpPr>
          <p:cNvPr id="303" name="Google Shape;303;p30"/>
          <p:cNvSpPr txBox="1"/>
          <p:nvPr/>
        </p:nvSpPr>
        <p:spPr>
          <a:xfrm>
            <a:off x="0" y="4558000"/>
            <a:ext cx="9082200" cy="136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a:solidFill>
                  <a:schemeClr val="lt1"/>
                </a:solidFill>
              </a:rPr>
              <a:t>Mena, L., Scarim-Lopez, J. et al. TDP-43 and ER Stress in neurodegeneration:friends or foe. Another protein aggregate that can be seen in FTD is TDP-43. Front. Mol. Neurosci., 24 October 2021 Sec. Molecular Signalling and Pathways Volume 14 - 2021 </a:t>
            </a:r>
            <a:r>
              <a:rPr lang="en-GB" sz="1100" u="sng">
                <a:solidFill>
                  <a:schemeClr val="lt1"/>
                </a:solidFill>
                <a:hlinkClick r:id="rId3">
                  <a:extLst>
                    <a:ext uri="{A12FA001-AC4F-418D-AE19-62706E023703}">
                      <ahyp:hlinkClr xmlns:ahyp="http://schemas.microsoft.com/office/drawing/2018/hyperlinkcolor" val="tx"/>
                    </a:ext>
                  </a:extLst>
                </a:hlinkClick>
              </a:rPr>
              <a:t>https://doi.org/10.3389/fnmol.2021.772226</a:t>
            </a:r>
            <a:endParaRPr sz="1100" u="sng">
              <a:solidFill>
                <a:schemeClr val="lt1"/>
              </a:solidFill>
            </a:endParaRPr>
          </a:p>
          <a:p>
            <a:pPr marL="0" lvl="0" indent="0" algn="l" rtl="0">
              <a:spcBef>
                <a:spcPts val="0"/>
              </a:spcBef>
              <a:spcAft>
                <a:spcPts val="0"/>
              </a:spcAft>
              <a:buNone/>
            </a:pPr>
            <a:endParaRPr sz="1100">
              <a:solidFill>
                <a:schemeClr val="lt1"/>
              </a:solidFill>
            </a:endParaRPr>
          </a:p>
          <a:p>
            <a:pPr marL="0" lvl="0" indent="0" algn="l" rtl="0">
              <a:spcBef>
                <a:spcPts val="0"/>
              </a:spcBef>
              <a:spcAft>
                <a:spcPts val="0"/>
              </a:spcAft>
              <a:buNone/>
            </a:pPr>
            <a:endParaRPr sz="1100">
              <a:solidFill>
                <a:schemeClr val="lt1"/>
              </a:solidFill>
            </a:endParaRPr>
          </a:p>
          <a:p>
            <a:pPr marL="0" lvl="0" indent="0" algn="l" rtl="0">
              <a:spcBef>
                <a:spcPts val="0"/>
              </a:spcBef>
              <a:spcAft>
                <a:spcPts val="0"/>
              </a:spcAft>
              <a:buNone/>
            </a:pPr>
            <a:endParaRPr sz="1100">
              <a:solidFill>
                <a:schemeClr val="lt1"/>
              </a:solidFill>
            </a:endParaRPr>
          </a:p>
          <a:p>
            <a:pPr marL="0" lvl="0" indent="0" algn="l" rtl="0">
              <a:spcBef>
                <a:spcPts val="0"/>
              </a:spcBef>
              <a:spcAft>
                <a:spcPts val="0"/>
              </a:spcAft>
              <a:buNone/>
            </a:pPr>
            <a:endParaRPr sz="1100">
              <a:solidFill>
                <a:schemeClr val="lt1"/>
              </a:solidFill>
            </a:endParaRPr>
          </a:p>
        </p:txBody>
      </p:sp>
      <p:pic>
        <p:nvPicPr>
          <p:cNvPr id="304" name="Google Shape;304;p30"/>
          <p:cNvPicPr preferRelativeResize="0"/>
          <p:nvPr/>
        </p:nvPicPr>
        <p:blipFill>
          <a:blip r:embed="rId4">
            <a:alphaModFix/>
          </a:blip>
          <a:stretch>
            <a:fillRect/>
          </a:stretch>
        </p:blipFill>
        <p:spPr>
          <a:xfrm>
            <a:off x="5346900" y="1495800"/>
            <a:ext cx="3752977" cy="25779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1"/>
          <p:cNvSpPr txBox="1">
            <a:spLocks noGrp="1"/>
          </p:cNvSpPr>
          <p:nvPr>
            <p:ph type="title"/>
          </p:nvPr>
        </p:nvSpPr>
        <p:spPr>
          <a:xfrm>
            <a:off x="840300" y="12750"/>
            <a:ext cx="3798900" cy="1493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Fate of Cytoplasmic TDP-43 Aggregates</a:t>
            </a:r>
            <a:endParaRPr/>
          </a:p>
        </p:txBody>
      </p:sp>
      <p:sp>
        <p:nvSpPr>
          <p:cNvPr id="310" name="Google Shape;310;p31"/>
          <p:cNvSpPr txBox="1">
            <a:spLocks noGrp="1"/>
          </p:cNvSpPr>
          <p:nvPr>
            <p:ph type="body" idx="1"/>
          </p:nvPr>
        </p:nvSpPr>
        <p:spPr>
          <a:xfrm>
            <a:off x="124850" y="1277250"/>
            <a:ext cx="3798900" cy="2415900"/>
          </a:xfrm>
          <a:prstGeom prst="rect">
            <a:avLst/>
          </a:prstGeom>
        </p:spPr>
        <p:txBody>
          <a:bodyPr spcFirstLastPara="1" wrap="square" lIns="91425" tIns="91425" rIns="91425" bIns="91425" anchor="t" anchorCtr="0">
            <a:noAutofit/>
          </a:bodyPr>
          <a:lstStyle/>
          <a:p>
            <a:pPr marL="457200" lvl="0" indent="-355600" algn="l" rtl="0">
              <a:lnSpc>
                <a:spcPct val="90000"/>
              </a:lnSpc>
              <a:spcBef>
                <a:spcPts val="0"/>
              </a:spcBef>
              <a:spcAft>
                <a:spcPts val="0"/>
              </a:spcAft>
              <a:buClr>
                <a:schemeClr val="lt1"/>
              </a:buClr>
              <a:buSzPts val="2000"/>
              <a:buFont typeface="Montserrat"/>
              <a:buChar char="●"/>
            </a:pPr>
            <a:r>
              <a:rPr lang="en-GB" sz="2000">
                <a:latin typeface="Montserrat"/>
                <a:ea typeface="Montserrat"/>
                <a:cs typeface="Montserrat"/>
                <a:sym typeface="Montserrat"/>
              </a:rPr>
              <a:t>TDP-43 can be secreted via: </a:t>
            </a:r>
            <a:endParaRPr sz="2000">
              <a:latin typeface="Montserrat"/>
              <a:ea typeface="Montserrat"/>
              <a:cs typeface="Montserrat"/>
              <a:sym typeface="Montserrat"/>
            </a:endParaRPr>
          </a:p>
          <a:p>
            <a:pPr marL="914400" lvl="1" indent="-342900" algn="l" rtl="0">
              <a:lnSpc>
                <a:spcPct val="90000"/>
              </a:lnSpc>
              <a:spcBef>
                <a:spcPts val="0"/>
              </a:spcBef>
              <a:spcAft>
                <a:spcPts val="0"/>
              </a:spcAft>
              <a:buClr>
                <a:schemeClr val="lt1"/>
              </a:buClr>
              <a:buSzPts val="1800"/>
              <a:buFont typeface="Montserrat"/>
              <a:buChar char="○"/>
            </a:pPr>
            <a:r>
              <a:rPr lang="en-GB" sz="1800">
                <a:latin typeface="Montserrat"/>
                <a:ea typeface="Montserrat"/>
                <a:cs typeface="Montserrat"/>
                <a:sym typeface="Montserrat"/>
              </a:rPr>
              <a:t>exosome vesicles </a:t>
            </a:r>
            <a:endParaRPr sz="1800">
              <a:latin typeface="Montserrat"/>
              <a:ea typeface="Montserrat"/>
              <a:cs typeface="Montserrat"/>
              <a:sym typeface="Montserrat"/>
            </a:endParaRPr>
          </a:p>
          <a:p>
            <a:pPr marL="914400" lvl="1" indent="-342900" algn="l" rtl="0">
              <a:lnSpc>
                <a:spcPct val="90000"/>
              </a:lnSpc>
              <a:spcBef>
                <a:spcPts val="0"/>
              </a:spcBef>
              <a:spcAft>
                <a:spcPts val="0"/>
              </a:spcAft>
              <a:buClr>
                <a:schemeClr val="lt1"/>
              </a:buClr>
              <a:buSzPts val="1800"/>
              <a:buFont typeface="Montserrat"/>
              <a:buChar char="○"/>
            </a:pPr>
            <a:r>
              <a:rPr lang="en-GB" sz="1800">
                <a:latin typeface="Montserrat"/>
                <a:ea typeface="Montserrat"/>
                <a:cs typeface="Montserrat"/>
                <a:sym typeface="Montserrat"/>
              </a:rPr>
              <a:t>Ectosome vesicles</a:t>
            </a:r>
            <a:endParaRPr sz="1800">
              <a:latin typeface="Montserrat"/>
              <a:ea typeface="Montserrat"/>
              <a:cs typeface="Montserrat"/>
              <a:sym typeface="Montserrat"/>
            </a:endParaRPr>
          </a:p>
          <a:p>
            <a:pPr marL="914400" lvl="1" indent="-342900" algn="l" rtl="0">
              <a:lnSpc>
                <a:spcPct val="90000"/>
              </a:lnSpc>
              <a:spcBef>
                <a:spcPts val="0"/>
              </a:spcBef>
              <a:spcAft>
                <a:spcPts val="0"/>
              </a:spcAft>
              <a:buClr>
                <a:schemeClr val="lt1"/>
              </a:buClr>
              <a:buSzPts val="1800"/>
              <a:buFont typeface="Montserrat"/>
              <a:buChar char="○"/>
            </a:pPr>
            <a:r>
              <a:rPr lang="en-GB" sz="1800">
                <a:latin typeface="Montserrat"/>
                <a:ea typeface="Montserrat"/>
                <a:cs typeface="Montserrat"/>
                <a:sym typeface="Montserrat"/>
              </a:rPr>
              <a:t>Endolysosomes</a:t>
            </a:r>
            <a:endParaRPr sz="1800">
              <a:latin typeface="Montserrat"/>
              <a:ea typeface="Montserrat"/>
              <a:cs typeface="Montserrat"/>
              <a:sym typeface="Montserrat"/>
            </a:endParaRPr>
          </a:p>
          <a:p>
            <a:pPr marL="914400" lvl="1" indent="-342900" algn="l" rtl="0">
              <a:lnSpc>
                <a:spcPct val="90000"/>
              </a:lnSpc>
              <a:spcBef>
                <a:spcPts val="0"/>
              </a:spcBef>
              <a:spcAft>
                <a:spcPts val="0"/>
              </a:spcAft>
              <a:buClr>
                <a:schemeClr val="lt1"/>
              </a:buClr>
              <a:buSzPts val="1800"/>
              <a:buFont typeface="Montserrat"/>
              <a:buChar char="○"/>
            </a:pPr>
            <a:r>
              <a:rPr lang="en-GB" sz="1800">
                <a:latin typeface="Montserrat"/>
                <a:ea typeface="Montserrat"/>
                <a:cs typeface="Montserrat"/>
                <a:sym typeface="Montserrat"/>
              </a:rPr>
              <a:t>direct binding to the plasma membrane</a:t>
            </a:r>
            <a:endParaRPr sz="1800">
              <a:latin typeface="Montserrat"/>
              <a:ea typeface="Montserrat"/>
              <a:cs typeface="Montserrat"/>
              <a:sym typeface="Montserrat"/>
            </a:endParaRPr>
          </a:p>
          <a:p>
            <a:pPr marL="914400" lvl="0" indent="0" algn="l" rtl="0">
              <a:lnSpc>
                <a:spcPct val="90000"/>
              </a:lnSpc>
              <a:spcBef>
                <a:spcPts val="0"/>
              </a:spcBef>
              <a:spcAft>
                <a:spcPts val="0"/>
              </a:spcAft>
              <a:buNone/>
            </a:pPr>
            <a:endParaRPr sz="1800">
              <a:latin typeface="Montserrat"/>
              <a:ea typeface="Montserrat"/>
              <a:cs typeface="Montserrat"/>
              <a:sym typeface="Montserrat"/>
            </a:endParaRPr>
          </a:p>
          <a:p>
            <a:pPr marL="457200" lvl="0" indent="-355600" algn="l" rtl="0">
              <a:lnSpc>
                <a:spcPct val="90000"/>
              </a:lnSpc>
              <a:spcBef>
                <a:spcPts val="0"/>
              </a:spcBef>
              <a:spcAft>
                <a:spcPts val="0"/>
              </a:spcAft>
              <a:buClr>
                <a:schemeClr val="lt1"/>
              </a:buClr>
              <a:buSzPts val="2000"/>
              <a:buFont typeface="Montserrat"/>
              <a:buChar char="●"/>
            </a:pPr>
            <a:r>
              <a:rPr lang="en-GB" sz="2000">
                <a:latin typeface="Montserrat"/>
                <a:ea typeface="Montserrat"/>
                <a:cs typeface="Montserrat"/>
                <a:sym typeface="Montserrat"/>
              </a:rPr>
              <a:t>TDP-43 can directly transfer to neighboring cells through nanotubes</a:t>
            </a:r>
            <a:endParaRPr sz="2000">
              <a:latin typeface="Montserrat"/>
              <a:ea typeface="Montserrat"/>
              <a:cs typeface="Montserrat"/>
              <a:sym typeface="Montserrat"/>
            </a:endParaRPr>
          </a:p>
          <a:p>
            <a:pPr marL="0" lvl="0" indent="0" algn="l" rtl="0">
              <a:lnSpc>
                <a:spcPct val="105000"/>
              </a:lnSpc>
              <a:spcBef>
                <a:spcPts val="0"/>
              </a:spcBef>
              <a:spcAft>
                <a:spcPts val="1200"/>
              </a:spcAft>
              <a:buNone/>
            </a:pPr>
            <a:endParaRPr sz="1700"/>
          </a:p>
        </p:txBody>
      </p:sp>
      <p:pic>
        <p:nvPicPr>
          <p:cNvPr id="311" name="Google Shape;311;p31" descr="figure 2"/>
          <p:cNvPicPr preferRelativeResize="0"/>
          <p:nvPr/>
        </p:nvPicPr>
        <p:blipFill>
          <a:blip r:embed="rId3">
            <a:alphaModFix/>
          </a:blip>
          <a:stretch>
            <a:fillRect/>
          </a:stretch>
        </p:blipFill>
        <p:spPr>
          <a:xfrm>
            <a:off x="4257675" y="0"/>
            <a:ext cx="4886325" cy="5143500"/>
          </a:xfrm>
          <a:prstGeom prst="rect">
            <a:avLst/>
          </a:prstGeom>
          <a:noFill/>
          <a:ln>
            <a:noFill/>
          </a:ln>
        </p:spPr>
      </p:pic>
      <p:sp>
        <p:nvSpPr>
          <p:cNvPr id="312" name="Google Shape;312;p31"/>
          <p:cNvSpPr txBox="1"/>
          <p:nvPr/>
        </p:nvSpPr>
        <p:spPr>
          <a:xfrm>
            <a:off x="0" y="4543200"/>
            <a:ext cx="51345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a:solidFill>
                  <a:schemeClr val="lt1"/>
                </a:solidFill>
              </a:rPr>
              <a:t>Jo, M., Lee, S., Jeon, YM. </a:t>
            </a:r>
            <a:r>
              <a:rPr lang="en-GB" sz="900" i="1">
                <a:solidFill>
                  <a:schemeClr val="lt1"/>
                </a:solidFill>
              </a:rPr>
              <a:t>et al.</a:t>
            </a:r>
            <a:r>
              <a:rPr lang="en-GB" sz="900">
                <a:solidFill>
                  <a:schemeClr val="lt1"/>
                </a:solidFill>
              </a:rPr>
              <a:t> The role of TDP-43 propagation in neurodegenerative diseases: integrating insights from clinical and experimental studies. </a:t>
            </a:r>
            <a:r>
              <a:rPr lang="en-GB" sz="900" i="1">
                <a:solidFill>
                  <a:schemeClr val="lt1"/>
                </a:solidFill>
              </a:rPr>
              <a:t>Exp Mol Med</a:t>
            </a:r>
            <a:r>
              <a:rPr lang="en-GB" sz="900">
                <a:solidFill>
                  <a:schemeClr val="lt1"/>
                </a:solidFill>
              </a:rPr>
              <a:t> </a:t>
            </a:r>
            <a:r>
              <a:rPr lang="en-GB" sz="900" b="1">
                <a:solidFill>
                  <a:schemeClr val="lt1"/>
                </a:solidFill>
              </a:rPr>
              <a:t>52</a:t>
            </a:r>
            <a:r>
              <a:rPr lang="en-GB" sz="900">
                <a:solidFill>
                  <a:schemeClr val="lt1"/>
                </a:solidFill>
              </a:rPr>
              <a:t>, 1652</a:t>
            </a:r>
            <a:r>
              <a:rPr lang="en-GB" sz="900">
                <a:solidFill>
                  <a:schemeClr val="dk1"/>
                </a:solidFill>
              </a:rPr>
              <a:t>–1662 (2</a:t>
            </a:r>
            <a:endParaRPr sz="1100">
              <a:solidFill>
                <a:schemeClr val="dk1"/>
              </a:solidFill>
              <a:latin typeface="Lato"/>
              <a:ea typeface="Lato"/>
              <a:cs typeface="Lato"/>
              <a:sym typeface="Lato"/>
            </a:endParaRPr>
          </a:p>
          <a:p>
            <a:pPr marL="0" lvl="0" indent="0" algn="l" rtl="0">
              <a:spcBef>
                <a:spcPts val="0"/>
              </a:spcBef>
              <a:spcAft>
                <a:spcPts val="0"/>
              </a:spcAft>
              <a:buNone/>
            </a:pPr>
            <a:r>
              <a:rPr lang="en-GB" sz="900">
                <a:solidFill>
                  <a:schemeClr val="lt1"/>
                </a:solidFill>
              </a:rPr>
              <a:t>020). https://doi.org/10.1038/s12276-020-00513-7</a:t>
            </a:r>
            <a:endParaRPr sz="1100">
              <a:solidFill>
                <a:schemeClr val="lt1"/>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a:t>TDP-43 Molecular Targets</a:t>
            </a:r>
            <a:endParaRPr/>
          </a:p>
        </p:txBody>
      </p:sp>
      <p:sp>
        <p:nvSpPr>
          <p:cNvPr id="318" name="Google Shape;318;p32"/>
          <p:cNvSpPr txBox="1">
            <a:spLocks noGrp="1"/>
          </p:cNvSpPr>
          <p:nvPr>
            <p:ph type="body" idx="1"/>
          </p:nvPr>
        </p:nvSpPr>
        <p:spPr>
          <a:xfrm>
            <a:off x="282025" y="1363825"/>
            <a:ext cx="6766500" cy="9774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GB" sz="1800" u="sng">
                <a:latin typeface="Montserrat"/>
                <a:ea typeface="Montserrat"/>
                <a:cs typeface="Montserrat"/>
                <a:sym typeface="Montserrat"/>
              </a:rPr>
              <a:t>Autophagy Induction:</a:t>
            </a:r>
            <a:endParaRPr sz="1800" u="sng">
              <a:latin typeface="Montserrat"/>
              <a:ea typeface="Montserrat"/>
              <a:cs typeface="Montserrat"/>
              <a:sym typeface="Montserrat"/>
            </a:endParaRPr>
          </a:p>
          <a:p>
            <a:pPr marL="0" lvl="0" indent="0" algn="l" rtl="0">
              <a:lnSpc>
                <a:spcPct val="80000"/>
              </a:lnSpc>
              <a:spcBef>
                <a:spcPts val="0"/>
              </a:spcBef>
              <a:spcAft>
                <a:spcPts val="0"/>
              </a:spcAft>
              <a:buNone/>
            </a:pPr>
            <a:r>
              <a:rPr lang="en-GB" sz="1800">
                <a:latin typeface="Montserrat"/>
                <a:ea typeface="Montserrat"/>
                <a:cs typeface="Montserrat"/>
                <a:sym typeface="Montserrat"/>
              </a:rPr>
              <a:t>mTOR Inhibitors</a:t>
            </a:r>
            <a:endParaRPr sz="1800">
              <a:latin typeface="Montserrat"/>
              <a:ea typeface="Montserrat"/>
              <a:cs typeface="Montserrat"/>
              <a:sym typeface="Montserrat"/>
            </a:endParaRPr>
          </a:p>
          <a:p>
            <a:pPr marL="0" lvl="0" indent="0" algn="l" rtl="0">
              <a:lnSpc>
                <a:spcPct val="80000"/>
              </a:lnSpc>
              <a:spcBef>
                <a:spcPts val="0"/>
              </a:spcBef>
              <a:spcAft>
                <a:spcPts val="0"/>
              </a:spcAft>
              <a:buNone/>
            </a:pPr>
            <a:r>
              <a:rPr lang="en-GB" sz="1800">
                <a:latin typeface="Montserrat"/>
                <a:ea typeface="Montserrat"/>
                <a:cs typeface="Montserrat"/>
                <a:sym typeface="Montserrat"/>
              </a:rPr>
              <a:t>Src/c-Abl inhibitors</a:t>
            </a:r>
            <a:endParaRPr sz="1800">
              <a:latin typeface="Montserrat"/>
              <a:ea typeface="Montserrat"/>
              <a:cs typeface="Montserrat"/>
              <a:sym typeface="Montserrat"/>
            </a:endParaRPr>
          </a:p>
          <a:p>
            <a:pPr marL="0" lvl="0" indent="0" algn="l" rtl="0">
              <a:lnSpc>
                <a:spcPct val="80000"/>
              </a:lnSpc>
              <a:spcBef>
                <a:spcPts val="0"/>
              </a:spcBef>
              <a:spcAft>
                <a:spcPts val="0"/>
              </a:spcAft>
              <a:buNone/>
            </a:pPr>
            <a:endParaRPr sz="1800">
              <a:latin typeface="Montserrat"/>
              <a:ea typeface="Montserrat"/>
              <a:cs typeface="Montserrat"/>
              <a:sym typeface="Montserrat"/>
            </a:endParaRPr>
          </a:p>
          <a:p>
            <a:pPr marL="0" lvl="0" indent="0" algn="l" rtl="0">
              <a:lnSpc>
                <a:spcPct val="80000"/>
              </a:lnSpc>
              <a:spcBef>
                <a:spcPts val="0"/>
              </a:spcBef>
              <a:spcAft>
                <a:spcPts val="0"/>
              </a:spcAft>
              <a:buNone/>
            </a:pPr>
            <a:endParaRPr sz="1800">
              <a:latin typeface="Montserrat"/>
              <a:ea typeface="Montserrat"/>
              <a:cs typeface="Montserrat"/>
              <a:sym typeface="Montserrat"/>
            </a:endParaRPr>
          </a:p>
        </p:txBody>
      </p:sp>
      <p:sp>
        <p:nvSpPr>
          <p:cNvPr id="319" name="Google Shape;319;p32"/>
          <p:cNvSpPr txBox="1">
            <a:spLocks noGrp="1"/>
          </p:cNvSpPr>
          <p:nvPr>
            <p:ph type="body" idx="1"/>
          </p:nvPr>
        </p:nvSpPr>
        <p:spPr>
          <a:xfrm>
            <a:off x="282025" y="2493625"/>
            <a:ext cx="4594500" cy="9774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GB" sz="1800" u="sng">
                <a:latin typeface="Montserrat"/>
                <a:ea typeface="Montserrat"/>
                <a:cs typeface="Montserrat"/>
                <a:sym typeface="Montserrat"/>
              </a:rPr>
              <a:t>Stress Granule Modulator:</a:t>
            </a:r>
            <a:endParaRPr sz="1800" u="sng">
              <a:latin typeface="Montserrat"/>
              <a:ea typeface="Montserrat"/>
              <a:cs typeface="Montserrat"/>
              <a:sym typeface="Montserrat"/>
            </a:endParaRPr>
          </a:p>
          <a:p>
            <a:pPr marL="0" lvl="0" indent="0" algn="l" rtl="0">
              <a:lnSpc>
                <a:spcPct val="80000"/>
              </a:lnSpc>
              <a:spcBef>
                <a:spcPts val="0"/>
              </a:spcBef>
              <a:spcAft>
                <a:spcPts val="0"/>
              </a:spcAft>
              <a:buNone/>
            </a:pPr>
            <a:r>
              <a:rPr lang="en-GB" sz="1800">
                <a:latin typeface="Montserrat"/>
                <a:ea typeface="Montserrat"/>
                <a:cs typeface="Montserrat"/>
                <a:sym typeface="Montserrat"/>
              </a:rPr>
              <a:t>ATXN2 Antisense oligonucleotides</a:t>
            </a:r>
            <a:endParaRPr sz="1800">
              <a:latin typeface="Montserrat"/>
              <a:ea typeface="Montserrat"/>
              <a:cs typeface="Montserrat"/>
              <a:sym typeface="Montserrat"/>
            </a:endParaRPr>
          </a:p>
          <a:p>
            <a:pPr marL="0" lvl="0" indent="0" algn="l" rtl="0">
              <a:lnSpc>
                <a:spcPct val="80000"/>
              </a:lnSpc>
              <a:spcBef>
                <a:spcPts val="0"/>
              </a:spcBef>
              <a:spcAft>
                <a:spcPts val="0"/>
              </a:spcAft>
              <a:buNone/>
            </a:pPr>
            <a:endParaRPr sz="1800">
              <a:latin typeface="Montserrat"/>
              <a:ea typeface="Montserrat"/>
              <a:cs typeface="Montserrat"/>
              <a:sym typeface="Montserrat"/>
            </a:endParaRPr>
          </a:p>
          <a:p>
            <a:pPr marL="0" lvl="0" indent="0" algn="l" rtl="0">
              <a:lnSpc>
                <a:spcPct val="80000"/>
              </a:lnSpc>
              <a:spcBef>
                <a:spcPts val="0"/>
              </a:spcBef>
              <a:spcAft>
                <a:spcPts val="0"/>
              </a:spcAft>
              <a:buNone/>
            </a:pPr>
            <a:endParaRPr sz="1800">
              <a:latin typeface="Montserrat"/>
              <a:ea typeface="Montserrat"/>
              <a:cs typeface="Montserrat"/>
              <a:sym typeface="Montserrat"/>
            </a:endParaRPr>
          </a:p>
        </p:txBody>
      </p:sp>
      <p:sp>
        <p:nvSpPr>
          <p:cNvPr id="320" name="Google Shape;320;p32"/>
          <p:cNvSpPr txBox="1">
            <a:spLocks noGrp="1"/>
          </p:cNvSpPr>
          <p:nvPr>
            <p:ph type="body" idx="1"/>
          </p:nvPr>
        </p:nvSpPr>
        <p:spPr>
          <a:xfrm>
            <a:off x="282025" y="3466624"/>
            <a:ext cx="3595800" cy="9774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GB" sz="1800" u="sng">
                <a:latin typeface="Montserrat"/>
                <a:ea typeface="Montserrat"/>
                <a:cs typeface="Montserrat"/>
                <a:sym typeface="Montserrat"/>
              </a:rPr>
              <a:t>Kinase Inhibitors:</a:t>
            </a:r>
            <a:endParaRPr sz="1800" u="sng">
              <a:latin typeface="Montserrat"/>
              <a:ea typeface="Montserrat"/>
              <a:cs typeface="Montserrat"/>
              <a:sym typeface="Montserrat"/>
            </a:endParaRPr>
          </a:p>
          <a:p>
            <a:pPr marL="0" lvl="0" indent="0" algn="l" rtl="0">
              <a:lnSpc>
                <a:spcPct val="80000"/>
              </a:lnSpc>
              <a:spcBef>
                <a:spcPts val="0"/>
              </a:spcBef>
              <a:spcAft>
                <a:spcPts val="0"/>
              </a:spcAft>
              <a:buNone/>
            </a:pPr>
            <a:r>
              <a:rPr lang="en-GB" sz="1800">
                <a:latin typeface="Montserrat"/>
                <a:ea typeface="Montserrat"/>
                <a:cs typeface="Montserrat"/>
                <a:sym typeface="Montserrat"/>
              </a:rPr>
              <a:t>GSK-3𝜷 </a:t>
            </a:r>
            <a:endParaRPr sz="1800">
              <a:latin typeface="Montserrat"/>
              <a:ea typeface="Montserrat"/>
              <a:cs typeface="Montserrat"/>
              <a:sym typeface="Montserrat"/>
            </a:endParaRPr>
          </a:p>
          <a:p>
            <a:pPr marL="0" lvl="0" indent="0" algn="l" rtl="0">
              <a:lnSpc>
                <a:spcPct val="80000"/>
              </a:lnSpc>
              <a:spcBef>
                <a:spcPts val="0"/>
              </a:spcBef>
              <a:spcAft>
                <a:spcPts val="0"/>
              </a:spcAft>
              <a:buNone/>
            </a:pPr>
            <a:r>
              <a:rPr lang="en-GB" sz="1800">
                <a:latin typeface="Montserrat"/>
                <a:ea typeface="Montserrat"/>
                <a:cs typeface="Montserrat"/>
                <a:sym typeface="Montserrat"/>
              </a:rPr>
              <a:t>PKC</a:t>
            </a:r>
            <a:endParaRPr sz="1800">
              <a:latin typeface="Montserrat"/>
              <a:ea typeface="Montserrat"/>
              <a:cs typeface="Montserrat"/>
              <a:sym typeface="Montserrat"/>
            </a:endParaRPr>
          </a:p>
          <a:p>
            <a:pPr marL="0" lvl="0" indent="0" algn="l" rtl="0">
              <a:lnSpc>
                <a:spcPct val="80000"/>
              </a:lnSpc>
              <a:spcBef>
                <a:spcPts val="0"/>
              </a:spcBef>
              <a:spcAft>
                <a:spcPts val="0"/>
              </a:spcAft>
              <a:buNone/>
            </a:pPr>
            <a:r>
              <a:rPr lang="en-GB" sz="1800">
                <a:latin typeface="Montserrat"/>
                <a:ea typeface="Montserrat"/>
                <a:cs typeface="Montserrat"/>
                <a:sym typeface="Montserrat"/>
              </a:rPr>
              <a:t>Cdc7</a:t>
            </a:r>
            <a:endParaRPr sz="1800">
              <a:latin typeface="Montserrat"/>
              <a:ea typeface="Montserrat"/>
              <a:cs typeface="Montserrat"/>
              <a:sym typeface="Montserrat"/>
            </a:endParaRPr>
          </a:p>
          <a:p>
            <a:pPr marL="0" lvl="0" indent="0" algn="l" rtl="0">
              <a:lnSpc>
                <a:spcPct val="80000"/>
              </a:lnSpc>
              <a:spcBef>
                <a:spcPts val="0"/>
              </a:spcBef>
              <a:spcAft>
                <a:spcPts val="0"/>
              </a:spcAft>
              <a:buNone/>
            </a:pPr>
            <a:endParaRPr sz="1800">
              <a:latin typeface="Montserrat"/>
              <a:ea typeface="Montserrat"/>
              <a:cs typeface="Montserrat"/>
              <a:sym typeface="Montserrat"/>
            </a:endParaRPr>
          </a:p>
          <a:p>
            <a:pPr marL="0" lvl="0" indent="0" algn="l" rtl="0">
              <a:lnSpc>
                <a:spcPct val="80000"/>
              </a:lnSpc>
              <a:spcBef>
                <a:spcPts val="0"/>
              </a:spcBef>
              <a:spcAft>
                <a:spcPts val="0"/>
              </a:spcAft>
              <a:buNone/>
            </a:pPr>
            <a:endParaRPr sz="1800">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3"/>
          <p:cNvSpPr txBox="1">
            <a:spLocks noGrp="1"/>
          </p:cNvSpPr>
          <p:nvPr>
            <p:ph type="title"/>
          </p:nvPr>
        </p:nvSpPr>
        <p:spPr>
          <a:xfrm>
            <a:off x="1304575" y="174425"/>
            <a:ext cx="8037600" cy="1493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Molecular Targets for FUS Aggregation</a:t>
            </a:r>
            <a:endParaRPr/>
          </a:p>
        </p:txBody>
      </p:sp>
      <p:sp>
        <p:nvSpPr>
          <p:cNvPr id="326" name="Google Shape;326;p33"/>
          <p:cNvSpPr txBox="1">
            <a:spLocks noGrp="1"/>
          </p:cNvSpPr>
          <p:nvPr>
            <p:ph type="body" idx="1"/>
          </p:nvPr>
        </p:nvSpPr>
        <p:spPr>
          <a:xfrm>
            <a:off x="106975" y="1258450"/>
            <a:ext cx="3346800" cy="2430300"/>
          </a:xfrm>
          <a:prstGeom prst="rect">
            <a:avLst/>
          </a:prstGeom>
        </p:spPr>
        <p:txBody>
          <a:bodyPr spcFirstLastPara="1" wrap="square" lIns="91425" tIns="91425" rIns="91425" bIns="91425" anchor="t" anchorCtr="0">
            <a:noAutofit/>
          </a:bodyPr>
          <a:lstStyle/>
          <a:p>
            <a:pPr marL="457200" lvl="0" indent="-347980" algn="l" rtl="0">
              <a:lnSpc>
                <a:spcPct val="105000"/>
              </a:lnSpc>
              <a:spcBef>
                <a:spcPts val="0"/>
              </a:spcBef>
              <a:spcAft>
                <a:spcPts val="0"/>
              </a:spcAft>
              <a:buSzPts val="1880"/>
              <a:buFont typeface="Montserrat"/>
              <a:buChar char="●"/>
            </a:pPr>
            <a:r>
              <a:rPr lang="en-GB" sz="1879">
                <a:latin typeface="Montserrat"/>
                <a:ea typeface="Montserrat"/>
                <a:cs typeface="Montserrat"/>
                <a:sym typeface="Montserrat"/>
              </a:rPr>
              <a:t>FUS</a:t>
            </a:r>
            <a:endParaRPr sz="1879">
              <a:latin typeface="Montserrat"/>
              <a:ea typeface="Montserrat"/>
              <a:cs typeface="Montserrat"/>
              <a:sym typeface="Montserrat"/>
            </a:endParaRPr>
          </a:p>
          <a:p>
            <a:pPr marL="914400" lvl="1" indent="-336232" algn="l" rtl="0">
              <a:lnSpc>
                <a:spcPct val="105000"/>
              </a:lnSpc>
              <a:spcBef>
                <a:spcPts val="0"/>
              </a:spcBef>
              <a:spcAft>
                <a:spcPts val="0"/>
              </a:spcAft>
              <a:buSzPts val="1695"/>
              <a:buFont typeface="Montserrat"/>
              <a:buChar char="○"/>
            </a:pPr>
            <a:r>
              <a:rPr lang="en-GB" sz="1695">
                <a:latin typeface="Montserrat"/>
                <a:ea typeface="Montserrat"/>
                <a:cs typeface="Montserrat"/>
                <a:sym typeface="Montserrat"/>
              </a:rPr>
              <a:t>RNA binding protein</a:t>
            </a:r>
            <a:endParaRPr sz="1695">
              <a:latin typeface="Montserrat"/>
              <a:ea typeface="Montserrat"/>
              <a:cs typeface="Montserrat"/>
              <a:sym typeface="Montserrat"/>
            </a:endParaRPr>
          </a:p>
          <a:p>
            <a:pPr marL="914400" lvl="1" indent="-336232" algn="l" rtl="0">
              <a:lnSpc>
                <a:spcPct val="105000"/>
              </a:lnSpc>
              <a:spcBef>
                <a:spcPts val="0"/>
              </a:spcBef>
              <a:spcAft>
                <a:spcPts val="0"/>
              </a:spcAft>
              <a:buSzPts val="1695"/>
              <a:buFont typeface="Montserrat"/>
              <a:buChar char="○"/>
            </a:pPr>
            <a:r>
              <a:rPr lang="en-GB" sz="1695">
                <a:latin typeface="Montserrat"/>
                <a:ea typeface="Montserrat"/>
                <a:cs typeface="Montserrat"/>
                <a:sym typeface="Montserrat"/>
              </a:rPr>
              <a:t>Primarily in nucleus</a:t>
            </a:r>
            <a:endParaRPr sz="1695">
              <a:latin typeface="Montserrat"/>
              <a:ea typeface="Montserrat"/>
              <a:cs typeface="Montserrat"/>
              <a:sym typeface="Montserrat"/>
            </a:endParaRPr>
          </a:p>
          <a:p>
            <a:pPr marL="914400" lvl="1" indent="-336232" algn="l" rtl="0">
              <a:lnSpc>
                <a:spcPct val="105000"/>
              </a:lnSpc>
              <a:spcBef>
                <a:spcPts val="0"/>
              </a:spcBef>
              <a:spcAft>
                <a:spcPts val="0"/>
              </a:spcAft>
              <a:buSzPts val="1695"/>
              <a:buFont typeface="Montserrat"/>
              <a:buChar char="○"/>
            </a:pPr>
            <a:r>
              <a:rPr lang="en-GB" sz="1695">
                <a:latin typeface="Montserrat"/>
                <a:ea typeface="Montserrat"/>
                <a:cs typeface="Montserrat"/>
                <a:sym typeface="Montserrat"/>
              </a:rPr>
              <a:t>Aggregation occurs similarly to what is seen with TDP-43</a:t>
            </a:r>
            <a:endParaRPr sz="1695">
              <a:latin typeface="Montserrat"/>
              <a:ea typeface="Montserrat"/>
              <a:cs typeface="Montserrat"/>
              <a:sym typeface="Montserrat"/>
            </a:endParaRPr>
          </a:p>
          <a:p>
            <a:pPr marL="914400" lvl="0" indent="0" algn="l" rtl="0">
              <a:lnSpc>
                <a:spcPct val="105000"/>
              </a:lnSpc>
              <a:spcBef>
                <a:spcPts val="0"/>
              </a:spcBef>
              <a:spcAft>
                <a:spcPts val="0"/>
              </a:spcAft>
              <a:buSzPts val="1018"/>
              <a:buNone/>
            </a:pPr>
            <a:endParaRPr sz="1695">
              <a:latin typeface="Montserrat"/>
              <a:ea typeface="Montserrat"/>
              <a:cs typeface="Montserrat"/>
              <a:sym typeface="Montserrat"/>
            </a:endParaRPr>
          </a:p>
          <a:p>
            <a:pPr marL="457200" lvl="0" indent="-336232" algn="l" rtl="0">
              <a:lnSpc>
                <a:spcPct val="105000"/>
              </a:lnSpc>
              <a:spcBef>
                <a:spcPts val="0"/>
              </a:spcBef>
              <a:spcAft>
                <a:spcPts val="0"/>
              </a:spcAft>
              <a:buSzPts val="1695"/>
              <a:buFont typeface="Montserrat"/>
              <a:buChar char="●"/>
            </a:pPr>
            <a:r>
              <a:rPr lang="en-GB" sz="1695">
                <a:latin typeface="Montserrat"/>
                <a:ea typeface="Montserrat"/>
                <a:cs typeface="Montserrat"/>
                <a:sym typeface="Montserrat"/>
              </a:rPr>
              <a:t>Potential Molecular Targets</a:t>
            </a:r>
            <a:endParaRPr sz="1695">
              <a:latin typeface="Montserrat"/>
              <a:ea typeface="Montserrat"/>
              <a:cs typeface="Montserrat"/>
              <a:sym typeface="Montserrat"/>
            </a:endParaRPr>
          </a:p>
          <a:p>
            <a:pPr marL="914400" lvl="1" indent="-336232" algn="l" rtl="0">
              <a:lnSpc>
                <a:spcPct val="105000"/>
              </a:lnSpc>
              <a:spcBef>
                <a:spcPts val="0"/>
              </a:spcBef>
              <a:spcAft>
                <a:spcPts val="0"/>
              </a:spcAft>
              <a:buSzPts val="1695"/>
              <a:buFont typeface="Montserrat"/>
              <a:buChar char="○"/>
            </a:pPr>
            <a:r>
              <a:rPr lang="en-GB" sz="1695">
                <a:latin typeface="Montserrat"/>
                <a:ea typeface="Montserrat"/>
                <a:cs typeface="Montserrat"/>
                <a:sym typeface="Montserrat"/>
              </a:rPr>
              <a:t>Histone acetylases</a:t>
            </a:r>
            <a:endParaRPr sz="1695">
              <a:latin typeface="Montserrat"/>
              <a:ea typeface="Montserrat"/>
              <a:cs typeface="Montserrat"/>
              <a:sym typeface="Montserrat"/>
            </a:endParaRPr>
          </a:p>
          <a:p>
            <a:pPr marL="914400" lvl="1" indent="-336232" algn="l" rtl="0">
              <a:lnSpc>
                <a:spcPct val="105000"/>
              </a:lnSpc>
              <a:spcBef>
                <a:spcPts val="0"/>
              </a:spcBef>
              <a:spcAft>
                <a:spcPts val="0"/>
              </a:spcAft>
              <a:buSzPts val="1695"/>
              <a:buFont typeface="Montserrat"/>
              <a:buChar char="○"/>
            </a:pPr>
            <a:r>
              <a:rPr lang="en-GB" sz="1695">
                <a:latin typeface="Montserrat"/>
                <a:ea typeface="Montserrat"/>
                <a:cs typeface="Montserrat"/>
                <a:sym typeface="Montserrat"/>
              </a:rPr>
              <a:t>Histone deacetylases</a:t>
            </a:r>
            <a:endParaRPr sz="1695">
              <a:latin typeface="Montserrat"/>
              <a:ea typeface="Montserrat"/>
              <a:cs typeface="Montserrat"/>
              <a:sym typeface="Montserrat"/>
            </a:endParaRPr>
          </a:p>
        </p:txBody>
      </p:sp>
      <p:sp>
        <p:nvSpPr>
          <p:cNvPr id="327" name="Google Shape;327;p33"/>
          <p:cNvSpPr txBox="1"/>
          <p:nvPr/>
        </p:nvSpPr>
        <p:spPr>
          <a:xfrm>
            <a:off x="44175" y="4651275"/>
            <a:ext cx="9099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a:solidFill>
                  <a:schemeClr val="lt1"/>
                </a:solidFill>
              </a:rPr>
              <a:t>Chen, C., Ding, X., Akram, N., Xue, S., &amp; Luo, S.-Z. (2019). Fused in Sarcoma: Properties, Self-Assembly and Correlation with Neurodegenerative Diseases. </a:t>
            </a:r>
            <a:r>
              <a:rPr lang="en-GB" sz="1100" i="1">
                <a:solidFill>
                  <a:schemeClr val="lt1"/>
                </a:solidFill>
              </a:rPr>
              <a:t>Molecules</a:t>
            </a:r>
            <a:r>
              <a:rPr lang="en-GB" sz="1100">
                <a:solidFill>
                  <a:schemeClr val="lt1"/>
                </a:solidFill>
              </a:rPr>
              <a:t>, </a:t>
            </a:r>
            <a:r>
              <a:rPr lang="en-GB" sz="1100" i="1">
                <a:solidFill>
                  <a:schemeClr val="lt1"/>
                </a:solidFill>
              </a:rPr>
              <a:t>24</a:t>
            </a:r>
            <a:r>
              <a:rPr lang="en-GB" sz="1100">
                <a:solidFill>
                  <a:schemeClr val="lt1"/>
                </a:solidFill>
              </a:rPr>
              <a:t>(8), 1622. https://doi.org/10.3390/molecules24081622 </a:t>
            </a:r>
            <a:endParaRPr sz="1300">
              <a:solidFill>
                <a:schemeClr val="lt1"/>
              </a:solidFill>
              <a:latin typeface="Lato"/>
              <a:ea typeface="Lato"/>
              <a:cs typeface="Lato"/>
              <a:sym typeface="Lato"/>
            </a:endParaRPr>
          </a:p>
        </p:txBody>
      </p:sp>
      <p:pic>
        <p:nvPicPr>
          <p:cNvPr id="328" name="Google Shape;328;p33"/>
          <p:cNvPicPr preferRelativeResize="0"/>
          <p:nvPr/>
        </p:nvPicPr>
        <p:blipFill>
          <a:blip r:embed="rId3">
            <a:alphaModFix/>
          </a:blip>
          <a:stretch>
            <a:fillRect/>
          </a:stretch>
        </p:blipFill>
        <p:spPr>
          <a:xfrm>
            <a:off x="3642798" y="1090700"/>
            <a:ext cx="5358576" cy="35567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4"/>
          <p:cNvSpPr txBox="1">
            <a:spLocks noGrp="1"/>
          </p:cNvSpPr>
          <p:nvPr>
            <p:ph type="title" idx="4294967295"/>
          </p:nvPr>
        </p:nvSpPr>
        <p:spPr>
          <a:xfrm>
            <a:off x="1052550" y="32325"/>
            <a:ext cx="7038900" cy="914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a:t>Pathophysiology</a:t>
            </a:r>
            <a:endParaRPr/>
          </a:p>
        </p:txBody>
      </p:sp>
      <p:sp>
        <p:nvSpPr>
          <p:cNvPr id="334" name="Google Shape;334;p34"/>
          <p:cNvSpPr txBox="1">
            <a:spLocks noGrp="1"/>
          </p:cNvSpPr>
          <p:nvPr>
            <p:ph type="body" idx="1"/>
          </p:nvPr>
        </p:nvSpPr>
        <p:spPr>
          <a:xfrm>
            <a:off x="158625" y="1660925"/>
            <a:ext cx="3508200" cy="523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Neuroinflammatory Process</a:t>
            </a:r>
            <a:endParaRPr/>
          </a:p>
        </p:txBody>
      </p:sp>
      <p:sp>
        <p:nvSpPr>
          <p:cNvPr id="335" name="Google Shape;335;p34"/>
          <p:cNvSpPr txBox="1">
            <a:spLocks noGrp="1"/>
          </p:cNvSpPr>
          <p:nvPr>
            <p:ph type="body" idx="1"/>
          </p:nvPr>
        </p:nvSpPr>
        <p:spPr>
          <a:xfrm>
            <a:off x="158625" y="2805375"/>
            <a:ext cx="3508200" cy="523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Protein Aggregation</a:t>
            </a:r>
            <a:endParaRPr/>
          </a:p>
        </p:txBody>
      </p:sp>
      <p:sp>
        <p:nvSpPr>
          <p:cNvPr id="336" name="Google Shape;336;p34"/>
          <p:cNvSpPr txBox="1">
            <a:spLocks noGrp="1"/>
          </p:cNvSpPr>
          <p:nvPr>
            <p:ph type="body" idx="1"/>
          </p:nvPr>
        </p:nvSpPr>
        <p:spPr>
          <a:xfrm>
            <a:off x="158625" y="4008275"/>
            <a:ext cx="3508200" cy="523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Genetic Mutations</a:t>
            </a:r>
            <a:endParaRPr/>
          </a:p>
        </p:txBody>
      </p:sp>
      <p:sp>
        <p:nvSpPr>
          <p:cNvPr id="337" name="Google Shape;337;p34"/>
          <p:cNvSpPr/>
          <p:nvPr/>
        </p:nvSpPr>
        <p:spPr>
          <a:xfrm>
            <a:off x="-123123" y="690525"/>
            <a:ext cx="4335000" cy="4140000"/>
          </a:xfrm>
          <a:prstGeom prst="flowChartDelay">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38" name="Google Shape;338;p34"/>
          <p:cNvSpPr txBox="1">
            <a:spLocks noGrp="1"/>
          </p:cNvSpPr>
          <p:nvPr>
            <p:ph type="body" idx="1"/>
          </p:nvPr>
        </p:nvSpPr>
        <p:spPr>
          <a:xfrm>
            <a:off x="158625" y="2498625"/>
            <a:ext cx="3508200" cy="523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b="1">
                <a:latin typeface="Montserrat"/>
                <a:ea typeface="Montserrat"/>
                <a:cs typeface="Montserrat"/>
                <a:sym typeface="Montserrat"/>
              </a:rPr>
              <a:t>Neuroinflammatory Process</a:t>
            </a:r>
            <a:endParaRPr sz="2100" b="1">
              <a:latin typeface="Montserrat"/>
              <a:ea typeface="Montserrat"/>
              <a:cs typeface="Montserrat"/>
              <a:sym typeface="Montserrat"/>
            </a:endParaRPr>
          </a:p>
        </p:txBody>
      </p:sp>
      <p:sp>
        <p:nvSpPr>
          <p:cNvPr id="339" name="Google Shape;339;p34"/>
          <p:cNvSpPr txBox="1">
            <a:spLocks noGrp="1"/>
          </p:cNvSpPr>
          <p:nvPr>
            <p:ph type="body" idx="1"/>
          </p:nvPr>
        </p:nvSpPr>
        <p:spPr>
          <a:xfrm>
            <a:off x="100175" y="1235000"/>
            <a:ext cx="3508200" cy="523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sz="2100">
                <a:latin typeface="Montserrat"/>
                <a:ea typeface="Montserrat"/>
                <a:cs typeface="Montserrat"/>
                <a:sym typeface="Montserrat"/>
              </a:rPr>
              <a:t>Protein Aggregation</a:t>
            </a:r>
            <a:endParaRPr sz="2100">
              <a:latin typeface="Montserrat"/>
              <a:ea typeface="Montserrat"/>
              <a:cs typeface="Montserrat"/>
              <a:sym typeface="Montserrat"/>
            </a:endParaRPr>
          </a:p>
        </p:txBody>
      </p:sp>
      <p:sp>
        <p:nvSpPr>
          <p:cNvPr id="340" name="Google Shape;340;p34"/>
          <p:cNvSpPr txBox="1">
            <a:spLocks noGrp="1"/>
          </p:cNvSpPr>
          <p:nvPr>
            <p:ph type="body" idx="1"/>
          </p:nvPr>
        </p:nvSpPr>
        <p:spPr>
          <a:xfrm>
            <a:off x="100175" y="3859025"/>
            <a:ext cx="3508200" cy="523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sz="2100">
                <a:latin typeface="Montserrat"/>
                <a:ea typeface="Montserrat"/>
                <a:cs typeface="Montserrat"/>
                <a:sym typeface="Montserrat"/>
              </a:rPr>
              <a:t>Genetic Mutations</a:t>
            </a:r>
            <a:endParaRPr sz="2100">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5"/>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Pathophysiology</a:t>
            </a:r>
            <a:endParaRPr/>
          </a:p>
        </p:txBody>
      </p:sp>
      <p:sp>
        <p:nvSpPr>
          <p:cNvPr id="346" name="Google Shape;346;p35"/>
          <p:cNvSpPr txBox="1">
            <a:spLocks noGrp="1"/>
          </p:cNvSpPr>
          <p:nvPr>
            <p:ph type="body" idx="1"/>
          </p:nvPr>
        </p:nvSpPr>
        <p:spPr>
          <a:xfrm>
            <a:off x="-12100" y="1972550"/>
            <a:ext cx="3798900" cy="2415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Font typeface="Montserrat"/>
              <a:buChar char="●"/>
            </a:pPr>
            <a:r>
              <a:rPr lang="en-GB" sz="1800">
                <a:latin typeface="Montserrat"/>
                <a:ea typeface="Montserrat"/>
                <a:cs typeface="Montserrat"/>
                <a:sym typeface="Montserrat"/>
              </a:rPr>
              <a:t>Neuroinflammation feedback loop</a:t>
            </a:r>
            <a:endParaRPr sz="1800">
              <a:latin typeface="Montserrat"/>
              <a:ea typeface="Montserrat"/>
              <a:cs typeface="Montserrat"/>
              <a:sym typeface="Montserrat"/>
            </a:endParaRPr>
          </a:p>
          <a:p>
            <a:pPr marL="914400" lvl="1" indent="-330200" algn="l" rtl="0">
              <a:spcBef>
                <a:spcPts val="0"/>
              </a:spcBef>
              <a:spcAft>
                <a:spcPts val="0"/>
              </a:spcAft>
              <a:buSzPts val="1600"/>
              <a:buFont typeface="Montserrat"/>
              <a:buChar char="○"/>
            </a:pPr>
            <a:r>
              <a:rPr lang="en-GB" sz="1600">
                <a:latin typeface="Montserrat"/>
                <a:ea typeface="Montserrat"/>
                <a:cs typeface="Montserrat"/>
                <a:sym typeface="Montserrat"/>
              </a:rPr>
              <a:t>Not only caused by neurodegeneration but also a crucial player in the process</a:t>
            </a:r>
            <a:endParaRPr sz="1600">
              <a:latin typeface="Montserrat"/>
              <a:ea typeface="Montserrat"/>
              <a:cs typeface="Montserrat"/>
              <a:sym typeface="Montserrat"/>
            </a:endParaRPr>
          </a:p>
        </p:txBody>
      </p:sp>
      <p:sp>
        <p:nvSpPr>
          <p:cNvPr id="347" name="Google Shape;347;p35"/>
          <p:cNvSpPr txBox="1">
            <a:spLocks noGrp="1"/>
          </p:cNvSpPr>
          <p:nvPr>
            <p:ph type="body" idx="1"/>
          </p:nvPr>
        </p:nvSpPr>
        <p:spPr>
          <a:xfrm>
            <a:off x="109075" y="1393350"/>
            <a:ext cx="3508200" cy="5238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1200"/>
              </a:spcAft>
              <a:buNone/>
            </a:pPr>
            <a:r>
              <a:rPr lang="en-GB" sz="2100" b="1"/>
              <a:t>Neuroinflammatory Process</a:t>
            </a:r>
            <a:endParaRPr sz="2100" b="1"/>
          </a:p>
        </p:txBody>
      </p:sp>
      <p:sp>
        <p:nvSpPr>
          <p:cNvPr id="348" name="Google Shape;348;p35"/>
          <p:cNvSpPr/>
          <p:nvPr/>
        </p:nvSpPr>
        <p:spPr>
          <a:xfrm>
            <a:off x="8617075" y="3193650"/>
            <a:ext cx="102900" cy="135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349" name="Google Shape;349;p35"/>
          <p:cNvPicPr preferRelativeResize="0"/>
          <p:nvPr/>
        </p:nvPicPr>
        <p:blipFill>
          <a:blip r:embed="rId3">
            <a:alphaModFix/>
          </a:blip>
          <a:stretch>
            <a:fillRect/>
          </a:stretch>
        </p:blipFill>
        <p:spPr>
          <a:xfrm>
            <a:off x="3901325" y="1280700"/>
            <a:ext cx="5242675" cy="2984875"/>
          </a:xfrm>
          <a:prstGeom prst="rect">
            <a:avLst/>
          </a:prstGeom>
          <a:noFill/>
          <a:ln>
            <a:noFill/>
          </a:ln>
        </p:spPr>
      </p:pic>
      <p:sp>
        <p:nvSpPr>
          <p:cNvPr id="350" name="Google Shape;350;p35"/>
          <p:cNvSpPr txBox="1"/>
          <p:nvPr/>
        </p:nvSpPr>
        <p:spPr>
          <a:xfrm>
            <a:off x="109075" y="4560225"/>
            <a:ext cx="6680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a:solidFill>
                  <a:schemeClr val="lt1"/>
                </a:solidFill>
              </a:rPr>
              <a:t>Zhang, W., Xiao, D., Mao, Q. </a:t>
            </a:r>
            <a:r>
              <a:rPr lang="en-GB" sz="1100" i="1">
                <a:solidFill>
                  <a:schemeClr val="lt1"/>
                </a:solidFill>
              </a:rPr>
              <a:t>et al.</a:t>
            </a:r>
            <a:r>
              <a:rPr lang="en-GB" sz="1100">
                <a:solidFill>
                  <a:schemeClr val="lt1"/>
                </a:solidFill>
              </a:rPr>
              <a:t> Role of neuroinflammation in neurodegeneration development. </a:t>
            </a:r>
            <a:r>
              <a:rPr lang="en-GB" sz="1100" i="1">
                <a:solidFill>
                  <a:schemeClr val="lt1"/>
                </a:solidFill>
              </a:rPr>
              <a:t>Sig Transduct Target Ther</a:t>
            </a:r>
            <a:r>
              <a:rPr lang="en-GB" sz="1100">
                <a:solidFill>
                  <a:schemeClr val="lt1"/>
                </a:solidFill>
              </a:rPr>
              <a:t> </a:t>
            </a:r>
            <a:r>
              <a:rPr lang="en-GB" sz="1100" b="1">
                <a:solidFill>
                  <a:schemeClr val="lt1"/>
                </a:solidFill>
              </a:rPr>
              <a:t>8</a:t>
            </a:r>
            <a:r>
              <a:rPr lang="en-GB" sz="1100">
                <a:solidFill>
                  <a:schemeClr val="lt1"/>
                </a:solidFill>
              </a:rPr>
              <a:t>, 267 (2023). https://doi.org/10.1038/s41392-023-01486-5</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8"/>
          <p:cNvSpPr txBox="1">
            <a:spLocks noGrp="1"/>
          </p:cNvSpPr>
          <p:nvPr>
            <p:ph type="body" idx="1"/>
          </p:nvPr>
        </p:nvSpPr>
        <p:spPr>
          <a:xfrm>
            <a:off x="1170150" y="2344950"/>
            <a:ext cx="7038900" cy="4536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SzPts val="1018"/>
              <a:buNone/>
            </a:pPr>
            <a:r>
              <a:rPr lang="en-GB" sz="2257">
                <a:latin typeface="Montserrat"/>
                <a:ea typeface="Montserrat"/>
                <a:cs typeface="Montserrat"/>
                <a:sym typeface="Montserrat"/>
              </a:rPr>
              <a:t>No Relevant Disclosures</a:t>
            </a:r>
            <a:endParaRPr sz="2257">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6"/>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Pathophysiology</a:t>
            </a:r>
            <a:endParaRPr/>
          </a:p>
        </p:txBody>
      </p:sp>
      <p:sp>
        <p:nvSpPr>
          <p:cNvPr id="356" name="Google Shape;356;p36"/>
          <p:cNvSpPr txBox="1">
            <a:spLocks noGrp="1"/>
          </p:cNvSpPr>
          <p:nvPr>
            <p:ph type="body" idx="1"/>
          </p:nvPr>
        </p:nvSpPr>
        <p:spPr>
          <a:xfrm>
            <a:off x="109075" y="1393350"/>
            <a:ext cx="3508200" cy="5238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1200"/>
              </a:spcAft>
              <a:buNone/>
            </a:pPr>
            <a:r>
              <a:rPr lang="en-GB" sz="2100" b="1"/>
              <a:t>Neuroinflammatory Process</a:t>
            </a:r>
            <a:endParaRPr sz="2100" b="1"/>
          </a:p>
        </p:txBody>
      </p:sp>
      <p:pic>
        <p:nvPicPr>
          <p:cNvPr id="357" name="Google Shape;357;p36"/>
          <p:cNvPicPr preferRelativeResize="0"/>
          <p:nvPr/>
        </p:nvPicPr>
        <p:blipFill>
          <a:blip r:embed="rId3">
            <a:alphaModFix/>
          </a:blip>
          <a:stretch>
            <a:fillRect/>
          </a:stretch>
        </p:blipFill>
        <p:spPr>
          <a:xfrm>
            <a:off x="4244275" y="639050"/>
            <a:ext cx="4747600" cy="4172352"/>
          </a:xfrm>
          <a:prstGeom prst="rect">
            <a:avLst/>
          </a:prstGeom>
          <a:noFill/>
          <a:ln>
            <a:noFill/>
          </a:ln>
        </p:spPr>
      </p:pic>
      <p:sp>
        <p:nvSpPr>
          <p:cNvPr id="358" name="Google Shape;358;p36"/>
          <p:cNvSpPr txBox="1"/>
          <p:nvPr/>
        </p:nvSpPr>
        <p:spPr>
          <a:xfrm>
            <a:off x="109075" y="4242050"/>
            <a:ext cx="37989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a:solidFill>
                  <a:schemeClr val="lt1"/>
                </a:solidFill>
              </a:rPr>
              <a:t>Zhang, W., Xiao, D., Mao, Q. </a:t>
            </a:r>
            <a:r>
              <a:rPr lang="en-GB" sz="1100" i="1">
                <a:solidFill>
                  <a:schemeClr val="lt1"/>
                </a:solidFill>
              </a:rPr>
              <a:t>et al.</a:t>
            </a:r>
            <a:r>
              <a:rPr lang="en-GB" sz="1100">
                <a:solidFill>
                  <a:schemeClr val="lt1"/>
                </a:solidFill>
              </a:rPr>
              <a:t> Role of neuroinflammation in neurodegeneration development. </a:t>
            </a:r>
            <a:r>
              <a:rPr lang="en-GB" sz="1100" i="1">
                <a:solidFill>
                  <a:schemeClr val="lt1"/>
                </a:solidFill>
              </a:rPr>
              <a:t>Sig Transduct Target Ther</a:t>
            </a:r>
            <a:r>
              <a:rPr lang="en-GB" sz="1100">
                <a:solidFill>
                  <a:schemeClr val="lt1"/>
                </a:solidFill>
              </a:rPr>
              <a:t> </a:t>
            </a:r>
            <a:r>
              <a:rPr lang="en-GB" sz="1100" b="1">
                <a:solidFill>
                  <a:schemeClr val="lt1"/>
                </a:solidFill>
              </a:rPr>
              <a:t>8</a:t>
            </a:r>
            <a:r>
              <a:rPr lang="en-GB" sz="1100">
                <a:solidFill>
                  <a:schemeClr val="lt1"/>
                </a:solidFill>
              </a:rPr>
              <a:t>, 267 (2023). https://doi.org/10.1038/s41392-023-01486-5</a:t>
            </a:r>
            <a:endParaRPr/>
          </a:p>
        </p:txBody>
      </p:sp>
      <p:sp>
        <p:nvSpPr>
          <p:cNvPr id="359" name="Google Shape;359;p36"/>
          <p:cNvSpPr txBox="1">
            <a:spLocks noGrp="1"/>
          </p:cNvSpPr>
          <p:nvPr>
            <p:ph type="body" idx="1"/>
          </p:nvPr>
        </p:nvSpPr>
        <p:spPr>
          <a:xfrm>
            <a:off x="-12100" y="1972550"/>
            <a:ext cx="3798900" cy="2415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Font typeface="Montserrat"/>
              <a:buChar char="●"/>
            </a:pPr>
            <a:r>
              <a:rPr lang="en-GB" sz="1800">
                <a:latin typeface="Montserrat"/>
                <a:ea typeface="Montserrat"/>
                <a:cs typeface="Montserrat"/>
                <a:sym typeface="Montserrat"/>
              </a:rPr>
              <a:t>Neuroinflammation feedback loop</a:t>
            </a:r>
            <a:endParaRPr sz="1800">
              <a:latin typeface="Montserrat"/>
              <a:ea typeface="Montserrat"/>
              <a:cs typeface="Montserrat"/>
              <a:sym typeface="Montserrat"/>
            </a:endParaRPr>
          </a:p>
          <a:p>
            <a:pPr marL="914400" lvl="1" indent="-330200" algn="l" rtl="0">
              <a:spcBef>
                <a:spcPts val="0"/>
              </a:spcBef>
              <a:spcAft>
                <a:spcPts val="0"/>
              </a:spcAft>
              <a:buSzPts val="1600"/>
              <a:buFont typeface="Montserrat"/>
              <a:buChar char="○"/>
            </a:pPr>
            <a:r>
              <a:rPr lang="en-GB" sz="1600">
                <a:latin typeface="Montserrat"/>
                <a:ea typeface="Montserrat"/>
                <a:cs typeface="Montserrat"/>
                <a:sym typeface="Montserrat"/>
              </a:rPr>
              <a:t>Not only caused by neurodegeneration but also a crucial player in the process</a:t>
            </a:r>
            <a:endParaRPr sz="1600">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7"/>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Pathophysiology</a:t>
            </a:r>
            <a:endParaRPr/>
          </a:p>
        </p:txBody>
      </p:sp>
      <p:sp>
        <p:nvSpPr>
          <p:cNvPr id="365" name="Google Shape;365;p37"/>
          <p:cNvSpPr txBox="1">
            <a:spLocks noGrp="1"/>
          </p:cNvSpPr>
          <p:nvPr>
            <p:ph type="body" idx="1"/>
          </p:nvPr>
        </p:nvSpPr>
        <p:spPr>
          <a:xfrm>
            <a:off x="109075" y="1393350"/>
            <a:ext cx="3508200" cy="5238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1200"/>
              </a:spcAft>
              <a:buNone/>
            </a:pPr>
            <a:r>
              <a:rPr lang="en-GB" sz="2100" b="1"/>
              <a:t>Neuroinflammatory Process</a:t>
            </a:r>
            <a:endParaRPr sz="2100" b="1"/>
          </a:p>
        </p:txBody>
      </p:sp>
      <p:sp>
        <p:nvSpPr>
          <p:cNvPr id="366" name="Google Shape;366;p37"/>
          <p:cNvSpPr/>
          <p:nvPr/>
        </p:nvSpPr>
        <p:spPr>
          <a:xfrm>
            <a:off x="8617075" y="3193650"/>
            <a:ext cx="102900" cy="135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367" name="Google Shape;367;p37"/>
          <p:cNvPicPr preferRelativeResize="0"/>
          <p:nvPr/>
        </p:nvPicPr>
        <p:blipFill>
          <a:blip r:embed="rId3">
            <a:alphaModFix/>
          </a:blip>
          <a:stretch>
            <a:fillRect/>
          </a:stretch>
        </p:blipFill>
        <p:spPr>
          <a:xfrm>
            <a:off x="4045156" y="9675"/>
            <a:ext cx="5098839" cy="5143500"/>
          </a:xfrm>
          <a:prstGeom prst="rect">
            <a:avLst/>
          </a:prstGeom>
          <a:noFill/>
          <a:ln>
            <a:noFill/>
          </a:ln>
        </p:spPr>
      </p:pic>
      <p:sp>
        <p:nvSpPr>
          <p:cNvPr id="368" name="Google Shape;368;p37"/>
          <p:cNvSpPr txBox="1"/>
          <p:nvPr/>
        </p:nvSpPr>
        <p:spPr>
          <a:xfrm>
            <a:off x="56050" y="4291275"/>
            <a:ext cx="39033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a:solidFill>
                  <a:schemeClr val="lt1"/>
                </a:solidFill>
              </a:rPr>
              <a:t>Zhang, W., Xiao, D., Mao, Q. </a:t>
            </a:r>
            <a:r>
              <a:rPr lang="en-GB" sz="1100" i="1">
                <a:solidFill>
                  <a:schemeClr val="lt1"/>
                </a:solidFill>
              </a:rPr>
              <a:t>et al.</a:t>
            </a:r>
            <a:r>
              <a:rPr lang="en-GB" sz="1100">
                <a:solidFill>
                  <a:schemeClr val="lt1"/>
                </a:solidFill>
              </a:rPr>
              <a:t> Role of neuroinflammation in neurodegeneration development. </a:t>
            </a:r>
            <a:r>
              <a:rPr lang="en-GB" sz="1100" i="1">
                <a:solidFill>
                  <a:schemeClr val="lt1"/>
                </a:solidFill>
              </a:rPr>
              <a:t>Sig Transduct Target Ther</a:t>
            </a:r>
            <a:r>
              <a:rPr lang="en-GB" sz="1100">
                <a:solidFill>
                  <a:schemeClr val="lt1"/>
                </a:solidFill>
              </a:rPr>
              <a:t> </a:t>
            </a:r>
            <a:r>
              <a:rPr lang="en-GB" sz="1100" b="1">
                <a:solidFill>
                  <a:schemeClr val="lt1"/>
                </a:solidFill>
              </a:rPr>
              <a:t>8</a:t>
            </a:r>
            <a:r>
              <a:rPr lang="en-GB" sz="1100">
                <a:solidFill>
                  <a:schemeClr val="lt1"/>
                </a:solidFill>
              </a:rPr>
              <a:t>, 267 (2023). https://doi.org/10.1038/s41392-023-01486-5</a:t>
            </a:r>
            <a:endParaRPr sz="1300">
              <a:solidFill>
                <a:schemeClr val="lt1"/>
              </a:solidFill>
              <a:latin typeface="Lato"/>
              <a:ea typeface="Lato"/>
              <a:cs typeface="Lato"/>
              <a:sym typeface="Lato"/>
            </a:endParaRPr>
          </a:p>
        </p:txBody>
      </p:sp>
      <p:sp>
        <p:nvSpPr>
          <p:cNvPr id="369" name="Google Shape;369;p37"/>
          <p:cNvSpPr txBox="1">
            <a:spLocks noGrp="1"/>
          </p:cNvSpPr>
          <p:nvPr>
            <p:ph type="body" idx="1"/>
          </p:nvPr>
        </p:nvSpPr>
        <p:spPr>
          <a:xfrm>
            <a:off x="-12100" y="1972550"/>
            <a:ext cx="3798900" cy="2415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Font typeface="Montserrat"/>
              <a:buChar char="●"/>
            </a:pPr>
            <a:r>
              <a:rPr lang="en-GB" sz="1800">
                <a:latin typeface="Montserrat"/>
                <a:ea typeface="Montserrat"/>
                <a:cs typeface="Montserrat"/>
                <a:sym typeface="Montserrat"/>
              </a:rPr>
              <a:t>Neuroinflammation feedback loop</a:t>
            </a:r>
            <a:endParaRPr sz="1800">
              <a:latin typeface="Montserrat"/>
              <a:ea typeface="Montserrat"/>
              <a:cs typeface="Montserrat"/>
              <a:sym typeface="Montserrat"/>
            </a:endParaRPr>
          </a:p>
          <a:p>
            <a:pPr marL="914400" lvl="1" indent="-330200" algn="l" rtl="0">
              <a:spcBef>
                <a:spcPts val="0"/>
              </a:spcBef>
              <a:spcAft>
                <a:spcPts val="0"/>
              </a:spcAft>
              <a:buSzPts val="1600"/>
              <a:buFont typeface="Montserrat"/>
              <a:buChar char="○"/>
            </a:pPr>
            <a:r>
              <a:rPr lang="en-GB" sz="1600">
                <a:latin typeface="Montserrat"/>
                <a:ea typeface="Montserrat"/>
                <a:cs typeface="Montserrat"/>
                <a:sym typeface="Montserrat"/>
              </a:rPr>
              <a:t>Not only caused by neurodegeneration but also a crucial player in the process</a:t>
            </a:r>
            <a:endParaRPr sz="1600">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8"/>
          <p:cNvSpPr txBox="1">
            <a:spLocks noGrp="1"/>
          </p:cNvSpPr>
          <p:nvPr>
            <p:ph type="title" idx="2"/>
          </p:nvPr>
        </p:nvSpPr>
        <p:spPr>
          <a:xfrm>
            <a:off x="1297500" y="78500"/>
            <a:ext cx="7536600" cy="51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               Molecular              </a:t>
            </a:r>
            <a:r>
              <a:rPr lang="en-GB" sz="2400">
                <a:solidFill>
                  <a:schemeClr val="dk1"/>
                </a:solidFill>
              </a:rPr>
              <a:t>Targets</a:t>
            </a:r>
            <a:endParaRPr sz="2400">
              <a:solidFill>
                <a:schemeClr val="dk1"/>
              </a:solidFill>
            </a:endParaRPr>
          </a:p>
        </p:txBody>
      </p:sp>
      <p:sp>
        <p:nvSpPr>
          <p:cNvPr id="375" name="Google Shape;375;p38"/>
          <p:cNvSpPr txBox="1">
            <a:spLocks noGrp="1"/>
          </p:cNvSpPr>
          <p:nvPr>
            <p:ph type="body" idx="4294967295"/>
          </p:nvPr>
        </p:nvSpPr>
        <p:spPr>
          <a:xfrm>
            <a:off x="1114652" y="616300"/>
            <a:ext cx="3403200" cy="2911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35"/>
              <a:buNone/>
            </a:pPr>
            <a:r>
              <a:rPr lang="en-GB" sz="1700" u="sng">
                <a:latin typeface="Montserrat"/>
                <a:ea typeface="Montserrat"/>
                <a:cs typeface="Montserrat"/>
                <a:sym typeface="Montserrat"/>
              </a:rPr>
              <a:t>Myeloperoxidase</a:t>
            </a:r>
            <a:endParaRPr sz="1700" u="sng">
              <a:latin typeface="Montserrat"/>
              <a:ea typeface="Montserrat"/>
              <a:cs typeface="Montserrat"/>
              <a:sym typeface="Montserrat"/>
            </a:endParaRPr>
          </a:p>
          <a:p>
            <a:pPr marL="457200" lvl="0" indent="-330200" algn="l" rtl="0">
              <a:lnSpc>
                <a:spcPct val="100000"/>
              </a:lnSpc>
              <a:spcBef>
                <a:spcPts val="1200"/>
              </a:spcBef>
              <a:spcAft>
                <a:spcPts val="0"/>
              </a:spcAft>
              <a:buSzPts val="1600"/>
              <a:buChar char="●"/>
            </a:pPr>
            <a:r>
              <a:rPr lang="en-GB" sz="1600" b="1">
                <a:latin typeface="Montserrat"/>
                <a:ea typeface="Montserrat"/>
                <a:cs typeface="Montserrat"/>
                <a:sym typeface="Montserrat"/>
              </a:rPr>
              <a:t>Cell types: </a:t>
            </a:r>
            <a:r>
              <a:rPr lang="en-GB" sz="1600">
                <a:latin typeface="Montserrat"/>
                <a:ea typeface="Montserrat"/>
                <a:cs typeface="Montserrat"/>
                <a:sym typeface="Montserrat"/>
              </a:rPr>
              <a:t>neutrophils, monocytes, macrophages, glial cells</a:t>
            </a:r>
            <a:endParaRPr sz="1600">
              <a:latin typeface="Montserrat"/>
              <a:ea typeface="Montserrat"/>
              <a:cs typeface="Montserrat"/>
              <a:sym typeface="Montserrat"/>
            </a:endParaRPr>
          </a:p>
          <a:p>
            <a:pPr marL="0" lvl="0" indent="0" algn="l" rtl="0">
              <a:lnSpc>
                <a:spcPct val="100000"/>
              </a:lnSpc>
              <a:spcBef>
                <a:spcPts val="2100"/>
              </a:spcBef>
              <a:spcAft>
                <a:spcPts val="0"/>
              </a:spcAft>
              <a:buNone/>
            </a:pPr>
            <a:r>
              <a:rPr lang="en-GB" sz="1700" u="sng">
                <a:latin typeface="Montserrat"/>
                <a:ea typeface="Montserrat"/>
                <a:cs typeface="Montserrat"/>
                <a:sym typeface="Montserrat"/>
              </a:rPr>
              <a:t>P38𝞪 MAPK</a:t>
            </a:r>
            <a:endParaRPr sz="1700" u="sng">
              <a:latin typeface="Montserrat"/>
              <a:ea typeface="Montserrat"/>
              <a:cs typeface="Montserrat"/>
              <a:sym typeface="Montserrat"/>
            </a:endParaRPr>
          </a:p>
          <a:p>
            <a:pPr marL="457200" lvl="0" indent="-330200" algn="l" rtl="0">
              <a:lnSpc>
                <a:spcPct val="100000"/>
              </a:lnSpc>
              <a:spcBef>
                <a:spcPts val="1200"/>
              </a:spcBef>
              <a:spcAft>
                <a:spcPts val="0"/>
              </a:spcAft>
              <a:buSzPts val="1600"/>
              <a:buChar char="●"/>
            </a:pPr>
            <a:r>
              <a:rPr lang="en-GB" sz="1600" b="1">
                <a:latin typeface="Montserrat"/>
                <a:ea typeface="Montserrat"/>
                <a:cs typeface="Montserrat"/>
                <a:sym typeface="Montserrat"/>
              </a:rPr>
              <a:t>Cell Type: </a:t>
            </a:r>
            <a:r>
              <a:rPr lang="en-GB" sz="1600">
                <a:latin typeface="Montserrat"/>
                <a:ea typeface="Montserrat"/>
                <a:cs typeface="Montserrat"/>
                <a:sym typeface="Montserrat"/>
              </a:rPr>
              <a:t>Found in nucleus and cytoplasm in most cell types</a:t>
            </a:r>
            <a:endParaRPr sz="1600">
              <a:latin typeface="Montserrat"/>
              <a:ea typeface="Montserrat"/>
              <a:cs typeface="Montserrat"/>
              <a:sym typeface="Montserrat"/>
            </a:endParaRPr>
          </a:p>
          <a:p>
            <a:pPr marL="0" lvl="0" indent="0" algn="l" rtl="0">
              <a:lnSpc>
                <a:spcPct val="100000"/>
              </a:lnSpc>
              <a:spcBef>
                <a:spcPts val="2100"/>
              </a:spcBef>
              <a:spcAft>
                <a:spcPts val="0"/>
              </a:spcAft>
              <a:buNone/>
            </a:pPr>
            <a:r>
              <a:rPr lang="en-GB" sz="1700" u="sng">
                <a:latin typeface="Montserrat"/>
                <a:ea typeface="Montserrat"/>
                <a:cs typeface="Montserrat"/>
                <a:sym typeface="Montserrat"/>
              </a:rPr>
              <a:t>Progranulin/Prosaposin Stabilizer</a:t>
            </a:r>
            <a:endParaRPr sz="1700" u="sng">
              <a:latin typeface="Montserrat"/>
              <a:ea typeface="Montserrat"/>
              <a:cs typeface="Montserrat"/>
              <a:sym typeface="Montserrat"/>
            </a:endParaRPr>
          </a:p>
          <a:p>
            <a:pPr marL="457200" lvl="0" indent="-330200" algn="l" rtl="0">
              <a:lnSpc>
                <a:spcPct val="100000"/>
              </a:lnSpc>
              <a:spcBef>
                <a:spcPts val="2100"/>
              </a:spcBef>
              <a:spcAft>
                <a:spcPts val="0"/>
              </a:spcAft>
              <a:buSzPts val="1600"/>
              <a:buFont typeface="Montserrat"/>
              <a:buChar char="●"/>
            </a:pPr>
            <a:r>
              <a:rPr lang="en-GB" sz="1600" b="1">
                <a:latin typeface="Montserrat"/>
                <a:ea typeface="Montserrat"/>
                <a:cs typeface="Montserrat"/>
                <a:sym typeface="Montserrat"/>
              </a:rPr>
              <a:t>Cell Types: </a:t>
            </a:r>
            <a:r>
              <a:rPr lang="en-GB" sz="1600">
                <a:latin typeface="Montserrat"/>
                <a:ea typeface="Montserrat"/>
                <a:cs typeface="Montserrat"/>
                <a:sym typeface="Montserrat"/>
              </a:rPr>
              <a:t>multiple cell types in both CNS and peripheral tissue</a:t>
            </a:r>
            <a:endParaRPr sz="1600">
              <a:latin typeface="Montserrat"/>
              <a:ea typeface="Montserrat"/>
              <a:cs typeface="Montserrat"/>
              <a:sym typeface="Montserrat"/>
            </a:endParaRPr>
          </a:p>
          <a:p>
            <a:pPr marL="457200" lvl="0" indent="0" algn="l" rtl="0">
              <a:lnSpc>
                <a:spcPct val="100000"/>
              </a:lnSpc>
              <a:spcBef>
                <a:spcPts val="2100"/>
              </a:spcBef>
              <a:spcAft>
                <a:spcPts val="0"/>
              </a:spcAft>
              <a:buNone/>
            </a:pPr>
            <a:endParaRPr sz="1775" u="sng">
              <a:latin typeface="Montserrat"/>
              <a:ea typeface="Montserrat"/>
              <a:cs typeface="Montserrat"/>
              <a:sym typeface="Montserrat"/>
            </a:endParaRPr>
          </a:p>
          <a:p>
            <a:pPr marL="0" lvl="0" indent="0" algn="l" rtl="0">
              <a:lnSpc>
                <a:spcPct val="100000"/>
              </a:lnSpc>
              <a:spcBef>
                <a:spcPts val="1500"/>
              </a:spcBef>
              <a:spcAft>
                <a:spcPts val="0"/>
              </a:spcAft>
              <a:buSzPts val="935"/>
              <a:buNone/>
            </a:pPr>
            <a:endParaRPr sz="1604" u="sng">
              <a:latin typeface="Montserrat"/>
              <a:ea typeface="Montserrat"/>
              <a:cs typeface="Montserrat"/>
              <a:sym typeface="Montserrat"/>
            </a:endParaRPr>
          </a:p>
          <a:p>
            <a:pPr marL="0" lvl="0" indent="0" algn="l" rtl="0">
              <a:lnSpc>
                <a:spcPct val="100000"/>
              </a:lnSpc>
              <a:spcBef>
                <a:spcPts val="1200"/>
              </a:spcBef>
              <a:spcAft>
                <a:spcPts val="1200"/>
              </a:spcAft>
              <a:buSzPts val="935"/>
              <a:buNone/>
            </a:pPr>
            <a:endParaRPr sz="1604">
              <a:latin typeface="Montserrat"/>
              <a:ea typeface="Montserrat"/>
              <a:cs typeface="Montserrat"/>
              <a:sym typeface="Montserrat"/>
            </a:endParaRPr>
          </a:p>
        </p:txBody>
      </p:sp>
      <p:pic>
        <p:nvPicPr>
          <p:cNvPr id="376" name="Google Shape;376;p38"/>
          <p:cNvPicPr preferRelativeResize="0"/>
          <p:nvPr/>
        </p:nvPicPr>
        <p:blipFill>
          <a:blip r:embed="rId3">
            <a:alphaModFix/>
          </a:blip>
          <a:stretch>
            <a:fillRect/>
          </a:stretch>
        </p:blipFill>
        <p:spPr>
          <a:xfrm>
            <a:off x="4592877" y="1484525"/>
            <a:ext cx="4627323" cy="2609647"/>
          </a:xfrm>
          <a:prstGeom prst="rect">
            <a:avLst/>
          </a:prstGeom>
          <a:noFill/>
          <a:ln>
            <a:noFill/>
          </a:ln>
        </p:spPr>
      </p:pic>
      <p:sp>
        <p:nvSpPr>
          <p:cNvPr id="377" name="Google Shape;377;p38"/>
          <p:cNvSpPr/>
          <p:nvPr/>
        </p:nvSpPr>
        <p:spPr>
          <a:xfrm>
            <a:off x="8845675" y="3269850"/>
            <a:ext cx="102900" cy="135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3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a:t>Neuroinflammatory Process</a:t>
            </a:r>
            <a:endParaRPr/>
          </a:p>
          <a:p>
            <a:pPr marL="0" lvl="0" indent="0" algn="ctr" rtl="0">
              <a:spcBef>
                <a:spcPts val="0"/>
              </a:spcBef>
              <a:spcAft>
                <a:spcPts val="1000"/>
              </a:spcAft>
              <a:buClr>
                <a:srgbClr val="000000"/>
              </a:buClr>
              <a:buSzPts val="1018"/>
              <a:buFont typeface="Arial"/>
              <a:buNone/>
            </a:pPr>
            <a:r>
              <a:rPr lang="en-GB" sz="1887" u="sng"/>
              <a:t>P3</a:t>
            </a:r>
            <a:r>
              <a:rPr lang="en-GB" sz="2187" u="sng"/>
              <a:t>8𝞪 MAPK</a:t>
            </a:r>
            <a:endParaRPr sz="2700"/>
          </a:p>
        </p:txBody>
      </p:sp>
      <p:sp>
        <p:nvSpPr>
          <p:cNvPr id="383" name="Google Shape;383;p39"/>
          <p:cNvSpPr txBox="1">
            <a:spLocks noGrp="1"/>
          </p:cNvSpPr>
          <p:nvPr>
            <p:ph type="body" idx="1"/>
          </p:nvPr>
        </p:nvSpPr>
        <p:spPr>
          <a:xfrm>
            <a:off x="50900" y="1337550"/>
            <a:ext cx="3846600" cy="3635700"/>
          </a:xfrm>
          <a:prstGeom prst="rect">
            <a:avLst/>
          </a:prstGeom>
        </p:spPr>
        <p:txBody>
          <a:bodyPr spcFirstLastPara="1" wrap="square" lIns="91425" tIns="91425" rIns="91425" bIns="91425" anchor="t" anchorCtr="0">
            <a:noAutofit/>
          </a:bodyPr>
          <a:lstStyle/>
          <a:p>
            <a:pPr marL="457200" lvl="0" indent="-355282" algn="l" rtl="0">
              <a:lnSpc>
                <a:spcPct val="100000"/>
              </a:lnSpc>
              <a:spcBef>
                <a:spcPts val="0"/>
              </a:spcBef>
              <a:spcAft>
                <a:spcPts val="0"/>
              </a:spcAft>
              <a:buSzPts val="1995"/>
              <a:buFont typeface="Montserrat"/>
              <a:buChar char="●"/>
            </a:pPr>
            <a:r>
              <a:rPr lang="en-GB" sz="1717">
                <a:latin typeface="Montserrat"/>
                <a:ea typeface="Montserrat"/>
                <a:cs typeface="Montserrat"/>
                <a:sym typeface="Montserrat"/>
              </a:rPr>
              <a:t>P38(alpha) MAPK signaling that has downstream effects of activating RAB5.</a:t>
            </a:r>
            <a:endParaRPr sz="1717">
              <a:latin typeface="Montserrat"/>
              <a:ea typeface="Montserrat"/>
              <a:cs typeface="Montserrat"/>
              <a:sym typeface="Montserrat"/>
            </a:endParaRPr>
          </a:p>
          <a:p>
            <a:pPr marL="457200" lvl="0" indent="-330358" algn="l" rtl="0">
              <a:lnSpc>
                <a:spcPct val="100000"/>
              </a:lnSpc>
              <a:spcBef>
                <a:spcPts val="1000"/>
              </a:spcBef>
              <a:spcAft>
                <a:spcPts val="0"/>
              </a:spcAft>
              <a:buSzPts val="1603"/>
              <a:buFont typeface="Montserrat"/>
              <a:buChar char="●"/>
            </a:pPr>
            <a:r>
              <a:rPr lang="en-GB" sz="1602">
                <a:latin typeface="Montserrat"/>
                <a:ea typeface="Montserrat"/>
                <a:cs typeface="Montserrat"/>
                <a:sym typeface="Montserrat"/>
              </a:rPr>
              <a:t>Rab 5, a GTPase, regulates endosomal trafficking</a:t>
            </a:r>
            <a:endParaRPr sz="1602">
              <a:latin typeface="Montserrat"/>
              <a:ea typeface="Montserrat"/>
              <a:cs typeface="Montserrat"/>
              <a:sym typeface="Montserrat"/>
            </a:endParaRPr>
          </a:p>
          <a:p>
            <a:pPr marL="457200" lvl="0" indent="-330358" algn="l" rtl="0">
              <a:lnSpc>
                <a:spcPct val="100000"/>
              </a:lnSpc>
              <a:spcBef>
                <a:spcPts val="1000"/>
              </a:spcBef>
              <a:spcAft>
                <a:spcPts val="0"/>
              </a:spcAft>
              <a:buSzPts val="1603"/>
              <a:buFont typeface="Montserrat"/>
              <a:buChar char="●"/>
            </a:pPr>
            <a:r>
              <a:rPr lang="en-GB" sz="1602">
                <a:latin typeface="Montserrat"/>
                <a:ea typeface="Montserrat"/>
                <a:cs typeface="Montserrat"/>
                <a:sym typeface="Montserrat"/>
              </a:rPr>
              <a:t>Increased Rab 5 activity leads to increased endosomal enlargement</a:t>
            </a:r>
            <a:endParaRPr sz="1602">
              <a:latin typeface="Montserrat"/>
              <a:ea typeface="Montserrat"/>
              <a:cs typeface="Montserrat"/>
              <a:sym typeface="Montserrat"/>
            </a:endParaRPr>
          </a:p>
          <a:p>
            <a:pPr marL="457200" lvl="0" indent="-330358" algn="l" rtl="0">
              <a:lnSpc>
                <a:spcPct val="100000"/>
              </a:lnSpc>
              <a:spcBef>
                <a:spcPts val="1000"/>
              </a:spcBef>
              <a:spcAft>
                <a:spcPts val="0"/>
              </a:spcAft>
              <a:buSzPts val="1603"/>
              <a:buFont typeface="Montserrat"/>
              <a:buChar char="●"/>
            </a:pPr>
            <a:r>
              <a:rPr lang="en-GB" sz="1602">
                <a:latin typeface="Montserrat"/>
                <a:ea typeface="Montserrat"/>
                <a:cs typeface="Montserrat"/>
                <a:sym typeface="Montserrat"/>
              </a:rPr>
              <a:t>Slows transportation, inducing cholinergic atrophy and tau hyperphosphorylation</a:t>
            </a:r>
            <a:endParaRPr sz="1602">
              <a:latin typeface="Montserrat"/>
              <a:ea typeface="Montserrat"/>
              <a:cs typeface="Montserrat"/>
              <a:sym typeface="Montserrat"/>
            </a:endParaRPr>
          </a:p>
          <a:p>
            <a:pPr marL="0" lvl="0" indent="0" algn="l" rtl="0">
              <a:lnSpc>
                <a:spcPct val="100000"/>
              </a:lnSpc>
              <a:spcBef>
                <a:spcPts val="1000"/>
              </a:spcBef>
              <a:spcAft>
                <a:spcPts val="0"/>
              </a:spcAft>
              <a:buSzPts val="1018"/>
              <a:buNone/>
            </a:pPr>
            <a:endParaRPr sz="1602" u="sng">
              <a:latin typeface="Montserrat"/>
              <a:ea typeface="Montserrat"/>
              <a:cs typeface="Montserrat"/>
              <a:sym typeface="Montserrat"/>
            </a:endParaRPr>
          </a:p>
          <a:p>
            <a:pPr marL="0" lvl="0" indent="0" algn="l" rtl="0">
              <a:lnSpc>
                <a:spcPct val="100000"/>
              </a:lnSpc>
              <a:spcBef>
                <a:spcPts val="1000"/>
              </a:spcBef>
              <a:spcAft>
                <a:spcPts val="1000"/>
              </a:spcAft>
              <a:buSzPts val="1018"/>
              <a:buNone/>
            </a:pPr>
            <a:endParaRPr sz="1602">
              <a:latin typeface="Montserrat"/>
              <a:ea typeface="Montserrat"/>
              <a:cs typeface="Montserrat"/>
              <a:sym typeface="Montserrat"/>
            </a:endParaRPr>
          </a:p>
        </p:txBody>
      </p:sp>
      <p:sp>
        <p:nvSpPr>
          <p:cNvPr id="384" name="Google Shape;384;p39"/>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85" name="Google Shape;385;p39"/>
          <p:cNvPicPr preferRelativeResize="0"/>
          <p:nvPr/>
        </p:nvPicPr>
        <p:blipFill>
          <a:blip r:embed="rId3">
            <a:alphaModFix/>
          </a:blip>
          <a:stretch>
            <a:fillRect/>
          </a:stretch>
        </p:blipFill>
        <p:spPr>
          <a:xfrm>
            <a:off x="3897374" y="1307850"/>
            <a:ext cx="4879749" cy="3204725"/>
          </a:xfrm>
          <a:prstGeom prst="rect">
            <a:avLst/>
          </a:prstGeom>
          <a:noFill/>
          <a:ln>
            <a:noFill/>
          </a:ln>
        </p:spPr>
      </p:pic>
      <p:sp>
        <p:nvSpPr>
          <p:cNvPr id="386" name="Google Shape;386;p39"/>
          <p:cNvSpPr txBox="1"/>
          <p:nvPr/>
        </p:nvSpPr>
        <p:spPr>
          <a:xfrm>
            <a:off x="50900" y="4744600"/>
            <a:ext cx="8995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solidFill>
                  <a:schemeClr val="lt1"/>
                </a:solidFill>
              </a:rPr>
              <a:t>Germann, U. A., &amp; Alam, J. J. (2020). P38α MAPK Signaling—A Robust Therapeutic Target for Rab5-Mediated Neurodegenerative Disease. </a:t>
            </a:r>
            <a:r>
              <a:rPr lang="en-GB" sz="1000" i="1">
                <a:solidFill>
                  <a:schemeClr val="lt1"/>
                </a:solidFill>
              </a:rPr>
              <a:t>International Journal of Molecular Sciences</a:t>
            </a:r>
            <a:r>
              <a:rPr lang="en-GB" sz="1000">
                <a:solidFill>
                  <a:schemeClr val="lt1"/>
                </a:solidFill>
              </a:rPr>
              <a:t>, </a:t>
            </a:r>
            <a:r>
              <a:rPr lang="en-GB" sz="1000" i="1">
                <a:solidFill>
                  <a:schemeClr val="lt1"/>
                </a:solidFill>
              </a:rPr>
              <a:t>21</a:t>
            </a:r>
            <a:r>
              <a:rPr lang="en-GB" sz="1000">
                <a:solidFill>
                  <a:schemeClr val="lt1"/>
                </a:solidFill>
              </a:rPr>
              <a:t>(15), 5485. https://doi.org/10.3390/ijms21155485 </a:t>
            </a:r>
            <a:endParaRPr sz="1200">
              <a:solidFill>
                <a:schemeClr val="lt1"/>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0"/>
          <p:cNvSpPr txBox="1">
            <a:spLocks noGrp="1"/>
          </p:cNvSpPr>
          <p:nvPr>
            <p:ph type="title"/>
          </p:nvPr>
        </p:nvSpPr>
        <p:spPr>
          <a:xfrm>
            <a:off x="381000" y="2193075"/>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Progranulin</a:t>
            </a:r>
            <a:endParaRPr/>
          </a:p>
        </p:txBody>
      </p:sp>
      <p:sp>
        <p:nvSpPr>
          <p:cNvPr id="392" name="Google Shape;392;p40"/>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393" name="Google Shape;393;p40"/>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94" name="Google Shape;394;p40"/>
          <p:cNvPicPr preferRelativeResize="0"/>
          <p:nvPr/>
        </p:nvPicPr>
        <p:blipFill>
          <a:blip r:embed="rId3">
            <a:alphaModFix/>
          </a:blip>
          <a:stretch>
            <a:fillRect/>
          </a:stretch>
        </p:blipFill>
        <p:spPr>
          <a:xfrm>
            <a:off x="2495325" y="1470593"/>
            <a:ext cx="6648673" cy="268480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41"/>
          <p:cNvSpPr txBox="1">
            <a:spLocks noGrp="1"/>
          </p:cNvSpPr>
          <p:nvPr>
            <p:ph type="title" idx="4294967295"/>
          </p:nvPr>
        </p:nvSpPr>
        <p:spPr>
          <a:xfrm>
            <a:off x="1052550" y="32325"/>
            <a:ext cx="7038900" cy="914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a:t>Pathophysiology</a:t>
            </a:r>
            <a:endParaRPr/>
          </a:p>
        </p:txBody>
      </p:sp>
      <p:sp>
        <p:nvSpPr>
          <p:cNvPr id="400" name="Google Shape;400;p41"/>
          <p:cNvSpPr txBox="1">
            <a:spLocks noGrp="1"/>
          </p:cNvSpPr>
          <p:nvPr>
            <p:ph type="body" idx="1"/>
          </p:nvPr>
        </p:nvSpPr>
        <p:spPr>
          <a:xfrm>
            <a:off x="158625" y="1660925"/>
            <a:ext cx="3508200" cy="523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Neuroinflammatory Process</a:t>
            </a:r>
            <a:endParaRPr/>
          </a:p>
        </p:txBody>
      </p:sp>
      <p:sp>
        <p:nvSpPr>
          <p:cNvPr id="401" name="Google Shape;401;p41"/>
          <p:cNvSpPr txBox="1">
            <a:spLocks noGrp="1"/>
          </p:cNvSpPr>
          <p:nvPr>
            <p:ph type="body" idx="1"/>
          </p:nvPr>
        </p:nvSpPr>
        <p:spPr>
          <a:xfrm>
            <a:off x="158625" y="2805375"/>
            <a:ext cx="3508200" cy="523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Protein Aggregation</a:t>
            </a:r>
            <a:endParaRPr/>
          </a:p>
        </p:txBody>
      </p:sp>
      <p:sp>
        <p:nvSpPr>
          <p:cNvPr id="402" name="Google Shape;402;p41"/>
          <p:cNvSpPr txBox="1">
            <a:spLocks noGrp="1"/>
          </p:cNvSpPr>
          <p:nvPr>
            <p:ph type="body" idx="1"/>
          </p:nvPr>
        </p:nvSpPr>
        <p:spPr>
          <a:xfrm>
            <a:off x="158625" y="4008275"/>
            <a:ext cx="3508200" cy="523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Genetic Mutations</a:t>
            </a:r>
            <a:endParaRPr/>
          </a:p>
        </p:txBody>
      </p:sp>
      <p:sp>
        <p:nvSpPr>
          <p:cNvPr id="403" name="Google Shape;403;p41"/>
          <p:cNvSpPr/>
          <p:nvPr/>
        </p:nvSpPr>
        <p:spPr>
          <a:xfrm>
            <a:off x="-123123" y="690525"/>
            <a:ext cx="4335000" cy="4140000"/>
          </a:xfrm>
          <a:prstGeom prst="flowChartDelay">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04" name="Google Shape;404;p41"/>
          <p:cNvSpPr txBox="1">
            <a:spLocks noGrp="1"/>
          </p:cNvSpPr>
          <p:nvPr>
            <p:ph type="body" idx="1"/>
          </p:nvPr>
        </p:nvSpPr>
        <p:spPr>
          <a:xfrm>
            <a:off x="158625" y="2498625"/>
            <a:ext cx="3508200" cy="523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latin typeface="Montserrat"/>
                <a:ea typeface="Montserrat"/>
                <a:cs typeface="Montserrat"/>
                <a:sym typeface="Montserrat"/>
              </a:rPr>
              <a:t>Neuroinflammatory Process</a:t>
            </a:r>
            <a:endParaRPr sz="2100">
              <a:latin typeface="Montserrat"/>
              <a:ea typeface="Montserrat"/>
              <a:cs typeface="Montserrat"/>
              <a:sym typeface="Montserrat"/>
            </a:endParaRPr>
          </a:p>
        </p:txBody>
      </p:sp>
      <p:sp>
        <p:nvSpPr>
          <p:cNvPr id="405" name="Google Shape;405;p41"/>
          <p:cNvSpPr txBox="1">
            <a:spLocks noGrp="1"/>
          </p:cNvSpPr>
          <p:nvPr>
            <p:ph type="body" idx="1"/>
          </p:nvPr>
        </p:nvSpPr>
        <p:spPr>
          <a:xfrm>
            <a:off x="100175" y="1235000"/>
            <a:ext cx="3508200" cy="523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sz="2100">
                <a:latin typeface="Montserrat"/>
                <a:ea typeface="Montserrat"/>
                <a:cs typeface="Montserrat"/>
                <a:sym typeface="Montserrat"/>
              </a:rPr>
              <a:t>Protein Aggregation</a:t>
            </a:r>
            <a:endParaRPr sz="2100">
              <a:latin typeface="Montserrat"/>
              <a:ea typeface="Montserrat"/>
              <a:cs typeface="Montserrat"/>
              <a:sym typeface="Montserrat"/>
            </a:endParaRPr>
          </a:p>
        </p:txBody>
      </p:sp>
      <p:sp>
        <p:nvSpPr>
          <p:cNvPr id="406" name="Google Shape;406;p41"/>
          <p:cNvSpPr txBox="1">
            <a:spLocks noGrp="1"/>
          </p:cNvSpPr>
          <p:nvPr>
            <p:ph type="body" idx="1"/>
          </p:nvPr>
        </p:nvSpPr>
        <p:spPr>
          <a:xfrm>
            <a:off x="100175" y="3859025"/>
            <a:ext cx="3508200" cy="523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sz="2100" b="1">
                <a:latin typeface="Montserrat"/>
                <a:ea typeface="Montserrat"/>
                <a:cs typeface="Montserrat"/>
                <a:sym typeface="Montserrat"/>
              </a:rPr>
              <a:t>Genetic Mutations</a:t>
            </a:r>
            <a:endParaRPr sz="2100" b="1">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2"/>
          <p:cNvSpPr txBox="1">
            <a:spLocks noGrp="1"/>
          </p:cNvSpPr>
          <p:nvPr>
            <p:ph type="body" idx="1"/>
          </p:nvPr>
        </p:nvSpPr>
        <p:spPr>
          <a:xfrm>
            <a:off x="1168800" y="1050550"/>
            <a:ext cx="3403200" cy="29112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None/>
            </a:pPr>
            <a:r>
              <a:rPr lang="en-GB" sz="1700">
                <a:latin typeface="Montserrat"/>
                <a:ea typeface="Montserrat"/>
                <a:cs typeface="Montserrat"/>
                <a:sym typeface="Montserrat"/>
              </a:rPr>
              <a:t>FTD Genes:</a:t>
            </a:r>
            <a:endParaRPr sz="1700">
              <a:latin typeface="Montserrat"/>
              <a:ea typeface="Montserrat"/>
              <a:cs typeface="Montserrat"/>
              <a:sym typeface="Montserrat"/>
            </a:endParaRPr>
          </a:p>
          <a:p>
            <a:pPr marL="457200" lvl="0" indent="-342900" algn="l" rtl="0">
              <a:lnSpc>
                <a:spcPct val="90000"/>
              </a:lnSpc>
              <a:spcBef>
                <a:spcPts val="1200"/>
              </a:spcBef>
              <a:spcAft>
                <a:spcPts val="0"/>
              </a:spcAft>
              <a:buClr>
                <a:schemeClr val="lt1"/>
              </a:buClr>
              <a:buSzPts val="1800"/>
              <a:buFont typeface="Montserrat"/>
              <a:buChar char="●"/>
            </a:pPr>
            <a:r>
              <a:rPr lang="en-GB" sz="1500">
                <a:latin typeface="Montserrat"/>
                <a:ea typeface="Montserrat"/>
                <a:cs typeface="Montserrat"/>
                <a:sym typeface="Montserrat"/>
              </a:rPr>
              <a:t>GRN</a:t>
            </a:r>
            <a:endParaRPr sz="1500">
              <a:latin typeface="Montserrat"/>
              <a:ea typeface="Montserrat"/>
              <a:cs typeface="Montserrat"/>
              <a:sym typeface="Montserrat"/>
            </a:endParaRPr>
          </a:p>
          <a:p>
            <a:pPr marL="914400" lvl="1" indent="-323850" algn="l" rtl="0">
              <a:lnSpc>
                <a:spcPct val="90000"/>
              </a:lnSpc>
              <a:spcBef>
                <a:spcPts val="0"/>
              </a:spcBef>
              <a:spcAft>
                <a:spcPts val="0"/>
              </a:spcAft>
              <a:buClr>
                <a:srgbClr val="000000"/>
              </a:buClr>
              <a:buSzPts val="1500"/>
              <a:buFont typeface="Montserrat"/>
              <a:buChar char="○"/>
            </a:pPr>
            <a:r>
              <a:rPr lang="en-GB" sz="1500">
                <a:latin typeface="Montserrat"/>
                <a:ea typeface="Montserrat"/>
                <a:cs typeface="Montserrat"/>
                <a:sym typeface="Montserrat"/>
              </a:rPr>
              <a:t>Codes for progranulin</a:t>
            </a:r>
            <a:endParaRPr sz="1500">
              <a:latin typeface="Montserrat"/>
              <a:ea typeface="Montserrat"/>
              <a:cs typeface="Montserrat"/>
              <a:sym typeface="Montserrat"/>
            </a:endParaRPr>
          </a:p>
          <a:p>
            <a:pPr marL="1371600" lvl="2" indent="-342900" algn="l" rtl="0">
              <a:lnSpc>
                <a:spcPct val="90000"/>
              </a:lnSpc>
              <a:spcBef>
                <a:spcPts val="0"/>
              </a:spcBef>
              <a:spcAft>
                <a:spcPts val="0"/>
              </a:spcAft>
              <a:buClr>
                <a:srgbClr val="000000"/>
              </a:buClr>
              <a:buSzPts val="1800"/>
              <a:buFont typeface="Montserrat"/>
              <a:buChar char="■"/>
            </a:pPr>
            <a:r>
              <a:rPr lang="en-GB" sz="1500">
                <a:latin typeface="Montserrat"/>
                <a:ea typeface="Montserrat"/>
                <a:cs typeface="Montserrat"/>
                <a:sym typeface="Montserrat"/>
              </a:rPr>
              <a:t>Regulates lysosomal function, neuronal survival, and inflammation</a:t>
            </a:r>
            <a:endParaRPr sz="1500">
              <a:latin typeface="Montserrat"/>
              <a:ea typeface="Montserrat"/>
              <a:cs typeface="Montserrat"/>
              <a:sym typeface="Montserrat"/>
            </a:endParaRPr>
          </a:p>
          <a:p>
            <a:pPr marL="457200" lvl="0" indent="-342900" algn="l" rtl="0">
              <a:lnSpc>
                <a:spcPct val="90000"/>
              </a:lnSpc>
              <a:spcBef>
                <a:spcPts val="0"/>
              </a:spcBef>
              <a:spcAft>
                <a:spcPts val="0"/>
              </a:spcAft>
              <a:buClr>
                <a:schemeClr val="lt1"/>
              </a:buClr>
              <a:buSzPts val="1800"/>
              <a:buFont typeface="Montserrat"/>
              <a:buChar char="●"/>
            </a:pPr>
            <a:r>
              <a:rPr lang="en-GB" sz="1500">
                <a:latin typeface="Montserrat"/>
                <a:ea typeface="Montserrat"/>
                <a:cs typeface="Montserrat"/>
                <a:sym typeface="Montserrat"/>
              </a:rPr>
              <a:t>C9orf72</a:t>
            </a:r>
            <a:endParaRPr sz="1500">
              <a:latin typeface="Montserrat"/>
              <a:ea typeface="Montserrat"/>
              <a:cs typeface="Montserrat"/>
              <a:sym typeface="Montserrat"/>
            </a:endParaRPr>
          </a:p>
          <a:p>
            <a:pPr marL="914400" lvl="1" indent="-323850" algn="l" rtl="0">
              <a:lnSpc>
                <a:spcPct val="90000"/>
              </a:lnSpc>
              <a:spcBef>
                <a:spcPts val="0"/>
              </a:spcBef>
              <a:spcAft>
                <a:spcPts val="0"/>
              </a:spcAft>
              <a:buClr>
                <a:srgbClr val="000000"/>
              </a:buClr>
              <a:buSzPts val="1500"/>
              <a:buFont typeface="Montserrat"/>
              <a:buChar char="○"/>
            </a:pPr>
            <a:r>
              <a:rPr lang="en-GB" sz="1500">
                <a:latin typeface="Montserrat"/>
                <a:ea typeface="Montserrat"/>
                <a:cs typeface="Montserrat"/>
                <a:sym typeface="Montserrat"/>
              </a:rPr>
              <a:t>Regulatory gene for RNA processes</a:t>
            </a:r>
            <a:endParaRPr sz="1500">
              <a:latin typeface="Montserrat"/>
              <a:ea typeface="Montserrat"/>
              <a:cs typeface="Montserrat"/>
              <a:sym typeface="Montserrat"/>
            </a:endParaRPr>
          </a:p>
          <a:p>
            <a:pPr marL="457200" lvl="0" indent="-330200" algn="l" rtl="0">
              <a:lnSpc>
                <a:spcPct val="90000"/>
              </a:lnSpc>
              <a:spcBef>
                <a:spcPts val="0"/>
              </a:spcBef>
              <a:spcAft>
                <a:spcPts val="0"/>
              </a:spcAft>
              <a:buClr>
                <a:schemeClr val="lt1"/>
              </a:buClr>
              <a:buSzPts val="1600"/>
              <a:buFont typeface="Montserrat"/>
              <a:buChar char="●"/>
            </a:pPr>
            <a:r>
              <a:rPr lang="en-GB" sz="1500">
                <a:latin typeface="Montserrat"/>
                <a:ea typeface="Montserrat"/>
                <a:cs typeface="Montserrat"/>
                <a:sym typeface="Montserrat"/>
              </a:rPr>
              <a:t>MAPT</a:t>
            </a:r>
            <a:endParaRPr sz="1500">
              <a:latin typeface="Montserrat"/>
              <a:ea typeface="Montserrat"/>
              <a:cs typeface="Montserrat"/>
              <a:sym typeface="Montserrat"/>
            </a:endParaRPr>
          </a:p>
          <a:p>
            <a:pPr marL="914400" lvl="1" indent="-323850" algn="l" rtl="0">
              <a:lnSpc>
                <a:spcPct val="90000"/>
              </a:lnSpc>
              <a:spcBef>
                <a:spcPts val="0"/>
              </a:spcBef>
              <a:spcAft>
                <a:spcPts val="0"/>
              </a:spcAft>
              <a:buClr>
                <a:srgbClr val="000000"/>
              </a:buClr>
              <a:buSzPts val="1500"/>
              <a:buFont typeface="Montserrat"/>
              <a:buChar char="○"/>
            </a:pPr>
            <a:r>
              <a:rPr lang="en-GB" sz="1500">
                <a:latin typeface="Montserrat"/>
                <a:ea typeface="Montserrat"/>
                <a:cs typeface="Montserrat"/>
                <a:sym typeface="Montserrat"/>
              </a:rPr>
              <a:t>Codes for tau protein</a:t>
            </a:r>
            <a:endParaRPr sz="1500">
              <a:latin typeface="Montserrat"/>
              <a:ea typeface="Montserrat"/>
              <a:cs typeface="Montserrat"/>
              <a:sym typeface="Montserrat"/>
            </a:endParaRPr>
          </a:p>
          <a:p>
            <a:pPr marL="914400" lvl="1" indent="-342900" algn="l" rtl="0">
              <a:lnSpc>
                <a:spcPct val="90000"/>
              </a:lnSpc>
              <a:spcBef>
                <a:spcPts val="0"/>
              </a:spcBef>
              <a:spcAft>
                <a:spcPts val="0"/>
              </a:spcAft>
              <a:buClr>
                <a:srgbClr val="000000"/>
              </a:buClr>
              <a:buSzPts val="1800"/>
              <a:buFont typeface="Montserrat"/>
              <a:buChar char="○"/>
            </a:pPr>
            <a:r>
              <a:rPr lang="en-GB" sz="1500">
                <a:latin typeface="Montserrat"/>
                <a:ea typeface="Montserrat"/>
                <a:cs typeface="Montserrat"/>
                <a:sym typeface="Montserrat"/>
              </a:rPr>
              <a:t>Helps  assemble and stabilize microtubules</a:t>
            </a:r>
            <a:endParaRPr sz="1500">
              <a:latin typeface="Montserrat"/>
              <a:ea typeface="Montserrat"/>
              <a:cs typeface="Montserrat"/>
              <a:sym typeface="Montserrat"/>
            </a:endParaRPr>
          </a:p>
        </p:txBody>
      </p:sp>
      <p:sp>
        <p:nvSpPr>
          <p:cNvPr id="412" name="Google Shape;412;p4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500"/>
              <a:t>Genetic Mutations</a:t>
            </a:r>
            <a:endParaRPr sz="2500"/>
          </a:p>
        </p:txBody>
      </p:sp>
      <p:sp>
        <p:nvSpPr>
          <p:cNvPr id="413" name="Google Shape;413;p42"/>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414" name="Google Shape;414;p42"/>
          <p:cNvSpPr txBox="1"/>
          <p:nvPr/>
        </p:nvSpPr>
        <p:spPr>
          <a:xfrm>
            <a:off x="0" y="4738450"/>
            <a:ext cx="7994100" cy="69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GB" sz="1000">
                <a:solidFill>
                  <a:schemeClr val="lt1"/>
                </a:solidFill>
              </a:rPr>
              <a:t>Identifying and Diagnosing TDP-43 Neurodegenerative Diseases in Psychiatry Ducharme, Simon et al.  The American Journal of Geriatric Psychiatry, Volume 32, Issue 1, 98 - 113</a:t>
            </a:r>
            <a:br>
              <a:rPr lang="en-GB" sz="1000">
                <a:solidFill>
                  <a:schemeClr val="lt1"/>
                </a:solidFill>
              </a:rPr>
            </a:br>
            <a:endParaRPr sz="1000">
              <a:solidFill>
                <a:schemeClr val="lt1"/>
              </a:solidFill>
            </a:endParaRPr>
          </a:p>
        </p:txBody>
      </p:sp>
      <p:pic>
        <p:nvPicPr>
          <p:cNvPr id="415" name="Google Shape;415;p42"/>
          <p:cNvPicPr preferRelativeResize="0"/>
          <p:nvPr/>
        </p:nvPicPr>
        <p:blipFill>
          <a:blip r:embed="rId3">
            <a:alphaModFix/>
          </a:blip>
          <a:stretch>
            <a:fillRect/>
          </a:stretch>
        </p:blipFill>
        <p:spPr>
          <a:xfrm>
            <a:off x="4737002" y="992600"/>
            <a:ext cx="4942574" cy="33623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3"/>
          <p:cNvSpPr txBox="1">
            <a:spLocks noGrp="1"/>
          </p:cNvSpPr>
          <p:nvPr>
            <p:ph type="body" idx="1"/>
          </p:nvPr>
        </p:nvSpPr>
        <p:spPr>
          <a:xfrm>
            <a:off x="1168800" y="1050550"/>
            <a:ext cx="3403200" cy="29112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None/>
            </a:pPr>
            <a:r>
              <a:rPr lang="en-GB" sz="1700">
                <a:latin typeface="Montserrat"/>
                <a:ea typeface="Montserrat"/>
                <a:cs typeface="Montserrat"/>
                <a:sym typeface="Montserrat"/>
              </a:rPr>
              <a:t>FTD Genes:</a:t>
            </a:r>
            <a:endParaRPr sz="1700">
              <a:latin typeface="Montserrat"/>
              <a:ea typeface="Montserrat"/>
              <a:cs typeface="Montserrat"/>
              <a:sym typeface="Montserrat"/>
            </a:endParaRPr>
          </a:p>
          <a:p>
            <a:pPr marL="457200" lvl="0" indent="-342900" algn="l" rtl="0">
              <a:lnSpc>
                <a:spcPct val="90000"/>
              </a:lnSpc>
              <a:spcBef>
                <a:spcPts val="1200"/>
              </a:spcBef>
              <a:spcAft>
                <a:spcPts val="0"/>
              </a:spcAft>
              <a:buClr>
                <a:schemeClr val="lt1"/>
              </a:buClr>
              <a:buSzPts val="1800"/>
              <a:buFont typeface="Montserrat"/>
              <a:buChar char="●"/>
            </a:pPr>
            <a:r>
              <a:rPr lang="en-GB" sz="1500">
                <a:latin typeface="Montserrat"/>
                <a:ea typeface="Montserrat"/>
                <a:cs typeface="Montserrat"/>
                <a:sym typeface="Montserrat"/>
              </a:rPr>
              <a:t>GRN</a:t>
            </a:r>
            <a:endParaRPr sz="1500">
              <a:latin typeface="Montserrat"/>
              <a:ea typeface="Montserrat"/>
              <a:cs typeface="Montserrat"/>
              <a:sym typeface="Montserrat"/>
            </a:endParaRPr>
          </a:p>
          <a:p>
            <a:pPr marL="914400" lvl="1" indent="-323850" algn="l" rtl="0">
              <a:lnSpc>
                <a:spcPct val="90000"/>
              </a:lnSpc>
              <a:spcBef>
                <a:spcPts val="0"/>
              </a:spcBef>
              <a:spcAft>
                <a:spcPts val="0"/>
              </a:spcAft>
              <a:buClr>
                <a:srgbClr val="000000"/>
              </a:buClr>
              <a:buSzPts val="1500"/>
              <a:buFont typeface="Montserrat"/>
              <a:buChar char="○"/>
            </a:pPr>
            <a:r>
              <a:rPr lang="en-GB" sz="1500">
                <a:latin typeface="Montserrat"/>
                <a:ea typeface="Montserrat"/>
                <a:cs typeface="Montserrat"/>
                <a:sym typeface="Montserrat"/>
              </a:rPr>
              <a:t>Codes for progranulin</a:t>
            </a:r>
            <a:endParaRPr sz="1500">
              <a:latin typeface="Montserrat"/>
              <a:ea typeface="Montserrat"/>
              <a:cs typeface="Montserrat"/>
              <a:sym typeface="Montserrat"/>
            </a:endParaRPr>
          </a:p>
          <a:p>
            <a:pPr marL="1371600" lvl="2" indent="-342900" algn="l" rtl="0">
              <a:lnSpc>
                <a:spcPct val="90000"/>
              </a:lnSpc>
              <a:spcBef>
                <a:spcPts val="0"/>
              </a:spcBef>
              <a:spcAft>
                <a:spcPts val="0"/>
              </a:spcAft>
              <a:buClr>
                <a:srgbClr val="000000"/>
              </a:buClr>
              <a:buSzPts val="1800"/>
              <a:buFont typeface="Montserrat"/>
              <a:buChar char="■"/>
            </a:pPr>
            <a:r>
              <a:rPr lang="en-GB" sz="1500">
                <a:latin typeface="Montserrat"/>
                <a:ea typeface="Montserrat"/>
                <a:cs typeface="Montserrat"/>
                <a:sym typeface="Montserrat"/>
              </a:rPr>
              <a:t>Regulates lysosomal function, neuronal survival, and inflammation</a:t>
            </a:r>
            <a:endParaRPr sz="1500">
              <a:latin typeface="Montserrat"/>
              <a:ea typeface="Montserrat"/>
              <a:cs typeface="Montserrat"/>
              <a:sym typeface="Montserrat"/>
            </a:endParaRPr>
          </a:p>
          <a:p>
            <a:pPr marL="457200" lvl="0" indent="-342900" algn="l" rtl="0">
              <a:lnSpc>
                <a:spcPct val="90000"/>
              </a:lnSpc>
              <a:spcBef>
                <a:spcPts val="0"/>
              </a:spcBef>
              <a:spcAft>
                <a:spcPts val="0"/>
              </a:spcAft>
              <a:buClr>
                <a:schemeClr val="lt1"/>
              </a:buClr>
              <a:buSzPts val="1800"/>
              <a:buFont typeface="Montserrat"/>
              <a:buChar char="●"/>
            </a:pPr>
            <a:r>
              <a:rPr lang="en-GB" sz="1500">
                <a:latin typeface="Montserrat"/>
                <a:ea typeface="Montserrat"/>
                <a:cs typeface="Montserrat"/>
                <a:sym typeface="Montserrat"/>
              </a:rPr>
              <a:t>C9orf72</a:t>
            </a:r>
            <a:endParaRPr sz="1500">
              <a:latin typeface="Montserrat"/>
              <a:ea typeface="Montserrat"/>
              <a:cs typeface="Montserrat"/>
              <a:sym typeface="Montserrat"/>
            </a:endParaRPr>
          </a:p>
          <a:p>
            <a:pPr marL="914400" lvl="1" indent="-323850" algn="l" rtl="0">
              <a:lnSpc>
                <a:spcPct val="90000"/>
              </a:lnSpc>
              <a:spcBef>
                <a:spcPts val="0"/>
              </a:spcBef>
              <a:spcAft>
                <a:spcPts val="0"/>
              </a:spcAft>
              <a:buClr>
                <a:srgbClr val="000000"/>
              </a:buClr>
              <a:buSzPts val="1500"/>
              <a:buFont typeface="Montserrat"/>
              <a:buChar char="○"/>
            </a:pPr>
            <a:r>
              <a:rPr lang="en-GB" sz="1500">
                <a:latin typeface="Montserrat"/>
                <a:ea typeface="Montserrat"/>
                <a:cs typeface="Montserrat"/>
                <a:sym typeface="Montserrat"/>
              </a:rPr>
              <a:t>Regulatory gene for RNA processes</a:t>
            </a:r>
            <a:endParaRPr sz="1500">
              <a:latin typeface="Montserrat"/>
              <a:ea typeface="Montserrat"/>
              <a:cs typeface="Montserrat"/>
              <a:sym typeface="Montserrat"/>
            </a:endParaRPr>
          </a:p>
          <a:p>
            <a:pPr marL="457200" lvl="0" indent="-330200" algn="l" rtl="0">
              <a:lnSpc>
                <a:spcPct val="90000"/>
              </a:lnSpc>
              <a:spcBef>
                <a:spcPts val="0"/>
              </a:spcBef>
              <a:spcAft>
                <a:spcPts val="0"/>
              </a:spcAft>
              <a:buClr>
                <a:schemeClr val="lt1"/>
              </a:buClr>
              <a:buSzPts val="1600"/>
              <a:buFont typeface="Montserrat"/>
              <a:buChar char="●"/>
            </a:pPr>
            <a:r>
              <a:rPr lang="en-GB" sz="1500">
                <a:latin typeface="Montserrat"/>
                <a:ea typeface="Montserrat"/>
                <a:cs typeface="Montserrat"/>
                <a:sym typeface="Montserrat"/>
              </a:rPr>
              <a:t>MAPT</a:t>
            </a:r>
            <a:endParaRPr sz="1500">
              <a:latin typeface="Montserrat"/>
              <a:ea typeface="Montserrat"/>
              <a:cs typeface="Montserrat"/>
              <a:sym typeface="Montserrat"/>
            </a:endParaRPr>
          </a:p>
          <a:p>
            <a:pPr marL="914400" lvl="1" indent="-323850" algn="l" rtl="0">
              <a:lnSpc>
                <a:spcPct val="90000"/>
              </a:lnSpc>
              <a:spcBef>
                <a:spcPts val="0"/>
              </a:spcBef>
              <a:spcAft>
                <a:spcPts val="0"/>
              </a:spcAft>
              <a:buClr>
                <a:srgbClr val="000000"/>
              </a:buClr>
              <a:buSzPts val="1500"/>
              <a:buFont typeface="Montserrat"/>
              <a:buChar char="○"/>
            </a:pPr>
            <a:r>
              <a:rPr lang="en-GB" sz="1500">
                <a:latin typeface="Montserrat"/>
                <a:ea typeface="Montserrat"/>
                <a:cs typeface="Montserrat"/>
                <a:sym typeface="Montserrat"/>
              </a:rPr>
              <a:t>Codes for tau protein</a:t>
            </a:r>
            <a:endParaRPr sz="1500">
              <a:latin typeface="Montserrat"/>
              <a:ea typeface="Montserrat"/>
              <a:cs typeface="Montserrat"/>
              <a:sym typeface="Montserrat"/>
            </a:endParaRPr>
          </a:p>
          <a:p>
            <a:pPr marL="914400" lvl="1" indent="-342900" algn="l" rtl="0">
              <a:lnSpc>
                <a:spcPct val="90000"/>
              </a:lnSpc>
              <a:spcBef>
                <a:spcPts val="0"/>
              </a:spcBef>
              <a:spcAft>
                <a:spcPts val="0"/>
              </a:spcAft>
              <a:buClr>
                <a:srgbClr val="000000"/>
              </a:buClr>
              <a:buSzPts val="1800"/>
              <a:buFont typeface="Montserrat"/>
              <a:buChar char="○"/>
            </a:pPr>
            <a:r>
              <a:rPr lang="en-GB" sz="1500">
                <a:latin typeface="Montserrat"/>
                <a:ea typeface="Montserrat"/>
                <a:cs typeface="Montserrat"/>
                <a:sym typeface="Montserrat"/>
              </a:rPr>
              <a:t>Helps  assemble and stabilize microtubules</a:t>
            </a:r>
            <a:endParaRPr sz="1500">
              <a:latin typeface="Montserrat"/>
              <a:ea typeface="Montserrat"/>
              <a:cs typeface="Montserrat"/>
              <a:sym typeface="Montserrat"/>
            </a:endParaRPr>
          </a:p>
        </p:txBody>
      </p:sp>
      <p:sp>
        <p:nvSpPr>
          <p:cNvPr id="421" name="Google Shape;421;p4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500"/>
              <a:t>Genetic Mutations</a:t>
            </a:r>
            <a:endParaRPr sz="2500"/>
          </a:p>
        </p:txBody>
      </p:sp>
      <p:sp>
        <p:nvSpPr>
          <p:cNvPr id="422" name="Google Shape;422;p43"/>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423" name="Google Shape;423;p43"/>
          <p:cNvSpPr txBox="1"/>
          <p:nvPr/>
        </p:nvSpPr>
        <p:spPr>
          <a:xfrm>
            <a:off x="0" y="4738450"/>
            <a:ext cx="7994100" cy="69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GB" sz="1000">
                <a:solidFill>
                  <a:schemeClr val="lt1"/>
                </a:solidFill>
              </a:rPr>
              <a:t>Identifying and Diagnosing TDP-43 Neurodegenerative Diseases in Psychiatry Ducharme, Simon et al.  The American Journal of Geriatric Psychiatry, Volume 32, Issue 1, 98 - 113</a:t>
            </a:r>
            <a:br>
              <a:rPr lang="en-GB" sz="1000">
                <a:solidFill>
                  <a:schemeClr val="lt1"/>
                </a:solidFill>
              </a:rPr>
            </a:br>
            <a:endParaRPr sz="1000">
              <a:solidFill>
                <a:schemeClr val="lt1"/>
              </a:solidFill>
            </a:endParaRPr>
          </a:p>
        </p:txBody>
      </p:sp>
      <p:pic>
        <p:nvPicPr>
          <p:cNvPr id="424" name="Google Shape;424;p43"/>
          <p:cNvPicPr preferRelativeResize="0"/>
          <p:nvPr/>
        </p:nvPicPr>
        <p:blipFill>
          <a:blip r:embed="rId3">
            <a:alphaModFix/>
          </a:blip>
          <a:stretch>
            <a:fillRect/>
          </a:stretch>
        </p:blipFill>
        <p:spPr>
          <a:xfrm>
            <a:off x="4737002" y="992600"/>
            <a:ext cx="4942574" cy="3362325"/>
          </a:xfrm>
          <a:prstGeom prst="rect">
            <a:avLst/>
          </a:prstGeom>
          <a:noFill/>
          <a:ln>
            <a:noFill/>
          </a:ln>
        </p:spPr>
      </p:pic>
      <p:sp>
        <p:nvSpPr>
          <p:cNvPr id="425" name="Google Shape;425;p43"/>
          <p:cNvSpPr/>
          <p:nvPr/>
        </p:nvSpPr>
        <p:spPr>
          <a:xfrm>
            <a:off x="1280511" y="1492236"/>
            <a:ext cx="3210789" cy="153353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44"/>
          <p:cNvSpPr txBox="1">
            <a:spLocks noGrp="1"/>
          </p:cNvSpPr>
          <p:nvPr>
            <p:ph type="body" idx="1"/>
          </p:nvPr>
        </p:nvSpPr>
        <p:spPr>
          <a:xfrm>
            <a:off x="76325" y="1260325"/>
            <a:ext cx="3403200" cy="29112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None/>
            </a:pPr>
            <a:r>
              <a:rPr lang="en-GB" sz="1900"/>
              <a:t>GRN Gene Mutation:</a:t>
            </a:r>
            <a:endParaRPr sz="1900"/>
          </a:p>
          <a:p>
            <a:pPr marL="457200" lvl="0" indent="-355600" algn="l" rtl="0">
              <a:lnSpc>
                <a:spcPct val="90000"/>
              </a:lnSpc>
              <a:spcBef>
                <a:spcPts val="1200"/>
              </a:spcBef>
              <a:spcAft>
                <a:spcPts val="0"/>
              </a:spcAft>
              <a:buClr>
                <a:schemeClr val="lt1"/>
              </a:buClr>
              <a:buSzPts val="2000"/>
              <a:buFont typeface="Lato"/>
              <a:buChar char="●"/>
            </a:pPr>
            <a:r>
              <a:rPr lang="en-GB" sz="1700"/>
              <a:t>GRN</a:t>
            </a:r>
            <a:endParaRPr sz="1700"/>
          </a:p>
          <a:p>
            <a:pPr marL="914400" lvl="1" indent="-336550" algn="l" rtl="0">
              <a:lnSpc>
                <a:spcPct val="90000"/>
              </a:lnSpc>
              <a:spcBef>
                <a:spcPts val="0"/>
              </a:spcBef>
              <a:spcAft>
                <a:spcPts val="0"/>
              </a:spcAft>
              <a:buClr>
                <a:srgbClr val="000000"/>
              </a:buClr>
              <a:buSzPts val="1700"/>
              <a:buFont typeface="Lato"/>
              <a:buChar char="○"/>
            </a:pPr>
            <a:r>
              <a:rPr lang="en-GB" sz="1700"/>
              <a:t>Potential Therapeutics</a:t>
            </a:r>
            <a:endParaRPr sz="1700"/>
          </a:p>
          <a:p>
            <a:pPr marL="914400" lvl="1" indent="-355600" algn="l" rtl="0">
              <a:lnSpc>
                <a:spcPct val="90000"/>
              </a:lnSpc>
              <a:spcBef>
                <a:spcPts val="0"/>
              </a:spcBef>
              <a:spcAft>
                <a:spcPts val="0"/>
              </a:spcAft>
              <a:buClr>
                <a:srgbClr val="000000"/>
              </a:buClr>
              <a:buSzPts val="2000"/>
              <a:buFont typeface="Arial"/>
              <a:buChar char="○"/>
            </a:pPr>
            <a:r>
              <a:rPr lang="en-GB" sz="1700"/>
              <a:t>Receptor Interactions:</a:t>
            </a:r>
            <a:endParaRPr sz="1700"/>
          </a:p>
          <a:p>
            <a:pPr marL="1371600" lvl="2" indent="-355600" algn="l" rtl="0">
              <a:lnSpc>
                <a:spcPct val="90000"/>
              </a:lnSpc>
              <a:spcBef>
                <a:spcPts val="0"/>
              </a:spcBef>
              <a:spcAft>
                <a:spcPts val="0"/>
              </a:spcAft>
              <a:buClr>
                <a:srgbClr val="000000"/>
              </a:buClr>
              <a:buSzPts val="2000"/>
              <a:buFont typeface="Arial"/>
              <a:buChar char="■"/>
            </a:pPr>
            <a:r>
              <a:rPr lang="en-GB" sz="1700"/>
              <a:t>Sortilin</a:t>
            </a:r>
            <a:endParaRPr sz="1700"/>
          </a:p>
          <a:p>
            <a:pPr marL="1371600" lvl="2" indent="-355600" algn="l" rtl="0">
              <a:lnSpc>
                <a:spcPct val="90000"/>
              </a:lnSpc>
              <a:spcBef>
                <a:spcPts val="0"/>
              </a:spcBef>
              <a:spcAft>
                <a:spcPts val="0"/>
              </a:spcAft>
              <a:buClr>
                <a:srgbClr val="000000"/>
              </a:buClr>
              <a:buSzPts val="2000"/>
              <a:buFont typeface="Arial"/>
              <a:buChar char="■"/>
            </a:pPr>
            <a:r>
              <a:rPr lang="en-GB" sz="1700"/>
              <a:t>M6P/PSAP</a:t>
            </a:r>
            <a:endParaRPr sz="1700"/>
          </a:p>
          <a:p>
            <a:pPr marL="1371600" lvl="2" indent="-355600" algn="l" rtl="0">
              <a:lnSpc>
                <a:spcPct val="90000"/>
              </a:lnSpc>
              <a:spcBef>
                <a:spcPts val="0"/>
              </a:spcBef>
              <a:spcAft>
                <a:spcPts val="0"/>
              </a:spcAft>
              <a:buClr>
                <a:srgbClr val="000000"/>
              </a:buClr>
              <a:buSzPts val="2000"/>
              <a:buFont typeface="Arial"/>
              <a:buChar char="■"/>
            </a:pPr>
            <a:r>
              <a:rPr lang="en-GB" sz="1700"/>
              <a:t>EphA2</a:t>
            </a:r>
            <a:endParaRPr sz="1700"/>
          </a:p>
          <a:p>
            <a:pPr marL="1371600" lvl="2" indent="-355600" algn="l" rtl="0">
              <a:lnSpc>
                <a:spcPct val="90000"/>
              </a:lnSpc>
              <a:spcBef>
                <a:spcPts val="0"/>
              </a:spcBef>
              <a:spcAft>
                <a:spcPts val="0"/>
              </a:spcAft>
              <a:buClr>
                <a:srgbClr val="000000"/>
              </a:buClr>
              <a:buSzPts val="2000"/>
              <a:buFont typeface="Arial"/>
              <a:buChar char="■"/>
            </a:pPr>
            <a:r>
              <a:rPr lang="en-GB" sz="1700"/>
              <a:t>LRP1</a:t>
            </a:r>
            <a:endParaRPr sz="1700"/>
          </a:p>
          <a:p>
            <a:pPr marL="1371600" lvl="2" indent="-355600" algn="l" rtl="0">
              <a:lnSpc>
                <a:spcPct val="90000"/>
              </a:lnSpc>
              <a:spcBef>
                <a:spcPts val="0"/>
              </a:spcBef>
              <a:spcAft>
                <a:spcPts val="0"/>
              </a:spcAft>
              <a:buClr>
                <a:srgbClr val="000000"/>
              </a:buClr>
              <a:buSzPts val="2000"/>
              <a:buFont typeface="Arial"/>
              <a:buChar char="■"/>
            </a:pPr>
            <a:r>
              <a:rPr lang="en-GB" sz="1700"/>
              <a:t>Notch</a:t>
            </a:r>
            <a:endParaRPr sz="1700"/>
          </a:p>
          <a:p>
            <a:pPr marL="1371600" lvl="2" indent="-355600" algn="l" rtl="0">
              <a:lnSpc>
                <a:spcPct val="90000"/>
              </a:lnSpc>
              <a:spcBef>
                <a:spcPts val="0"/>
              </a:spcBef>
              <a:spcAft>
                <a:spcPts val="0"/>
              </a:spcAft>
              <a:buClr>
                <a:srgbClr val="000000"/>
              </a:buClr>
              <a:buSzPts val="2000"/>
              <a:buFont typeface="Arial"/>
              <a:buChar char="■"/>
            </a:pPr>
            <a:r>
              <a:rPr lang="en-GB" sz="1700"/>
              <a:t>EGFR</a:t>
            </a:r>
            <a:endParaRPr sz="1700"/>
          </a:p>
          <a:p>
            <a:pPr marL="457200" lvl="0" indent="0" algn="l" rtl="0">
              <a:lnSpc>
                <a:spcPct val="90000"/>
              </a:lnSpc>
              <a:spcBef>
                <a:spcPts val="0"/>
              </a:spcBef>
              <a:spcAft>
                <a:spcPts val="0"/>
              </a:spcAft>
              <a:buNone/>
            </a:pPr>
            <a:endParaRPr sz="1900"/>
          </a:p>
        </p:txBody>
      </p:sp>
      <p:sp>
        <p:nvSpPr>
          <p:cNvPr id="431" name="Google Shape;431;p4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Genetic Mutations</a:t>
            </a:r>
            <a:endParaRPr/>
          </a:p>
        </p:txBody>
      </p:sp>
      <p:sp>
        <p:nvSpPr>
          <p:cNvPr id="432" name="Google Shape;432;p44"/>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433" name="Google Shape;433;p44"/>
          <p:cNvSpPr txBox="1"/>
          <p:nvPr/>
        </p:nvSpPr>
        <p:spPr>
          <a:xfrm>
            <a:off x="34500" y="4707350"/>
            <a:ext cx="9109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solidFill>
                  <a:schemeClr val="lt1"/>
                </a:solidFill>
                <a:latin typeface="Lato"/>
                <a:ea typeface="Lato"/>
                <a:cs typeface="Lato"/>
                <a:sym typeface="Lato"/>
              </a:rPr>
              <a:t>Herve Rhinn, Nadine Tatton, Stella McCaughey, Michael Kurnellas, Arnon Rosenthal,Progranulin as a therapeutic target in neurodegenerative diseases, Trends in Pharmacological Sciences,Volume 43, Issue 8,2022,Pages 641-652,ISSN 165-6147,https://doi.org/10.1016/j.tips.2021.11.015.</a:t>
            </a:r>
            <a:endParaRPr sz="1000">
              <a:solidFill>
                <a:schemeClr val="lt1"/>
              </a:solidFill>
              <a:latin typeface="Lato"/>
              <a:ea typeface="Lato"/>
              <a:cs typeface="Lato"/>
              <a:sym typeface="Lato"/>
            </a:endParaRPr>
          </a:p>
        </p:txBody>
      </p:sp>
      <p:pic>
        <p:nvPicPr>
          <p:cNvPr id="434" name="Google Shape;434;p44"/>
          <p:cNvPicPr preferRelativeResize="0"/>
          <p:nvPr/>
        </p:nvPicPr>
        <p:blipFill>
          <a:blip r:embed="rId3">
            <a:alphaModFix/>
          </a:blip>
          <a:stretch>
            <a:fillRect/>
          </a:stretch>
        </p:blipFill>
        <p:spPr>
          <a:xfrm>
            <a:off x="3752850" y="1402500"/>
            <a:ext cx="5391150" cy="2438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45"/>
          <p:cNvSpPr txBox="1">
            <a:spLocks noGrp="1"/>
          </p:cNvSpPr>
          <p:nvPr>
            <p:ph type="body" idx="1"/>
          </p:nvPr>
        </p:nvSpPr>
        <p:spPr>
          <a:xfrm>
            <a:off x="1297500" y="1166100"/>
            <a:ext cx="3403200" cy="29112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GB" sz="1400">
                <a:latin typeface="Montserrat"/>
                <a:ea typeface="Montserrat"/>
                <a:cs typeface="Montserrat"/>
                <a:sym typeface="Montserrat"/>
              </a:rPr>
              <a:t>Molecular Targets and Potential Therapies</a:t>
            </a:r>
            <a:endParaRPr sz="1400">
              <a:latin typeface="Montserrat"/>
              <a:ea typeface="Montserrat"/>
              <a:cs typeface="Montserrat"/>
              <a:sym typeface="Montserrat"/>
            </a:endParaRPr>
          </a:p>
          <a:p>
            <a:pPr marL="457200" lvl="0" indent="-304800" algn="l" rtl="0">
              <a:lnSpc>
                <a:spcPct val="80000"/>
              </a:lnSpc>
              <a:spcBef>
                <a:spcPts val="1200"/>
              </a:spcBef>
              <a:spcAft>
                <a:spcPts val="0"/>
              </a:spcAft>
              <a:buClr>
                <a:srgbClr val="000000"/>
              </a:buClr>
              <a:buSzPts val="1200"/>
              <a:buFont typeface="Montserrat"/>
              <a:buChar char="●"/>
            </a:pPr>
            <a:r>
              <a:rPr lang="en-GB" sz="1400">
                <a:latin typeface="Montserrat"/>
                <a:ea typeface="Montserrat"/>
                <a:cs typeface="Montserrat"/>
                <a:sym typeface="Montserrat"/>
              </a:rPr>
              <a:t>Sortilin</a:t>
            </a:r>
            <a:endParaRPr sz="1400">
              <a:latin typeface="Montserrat"/>
              <a:ea typeface="Montserrat"/>
              <a:cs typeface="Montserrat"/>
              <a:sym typeface="Montserrat"/>
            </a:endParaRPr>
          </a:p>
          <a:p>
            <a:pPr marL="914400" lvl="1" indent="-323850" algn="l" rtl="0">
              <a:lnSpc>
                <a:spcPct val="80000"/>
              </a:lnSpc>
              <a:spcBef>
                <a:spcPts val="0"/>
              </a:spcBef>
              <a:spcAft>
                <a:spcPts val="0"/>
              </a:spcAft>
              <a:buClr>
                <a:srgbClr val="000000"/>
              </a:buClr>
              <a:buSzPts val="1500"/>
              <a:buFont typeface="Montserrat"/>
              <a:buChar char="○"/>
            </a:pPr>
            <a:r>
              <a:rPr lang="en-GB" sz="1200">
                <a:latin typeface="Montserrat"/>
                <a:ea typeface="Montserrat"/>
                <a:cs typeface="Montserrat"/>
                <a:sym typeface="Montserrat"/>
              </a:rPr>
              <a:t>Latozinomab (AL001)</a:t>
            </a:r>
            <a:endParaRPr sz="1200">
              <a:latin typeface="Montserrat"/>
              <a:ea typeface="Montserrat"/>
              <a:cs typeface="Montserrat"/>
              <a:sym typeface="Montserrat"/>
            </a:endParaRPr>
          </a:p>
          <a:p>
            <a:pPr marL="1371600" lvl="2" indent="-323850" algn="l" rtl="0">
              <a:lnSpc>
                <a:spcPct val="80000"/>
              </a:lnSpc>
              <a:spcBef>
                <a:spcPts val="0"/>
              </a:spcBef>
              <a:spcAft>
                <a:spcPts val="0"/>
              </a:spcAft>
              <a:buClr>
                <a:srgbClr val="000000"/>
              </a:buClr>
              <a:buSzPts val="1500"/>
              <a:buFont typeface="Montserrat"/>
              <a:buChar char="■"/>
            </a:pPr>
            <a:r>
              <a:rPr lang="en-GB" sz="1200">
                <a:latin typeface="Montserrat"/>
                <a:ea typeface="Montserrat"/>
                <a:cs typeface="Montserrat"/>
                <a:sym typeface="Montserrat"/>
              </a:rPr>
              <a:t>Monoclonal antibody</a:t>
            </a:r>
            <a:endParaRPr sz="1200">
              <a:latin typeface="Montserrat"/>
              <a:ea typeface="Montserrat"/>
              <a:cs typeface="Montserrat"/>
              <a:sym typeface="Montserrat"/>
            </a:endParaRPr>
          </a:p>
          <a:p>
            <a:pPr marL="1371600" lvl="2" indent="-323850" algn="l" rtl="0">
              <a:lnSpc>
                <a:spcPct val="80000"/>
              </a:lnSpc>
              <a:spcBef>
                <a:spcPts val="0"/>
              </a:spcBef>
              <a:spcAft>
                <a:spcPts val="0"/>
              </a:spcAft>
              <a:buClr>
                <a:srgbClr val="000000"/>
              </a:buClr>
              <a:buSzPts val="1500"/>
              <a:buFont typeface="Montserrat"/>
              <a:buChar char="■"/>
            </a:pPr>
            <a:r>
              <a:rPr lang="en-GB" sz="1200">
                <a:latin typeface="Montserrat"/>
                <a:ea typeface="Montserrat"/>
                <a:cs typeface="Montserrat"/>
                <a:sym typeface="Montserrat"/>
              </a:rPr>
              <a:t>Blocks sortilin/progranulin interaction</a:t>
            </a:r>
            <a:endParaRPr sz="1200">
              <a:latin typeface="Montserrat"/>
              <a:ea typeface="Montserrat"/>
              <a:cs typeface="Montserrat"/>
              <a:sym typeface="Montserrat"/>
            </a:endParaRPr>
          </a:p>
          <a:p>
            <a:pPr marL="457200" lvl="0" indent="-323850" algn="l" rtl="0">
              <a:lnSpc>
                <a:spcPct val="80000"/>
              </a:lnSpc>
              <a:spcBef>
                <a:spcPts val="0"/>
              </a:spcBef>
              <a:spcAft>
                <a:spcPts val="0"/>
              </a:spcAft>
              <a:buClr>
                <a:srgbClr val="000000"/>
              </a:buClr>
              <a:buSzPts val="1500"/>
              <a:buFont typeface="Montserrat"/>
              <a:buChar char="●"/>
            </a:pPr>
            <a:r>
              <a:rPr lang="en-GB" sz="1400">
                <a:latin typeface="Montserrat"/>
                <a:ea typeface="Montserrat"/>
                <a:cs typeface="Montserrat"/>
                <a:sym typeface="Montserrat"/>
              </a:rPr>
              <a:t>Progranulin</a:t>
            </a:r>
            <a:endParaRPr sz="1400">
              <a:latin typeface="Montserrat"/>
              <a:ea typeface="Montserrat"/>
              <a:cs typeface="Montserrat"/>
              <a:sym typeface="Montserrat"/>
            </a:endParaRPr>
          </a:p>
          <a:p>
            <a:pPr marL="1371600" lvl="2" indent="-323850" algn="l" rtl="0">
              <a:lnSpc>
                <a:spcPct val="80000"/>
              </a:lnSpc>
              <a:spcBef>
                <a:spcPts val="0"/>
              </a:spcBef>
              <a:spcAft>
                <a:spcPts val="0"/>
              </a:spcAft>
              <a:buClr>
                <a:srgbClr val="000000"/>
              </a:buClr>
              <a:buSzPts val="1500"/>
              <a:buFont typeface="Montserrat"/>
              <a:buChar char="■"/>
            </a:pPr>
            <a:r>
              <a:rPr lang="en-GB" sz="1200">
                <a:latin typeface="Montserrat"/>
                <a:ea typeface="Montserrat"/>
                <a:cs typeface="Montserrat"/>
                <a:sym typeface="Montserrat"/>
              </a:rPr>
              <a:t>DNL593 (PTV:PGRN)</a:t>
            </a:r>
            <a:endParaRPr sz="1200">
              <a:latin typeface="Montserrat"/>
              <a:ea typeface="Montserrat"/>
              <a:cs typeface="Montserrat"/>
              <a:sym typeface="Montserrat"/>
            </a:endParaRPr>
          </a:p>
          <a:p>
            <a:pPr marL="1828800" lvl="3" indent="-323850" algn="l" rtl="0">
              <a:lnSpc>
                <a:spcPct val="80000"/>
              </a:lnSpc>
              <a:spcBef>
                <a:spcPts val="0"/>
              </a:spcBef>
              <a:spcAft>
                <a:spcPts val="0"/>
              </a:spcAft>
              <a:buClr>
                <a:srgbClr val="000000"/>
              </a:buClr>
              <a:buSzPts val="1500"/>
              <a:buFont typeface="Montserrat"/>
              <a:buChar char="●"/>
            </a:pPr>
            <a:r>
              <a:rPr lang="en-GB" sz="1200">
                <a:latin typeface="Montserrat"/>
                <a:ea typeface="Montserrat"/>
                <a:cs typeface="Montserrat"/>
                <a:sym typeface="Montserrat"/>
              </a:rPr>
              <a:t>Protein replacement therapy</a:t>
            </a:r>
            <a:endParaRPr sz="1200">
              <a:latin typeface="Montserrat"/>
              <a:ea typeface="Montserrat"/>
              <a:cs typeface="Montserrat"/>
              <a:sym typeface="Montserrat"/>
            </a:endParaRPr>
          </a:p>
          <a:p>
            <a:pPr marL="457200" lvl="0" indent="-323850" algn="l" rtl="0">
              <a:lnSpc>
                <a:spcPct val="80000"/>
              </a:lnSpc>
              <a:spcBef>
                <a:spcPts val="0"/>
              </a:spcBef>
              <a:spcAft>
                <a:spcPts val="0"/>
              </a:spcAft>
              <a:buClr>
                <a:srgbClr val="000000"/>
              </a:buClr>
              <a:buSzPts val="1500"/>
              <a:buFont typeface="Montserrat"/>
              <a:buChar char="●"/>
            </a:pPr>
            <a:r>
              <a:rPr lang="en-GB" sz="1400">
                <a:latin typeface="Montserrat"/>
                <a:ea typeface="Montserrat"/>
                <a:cs typeface="Montserrat"/>
                <a:sym typeface="Montserrat"/>
              </a:rPr>
              <a:t>Gene Therapy</a:t>
            </a:r>
            <a:endParaRPr sz="1400">
              <a:latin typeface="Montserrat"/>
              <a:ea typeface="Montserrat"/>
              <a:cs typeface="Montserrat"/>
              <a:sym typeface="Montserrat"/>
            </a:endParaRPr>
          </a:p>
          <a:p>
            <a:pPr marL="1371600" lvl="2" indent="-323850" algn="l" rtl="0">
              <a:lnSpc>
                <a:spcPct val="80000"/>
              </a:lnSpc>
              <a:spcBef>
                <a:spcPts val="0"/>
              </a:spcBef>
              <a:spcAft>
                <a:spcPts val="0"/>
              </a:spcAft>
              <a:buClr>
                <a:srgbClr val="000000"/>
              </a:buClr>
              <a:buSzPts val="1500"/>
              <a:buFont typeface="Montserrat"/>
              <a:buChar char="■"/>
            </a:pPr>
            <a:r>
              <a:rPr lang="en-GB" sz="1200">
                <a:latin typeface="Montserrat"/>
                <a:ea typeface="Montserrat"/>
                <a:cs typeface="Montserrat"/>
                <a:sym typeface="Montserrat"/>
              </a:rPr>
              <a:t>PR006</a:t>
            </a:r>
            <a:endParaRPr sz="1200">
              <a:latin typeface="Montserrat"/>
              <a:ea typeface="Montserrat"/>
              <a:cs typeface="Montserrat"/>
              <a:sym typeface="Montserrat"/>
            </a:endParaRPr>
          </a:p>
          <a:p>
            <a:pPr marL="1828800" lvl="3" indent="-323850" algn="l" rtl="0">
              <a:lnSpc>
                <a:spcPct val="80000"/>
              </a:lnSpc>
              <a:spcBef>
                <a:spcPts val="0"/>
              </a:spcBef>
              <a:spcAft>
                <a:spcPts val="0"/>
              </a:spcAft>
              <a:buClr>
                <a:srgbClr val="000000"/>
              </a:buClr>
              <a:buSzPts val="1500"/>
              <a:buFont typeface="Montserrat"/>
              <a:buChar char="●"/>
            </a:pPr>
            <a:r>
              <a:rPr lang="en-GB" sz="1200">
                <a:latin typeface="Montserrat"/>
                <a:ea typeface="Montserrat"/>
                <a:cs typeface="Montserrat"/>
                <a:sym typeface="Montserrat"/>
              </a:rPr>
              <a:t>Adeno-associated virus</a:t>
            </a:r>
            <a:endParaRPr sz="1200">
              <a:latin typeface="Montserrat"/>
              <a:ea typeface="Montserrat"/>
              <a:cs typeface="Montserrat"/>
              <a:sym typeface="Montserrat"/>
            </a:endParaRPr>
          </a:p>
          <a:p>
            <a:pPr marL="457200" lvl="0" indent="0" algn="l" rtl="0">
              <a:lnSpc>
                <a:spcPct val="80000"/>
              </a:lnSpc>
              <a:spcBef>
                <a:spcPts val="0"/>
              </a:spcBef>
              <a:spcAft>
                <a:spcPts val="0"/>
              </a:spcAft>
              <a:buNone/>
            </a:pPr>
            <a:endParaRPr sz="1400">
              <a:latin typeface="Montserrat"/>
              <a:ea typeface="Montserrat"/>
              <a:cs typeface="Montserrat"/>
              <a:sym typeface="Montserrat"/>
            </a:endParaRPr>
          </a:p>
        </p:txBody>
      </p:sp>
      <p:sp>
        <p:nvSpPr>
          <p:cNvPr id="440" name="Google Shape;440;p4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GRN Gene Mutation</a:t>
            </a:r>
            <a:endParaRPr/>
          </a:p>
        </p:txBody>
      </p:sp>
      <p:sp>
        <p:nvSpPr>
          <p:cNvPr id="441" name="Google Shape;441;p45"/>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42" name="Google Shape;442;p45"/>
          <p:cNvPicPr preferRelativeResize="0"/>
          <p:nvPr/>
        </p:nvPicPr>
        <p:blipFill>
          <a:blip r:embed="rId3">
            <a:alphaModFix/>
          </a:blip>
          <a:stretch>
            <a:fillRect/>
          </a:stretch>
        </p:blipFill>
        <p:spPr>
          <a:xfrm>
            <a:off x="4991048" y="0"/>
            <a:ext cx="4152954" cy="5143500"/>
          </a:xfrm>
          <a:prstGeom prst="rect">
            <a:avLst/>
          </a:prstGeom>
          <a:noFill/>
          <a:ln>
            <a:noFill/>
          </a:ln>
        </p:spPr>
      </p:pic>
      <p:sp>
        <p:nvSpPr>
          <p:cNvPr id="443" name="Google Shape;443;p45"/>
          <p:cNvSpPr txBox="1"/>
          <p:nvPr/>
        </p:nvSpPr>
        <p:spPr>
          <a:xfrm>
            <a:off x="34500" y="4304450"/>
            <a:ext cx="4666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solidFill>
                  <a:schemeClr val="lt1"/>
                </a:solidFill>
                <a:latin typeface="Lato"/>
                <a:ea typeface="Lato"/>
                <a:cs typeface="Lato"/>
                <a:sym typeface="Lato"/>
              </a:rPr>
              <a:t>Herve Rhinn, Nadine Tatton, Stella McCaughey, Michael Kurnellas, Arnon Rosenthal,Progranulin as a therapeutic target in neurodegenerative diseases, Trends in Pharmacological Sciences,Volume 43, Issue 8,2022,Pages 641-652,ISSN 165-6147,https://doi.org/10.1016/j.tips.2021.11.015.</a:t>
            </a:r>
            <a:endParaRPr sz="1000">
              <a:solidFill>
                <a:schemeClr val="lt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9"/>
          <p:cNvSpPr txBox="1">
            <a:spLocks noGrp="1"/>
          </p:cNvSpPr>
          <p:nvPr>
            <p:ph type="title"/>
          </p:nvPr>
        </p:nvSpPr>
        <p:spPr>
          <a:xfrm>
            <a:off x="332550" y="292625"/>
            <a:ext cx="7038900" cy="487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200"/>
              <a:t>Objectives</a:t>
            </a:r>
            <a:endParaRPr sz="3200"/>
          </a:p>
        </p:txBody>
      </p:sp>
      <p:sp>
        <p:nvSpPr>
          <p:cNvPr id="205" name="Google Shape;205;p19"/>
          <p:cNvSpPr txBox="1"/>
          <p:nvPr/>
        </p:nvSpPr>
        <p:spPr>
          <a:xfrm>
            <a:off x="332549" y="2328275"/>
            <a:ext cx="5547600" cy="1104300"/>
          </a:xfrm>
          <a:prstGeom prst="rect">
            <a:avLst/>
          </a:prstGeom>
          <a:noFill/>
          <a:ln>
            <a:noFill/>
          </a:ln>
        </p:spPr>
        <p:txBody>
          <a:bodyPr spcFirstLastPara="1" wrap="square" lIns="91425" tIns="91425" rIns="91425" bIns="91425" anchor="ctr" anchorCtr="0">
            <a:noAutofit/>
          </a:bodyPr>
          <a:lstStyle/>
          <a:p>
            <a:pPr marL="457200" lvl="0" indent="-361950" algn="l" rtl="0">
              <a:spcBef>
                <a:spcPts val="0"/>
              </a:spcBef>
              <a:spcAft>
                <a:spcPts val="0"/>
              </a:spcAft>
              <a:buClr>
                <a:srgbClr val="CACACA"/>
              </a:buClr>
              <a:buSzPts val="2100"/>
              <a:buFont typeface="Montserrat"/>
              <a:buAutoNum type="arabicPeriod"/>
            </a:pPr>
            <a:r>
              <a:rPr lang="en-GB" sz="2100">
                <a:solidFill>
                  <a:srgbClr val="CACACA"/>
                </a:solidFill>
                <a:latin typeface="Montserrat"/>
                <a:ea typeface="Montserrat"/>
                <a:cs typeface="Montserrat"/>
                <a:sym typeface="Montserrat"/>
              </a:rPr>
              <a:t>Highlight the key pathophysiology of Frontotemporal  Degeneration</a:t>
            </a:r>
            <a:endParaRPr sz="2100">
              <a:solidFill>
                <a:srgbClr val="CACACA"/>
              </a:solidFill>
              <a:latin typeface="Montserrat"/>
              <a:ea typeface="Montserrat"/>
              <a:cs typeface="Montserrat"/>
              <a:sym typeface="Montserrat"/>
            </a:endParaRPr>
          </a:p>
          <a:p>
            <a:pPr marL="457200" lvl="0" indent="0" algn="l" rtl="0">
              <a:spcBef>
                <a:spcPts val="0"/>
              </a:spcBef>
              <a:spcAft>
                <a:spcPts val="0"/>
              </a:spcAft>
              <a:buNone/>
            </a:pPr>
            <a:endParaRPr sz="1300">
              <a:solidFill>
                <a:srgbClr val="CACACA"/>
              </a:solidFill>
              <a:latin typeface="Montserrat"/>
              <a:ea typeface="Montserrat"/>
              <a:cs typeface="Montserrat"/>
              <a:sym typeface="Montserrat"/>
            </a:endParaRPr>
          </a:p>
          <a:p>
            <a:pPr marL="457200" lvl="0" indent="-361950" algn="l" rtl="0">
              <a:spcBef>
                <a:spcPts val="0"/>
              </a:spcBef>
              <a:spcAft>
                <a:spcPts val="0"/>
              </a:spcAft>
              <a:buClr>
                <a:srgbClr val="CACACA"/>
              </a:buClr>
              <a:buSzPts val="2100"/>
              <a:buFont typeface="Montserrat"/>
              <a:buAutoNum type="arabicPeriod"/>
            </a:pPr>
            <a:r>
              <a:rPr lang="en-GB" sz="2100">
                <a:solidFill>
                  <a:srgbClr val="CACACA"/>
                </a:solidFill>
                <a:latin typeface="Montserrat"/>
                <a:ea typeface="Montserrat"/>
                <a:cs typeface="Montserrat"/>
                <a:sym typeface="Montserrat"/>
              </a:rPr>
              <a:t>Identify the most common genetic mutations in Frontotemporal Degeneration</a:t>
            </a:r>
            <a:endParaRPr sz="2100">
              <a:solidFill>
                <a:srgbClr val="CACACA"/>
              </a:solidFill>
              <a:latin typeface="Montserrat"/>
              <a:ea typeface="Montserrat"/>
              <a:cs typeface="Montserrat"/>
              <a:sym typeface="Montserrat"/>
            </a:endParaRPr>
          </a:p>
          <a:p>
            <a:pPr marL="914400" lvl="1" indent="-311150" algn="l" rtl="0">
              <a:spcBef>
                <a:spcPts val="0"/>
              </a:spcBef>
              <a:spcAft>
                <a:spcPts val="0"/>
              </a:spcAft>
              <a:buClr>
                <a:srgbClr val="CACACA"/>
              </a:buClr>
              <a:buSzPts val="1300"/>
              <a:buFont typeface="Montserrat"/>
              <a:buAutoNum type="alphaLcPeriod"/>
            </a:pPr>
            <a:r>
              <a:rPr lang="en-GB" sz="1300">
                <a:solidFill>
                  <a:srgbClr val="CACACA"/>
                </a:solidFill>
                <a:latin typeface="Montserrat"/>
                <a:ea typeface="Montserrat"/>
                <a:cs typeface="Montserrat"/>
                <a:sym typeface="Montserrat"/>
              </a:rPr>
              <a:t>MAPT, C9orf72, GRN</a:t>
            </a:r>
            <a:endParaRPr sz="1300">
              <a:solidFill>
                <a:srgbClr val="CACACA"/>
              </a:solidFill>
              <a:latin typeface="Montserrat"/>
              <a:ea typeface="Montserrat"/>
              <a:cs typeface="Montserrat"/>
              <a:sym typeface="Montserrat"/>
            </a:endParaRPr>
          </a:p>
          <a:p>
            <a:pPr marL="457200" lvl="0" indent="-361950" algn="l" rtl="0">
              <a:spcBef>
                <a:spcPts val="0"/>
              </a:spcBef>
              <a:spcAft>
                <a:spcPts val="0"/>
              </a:spcAft>
              <a:buClr>
                <a:srgbClr val="CACACA"/>
              </a:buClr>
              <a:buSzPts val="2100"/>
              <a:buFont typeface="Montserrat"/>
              <a:buAutoNum type="arabicPeriod"/>
            </a:pPr>
            <a:r>
              <a:rPr lang="en-GB" sz="2100">
                <a:solidFill>
                  <a:srgbClr val="CACACA"/>
                </a:solidFill>
                <a:latin typeface="Montserrat"/>
                <a:ea typeface="Montserrat"/>
                <a:cs typeface="Montserrat"/>
                <a:sym typeface="Montserrat"/>
              </a:rPr>
              <a:t>Discuss current molecular targets for developing therapeutics for Frontotemporal Degeneration</a:t>
            </a:r>
            <a:endParaRPr sz="2100">
              <a:solidFill>
                <a:srgbClr val="CACACA"/>
              </a:solidFill>
              <a:latin typeface="Montserrat"/>
              <a:ea typeface="Montserrat"/>
              <a:cs typeface="Montserrat"/>
              <a:sym typeface="Montserrat"/>
            </a:endParaRPr>
          </a:p>
          <a:p>
            <a:pPr marL="457200" lvl="0" indent="0" algn="l" rtl="0">
              <a:spcBef>
                <a:spcPts val="0"/>
              </a:spcBef>
              <a:spcAft>
                <a:spcPts val="0"/>
              </a:spcAft>
              <a:buNone/>
            </a:pPr>
            <a:endParaRPr sz="2100">
              <a:solidFill>
                <a:srgbClr val="CACACA"/>
              </a:solidFill>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4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449" name="Google Shape;449;p46"/>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450" name="Google Shape;450;p46"/>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51" name="Google Shape;451;p46"/>
          <p:cNvPicPr preferRelativeResize="0"/>
          <p:nvPr/>
        </p:nvPicPr>
        <p:blipFill>
          <a:blip r:embed="rId3">
            <a:alphaModFix/>
          </a:blip>
          <a:stretch>
            <a:fillRect/>
          </a:stretch>
        </p:blipFill>
        <p:spPr>
          <a:xfrm>
            <a:off x="758138" y="0"/>
            <a:ext cx="7627725"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4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sz="2500"/>
              <a:t>Summary</a:t>
            </a:r>
            <a:endParaRPr sz="2500"/>
          </a:p>
        </p:txBody>
      </p:sp>
      <p:sp>
        <p:nvSpPr>
          <p:cNvPr id="457" name="Google Shape;457;p47"/>
          <p:cNvSpPr txBox="1">
            <a:spLocks noGrp="1"/>
          </p:cNvSpPr>
          <p:nvPr>
            <p:ph type="body" idx="1"/>
          </p:nvPr>
        </p:nvSpPr>
        <p:spPr>
          <a:xfrm>
            <a:off x="1297500" y="1796150"/>
            <a:ext cx="3403200" cy="29112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GB" sz="1700" u="sng"/>
              <a:t>Therapeutic Interests</a:t>
            </a:r>
            <a:endParaRPr sz="1700" u="sng"/>
          </a:p>
          <a:p>
            <a:pPr marL="0" lvl="0" indent="0" algn="l" rtl="0">
              <a:lnSpc>
                <a:spcPct val="95000"/>
              </a:lnSpc>
              <a:spcBef>
                <a:spcPts val="0"/>
              </a:spcBef>
              <a:spcAft>
                <a:spcPts val="0"/>
              </a:spcAft>
              <a:buNone/>
            </a:pPr>
            <a:r>
              <a:rPr lang="en-GB" sz="1700"/>
              <a:t>-Protein aggregation: Kinase inhibitors, deacetylases, mTOR inhibitors, protease inhibitors</a:t>
            </a:r>
            <a:endParaRPr sz="1700"/>
          </a:p>
          <a:p>
            <a:pPr marL="0" lvl="0" indent="0" algn="l" rtl="0">
              <a:lnSpc>
                <a:spcPct val="95000"/>
              </a:lnSpc>
              <a:spcBef>
                <a:spcPts val="0"/>
              </a:spcBef>
              <a:spcAft>
                <a:spcPts val="0"/>
              </a:spcAft>
              <a:buNone/>
            </a:pPr>
            <a:endParaRPr sz="1700"/>
          </a:p>
          <a:p>
            <a:pPr marL="0" lvl="0" indent="0" algn="l" rtl="0">
              <a:lnSpc>
                <a:spcPct val="95000"/>
              </a:lnSpc>
              <a:spcBef>
                <a:spcPts val="0"/>
              </a:spcBef>
              <a:spcAft>
                <a:spcPts val="0"/>
              </a:spcAft>
              <a:buNone/>
            </a:pPr>
            <a:r>
              <a:rPr lang="en-GB" sz="1700"/>
              <a:t>-Neuroinflammation: P38𝞪 MAPK inhibitor, prosaposin/progranulin stabilizer</a:t>
            </a:r>
            <a:endParaRPr sz="1700"/>
          </a:p>
        </p:txBody>
      </p:sp>
      <p:sp>
        <p:nvSpPr>
          <p:cNvPr id="458" name="Google Shape;458;p47"/>
          <p:cNvSpPr txBox="1">
            <a:spLocks noGrp="1"/>
          </p:cNvSpPr>
          <p:nvPr>
            <p:ph type="body" idx="2"/>
          </p:nvPr>
        </p:nvSpPr>
        <p:spPr>
          <a:xfrm>
            <a:off x="4933221" y="1796150"/>
            <a:ext cx="3403200" cy="2911200"/>
          </a:xfrm>
          <a:prstGeom prst="rect">
            <a:avLst/>
          </a:prstGeom>
        </p:spPr>
        <p:txBody>
          <a:bodyPr spcFirstLastPara="1" wrap="square" lIns="91425" tIns="91425" rIns="91425" bIns="91425" anchor="t" anchorCtr="0">
            <a:normAutofit/>
          </a:bodyPr>
          <a:lstStyle/>
          <a:p>
            <a:pPr marL="0" lvl="0" indent="0" algn="l" rtl="0">
              <a:lnSpc>
                <a:spcPct val="95000"/>
              </a:lnSpc>
              <a:spcBef>
                <a:spcPts val="0"/>
              </a:spcBef>
              <a:spcAft>
                <a:spcPts val="0"/>
              </a:spcAft>
              <a:buNone/>
            </a:pPr>
            <a:r>
              <a:rPr lang="en-GB" sz="1700"/>
              <a:t>-Gene mutations: gene replacement therapy, monoclonal antibodies, protein replacement therapy</a:t>
            </a:r>
            <a:endParaRPr sz="1700"/>
          </a:p>
          <a:p>
            <a:pPr marL="0" lvl="0" indent="0" algn="l" rtl="0">
              <a:spcBef>
                <a:spcPts val="0"/>
              </a:spcBef>
              <a:spcAft>
                <a:spcPts val="1200"/>
              </a:spcAft>
              <a:buNone/>
            </a:pPr>
            <a:endParaRPr sz="1400"/>
          </a:p>
        </p:txBody>
      </p:sp>
      <p:sp>
        <p:nvSpPr>
          <p:cNvPr id="459" name="Google Shape;459;p47"/>
          <p:cNvSpPr txBox="1"/>
          <p:nvPr/>
        </p:nvSpPr>
        <p:spPr>
          <a:xfrm>
            <a:off x="1297600" y="1095825"/>
            <a:ext cx="7038900" cy="4332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0"/>
              </a:spcAft>
              <a:buNone/>
            </a:pPr>
            <a:r>
              <a:rPr lang="en-GB" sz="1700">
                <a:solidFill>
                  <a:schemeClr val="lt1"/>
                </a:solidFill>
                <a:latin typeface="Lato"/>
                <a:ea typeface="Lato"/>
                <a:cs typeface="Lato"/>
                <a:sym typeface="Lato"/>
              </a:rPr>
              <a:t>Pathophysiology behind Frontotemporal Degeneration is variable.</a:t>
            </a:r>
            <a:endParaRPr>
              <a:solidFill>
                <a:schemeClr val="lt1"/>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600"/>
              <a:t>What is Frontotemporal Degeneration?</a:t>
            </a:r>
            <a:endParaRPr sz="2600"/>
          </a:p>
        </p:txBody>
      </p:sp>
      <p:sp>
        <p:nvSpPr>
          <p:cNvPr id="211" name="Google Shape;211;p20"/>
          <p:cNvSpPr txBox="1"/>
          <p:nvPr/>
        </p:nvSpPr>
        <p:spPr>
          <a:xfrm>
            <a:off x="191300" y="1221500"/>
            <a:ext cx="63576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solidFill>
                  <a:schemeClr val="lt1"/>
                </a:solidFill>
                <a:latin typeface="Montserrat"/>
                <a:ea typeface="Montserrat"/>
                <a:cs typeface="Montserrat"/>
                <a:sym typeface="Montserrat"/>
              </a:rPr>
              <a:t> A rare, progressive neurological disease that damages neurons in the frontal and temporal lobes of the brain.</a:t>
            </a:r>
            <a:endParaRPr sz="1600">
              <a:solidFill>
                <a:schemeClr val="lt1"/>
              </a:solidFill>
              <a:latin typeface="Montserrat"/>
              <a:ea typeface="Montserrat"/>
              <a:cs typeface="Montserrat"/>
              <a:sym typeface="Montserrat"/>
            </a:endParaRPr>
          </a:p>
        </p:txBody>
      </p:sp>
      <p:pic>
        <p:nvPicPr>
          <p:cNvPr id="212" name="Google Shape;212;p20"/>
          <p:cNvPicPr preferRelativeResize="0"/>
          <p:nvPr/>
        </p:nvPicPr>
        <p:blipFill>
          <a:blip r:embed="rId3">
            <a:alphaModFix/>
          </a:blip>
          <a:stretch>
            <a:fillRect/>
          </a:stretch>
        </p:blipFill>
        <p:spPr>
          <a:xfrm>
            <a:off x="3198750" y="2007100"/>
            <a:ext cx="5777451" cy="2888726"/>
          </a:xfrm>
          <a:prstGeom prst="rect">
            <a:avLst/>
          </a:prstGeom>
          <a:noFill/>
          <a:ln>
            <a:noFill/>
          </a:ln>
        </p:spPr>
      </p:pic>
      <p:sp>
        <p:nvSpPr>
          <p:cNvPr id="213" name="Google Shape;213;p20"/>
          <p:cNvSpPr txBox="1"/>
          <p:nvPr/>
        </p:nvSpPr>
        <p:spPr>
          <a:xfrm>
            <a:off x="665925" y="4851775"/>
            <a:ext cx="63576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300">
                <a:solidFill>
                  <a:schemeClr val="lt1"/>
                </a:solidFill>
                <a:latin typeface="Lato"/>
                <a:ea typeface="Lato"/>
                <a:cs typeface="Lato"/>
                <a:sym typeface="Lato"/>
              </a:rPr>
              <a:t>https://dementiaconnections.org/shining-a-light-on-frontotemporal-dementia/</a:t>
            </a:r>
            <a:endParaRPr sz="1300">
              <a:solidFill>
                <a:schemeClr val="lt1"/>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1"/>
          <p:cNvSpPr txBox="1">
            <a:spLocks noGrp="1"/>
          </p:cNvSpPr>
          <p:nvPr>
            <p:ph type="body" idx="4294967295"/>
          </p:nvPr>
        </p:nvSpPr>
        <p:spPr>
          <a:xfrm>
            <a:off x="217800" y="1602963"/>
            <a:ext cx="3667800" cy="523800"/>
          </a:xfrm>
          <a:prstGeom prst="rect">
            <a:avLst/>
          </a:prstGeom>
        </p:spPr>
        <p:txBody>
          <a:bodyPr spcFirstLastPara="1" wrap="square" lIns="91425" tIns="91425" rIns="91425" bIns="91425" anchor="t" anchorCtr="0">
            <a:noAutofit/>
          </a:bodyPr>
          <a:lstStyle/>
          <a:p>
            <a:pPr marL="0" lvl="0" indent="0" algn="l" rtl="0">
              <a:lnSpc>
                <a:spcPct val="95000"/>
              </a:lnSpc>
              <a:spcBef>
                <a:spcPts val="1400"/>
              </a:spcBef>
              <a:spcAft>
                <a:spcPts val="0"/>
              </a:spcAft>
              <a:buSzPts val="852"/>
              <a:buNone/>
            </a:pPr>
            <a:r>
              <a:rPr lang="en-GB" sz="2207">
                <a:latin typeface="Montserrat"/>
                <a:ea typeface="Montserrat"/>
                <a:cs typeface="Montserrat"/>
                <a:sym typeface="Montserrat"/>
              </a:rPr>
              <a:t>Neuropathological classification of FTLD subtypes.</a:t>
            </a:r>
            <a:endParaRPr sz="2207">
              <a:latin typeface="Montserrat"/>
              <a:ea typeface="Montserrat"/>
              <a:cs typeface="Montserrat"/>
              <a:sym typeface="Montserrat"/>
            </a:endParaRPr>
          </a:p>
          <a:p>
            <a:pPr marL="0" lvl="0" indent="0" algn="l" rtl="0">
              <a:lnSpc>
                <a:spcPct val="80000"/>
              </a:lnSpc>
              <a:spcBef>
                <a:spcPts val="400"/>
              </a:spcBef>
              <a:spcAft>
                <a:spcPts val="1200"/>
              </a:spcAft>
              <a:buSzPts val="852"/>
              <a:buNone/>
            </a:pPr>
            <a:endParaRPr sz="2207">
              <a:latin typeface="Montserrat"/>
              <a:ea typeface="Montserrat"/>
              <a:cs typeface="Montserrat"/>
              <a:sym typeface="Montserrat"/>
            </a:endParaRPr>
          </a:p>
        </p:txBody>
      </p:sp>
      <p:pic>
        <p:nvPicPr>
          <p:cNvPr id="219" name="Google Shape;219;p21"/>
          <p:cNvPicPr preferRelativeResize="0"/>
          <p:nvPr/>
        </p:nvPicPr>
        <p:blipFill>
          <a:blip r:embed="rId3">
            <a:alphaModFix/>
          </a:blip>
          <a:stretch>
            <a:fillRect/>
          </a:stretch>
        </p:blipFill>
        <p:spPr>
          <a:xfrm>
            <a:off x="4082150" y="-12"/>
            <a:ext cx="5307562" cy="4000575"/>
          </a:xfrm>
          <a:prstGeom prst="rect">
            <a:avLst/>
          </a:prstGeom>
          <a:noFill/>
          <a:ln>
            <a:noFill/>
          </a:ln>
        </p:spPr>
      </p:pic>
      <p:pic>
        <p:nvPicPr>
          <p:cNvPr id="220" name="Google Shape;220;p21"/>
          <p:cNvPicPr preferRelativeResize="0"/>
          <p:nvPr/>
        </p:nvPicPr>
        <p:blipFill>
          <a:blip r:embed="rId4">
            <a:alphaModFix/>
          </a:blip>
          <a:stretch>
            <a:fillRect/>
          </a:stretch>
        </p:blipFill>
        <p:spPr>
          <a:xfrm>
            <a:off x="4044075" y="4000550"/>
            <a:ext cx="5032101" cy="1142950"/>
          </a:xfrm>
          <a:prstGeom prst="rect">
            <a:avLst/>
          </a:prstGeom>
          <a:noFill/>
          <a:ln>
            <a:noFill/>
          </a:ln>
        </p:spPr>
      </p:pic>
      <p:sp>
        <p:nvSpPr>
          <p:cNvPr id="221" name="Google Shape;221;p21"/>
          <p:cNvSpPr txBox="1"/>
          <p:nvPr/>
        </p:nvSpPr>
        <p:spPr>
          <a:xfrm>
            <a:off x="0" y="4128775"/>
            <a:ext cx="41034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700">
                <a:solidFill>
                  <a:schemeClr val="lt1"/>
                </a:solidFill>
                <a:latin typeface="Lato"/>
                <a:ea typeface="Lato"/>
                <a:cs typeface="Lato"/>
                <a:sym typeface="Lato"/>
              </a:rPr>
              <a:t>Boxer AL, Gold M, Huey E, Gao FB, Burton EA, Chow T, Kao A, Leavitt BR, Lamb B, Grether M, Knopman D, Cairns NJ, Mackenzie IR, Mitic L, Roberson ED, Van Kammen D, Cantillon M, Zahs K, Salloway S, Morris J, Tong G, Feldman H, Fillit H, Dickinson S, Khachaturian Z, Sutherland M, Farese R, Miller BL, Cummings J. Frontotemporal degeneration, the next therapeutic frontier: molecules and animal models for frontotemporal degeneration drug development. Alzheimers Dement. 2013 Mar;9(2):176-88. doi: 10.1016/j.jalz.2012.03.002. Epub 2012 Oct 5. PMID: 23043900; PMCID: PMC3542408.</a:t>
            </a:r>
            <a:endParaRPr sz="700">
              <a:solidFill>
                <a:schemeClr val="lt1"/>
              </a:solidFill>
              <a:latin typeface="Lato"/>
              <a:ea typeface="Lato"/>
              <a:cs typeface="Lato"/>
              <a:sym typeface="Lato"/>
            </a:endParaRPr>
          </a:p>
          <a:p>
            <a:pPr marL="0" lvl="0" indent="0" algn="l" rtl="0">
              <a:spcBef>
                <a:spcPts val="0"/>
              </a:spcBef>
              <a:spcAft>
                <a:spcPts val="0"/>
              </a:spcAft>
              <a:buNone/>
            </a:pPr>
            <a:endParaRPr sz="700">
              <a:solidFill>
                <a:schemeClr val="lt1"/>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2"/>
          <p:cNvSpPr txBox="1">
            <a:spLocks noGrp="1"/>
          </p:cNvSpPr>
          <p:nvPr>
            <p:ph type="title" idx="4294967295"/>
          </p:nvPr>
        </p:nvSpPr>
        <p:spPr>
          <a:xfrm>
            <a:off x="1052550" y="32325"/>
            <a:ext cx="7038900" cy="914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a:t>Pathophysiology</a:t>
            </a:r>
            <a:endParaRPr/>
          </a:p>
        </p:txBody>
      </p:sp>
      <p:sp>
        <p:nvSpPr>
          <p:cNvPr id="227" name="Google Shape;227;p22"/>
          <p:cNvSpPr txBox="1">
            <a:spLocks noGrp="1"/>
          </p:cNvSpPr>
          <p:nvPr>
            <p:ph type="body" idx="1"/>
          </p:nvPr>
        </p:nvSpPr>
        <p:spPr>
          <a:xfrm>
            <a:off x="158625" y="1660925"/>
            <a:ext cx="3508200" cy="523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Neuroinflammatory Process</a:t>
            </a:r>
            <a:endParaRPr/>
          </a:p>
        </p:txBody>
      </p:sp>
      <p:sp>
        <p:nvSpPr>
          <p:cNvPr id="228" name="Google Shape;228;p22"/>
          <p:cNvSpPr txBox="1">
            <a:spLocks noGrp="1"/>
          </p:cNvSpPr>
          <p:nvPr>
            <p:ph type="body" idx="1"/>
          </p:nvPr>
        </p:nvSpPr>
        <p:spPr>
          <a:xfrm>
            <a:off x="158625" y="2805375"/>
            <a:ext cx="3508200" cy="523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Protein Aggregation</a:t>
            </a:r>
            <a:endParaRPr/>
          </a:p>
        </p:txBody>
      </p:sp>
      <p:sp>
        <p:nvSpPr>
          <p:cNvPr id="229" name="Google Shape;229;p22"/>
          <p:cNvSpPr txBox="1">
            <a:spLocks noGrp="1"/>
          </p:cNvSpPr>
          <p:nvPr>
            <p:ph type="body" idx="1"/>
          </p:nvPr>
        </p:nvSpPr>
        <p:spPr>
          <a:xfrm>
            <a:off x="158625" y="4008275"/>
            <a:ext cx="3508200" cy="523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Genetic Mutations</a:t>
            </a:r>
            <a:endParaRPr/>
          </a:p>
        </p:txBody>
      </p:sp>
      <p:sp>
        <p:nvSpPr>
          <p:cNvPr id="230" name="Google Shape;230;p22"/>
          <p:cNvSpPr/>
          <p:nvPr/>
        </p:nvSpPr>
        <p:spPr>
          <a:xfrm>
            <a:off x="-123123" y="690525"/>
            <a:ext cx="4335000" cy="4140000"/>
          </a:xfrm>
          <a:prstGeom prst="flowChartDelay">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31" name="Google Shape;231;p22"/>
          <p:cNvSpPr txBox="1">
            <a:spLocks noGrp="1"/>
          </p:cNvSpPr>
          <p:nvPr>
            <p:ph type="body" idx="1"/>
          </p:nvPr>
        </p:nvSpPr>
        <p:spPr>
          <a:xfrm>
            <a:off x="158625" y="2498625"/>
            <a:ext cx="3508200" cy="523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latin typeface="Montserrat"/>
                <a:ea typeface="Montserrat"/>
                <a:cs typeface="Montserrat"/>
                <a:sym typeface="Montserrat"/>
              </a:rPr>
              <a:t>Neuroinflammatory Process</a:t>
            </a:r>
            <a:endParaRPr sz="2100">
              <a:latin typeface="Montserrat"/>
              <a:ea typeface="Montserrat"/>
              <a:cs typeface="Montserrat"/>
              <a:sym typeface="Montserrat"/>
            </a:endParaRPr>
          </a:p>
        </p:txBody>
      </p:sp>
      <p:sp>
        <p:nvSpPr>
          <p:cNvPr id="232" name="Google Shape;232;p22"/>
          <p:cNvSpPr txBox="1">
            <a:spLocks noGrp="1"/>
          </p:cNvSpPr>
          <p:nvPr>
            <p:ph type="body" idx="1"/>
          </p:nvPr>
        </p:nvSpPr>
        <p:spPr>
          <a:xfrm>
            <a:off x="100175" y="1235000"/>
            <a:ext cx="3508200" cy="523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sz="2100">
                <a:latin typeface="Montserrat"/>
                <a:ea typeface="Montserrat"/>
                <a:cs typeface="Montserrat"/>
                <a:sym typeface="Montserrat"/>
              </a:rPr>
              <a:t>Protein Aggregation</a:t>
            </a:r>
            <a:endParaRPr sz="2100">
              <a:latin typeface="Montserrat"/>
              <a:ea typeface="Montserrat"/>
              <a:cs typeface="Montserrat"/>
              <a:sym typeface="Montserrat"/>
            </a:endParaRPr>
          </a:p>
        </p:txBody>
      </p:sp>
      <p:sp>
        <p:nvSpPr>
          <p:cNvPr id="233" name="Google Shape;233;p22"/>
          <p:cNvSpPr txBox="1">
            <a:spLocks noGrp="1"/>
          </p:cNvSpPr>
          <p:nvPr>
            <p:ph type="body" idx="1"/>
          </p:nvPr>
        </p:nvSpPr>
        <p:spPr>
          <a:xfrm>
            <a:off x="100175" y="3859025"/>
            <a:ext cx="3508200" cy="523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sz="2100">
                <a:latin typeface="Montserrat"/>
                <a:ea typeface="Montserrat"/>
                <a:cs typeface="Montserrat"/>
                <a:sym typeface="Montserrat"/>
              </a:rPr>
              <a:t>Genetic Mutations</a:t>
            </a:r>
            <a:endParaRPr sz="2100">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3"/>
          <p:cNvSpPr txBox="1">
            <a:spLocks noGrp="1"/>
          </p:cNvSpPr>
          <p:nvPr>
            <p:ph type="title" idx="4294967295"/>
          </p:nvPr>
        </p:nvSpPr>
        <p:spPr>
          <a:xfrm>
            <a:off x="1052550" y="32325"/>
            <a:ext cx="7038900" cy="914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a:t>Pathophysiology</a:t>
            </a:r>
            <a:endParaRPr/>
          </a:p>
        </p:txBody>
      </p:sp>
      <p:sp>
        <p:nvSpPr>
          <p:cNvPr id="239" name="Google Shape;239;p23"/>
          <p:cNvSpPr txBox="1">
            <a:spLocks noGrp="1"/>
          </p:cNvSpPr>
          <p:nvPr>
            <p:ph type="body" idx="1"/>
          </p:nvPr>
        </p:nvSpPr>
        <p:spPr>
          <a:xfrm>
            <a:off x="158625" y="1660925"/>
            <a:ext cx="3508200" cy="523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Neuroinflammatory Process</a:t>
            </a:r>
            <a:endParaRPr/>
          </a:p>
        </p:txBody>
      </p:sp>
      <p:sp>
        <p:nvSpPr>
          <p:cNvPr id="240" name="Google Shape;240;p23"/>
          <p:cNvSpPr txBox="1">
            <a:spLocks noGrp="1"/>
          </p:cNvSpPr>
          <p:nvPr>
            <p:ph type="body" idx="1"/>
          </p:nvPr>
        </p:nvSpPr>
        <p:spPr>
          <a:xfrm>
            <a:off x="158625" y="2805375"/>
            <a:ext cx="3508200" cy="523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Protein Aggregation</a:t>
            </a:r>
            <a:endParaRPr/>
          </a:p>
        </p:txBody>
      </p:sp>
      <p:sp>
        <p:nvSpPr>
          <p:cNvPr id="241" name="Google Shape;241;p23"/>
          <p:cNvSpPr txBox="1">
            <a:spLocks noGrp="1"/>
          </p:cNvSpPr>
          <p:nvPr>
            <p:ph type="body" idx="1"/>
          </p:nvPr>
        </p:nvSpPr>
        <p:spPr>
          <a:xfrm>
            <a:off x="158625" y="4008275"/>
            <a:ext cx="3508200" cy="523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Genetic Mutations</a:t>
            </a:r>
            <a:endParaRPr/>
          </a:p>
        </p:txBody>
      </p:sp>
      <p:sp>
        <p:nvSpPr>
          <p:cNvPr id="242" name="Google Shape;242;p23"/>
          <p:cNvSpPr/>
          <p:nvPr/>
        </p:nvSpPr>
        <p:spPr>
          <a:xfrm>
            <a:off x="-123123" y="690525"/>
            <a:ext cx="4335000" cy="4140000"/>
          </a:xfrm>
          <a:prstGeom prst="flowChartDelay">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43" name="Google Shape;243;p23"/>
          <p:cNvSpPr txBox="1">
            <a:spLocks noGrp="1"/>
          </p:cNvSpPr>
          <p:nvPr>
            <p:ph type="body" idx="1"/>
          </p:nvPr>
        </p:nvSpPr>
        <p:spPr>
          <a:xfrm>
            <a:off x="158625" y="2498625"/>
            <a:ext cx="3508200" cy="523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latin typeface="Montserrat"/>
                <a:ea typeface="Montserrat"/>
                <a:cs typeface="Montserrat"/>
                <a:sym typeface="Montserrat"/>
              </a:rPr>
              <a:t>Neuroinflammatory Process</a:t>
            </a:r>
            <a:endParaRPr sz="2100">
              <a:latin typeface="Montserrat"/>
              <a:ea typeface="Montserrat"/>
              <a:cs typeface="Montserrat"/>
              <a:sym typeface="Montserrat"/>
            </a:endParaRPr>
          </a:p>
        </p:txBody>
      </p:sp>
      <p:sp>
        <p:nvSpPr>
          <p:cNvPr id="244" name="Google Shape;244;p23"/>
          <p:cNvSpPr txBox="1">
            <a:spLocks noGrp="1"/>
          </p:cNvSpPr>
          <p:nvPr>
            <p:ph type="body" idx="1"/>
          </p:nvPr>
        </p:nvSpPr>
        <p:spPr>
          <a:xfrm>
            <a:off x="100175" y="1235000"/>
            <a:ext cx="3508200" cy="523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sz="2100" b="1">
                <a:latin typeface="Montserrat"/>
                <a:ea typeface="Montserrat"/>
                <a:cs typeface="Montserrat"/>
                <a:sym typeface="Montserrat"/>
              </a:rPr>
              <a:t>Protein Aggregation</a:t>
            </a:r>
            <a:endParaRPr sz="2100" b="1">
              <a:latin typeface="Montserrat"/>
              <a:ea typeface="Montserrat"/>
              <a:cs typeface="Montserrat"/>
              <a:sym typeface="Montserrat"/>
            </a:endParaRPr>
          </a:p>
        </p:txBody>
      </p:sp>
      <p:sp>
        <p:nvSpPr>
          <p:cNvPr id="245" name="Google Shape;245;p23"/>
          <p:cNvSpPr txBox="1">
            <a:spLocks noGrp="1"/>
          </p:cNvSpPr>
          <p:nvPr>
            <p:ph type="body" idx="1"/>
          </p:nvPr>
        </p:nvSpPr>
        <p:spPr>
          <a:xfrm>
            <a:off x="100175" y="3859025"/>
            <a:ext cx="3508200" cy="523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sz="2100">
                <a:latin typeface="Montserrat"/>
                <a:ea typeface="Montserrat"/>
                <a:cs typeface="Montserrat"/>
                <a:sym typeface="Montserrat"/>
              </a:rPr>
              <a:t>Genetic Mutations</a:t>
            </a:r>
            <a:endParaRPr sz="2100">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4"/>
          <p:cNvSpPr txBox="1">
            <a:spLocks noGrp="1"/>
          </p:cNvSpPr>
          <p:nvPr>
            <p:ph type="body" idx="1"/>
          </p:nvPr>
        </p:nvSpPr>
        <p:spPr>
          <a:xfrm>
            <a:off x="254475" y="1294775"/>
            <a:ext cx="2906100" cy="24303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Font typeface="Montserrat"/>
              <a:buChar char="●"/>
            </a:pPr>
            <a:r>
              <a:rPr lang="en-GB" sz="1600">
                <a:latin typeface="Montserrat"/>
                <a:ea typeface="Montserrat"/>
                <a:cs typeface="Montserrat"/>
                <a:sym typeface="Montserrat"/>
              </a:rPr>
              <a:t>Cardinal features of FTLD is protein misfolding and aggregation </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a:latin typeface="Montserrat"/>
                <a:ea typeface="Montserrat"/>
                <a:cs typeface="Montserrat"/>
                <a:sym typeface="Montserrat"/>
              </a:rPr>
              <a:t>Protein aggregates</a:t>
            </a:r>
            <a:endParaRPr sz="1600">
              <a:latin typeface="Montserrat"/>
              <a:ea typeface="Montserrat"/>
              <a:cs typeface="Montserrat"/>
              <a:sym typeface="Montserrat"/>
            </a:endParaRPr>
          </a:p>
          <a:p>
            <a:pPr marL="914400" lvl="1" indent="-317500" algn="l" rtl="0">
              <a:spcBef>
                <a:spcPts val="0"/>
              </a:spcBef>
              <a:spcAft>
                <a:spcPts val="0"/>
              </a:spcAft>
              <a:buSzPts val="1400"/>
              <a:buFont typeface="Montserrat"/>
              <a:buChar char="○"/>
            </a:pPr>
            <a:r>
              <a:rPr lang="en-GB" sz="1400">
                <a:latin typeface="Montserrat"/>
                <a:ea typeface="Montserrat"/>
                <a:cs typeface="Montserrat"/>
                <a:sym typeface="Montserrat"/>
              </a:rPr>
              <a:t>Tau</a:t>
            </a:r>
            <a:endParaRPr sz="1400">
              <a:latin typeface="Montserrat"/>
              <a:ea typeface="Montserrat"/>
              <a:cs typeface="Montserrat"/>
              <a:sym typeface="Montserrat"/>
            </a:endParaRPr>
          </a:p>
          <a:p>
            <a:pPr marL="914400" lvl="1" indent="-317500" algn="l" rtl="0">
              <a:spcBef>
                <a:spcPts val="0"/>
              </a:spcBef>
              <a:spcAft>
                <a:spcPts val="0"/>
              </a:spcAft>
              <a:buSzPts val="1400"/>
              <a:buFont typeface="Montserrat"/>
              <a:buChar char="○"/>
            </a:pPr>
            <a:r>
              <a:rPr lang="en-GB" sz="1400">
                <a:latin typeface="Montserrat"/>
                <a:ea typeface="Montserrat"/>
                <a:cs typeface="Montserrat"/>
                <a:sym typeface="Montserrat"/>
              </a:rPr>
              <a:t>TDP-43 (Transactive response DNA-binding protein 43)</a:t>
            </a:r>
            <a:endParaRPr sz="1400">
              <a:latin typeface="Montserrat"/>
              <a:ea typeface="Montserrat"/>
              <a:cs typeface="Montserrat"/>
              <a:sym typeface="Montserrat"/>
            </a:endParaRPr>
          </a:p>
          <a:p>
            <a:pPr marL="914400" lvl="1" indent="-317500" algn="l" rtl="0">
              <a:spcBef>
                <a:spcPts val="0"/>
              </a:spcBef>
              <a:spcAft>
                <a:spcPts val="0"/>
              </a:spcAft>
              <a:buSzPts val="1400"/>
              <a:buFont typeface="Montserrat"/>
              <a:buChar char="○"/>
            </a:pPr>
            <a:r>
              <a:rPr lang="en-GB" sz="1400">
                <a:latin typeface="Montserrat"/>
                <a:ea typeface="Montserrat"/>
                <a:cs typeface="Montserrat"/>
                <a:sym typeface="Montserrat"/>
              </a:rPr>
              <a:t>FUS (Fused in Sarcoma)</a:t>
            </a:r>
            <a:endParaRPr sz="1400">
              <a:latin typeface="Montserrat"/>
              <a:ea typeface="Montserrat"/>
              <a:cs typeface="Montserrat"/>
              <a:sym typeface="Montserrat"/>
            </a:endParaRPr>
          </a:p>
        </p:txBody>
      </p:sp>
      <p:sp>
        <p:nvSpPr>
          <p:cNvPr id="251" name="Google Shape;251;p24"/>
          <p:cNvSpPr txBox="1">
            <a:spLocks noGrp="1"/>
          </p:cNvSpPr>
          <p:nvPr>
            <p:ph type="title"/>
          </p:nvPr>
        </p:nvSpPr>
        <p:spPr>
          <a:xfrm>
            <a:off x="2672550" y="194700"/>
            <a:ext cx="3798900" cy="589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a:t>Protein Aggregation</a:t>
            </a:r>
            <a:endParaRPr/>
          </a:p>
        </p:txBody>
      </p:sp>
      <p:pic>
        <p:nvPicPr>
          <p:cNvPr id="252" name="Google Shape;252;p24"/>
          <p:cNvPicPr preferRelativeResize="0"/>
          <p:nvPr/>
        </p:nvPicPr>
        <p:blipFill>
          <a:blip r:embed="rId3">
            <a:alphaModFix/>
          </a:blip>
          <a:stretch>
            <a:fillRect/>
          </a:stretch>
        </p:blipFill>
        <p:spPr>
          <a:xfrm>
            <a:off x="3521400" y="1469200"/>
            <a:ext cx="5385303" cy="2524361"/>
          </a:xfrm>
          <a:prstGeom prst="rect">
            <a:avLst/>
          </a:prstGeom>
          <a:noFill/>
          <a:ln>
            <a:noFill/>
          </a:ln>
        </p:spPr>
      </p:pic>
      <p:sp>
        <p:nvSpPr>
          <p:cNvPr id="253" name="Google Shape;253;p24"/>
          <p:cNvSpPr txBox="1"/>
          <p:nvPr/>
        </p:nvSpPr>
        <p:spPr>
          <a:xfrm>
            <a:off x="0" y="4679400"/>
            <a:ext cx="6048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a:solidFill>
                  <a:schemeClr val="lt1"/>
                </a:solidFill>
              </a:rPr>
              <a:t>Duranti, E., &amp; Villa, C. (2023). Molecular Investigations of Protein Aggregation in the Pathogenesis of Amyotrophic Lateral Sclerosis. </a:t>
            </a:r>
            <a:r>
              <a:rPr lang="en-GB" sz="900" i="1">
                <a:solidFill>
                  <a:schemeClr val="lt1"/>
                </a:solidFill>
              </a:rPr>
              <a:t>International Journal of Molecular Sciences</a:t>
            </a:r>
            <a:r>
              <a:rPr lang="en-GB" sz="900">
                <a:solidFill>
                  <a:schemeClr val="lt1"/>
                </a:solidFill>
              </a:rPr>
              <a:t>, </a:t>
            </a:r>
            <a:r>
              <a:rPr lang="en-GB" sz="900" i="1">
                <a:solidFill>
                  <a:schemeClr val="lt1"/>
                </a:solidFill>
              </a:rPr>
              <a:t>24</a:t>
            </a:r>
            <a:r>
              <a:rPr lang="en-GB" sz="900">
                <a:solidFill>
                  <a:schemeClr val="lt1"/>
                </a:solidFill>
              </a:rPr>
              <a:t>(1), 704. https://doi.org/10.3390/ijms24010704 </a:t>
            </a:r>
            <a:endParaRPr sz="1100">
              <a:solidFill>
                <a:schemeClr val="lt1"/>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5"/>
          <p:cNvSpPr txBox="1">
            <a:spLocks noGrp="1"/>
          </p:cNvSpPr>
          <p:nvPr>
            <p:ph type="title"/>
          </p:nvPr>
        </p:nvSpPr>
        <p:spPr>
          <a:xfrm>
            <a:off x="1304575" y="138950"/>
            <a:ext cx="5669700" cy="573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a:t>Steps of Tau Aggregation</a:t>
            </a:r>
            <a:endParaRPr/>
          </a:p>
        </p:txBody>
      </p:sp>
      <p:sp>
        <p:nvSpPr>
          <p:cNvPr id="259" name="Google Shape;259;p25"/>
          <p:cNvSpPr txBox="1"/>
          <p:nvPr/>
        </p:nvSpPr>
        <p:spPr>
          <a:xfrm>
            <a:off x="-125" y="4604550"/>
            <a:ext cx="91440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900">
                <a:solidFill>
                  <a:schemeClr val="lt1"/>
                </a:solidFill>
              </a:rPr>
              <a:t>Šimić, G., Babić Leko, M., Wray, S., Harrington, C., Delalle, I., Jovanov-Milošević, N., Bažadona, D., Buée, L., De Silva, R., Di Giovanni, G., Wischik, C., &amp; Hof, P. R. (2016). Tau Protein Hyperphosphorylation and Aggregation in Alzheimer’s Disease and Other Tauopathies, and Possible Neuroprotective Strategies. </a:t>
            </a:r>
            <a:r>
              <a:rPr lang="en-GB" sz="900" i="1">
                <a:solidFill>
                  <a:schemeClr val="lt1"/>
                </a:solidFill>
              </a:rPr>
              <a:t>Biomolecules</a:t>
            </a:r>
            <a:r>
              <a:rPr lang="en-GB" sz="900">
                <a:solidFill>
                  <a:schemeClr val="lt1"/>
                </a:solidFill>
              </a:rPr>
              <a:t>, </a:t>
            </a:r>
            <a:r>
              <a:rPr lang="en-GB" sz="900" i="1">
                <a:solidFill>
                  <a:schemeClr val="lt1"/>
                </a:solidFill>
              </a:rPr>
              <a:t>6</a:t>
            </a:r>
            <a:r>
              <a:rPr lang="en-GB" sz="900">
                <a:solidFill>
                  <a:schemeClr val="lt1"/>
                </a:solidFill>
              </a:rPr>
              <a:t>(1), 6. https://doi.org/10.3390/biom6010006 </a:t>
            </a:r>
            <a:endParaRPr sz="1100">
              <a:solidFill>
                <a:schemeClr val="lt1"/>
              </a:solidFill>
              <a:latin typeface="Lato"/>
              <a:ea typeface="Lato"/>
              <a:cs typeface="Lato"/>
              <a:sym typeface="Lato"/>
            </a:endParaRPr>
          </a:p>
        </p:txBody>
      </p:sp>
      <p:pic>
        <p:nvPicPr>
          <p:cNvPr id="260" name="Google Shape;260;p25"/>
          <p:cNvPicPr preferRelativeResize="0"/>
          <p:nvPr/>
        </p:nvPicPr>
        <p:blipFill>
          <a:blip r:embed="rId3">
            <a:alphaModFix/>
          </a:blip>
          <a:stretch>
            <a:fillRect/>
          </a:stretch>
        </p:blipFill>
        <p:spPr>
          <a:xfrm>
            <a:off x="6266137" y="712550"/>
            <a:ext cx="2729741" cy="3587201"/>
          </a:xfrm>
          <a:prstGeom prst="rect">
            <a:avLst/>
          </a:prstGeom>
          <a:noFill/>
          <a:ln>
            <a:noFill/>
          </a:ln>
        </p:spPr>
      </p:pic>
      <p:sp>
        <p:nvSpPr>
          <p:cNvPr id="261" name="Google Shape;261;p25"/>
          <p:cNvSpPr txBox="1"/>
          <p:nvPr/>
        </p:nvSpPr>
        <p:spPr>
          <a:xfrm>
            <a:off x="577500" y="765250"/>
            <a:ext cx="5430600" cy="37866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lt1"/>
              </a:buClr>
              <a:buSzPts val="1800"/>
              <a:buFont typeface="Montserrat"/>
              <a:buChar char="●"/>
            </a:pPr>
            <a:r>
              <a:rPr lang="en-GB" sz="1800">
                <a:solidFill>
                  <a:schemeClr val="lt1"/>
                </a:solidFill>
                <a:latin typeface="Montserrat"/>
                <a:ea typeface="Montserrat"/>
                <a:cs typeface="Montserrat"/>
                <a:sym typeface="Montserrat"/>
              </a:rPr>
              <a:t>Imbalance of phosphatases and kinases leading to hyperphosphorylation</a:t>
            </a:r>
            <a:endParaRPr sz="1800">
              <a:solidFill>
                <a:schemeClr val="lt1"/>
              </a:solidFill>
              <a:latin typeface="Montserrat"/>
              <a:ea typeface="Montserrat"/>
              <a:cs typeface="Montserrat"/>
              <a:sym typeface="Montserrat"/>
            </a:endParaRPr>
          </a:p>
          <a:p>
            <a:pPr marL="457200" lvl="0" indent="0" algn="l" rtl="0">
              <a:spcBef>
                <a:spcPts val="0"/>
              </a:spcBef>
              <a:spcAft>
                <a:spcPts val="0"/>
              </a:spcAft>
              <a:buNone/>
            </a:pPr>
            <a:endParaRPr sz="1800">
              <a:solidFill>
                <a:schemeClr val="lt1"/>
              </a:solidFill>
              <a:latin typeface="Montserrat"/>
              <a:ea typeface="Montserrat"/>
              <a:cs typeface="Montserrat"/>
              <a:sym typeface="Montserrat"/>
            </a:endParaRPr>
          </a:p>
          <a:p>
            <a:pPr marL="457200" lvl="0" indent="-342900" algn="l" rtl="0">
              <a:spcBef>
                <a:spcPts val="0"/>
              </a:spcBef>
              <a:spcAft>
                <a:spcPts val="0"/>
              </a:spcAft>
              <a:buClr>
                <a:schemeClr val="lt1"/>
              </a:buClr>
              <a:buSzPts val="1800"/>
              <a:buFont typeface="Montserrat"/>
              <a:buChar char="●"/>
            </a:pPr>
            <a:r>
              <a:rPr lang="en-GB" sz="1800">
                <a:solidFill>
                  <a:schemeClr val="lt1"/>
                </a:solidFill>
                <a:latin typeface="Montserrat"/>
                <a:ea typeface="Montserrat"/>
                <a:cs typeface="Montserrat"/>
                <a:sym typeface="Montserrat"/>
              </a:rPr>
              <a:t>Tau phosphorylation leads to detachment from microtubules</a:t>
            </a:r>
            <a:endParaRPr sz="1800">
              <a:solidFill>
                <a:schemeClr val="lt1"/>
              </a:solidFill>
              <a:latin typeface="Montserrat"/>
              <a:ea typeface="Montserrat"/>
              <a:cs typeface="Montserrat"/>
              <a:sym typeface="Montserrat"/>
            </a:endParaRPr>
          </a:p>
          <a:p>
            <a:pPr marL="457200" lvl="0" indent="0" algn="l" rtl="0">
              <a:spcBef>
                <a:spcPts val="0"/>
              </a:spcBef>
              <a:spcAft>
                <a:spcPts val="0"/>
              </a:spcAft>
              <a:buNone/>
            </a:pPr>
            <a:endParaRPr sz="1800">
              <a:solidFill>
                <a:schemeClr val="lt1"/>
              </a:solidFill>
              <a:latin typeface="Montserrat"/>
              <a:ea typeface="Montserrat"/>
              <a:cs typeface="Montserrat"/>
              <a:sym typeface="Montserrat"/>
            </a:endParaRPr>
          </a:p>
          <a:p>
            <a:pPr marL="457200" lvl="0" indent="-342900" algn="l" rtl="0">
              <a:spcBef>
                <a:spcPts val="0"/>
              </a:spcBef>
              <a:spcAft>
                <a:spcPts val="0"/>
              </a:spcAft>
              <a:buClr>
                <a:schemeClr val="lt1"/>
              </a:buClr>
              <a:buSzPts val="1800"/>
              <a:buFont typeface="Montserrat"/>
              <a:buChar char="●"/>
            </a:pPr>
            <a:r>
              <a:rPr lang="en-GB" sz="1800">
                <a:solidFill>
                  <a:schemeClr val="lt1"/>
                </a:solidFill>
                <a:latin typeface="Montserrat"/>
                <a:ea typeface="Montserrat"/>
                <a:cs typeface="Montserrat"/>
                <a:sym typeface="Montserrat"/>
              </a:rPr>
              <a:t>Phosphorylation causes tau conformational changes </a:t>
            </a:r>
            <a:endParaRPr sz="1800">
              <a:solidFill>
                <a:schemeClr val="lt1"/>
              </a:solidFill>
              <a:latin typeface="Montserrat"/>
              <a:ea typeface="Montserrat"/>
              <a:cs typeface="Montserrat"/>
              <a:sym typeface="Montserrat"/>
            </a:endParaRPr>
          </a:p>
          <a:p>
            <a:pPr marL="457200" lvl="0" indent="0" algn="l" rtl="0">
              <a:spcBef>
                <a:spcPts val="0"/>
              </a:spcBef>
              <a:spcAft>
                <a:spcPts val="0"/>
              </a:spcAft>
              <a:buNone/>
            </a:pPr>
            <a:endParaRPr sz="1800">
              <a:solidFill>
                <a:schemeClr val="lt1"/>
              </a:solidFill>
              <a:latin typeface="Montserrat"/>
              <a:ea typeface="Montserrat"/>
              <a:cs typeface="Montserrat"/>
              <a:sym typeface="Montserrat"/>
            </a:endParaRPr>
          </a:p>
          <a:p>
            <a:pPr marL="457200" lvl="0" indent="-342900" algn="l" rtl="0">
              <a:spcBef>
                <a:spcPts val="0"/>
              </a:spcBef>
              <a:spcAft>
                <a:spcPts val="0"/>
              </a:spcAft>
              <a:buClr>
                <a:schemeClr val="lt1"/>
              </a:buClr>
              <a:buSzPts val="1800"/>
              <a:buFont typeface="Montserrat"/>
              <a:buChar char="●"/>
            </a:pPr>
            <a:r>
              <a:rPr lang="en-GB" sz="1800">
                <a:solidFill>
                  <a:schemeClr val="lt1"/>
                </a:solidFill>
                <a:latin typeface="Montserrat"/>
                <a:ea typeface="Montserrat"/>
                <a:cs typeface="Montserrat"/>
                <a:sym typeface="Montserrat"/>
              </a:rPr>
              <a:t>Concomitant impaired proteolysis and lysosomal breakdown</a:t>
            </a:r>
            <a:endParaRPr sz="1800">
              <a:solidFill>
                <a:schemeClr val="lt1"/>
              </a:solidFill>
              <a:latin typeface="Montserrat"/>
              <a:ea typeface="Montserrat"/>
              <a:cs typeface="Montserrat"/>
              <a:sym typeface="Montserrat"/>
            </a:endParaRPr>
          </a:p>
          <a:p>
            <a:pPr marL="914400" lvl="1" indent="-342900" algn="l" rtl="0">
              <a:spcBef>
                <a:spcPts val="0"/>
              </a:spcBef>
              <a:spcAft>
                <a:spcPts val="0"/>
              </a:spcAft>
              <a:buClr>
                <a:schemeClr val="lt1"/>
              </a:buClr>
              <a:buSzPts val="1800"/>
              <a:buFont typeface="Montserrat"/>
              <a:buChar char="○"/>
            </a:pPr>
            <a:r>
              <a:rPr lang="en-GB" sz="1800">
                <a:solidFill>
                  <a:schemeClr val="lt1"/>
                </a:solidFill>
                <a:latin typeface="Montserrat"/>
                <a:ea typeface="Montserrat"/>
                <a:cs typeface="Montserrat"/>
                <a:sym typeface="Montserrat"/>
              </a:rPr>
              <a:t>Leads to soluble aggregation and tangles</a:t>
            </a:r>
            <a:endParaRPr sz="1800">
              <a:solidFill>
                <a:schemeClr val="lt1"/>
              </a:solidFill>
              <a:latin typeface="Montserrat"/>
              <a:ea typeface="Montserrat"/>
              <a:cs typeface="Montserrat"/>
              <a:sym typeface="Montserrat"/>
            </a:endParaRPr>
          </a:p>
        </p:txBody>
      </p:sp>
      <p:sp>
        <p:nvSpPr>
          <p:cNvPr id="262" name="Google Shape;262;p25"/>
          <p:cNvSpPr txBox="1"/>
          <p:nvPr/>
        </p:nvSpPr>
        <p:spPr>
          <a:xfrm>
            <a:off x="6160500" y="4223550"/>
            <a:ext cx="2683200" cy="3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50">
                <a:solidFill>
                  <a:schemeClr val="lt1"/>
                </a:solidFill>
                <a:latin typeface="Montserrat"/>
                <a:ea typeface="Montserrat"/>
                <a:cs typeface="Montserrat"/>
                <a:sym typeface="Montserrat"/>
              </a:rPr>
              <a:t>DOI:</a:t>
            </a:r>
            <a:r>
              <a:rPr lang="en-GB" sz="850" u="sng">
                <a:solidFill>
                  <a:schemeClr val="lt1"/>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10.3390/biomedicines8100421</a:t>
            </a:r>
            <a:endParaRPr sz="1100">
              <a:solidFill>
                <a:schemeClr val="lt1"/>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292D38"/>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31</Slides>
  <Notes>31</Notes>
  <HiddenSlides>0</HiddenSlide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Focus</vt:lpstr>
      <vt:lpstr>Molecular Targets of Potential Therapeutics for Frontotemporal Degeneration  DeJarra Johnson, MD</vt:lpstr>
      <vt:lpstr>PowerPoint Presentation</vt:lpstr>
      <vt:lpstr>Objectives</vt:lpstr>
      <vt:lpstr>What is Frontotemporal Degeneration?</vt:lpstr>
      <vt:lpstr>PowerPoint Presentation</vt:lpstr>
      <vt:lpstr>Pathophysiology</vt:lpstr>
      <vt:lpstr>Pathophysiology</vt:lpstr>
      <vt:lpstr>Protein Aggregation</vt:lpstr>
      <vt:lpstr>Steps of Tau Aggregation</vt:lpstr>
      <vt:lpstr>Fate of Cytoplasmic Tau Aggregates</vt:lpstr>
      <vt:lpstr>Active and Passive Immunotherapies</vt:lpstr>
      <vt:lpstr>Mechanics of Immunotherapy</vt:lpstr>
      <vt:lpstr>Tau Molecular Targets</vt:lpstr>
      <vt:lpstr>Steps of TDP-43 Aggregation</vt:lpstr>
      <vt:lpstr>Fate of Cytoplasmic TDP-43 Aggregates</vt:lpstr>
      <vt:lpstr>TDP-43 Molecular Targets</vt:lpstr>
      <vt:lpstr>Molecular Targets for FUS Aggregation</vt:lpstr>
      <vt:lpstr>Pathophysiology</vt:lpstr>
      <vt:lpstr>Pathophysiology</vt:lpstr>
      <vt:lpstr>Pathophysiology</vt:lpstr>
      <vt:lpstr>Pathophysiology</vt:lpstr>
      <vt:lpstr>               Molecular              Targets</vt:lpstr>
      <vt:lpstr>Neuroinflammatory Process P38𝞪 MAPK</vt:lpstr>
      <vt:lpstr>Progranulin</vt:lpstr>
      <vt:lpstr>Pathophysiology</vt:lpstr>
      <vt:lpstr>Genetic Mutations</vt:lpstr>
      <vt:lpstr>Genetic Mutations</vt:lpstr>
      <vt:lpstr>Genetic Mutations</vt:lpstr>
      <vt:lpstr>GRN Gene Mutation</vt:lpstr>
      <vt:lpstr>PowerPoint Presentation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3</cp:revision>
  <dcterms:modified xsi:type="dcterms:W3CDTF">2025-01-29T05:12:29Z</dcterms:modified>
</cp:coreProperties>
</file>