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17" r:id="rId3"/>
    <p:sldId id="632" r:id="rId4"/>
    <p:sldId id="615" r:id="rId5"/>
    <p:sldId id="257" r:id="rId6"/>
    <p:sldId id="319" r:id="rId7"/>
    <p:sldId id="587" r:id="rId8"/>
    <p:sldId id="323" r:id="rId9"/>
    <p:sldId id="590" r:id="rId10"/>
    <p:sldId id="591" r:id="rId11"/>
    <p:sldId id="640" r:id="rId12"/>
    <p:sldId id="701" r:id="rId13"/>
    <p:sldId id="596" r:id="rId14"/>
    <p:sldId id="326" r:id="rId15"/>
    <p:sldId id="480" r:id="rId16"/>
    <p:sldId id="633" r:id="rId17"/>
    <p:sldId id="641" r:id="rId18"/>
    <p:sldId id="642" r:id="rId19"/>
    <p:sldId id="481" r:id="rId20"/>
    <p:sldId id="585" r:id="rId21"/>
    <p:sldId id="485" r:id="rId22"/>
    <p:sldId id="482" r:id="rId23"/>
    <p:sldId id="483" r:id="rId24"/>
    <p:sldId id="532" r:id="rId25"/>
    <p:sldId id="618" r:id="rId26"/>
    <p:sldId id="619" r:id="rId27"/>
    <p:sldId id="620" r:id="rId28"/>
    <p:sldId id="741" r:id="rId29"/>
    <p:sldId id="742" r:id="rId30"/>
    <p:sldId id="643" r:id="rId31"/>
    <p:sldId id="648" r:id="rId32"/>
    <p:sldId id="362" r:id="rId33"/>
    <p:sldId id="644" r:id="rId34"/>
    <p:sldId id="646" r:id="rId35"/>
    <p:sldId id="650" r:id="rId36"/>
    <p:sldId id="372" r:id="rId37"/>
    <p:sldId id="651" r:id="rId38"/>
    <p:sldId id="379" r:id="rId39"/>
    <p:sldId id="631" r:id="rId40"/>
    <p:sldId id="836" r:id="rId41"/>
  </p:sldIdLst>
  <p:sldSz cx="12192000" cy="6858000"/>
  <p:notesSz cx="6858000" cy="9144000"/>
  <p:defaultTextStyle>
    <a:defPPr>
      <a:defRPr lang="en-C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/>
    <p:restoredTop sz="71703"/>
  </p:normalViewPr>
  <p:slideViewPr>
    <p:cSldViewPr snapToGrid="0" snapToObjects="1">
      <p:cViewPr varScale="1">
        <p:scale>
          <a:sx n="89" d="100"/>
          <a:sy n="89" d="100"/>
        </p:scale>
        <p:origin x="1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18-29 Years (n=67)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Face Perception</c:v>
                </c:pt>
                <c:pt idx="1">
                  <c:v>Naming</c:v>
                </c:pt>
                <c:pt idx="2">
                  <c:v>Proverb</c:v>
                </c:pt>
                <c:pt idx="3">
                  <c:v>Card Game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17</c:v>
                </c:pt>
                <c:pt idx="1">
                  <c:v>28</c:v>
                </c:pt>
                <c:pt idx="2">
                  <c:v>15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EE-43CE-B5F1-378227FC36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30-39 Years (n=58)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Face Perception</c:v>
                </c:pt>
                <c:pt idx="1">
                  <c:v>Naming</c:v>
                </c:pt>
                <c:pt idx="2">
                  <c:v>Proverb</c:v>
                </c:pt>
                <c:pt idx="3">
                  <c:v>Card Game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16</c:v>
                </c:pt>
                <c:pt idx="1">
                  <c:v>29</c:v>
                </c:pt>
                <c:pt idx="2">
                  <c:v>15</c:v>
                </c:pt>
                <c:pt idx="3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EE-43CE-B5F1-378227FC36A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40-49 Years (n=63)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Face Perception</c:v>
                </c:pt>
                <c:pt idx="1">
                  <c:v>Naming</c:v>
                </c:pt>
                <c:pt idx="2">
                  <c:v>Proverb</c:v>
                </c:pt>
                <c:pt idx="3">
                  <c:v>Card Game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16</c:v>
                </c:pt>
                <c:pt idx="1">
                  <c:v>29</c:v>
                </c:pt>
                <c:pt idx="2">
                  <c:v>14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EE-43CE-B5F1-378227FC36A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50-59 Years (n=61)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Face Perception</c:v>
                </c:pt>
                <c:pt idx="1">
                  <c:v>Naming</c:v>
                </c:pt>
                <c:pt idx="2">
                  <c:v>Proverb</c:v>
                </c:pt>
                <c:pt idx="3">
                  <c:v>Card Game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15</c:v>
                </c:pt>
                <c:pt idx="1">
                  <c:v>28</c:v>
                </c:pt>
                <c:pt idx="2">
                  <c:v>12</c:v>
                </c:pt>
                <c:pt idx="3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EE-43CE-B5F1-378227FC36A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60-69 Years (n=64)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Face Perception</c:v>
                </c:pt>
                <c:pt idx="1">
                  <c:v>Naming</c:v>
                </c:pt>
                <c:pt idx="2">
                  <c:v>Proverb</c:v>
                </c:pt>
                <c:pt idx="3">
                  <c:v>Card Game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14</c:v>
                </c:pt>
                <c:pt idx="1">
                  <c:v>28</c:v>
                </c:pt>
                <c:pt idx="2">
                  <c:v>11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EE-43CE-B5F1-378227FC36A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70+ Years (n=67)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Face Perception</c:v>
                </c:pt>
                <c:pt idx="1">
                  <c:v>Naming</c:v>
                </c:pt>
                <c:pt idx="2">
                  <c:v>Proverb</c:v>
                </c:pt>
                <c:pt idx="3">
                  <c:v>Card Game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13</c:v>
                </c:pt>
                <c:pt idx="1">
                  <c:v>25</c:v>
                </c:pt>
                <c:pt idx="2">
                  <c:v>9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0EE-43CE-B5F1-378227FC3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5276192"/>
        <c:axId val="355269920"/>
      </c:barChart>
      <c:catAx>
        <c:axId val="355276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5269920"/>
        <c:crosses val="autoZero"/>
        <c:auto val="1"/>
        <c:lblAlgn val="ctr"/>
        <c:lblOffset val="100"/>
        <c:noMultiLvlLbl val="0"/>
      </c:catAx>
      <c:valAx>
        <c:axId val="3552699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Raw</a:t>
                </a:r>
                <a:r>
                  <a:rPr lang="en-US" baseline="0" dirty="0"/>
                  <a:t> Score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552761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517448798712608"/>
          <c:y val="4.6807018222804864E-2"/>
          <c:w val="0.33067874055860813"/>
          <c:h val="0.915601371910661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CD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18-29 Years (n=67)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List Memory</c:v>
                </c:pt>
                <c:pt idx="1">
                  <c:v>Story Memory</c:v>
                </c:pt>
                <c:pt idx="2">
                  <c:v>Vis Memory</c:v>
                </c:pt>
                <c:pt idx="3">
                  <c:v>Vis Context Memory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</c:v>
                </c:pt>
                <c:pt idx="1">
                  <c:v>24</c:v>
                </c:pt>
                <c:pt idx="2">
                  <c:v>14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3-49CE-B41D-45B30465630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30-39 Years (n=58)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List Memory</c:v>
                </c:pt>
                <c:pt idx="1">
                  <c:v>Story Memory</c:v>
                </c:pt>
                <c:pt idx="2">
                  <c:v>Vis Memory</c:v>
                </c:pt>
                <c:pt idx="3">
                  <c:v>Vis Context Memory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</c:v>
                </c:pt>
                <c:pt idx="1">
                  <c:v>21</c:v>
                </c:pt>
                <c:pt idx="2">
                  <c:v>14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3-49CE-B41D-45B30465630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40-49 Years (n=63)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List Memory</c:v>
                </c:pt>
                <c:pt idx="1">
                  <c:v>Story Memory</c:v>
                </c:pt>
                <c:pt idx="2">
                  <c:v>Vis Memory</c:v>
                </c:pt>
                <c:pt idx="3">
                  <c:v>Vis Context Memory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8</c:v>
                </c:pt>
                <c:pt idx="1">
                  <c:v>21</c:v>
                </c:pt>
                <c:pt idx="2">
                  <c:v>11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F3-49CE-B41D-45B30465630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50-59 Years (n=61)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List Memory</c:v>
                </c:pt>
                <c:pt idx="1">
                  <c:v>Story Memory</c:v>
                </c:pt>
                <c:pt idx="2">
                  <c:v>Vis Memory</c:v>
                </c:pt>
                <c:pt idx="3">
                  <c:v>Vis Context Memory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7</c:v>
                </c:pt>
                <c:pt idx="1">
                  <c:v>19</c:v>
                </c:pt>
                <c:pt idx="2">
                  <c:v>10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F3-49CE-B41D-45B30465630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60-69 Years (n=64)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List Memory</c:v>
                </c:pt>
                <c:pt idx="1">
                  <c:v>Story Memory</c:v>
                </c:pt>
                <c:pt idx="2">
                  <c:v>Vis Memory</c:v>
                </c:pt>
                <c:pt idx="3">
                  <c:v>Vis Context Memory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7</c:v>
                </c:pt>
                <c:pt idx="1">
                  <c:v>18</c:v>
                </c:pt>
                <c:pt idx="2">
                  <c:v>8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F3-49CE-B41D-45B30465630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70+ Years (n=67)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List Memory</c:v>
                </c:pt>
                <c:pt idx="1">
                  <c:v>Story Memory</c:v>
                </c:pt>
                <c:pt idx="2">
                  <c:v>Vis Memory</c:v>
                </c:pt>
                <c:pt idx="3">
                  <c:v>Vis Context Memory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6</c:v>
                </c:pt>
                <c:pt idx="1">
                  <c:v>17</c:v>
                </c:pt>
                <c:pt idx="2">
                  <c:v>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F3-49CE-B41D-45B3046563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5273448"/>
        <c:axId val="355272664"/>
      </c:barChart>
      <c:catAx>
        <c:axId val="355273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5272664"/>
        <c:crosses val="autoZero"/>
        <c:auto val="1"/>
        <c:lblAlgn val="ctr"/>
        <c:lblOffset val="100"/>
        <c:noMultiLvlLbl val="0"/>
      </c:catAx>
      <c:valAx>
        <c:axId val="3552726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Raw</a:t>
                </a:r>
                <a:r>
                  <a:rPr lang="en-US" baseline="0" dirty="0"/>
                  <a:t> Score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552734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066474789602557"/>
          <c:y val="2.1699116072105177E-2"/>
          <c:w val="0.33048399851416499"/>
          <c:h val="0.929618395180901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CD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1-6 Years (n=84)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Face Perception</c:v>
                </c:pt>
                <c:pt idx="1">
                  <c:v>Naming</c:v>
                </c:pt>
                <c:pt idx="2">
                  <c:v>Proverb</c:v>
                </c:pt>
                <c:pt idx="3">
                  <c:v>Card Game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</c:v>
                </c:pt>
                <c:pt idx="1">
                  <c:v>24</c:v>
                </c:pt>
                <c:pt idx="2">
                  <c:v>5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1A-4F33-9C75-9845463A1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7-12 Years (n=139)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Face Perception</c:v>
                </c:pt>
                <c:pt idx="1">
                  <c:v>Naming</c:v>
                </c:pt>
                <c:pt idx="2">
                  <c:v>Proverb</c:v>
                </c:pt>
                <c:pt idx="3">
                  <c:v>Card Game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15</c:v>
                </c:pt>
                <c:pt idx="1">
                  <c:v>28</c:v>
                </c:pt>
                <c:pt idx="2">
                  <c:v>11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1A-4F33-9C75-9845463A1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13-17 Years (n=101)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Face Perception</c:v>
                </c:pt>
                <c:pt idx="1">
                  <c:v>Naming</c:v>
                </c:pt>
                <c:pt idx="2">
                  <c:v>Proverb</c:v>
                </c:pt>
                <c:pt idx="3">
                  <c:v>Card Game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17</c:v>
                </c:pt>
                <c:pt idx="1">
                  <c:v>30</c:v>
                </c:pt>
                <c:pt idx="2">
                  <c:v>16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1A-4F33-9C75-9845463A1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18+ Years (n=56)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Face Perception</c:v>
                </c:pt>
                <c:pt idx="1">
                  <c:v>Naming</c:v>
                </c:pt>
                <c:pt idx="2">
                  <c:v>Proverb</c:v>
                </c:pt>
                <c:pt idx="3">
                  <c:v>Card Game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17</c:v>
                </c:pt>
                <c:pt idx="1">
                  <c:v>31</c:v>
                </c:pt>
                <c:pt idx="2">
                  <c:v>18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1A-4F33-9C75-9845463A1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5269528"/>
        <c:axId val="355274624"/>
      </c:barChart>
      <c:catAx>
        <c:axId val="3552695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5274624"/>
        <c:crosses val="autoZero"/>
        <c:auto val="1"/>
        <c:lblAlgn val="ctr"/>
        <c:lblOffset val="100"/>
        <c:noMultiLvlLbl val="0"/>
      </c:catAx>
      <c:valAx>
        <c:axId val="3552746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Raw</a:t>
                </a:r>
                <a:r>
                  <a:rPr lang="en-US" baseline="0" dirty="0"/>
                  <a:t> Score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5526952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CD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1-6 Years (n=84)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List Memory</c:v>
                </c:pt>
                <c:pt idx="1">
                  <c:v>Story Memory</c:v>
                </c:pt>
                <c:pt idx="2">
                  <c:v>Vis Memory</c:v>
                </c:pt>
                <c:pt idx="3">
                  <c:v>Vis Context Memory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14</c:v>
                </c:pt>
                <c:pt idx="2">
                  <c:v>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09-488E-9BA4-50F3B609D5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7-12 Years (n=139)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List Memory</c:v>
                </c:pt>
                <c:pt idx="1">
                  <c:v>Story Memory</c:v>
                </c:pt>
                <c:pt idx="2">
                  <c:v>Vis Memory</c:v>
                </c:pt>
                <c:pt idx="3">
                  <c:v>Vis Context Memory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</c:v>
                </c:pt>
                <c:pt idx="1">
                  <c:v>18</c:v>
                </c:pt>
                <c:pt idx="2">
                  <c:v>9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09-488E-9BA4-50F3B609D5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13-17 Years (n=101)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List Memory</c:v>
                </c:pt>
                <c:pt idx="1">
                  <c:v>Story Memory</c:v>
                </c:pt>
                <c:pt idx="2">
                  <c:v>Vis Memory</c:v>
                </c:pt>
                <c:pt idx="3">
                  <c:v>Vis Context Memory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8</c:v>
                </c:pt>
                <c:pt idx="1">
                  <c:v>24</c:v>
                </c:pt>
                <c:pt idx="2">
                  <c:v>13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09-488E-9BA4-50F3B609D5C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18+ Years (n=56)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List Memory</c:v>
                </c:pt>
                <c:pt idx="1">
                  <c:v>Story Memory</c:v>
                </c:pt>
                <c:pt idx="2">
                  <c:v>Vis Memory</c:v>
                </c:pt>
                <c:pt idx="3">
                  <c:v>Vis Context Memory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9</c:v>
                </c:pt>
                <c:pt idx="1">
                  <c:v>26</c:v>
                </c:pt>
                <c:pt idx="2">
                  <c:v>15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09-488E-9BA4-50F3B609D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5270312"/>
        <c:axId val="355273840"/>
      </c:barChart>
      <c:catAx>
        <c:axId val="355270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55273840"/>
        <c:crosses val="autoZero"/>
        <c:auto val="1"/>
        <c:lblAlgn val="ctr"/>
        <c:lblOffset val="100"/>
        <c:noMultiLvlLbl val="0"/>
      </c:catAx>
      <c:valAx>
        <c:axId val="3552738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Raw</a:t>
                </a:r>
                <a:r>
                  <a:rPr lang="en-US" baseline="0" dirty="0"/>
                  <a:t> Score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552703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CD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D8FF9-2575-824D-83EC-9A19FE3D9BBD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E6BB5-BF3F-2544-8AEC-BEA2AB432CA7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1463862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6BB5-BF3F-2544-8AEC-BEA2AB432CA7}" type="slidenum">
              <a:rPr lang="en-CD" smtClean="0"/>
              <a:t>2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218678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6BB5-BF3F-2544-8AEC-BEA2AB432CA7}" type="slidenum">
              <a:rPr lang="en-CD" smtClean="0"/>
              <a:t>3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128770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6BB5-BF3F-2544-8AEC-BEA2AB432CA7}" type="slidenum">
              <a:rPr lang="en-CD" smtClean="0"/>
              <a:t>30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58733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6BB5-BF3F-2544-8AEC-BEA2AB432CA7}" type="slidenum">
              <a:rPr lang="en-CD" smtClean="0"/>
              <a:t>33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1718183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E6BB5-BF3F-2544-8AEC-BEA2AB432CA7}" type="slidenum">
              <a:rPr lang="en-CD" smtClean="0"/>
              <a:t>34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1256979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4E4E2-26FD-7044-8810-B58CCF397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84432-91F2-024C-92E7-B5ABC6213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7C31B-8B89-4F48-BFC5-8441F4535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1B446-892F-8A4A-B00B-796A978D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7B995-39E1-7E40-8F6D-FD20A653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3532679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75CC-6A34-5D4C-BB95-E1BEA3AD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15FDCA-827E-014C-883E-595CDE8723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FCF09-3F0B-EB42-8B81-28F139744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49978-7051-9946-A958-7EA1D135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6DF3-4680-D74F-8843-F7896E31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224446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219B17-CE1E-7341-8D90-0876D2415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40137-D138-8142-88F6-AA3F19FBF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E54B8-B421-E840-8945-5961389B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A14C9-9892-C14C-9F94-A8A91620C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E87C0-7B41-B840-88FB-018A11F3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401002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057B-7EE5-464F-9971-E599A65C1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24A82-7283-F94F-890D-47E2984AD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1FE9C-5B68-5140-837C-C46CEDF9D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CA221-9BEC-724C-B204-DEF2053B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31615-6F08-9144-813B-44ABBEA5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4009342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E3F5C-8E3A-5F43-B2B3-CBBE43D4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91AC8-625B-C243-BED8-A58AB7D0C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8E29A-804C-944C-A8A9-08394588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B0A5-F12A-634E-8B4B-0CFDA326E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151A9-610E-4246-AA5E-9FEB56DC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401057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5C6B-FE98-E546-B0CF-0665E1E5F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DFA4A-8638-3045-B423-E1DE369AB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5CF3F-C4CD-814E-844A-CDF3140B5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CC27B-4200-E141-ACF2-F981E47EB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96046-58F6-2749-BA15-408FAD8AA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0D327-3533-BC4E-90C0-A03D90A43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3878136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FB9CD-EDBB-3B48-AEE1-FB99B76A8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C3DEF-50F4-A148-B896-5D1CC50EA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6D2AB-8A64-9347-AB02-E76CA31EC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AECF1-97F5-3147-A578-EEE8DEB2B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9AE95-854D-014B-B1AB-F69A4D751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39ECF0-8002-654E-BB40-164E1ED0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70E386-5ACA-544D-ABCB-CE7ACC0B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0DC095-CB6F-8249-955B-8AC1D9484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1744884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0DB26-6401-7740-9D01-5FC88166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838BF1-C77E-4042-813F-94EEC887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6F8A9-8F91-0C4D-8B31-6E2DB1ABA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9486E5-4579-C949-812A-CCE795DF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342939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FB7FE5-870B-1441-8755-F54A4AD98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12FD0-9EC9-0442-8D09-C03BC5FC7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DC30C-88A6-1746-9031-076A46EF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267085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3FCA-8E8E-1946-8C75-CE82724FF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FFAA8-4215-BD46-87D1-D0DCBC2D2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39A7A-398B-F247-A0AB-44B56BC63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F9CE93-1F67-6840-AD2E-1C0A2498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5F7E6-70E8-B846-9E4E-677A5F2EA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923E8-9D67-AD4E-9BB9-9F16B806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371566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4D6E7-8960-5546-9B69-C2E374EF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CD6D9F-1F0A-1D4E-AFD0-11B59C0BF8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9EFE2-C43B-1A4E-9842-E7C945B23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02B26-1898-794B-8BED-86264512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95313-12BE-A241-8796-20189DD3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9FF4F-FAEA-D54A-9B08-8711388F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267040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24FF77-4B02-B543-9784-219D8E08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26379-2185-4144-B588-6606C3AD0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96D18-F37D-A24B-8E98-EB8EC699C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8467-B38D-C947-9BDC-732079783138}" type="datetimeFigureOut">
              <a:rPr lang="en-CD" smtClean="0"/>
              <a:t>29/01/2025</a:t>
            </a:fld>
            <a:endParaRPr lang="en-C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5446E-C6E1-B141-B71E-34258AC2D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EFE52-25FD-8043-951C-3CD36DB5D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EF70-5557-EB4D-AA58-6E8EB7370A0A}" type="slidenum">
              <a:rPr lang="en-CD" smtClean="0"/>
              <a:t>‹#›</a:t>
            </a:fld>
            <a:endParaRPr lang="en-CD"/>
          </a:p>
        </p:txBody>
      </p:sp>
    </p:spTree>
    <p:extLst>
      <p:ext uri="{BB962C8B-B14F-4D97-AF65-F5344CB8AC3E}">
        <p14:creationId xmlns:p14="http://schemas.microsoft.com/office/powerpoint/2010/main" val="358531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4A153-365E-CB47-A770-29F8B29E7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512711"/>
            <a:ext cx="7644627" cy="3177534"/>
          </a:xfrm>
        </p:spPr>
        <p:txBody>
          <a:bodyPr>
            <a:normAutofit/>
          </a:bodyPr>
          <a:lstStyle/>
          <a:p>
            <a:pPr algn="r"/>
            <a:r>
              <a:rPr lang="en-US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From Western to the African Neuropsychology</a:t>
            </a:r>
            <a:r>
              <a:rPr lang="en-US" sz="4400" dirty="0">
                <a:solidFill>
                  <a:srgbClr val="000000"/>
                </a:solidFill>
                <a:latin typeface="Calibri" panose="020F0502020204030204" pitchFamily="34" charset="0"/>
              </a:rPr>
              <a:t>: The ANB</a:t>
            </a:r>
            <a:endParaRPr lang="en-CD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FDD58-4B28-AD45-97BD-FB1441DC7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en-CD" sz="2200" dirty="0"/>
              <a:t>Jean Ikanga, PhD, MPH</a:t>
            </a:r>
          </a:p>
          <a:p>
            <a:pPr algn="r"/>
            <a:r>
              <a:rPr lang="en-CD" sz="2200" dirty="0"/>
              <a:t>Emory University School of Medecine</a:t>
            </a:r>
          </a:p>
          <a:p>
            <a:pPr algn="r"/>
            <a:r>
              <a:rPr lang="en-CD" sz="2200" dirty="0"/>
              <a:t>University of Kinshasa</a:t>
            </a:r>
          </a:p>
        </p:txBody>
      </p:sp>
    </p:spTree>
    <p:extLst>
      <p:ext uri="{BB962C8B-B14F-4D97-AF65-F5344CB8AC3E}">
        <p14:creationId xmlns:p14="http://schemas.microsoft.com/office/powerpoint/2010/main" val="229401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18716" y="4982261"/>
            <a:ext cx="2286000" cy="752819"/>
            <a:chOff x="3300668" y="4886417"/>
            <a:chExt cx="2286000" cy="752819"/>
          </a:xfrm>
        </p:grpSpPr>
        <p:cxnSp>
          <p:nvCxnSpPr>
            <p:cNvPr id="3" name="AutoShape 17"/>
            <p:cNvCxnSpPr>
              <a:cxnSpLocks noChangeShapeType="1"/>
            </p:cNvCxnSpPr>
            <p:nvPr/>
          </p:nvCxnSpPr>
          <p:spPr bwMode="gray">
            <a:xfrm>
              <a:off x="3300668" y="5188906"/>
              <a:ext cx="852097" cy="0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AutoShape 5"/>
            <p:cNvSpPr>
              <a:spLocks noChangeArrowheads="1"/>
            </p:cNvSpPr>
            <p:nvPr/>
          </p:nvSpPr>
          <p:spPr bwMode="gray">
            <a:xfrm rot="10800000">
              <a:off x="4167353" y="4886417"/>
              <a:ext cx="1419315" cy="752819"/>
            </a:xfrm>
            <a:prstGeom prst="roundRect">
              <a:avLst>
                <a:gd name="adj" fmla="val 2954"/>
              </a:avLst>
            </a:prstGeom>
            <a:noFill/>
            <a:ln w="127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5" name="Text Box 22"/>
            <p:cNvSpPr txBox="1">
              <a:spLocks noChangeArrowheads="1"/>
            </p:cNvSpPr>
            <p:nvPr/>
          </p:nvSpPr>
          <p:spPr bwMode="auto">
            <a:xfrm>
              <a:off x="4188880" y="5047444"/>
              <a:ext cx="138017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2929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Difficulty with drawing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49144" y="4525911"/>
            <a:ext cx="1881605" cy="825926"/>
            <a:chOff x="5946405" y="4621754"/>
            <a:chExt cx="1881605" cy="825926"/>
          </a:xfrm>
        </p:grpSpPr>
        <p:cxnSp>
          <p:nvCxnSpPr>
            <p:cNvPr id="7" name="Elbow Connector 6"/>
            <p:cNvCxnSpPr/>
            <p:nvPr/>
          </p:nvCxnSpPr>
          <p:spPr>
            <a:xfrm rot="16200000" flipH="1">
              <a:off x="5934262" y="4633897"/>
              <a:ext cx="486577" cy="462291"/>
            </a:xfrm>
            <a:prstGeom prst="bentConnector2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 rot="10800000">
              <a:off x="6408695" y="4694861"/>
              <a:ext cx="1419315" cy="752819"/>
            </a:xfrm>
            <a:prstGeom prst="roundRect">
              <a:avLst>
                <a:gd name="adj" fmla="val 2954"/>
              </a:avLst>
            </a:prstGeom>
            <a:noFill/>
            <a:ln w="12700" algn="ctr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chemeClr val="accent1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18044" y="1045535"/>
            <a:ext cx="1879877" cy="752819"/>
            <a:chOff x="4989737" y="1218764"/>
            <a:chExt cx="1879877" cy="752819"/>
          </a:xfrm>
        </p:grpSpPr>
        <p:cxnSp>
          <p:nvCxnSpPr>
            <p:cNvPr id="11" name="AutoShape 17"/>
            <p:cNvCxnSpPr>
              <a:cxnSpLocks noChangeShapeType="1"/>
            </p:cNvCxnSpPr>
            <p:nvPr/>
          </p:nvCxnSpPr>
          <p:spPr bwMode="gray">
            <a:xfrm rot="5400000" flipV="1">
              <a:off x="5190779" y="1584026"/>
              <a:ext cx="0" cy="402084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AutoShape 5"/>
            <p:cNvSpPr>
              <a:spLocks noChangeArrowheads="1"/>
            </p:cNvSpPr>
            <p:nvPr/>
          </p:nvSpPr>
          <p:spPr bwMode="gray">
            <a:xfrm rot="10800000">
              <a:off x="5442608" y="1218764"/>
              <a:ext cx="1419315" cy="752819"/>
            </a:xfrm>
            <a:prstGeom prst="roundRect">
              <a:avLst>
                <a:gd name="adj" fmla="val 2954"/>
              </a:avLst>
            </a:prstGeom>
            <a:noFill/>
            <a:ln w="127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5448217" y="1379793"/>
              <a:ext cx="142139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2929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Concept of time: No hurry </a:t>
              </a:r>
              <a:endParaRPr lang="en-US" sz="1400" b="1" dirty="0"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43134" y="2765727"/>
            <a:ext cx="1419315" cy="1191963"/>
            <a:chOff x="7091534" y="2787139"/>
            <a:chExt cx="1419315" cy="1191963"/>
          </a:xfrm>
        </p:grpSpPr>
        <p:cxnSp>
          <p:nvCxnSpPr>
            <p:cNvPr id="15" name="AutoShape 17"/>
            <p:cNvCxnSpPr>
              <a:cxnSpLocks noChangeShapeType="1"/>
            </p:cNvCxnSpPr>
            <p:nvPr/>
          </p:nvCxnSpPr>
          <p:spPr bwMode="gray">
            <a:xfrm flipV="1">
              <a:off x="7263838" y="2787139"/>
              <a:ext cx="0" cy="402084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AutoShape 5"/>
            <p:cNvSpPr>
              <a:spLocks noChangeArrowheads="1"/>
            </p:cNvSpPr>
            <p:nvPr/>
          </p:nvSpPr>
          <p:spPr bwMode="gray">
            <a:xfrm rot="10800000">
              <a:off x="7091534" y="3226283"/>
              <a:ext cx="1419315" cy="752819"/>
            </a:xfrm>
            <a:prstGeom prst="roundRect">
              <a:avLst>
                <a:gd name="adj" fmla="val 2954"/>
              </a:avLst>
            </a:prstGeom>
            <a:noFill/>
            <a:ln w="127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7107260" y="3228821"/>
              <a:ext cx="1403589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2929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Culture of minimum: ”at least…”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91712" y="1206563"/>
            <a:ext cx="1427005" cy="1907978"/>
            <a:chOff x="1971017" y="1994695"/>
            <a:chExt cx="1427005" cy="1168854"/>
          </a:xfrm>
        </p:grpSpPr>
        <p:cxnSp>
          <p:nvCxnSpPr>
            <p:cNvPr id="19" name="AutoShape 17"/>
            <p:cNvCxnSpPr>
              <a:cxnSpLocks noChangeShapeType="1"/>
            </p:cNvCxnSpPr>
            <p:nvPr/>
          </p:nvCxnSpPr>
          <p:spPr bwMode="gray">
            <a:xfrm flipV="1">
              <a:off x="2675332" y="2761465"/>
              <a:ext cx="0" cy="402084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AutoShape 5"/>
            <p:cNvSpPr>
              <a:spLocks noChangeArrowheads="1"/>
            </p:cNvSpPr>
            <p:nvPr/>
          </p:nvSpPr>
          <p:spPr bwMode="gray">
            <a:xfrm rot="10800000">
              <a:off x="1971017" y="1994695"/>
              <a:ext cx="1419315" cy="752819"/>
            </a:xfrm>
            <a:prstGeom prst="roundRect">
              <a:avLst>
                <a:gd name="adj" fmla="val 2954"/>
              </a:avLst>
            </a:prstGeom>
            <a:noFill/>
            <a:ln w="127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1994435" y="2058162"/>
              <a:ext cx="1403587" cy="848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2929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Less emphasis on teaching  organization, planning, and categorization.</a:t>
              </a:r>
            </a:p>
            <a:p>
              <a:pPr algn="ctr"/>
              <a:endParaRPr lang="en-US" sz="1400" b="1" dirty="0"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88923" y="2273034"/>
            <a:ext cx="5077334" cy="2216865"/>
            <a:chOff x="2286186" y="2368877"/>
            <a:chExt cx="5077334" cy="2216865"/>
          </a:xfrm>
        </p:grpSpPr>
        <p:sp>
          <p:nvSpPr>
            <p:cNvPr id="23" name="Freeform 3"/>
            <p:cNvSpPr>
              <a:spLocks noEditPoints="1"/>
            </p:cNvSpPr>
            <p:nvPr/>
          </p:nvSpPr>
          <p:spPr bwMode="gray">
            <a:xfrm rot="20220000">
              <a:off x="2286186" y="2368877"/>
              <a:ext cx="5077334" cy="2216865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bg1">
                  <a:lumMod val="50000"/>
                </a:schemeClr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gray">
            <a:xfrm>
              <a:off x="3974561" y="3165144"/>
              <a:ext cx="239392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cs typeface="Arial" pitchFamily="34" charset="0"/>
                </a:rPr>
                <a:t>Culture and Thinking</a:t>
              </a:r>
            </a:p>
            <a:p>
              <a:pPr algn="l"/>
              <a:endParaRPr lang="en-US" sz="2000" b="1" dirty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25" name="Diamond 24"/>
          <p:cNvSpPr/>
          <p:nvPr/>
        </p:nvSpPr>
        <p:spPr bwMode="gray">
          <a:xfrm>
            <a:off x="5131881" y="1344060"/>
            <a:ext cx="1137236" cy="1137236"/>
          </a:xfrm>
          <a:prstGeom prst="diamond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74000"/>
                  <a:lumOff val="26000"/>
                </a:schemeClr>
              </a:gs>
            </a:gsLst>
            <a:lin ang="13500000" scaled="1"/>
          </a:gradFill>
          <a:ln w="5715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 fov="2100000">
              <a:rot lat="18622139" lon="1046362" rev="20364875"/>
            </a:camera>
            <a:lightRig rig="twoPt" dir="t"/>
          </a:scene3d>
          <a:sp3d extrusionH="635000" prstMaterial="metal">
            <a:bevelT w="25400" h="25400"/>
          </a:sp3d>
        </p:spPr>
        <p:txBody>
          <a:bodyPr rtlCol="0" anchor="ctr"/>
          <a:lstStyle/>
          <a:p>
            <a:pPr algn="ctr"/>
            <a:r>
              <a:rPr lang="en-US" sz="53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j-lt"/>
                <a:cs typeface="Arial" pitchFamily="34" charset="0"/>
              </a:rPr>
              <a:t>1</a:t>
            </a:r>
          </a:p>
        </p:txBody>
      </p:sp>
      <p:sp>
        <p:nvSpPr>
          <p:cNvPr id="26" name="Diamond 25"/>
          <p:cNvSpPr/>
          <p:nvPr/>
        </p:nvSpPr>
        <p:spPr bwMode="gray">
          <a:xfrm>
            <a:off x="6113153" y="3255908"/>
            <a:ext cx="1137236" cy="1137236"/>
          </a:xfrm>
          <a:prstGeom prst="diamond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81000"/>
                  <a:lumOff val="19000"/>
                </a:schemeClr>
              </a:gs>
            </a:gsLst>
            <a:lin ang="13500000" scaled="1"/>
          </a:gradFill>
          <a:ln w="5715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 fov="2100000">
              <a:rot lat="18622139" lon="1046362" rev="20364875"/>
            </a:camera>
            <a:lightRig rig="twoPt" dir="t"/>
          </a:scene3d>
          <a:sp3d extrusionH="635000" prstMaterial="metal">
            <a:bevelT w="25400" h="25400"/>
          </a:sp3d>
        </p:spPr>
        <p:txBody>
          <a:bodyPr rtlCol="0" anchor="ctr"/>
          <a:lstStyle/>
          <a:p>
            <a:pPr algn="ctr"/>
            <a:r>
              <a:rPr lang="en-US" sz="53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j-lt"/>
                <a:cs typeface="Arial" pitchFamily="34" charset="0"/>
              </a:rPr>
              <a:t>3</a:t>
            </a:r>
          </a:p>
        </p:txBody>
      </p:sp>
      <p:sp>
        <p:nvSpPr>
          <p:cNvPr id="27" name="Diamond 26"/>
          <p:cNvSpPr/>
          <p:nvPr/>
        </p:nvSpPr>
        <p:spPr bwMode="gray">
          <a:xfrm>
            <a:off x="3789020" y="3920234"/>
            <a:ext cx="1137236" cy="1137236"/>
          </a:xfrm>
          <a:prstGeom prst="diamond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3500000" scaled="1"/>
          </a:gradFill>
          <a:ln w="5715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 fov="2100000">
              <a:rot lat="18622139" lon="1046362" rev="20364875"/>
            </a:camera>
            <a:lightRig rig="twoPt" dir="t"/>
          </a:scene3d>
          <a:sp3d extrusionH="635000" prstMaterial="metal">
            <a:bevelT w="25400" h="25400"/>
          </a:sp3d>
        </p:spPr>
        <p:txBody>
          <a:bodyPr rtlCol="0" anchor="ctr"/>
          <a:lstStyle/>
          <a:p>
            <a:pPr algn="ctr"/>
            <a:r>
              <a:rPr lang="en-US" sz="53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j-lt"/>
                <a:cs typeface="Arial" pitchFamily="34" charset="0"/>
              </a:rPr>
              <a:t>4</a:t>
            </a:r>
          </a:p>
        </p:txBody>
      </p:sp>
      <p:sp>
        <p:nvSpPr>
          <p:cNvPr id="28" name="Diamond 27"/>
          <p:cNvSpPr/>
          <p:nvPr/>
        </p:nvSpPr>
        <p:spPr bwMode="gray">
          <a:xfrm>
            <a:off x="3241827" y="2549592"/>
            <a:ext cx="1137236" cy="1137236"/>
          </a:xfrm>
          <a:prstGeom prst="diamond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100000">
                <a:schemeClr val="accent3"/>
              </a:gs>
            </a:gsLst>
            <a:lin ang="13500000" scaled="1"/>
          </a:gradFill>
          <a:ln w="5715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 fov="2100000">
              <a:rot lat="18622139" lon="1046362" rev="20364875"/>
            </a:camera>
            <a:lightRig rig="twoPt" dir="t"/>
          </a:scene3d>
          <a:sp3d extrusionH="635000" prstMaterial="metal">
            <a:bevelT w="25400" h="25400"/>
          </a:sp3d>
        </p:spPr>
        <p:txBody>
          <a:bodyPr rtlCol="0" anchor="ctr"/>
          <a:lstStyle/>
          <a:p>
            <a:pPr algn="ctr"/>
            <a:r>
              <a:rPr lang="en-US" sz="53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j-lt"/>
                <a:cs typeface="Arial" pitchFamily="34" charset="0"/>
              </a:rPr>
              <a:t>5</a:t>
            </a:r>
          </a:p>
        </p:txBody>
      </p:sp>
      <p:sp>
        <p:nvSpPr>
          <p:cNvPr id="29" name="Diamond 28"/>
          <p:cNvSpPr/>
          <p:nvPr/>
        </p:nvSpPr>
        <p:spPr bwMode="gray">
          <a:xfrm>
            <a:off x="7327606" y="1679530"/>
            <a:ext cx="1137236" cy="1137236"/>
          </a:xfrm>
          <a:prstGeom prst="diamond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77000"/>
                  <a:lumOff val="23000"/>
                </a:schemeClr>
              </a:gs>
            </a:gsLst>
            <a:lin ang="13500000" scaled="1"/>
          </a:gradFill>
          <a:ln w="5715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 fov="2100000">
              <a:rot lat="18622139" lon="1046362" rev="20364875"/>
            </a:camera>
            <a:lightRig rig="twoPt" dir="t"/>
          </a:scene3d>
          <a:sp3d extrusionH="635000" prstMaterial="metal">
            <a:bevelT w="25400" h="25400"/>
          </a:sp3d>
        </p:spPr>
        <p:txBody>
          <a:bodyPr rtlCol="0" anchor="ctr"/>
          <a:lstStyle/>
          <a:p>
            <a:pPr algn="ctr"/>
            <a:r>
              <a:rPr lang="en-US" sz="53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j-lt"/>
                <a:cs typeface="Arial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DFF6F7-8905-F440-BCB7-9B299A9EE8A6}"/>
              </a:ext>
            </a:extLst>
          </p:cNvPr>
          <p:cNvSpPr txBox="1"/>
          <p:nvPr/>
        </p:nvSpPr>
        <p:spPr>
          <a:xfrm>
            <a:off x="7299928" y="4592004"/>
            <a:ext cx="1530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not </a:t>
            </a:r>
          </a:p>
          <a:p>
            <a:r>
              <a:rPr lang="en-US" dirty="0"/>
              <a:t>show emotion</a:t>
            </a:r>
          </a:p>
        </p:txBody>
      </p:sp>
    </p:spTree>
    <p:extLst>
      <p:ext uri="{BB962C8B-B14F-4D97-AF65-F5344CB8AC3E}">
        <p14:creationId xmlns:p14="http://schemas.microsoft.com/office/powerpoint/2010/main" val="44279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C1EF8-017A-CE49-B14F-A3DFC93E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AU" sz="4000" b="1" dirty="0">
                <a:solidFill>
                  <a:srgbClr val="FF0000"/>
                </a:solidFill>
              </a:rPr>
              <a:t>WITCHRAFT AND DISEASE IN AFRICA</a:t>
            </a:r>
            <a:br>
              <a:rPr lang="en-AU" sz="4000" b="1" dirty="0">
                <a:solidFill>
                  <a:srgbClr val="FF0000"/>
                </a:solidFill>
              </a:rPr>
            </a:br>
            <a:r>
              <a:rPr lang="en-CD" sz="4000" b="1" dirty="0">
                <a:solidFill>
                  <a:srgbClr val="FFFFFF"/>
                </a:solidFill>
              </a:rPr>
              <a:t>Beliefs in S</a:t>
            </a:r>
            <a:r>
              <a:rPr lang="en-CD" sz="4000" dirty="0">
                <a:solidFill>
                  <a:srgbClr val="FFFFFF"/>
                </a:solidFill>
              </a:rPr>
              <a:t>upreme being, Spirit, and Witchcraft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88D34-8622-D041-AA71-83EA5DCD7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322" y="2177170"/>
            <a:ext cx="10553566" cy="4680830"/>
          </a:xfrm>
        </p:spPr>
        <p:txBody>
          <a:bodyPr anchor="ctr"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AU" b="1" dirty="0"/>
              <a:t>Supreme Being</a:t>
            </a:r>
            <a:r>
              <a:rPr lang="en-AU" dirty="0"/>
              <a:t>: When Africans see the vastness of the universe, human being limitations, and insatiable human needs,</a:t>
            </a:r>
          </a:p>
          <a:p>
            <a:pPr marL="514350" indent="-514350">
              <a:buAutoNum type="arabicPeriod"/>
            </a:pPr>
            <a:r>
              <a:rPr lang="en-AU" b="1" dirty="0"/>
              <a:t>Spirits</a:t>
            </a:r>
            <a:r>
              <a:rPr lang="en-AU" dirty="0"/>
              <a:t>: The personification of the Supreme Being in “small being”, or “spirits.</a:t>
            </a:r>
          </a:p>
          <a:p>
            <a:pPr marL="514350" indent="-514350">
              <a:buAutoNum type="arabicPeriod"/>
            </a:pPr>
            <a:r>
              <a:rPr lang="en-AU" b="1" dirty="0"/>
              <a:t>Witchcraft</a:t>
            </a:r>
            <a:r>
              <a:rPr lang="en-AU" dirty="0"/>
              <a:t>: These spirits have most of the time a harmful relationship with human beings (Emeka &amp; </a:t>
            </a:r>
            <a:r>
              <a:rPr lang="en-AU" dirty="0" err="1"/>
              <a:t>Chicke</a:t>
            </a:r>
            <a:r>
              <a:rPr lang="en-AU" dirty="0"/>
              <a:t> </a:t>
            </a:r>
            <a:r>
              <a:rPr lang="en-AU" dirty="0" err="1"/>
              <a:t>Ekeopara</a:t>
            </a:r>
            <a:r>
              <a:rPr lang="en-AU" dirty="0"/>
              <a:t>, 2010) “spirit of witches,” which come from witchcraft.</a:t>
            </a:r>
          </a:p>
          <a:p>
            <a:pPr marL="0" indent="0">
              <a:buNone/>
            </a:pPr>
            <a:r>
              <a:rPr lang="en-AU" b="1" dirty="0"/>
              <a:t>Implications: </a:t>
            </a:r>
          </a:p>
          <a:p>
            <a:r>
              <a:rPr lang="en-AU" dirty="0"/>
              <a:t>Africans would generally find the origin of every biological, mental, and spiritual diseases in bad spirits and witchcraft.</a:t>
            </a:r>
          </a:p>
          <a:p>
            <a:r>
              <a:rPr lang="en-AU" dirty="0"/>
              <a:t> Any misfortunes in life and death are caused by the spirits of witches in the family or clan. For example, epilepsy is considered as a possession by evil spirits.</a:t>
            </a:r>
            <a:endParaRPr lang="en-CD" dirty="0"/>
          </a:p>
          <a:p>
            <a:pPr marL="0" indent="0">
              <a:buNone/>
            </a:pPr>
            <a:endParaRPr lang="en-CD" sz="1900" dirty="0"/>
          </a:p>
        </p:txBody>
      </p:sp>
    </p:spTree>
    <p:extLst>
      <p:ext uri="{BB962C8B-B14F-4D97-AF65-F5344CB8AC3E}">
        <p14:creationId xmlns:p14="http://schemas.microsoft.com/office/powerpoint/2010/main" val="3968621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Polyglot sub-Saharan Africans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478844"/>
            <a:ext cx="12020550" cy="50140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Generally, African we learn :</a:t>
            </a:r>
          </a:p>
          <a:p>
            <a:pPr marL="742950" indent="-742950">
              <a:buAutoNum type="arabicPeriod"/>
            </a:pPr>
            <a:r>
              <a:rPr lang="en-US" sz="3600" dirty="0"/>
              <a:t>Colonial languages: English, French, and Portuguese</a:t>
            </a:r>
          </a:p>
          <a:p>
            <a:pPr marL="742950" indent="-742950">
              <a:buAutoNum type="arabicPeriod"/>
            </a:pPr>
            <a:r>
              <a:rPr lang="en-US" sz="3600" dirty="0"/>
              <a:t>National language: Language imposed by political leaders after independence </a:t>
            </a:r>
          </a:p>
          <a:p>
            <a:pPr marL="742950" indent="-742950">
              <a:buAutoNum type="arabicPeriod"/>
            </a:pPr>
            <a:r>
              <a:rPr lang="en-US" sz="3600" dirty="0"/>
              <a:t>Tribal/ethnic languages: 1500 and 2000 </a:t>
            </a:r>
            <a:r>
              <a:rPr lang="en-GB" sz="3600" dirty="0"/>
              <a:t>African languages  (Heine &amp; Nurse, 2000). 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47817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Education Challenges (UNESCO, 2000)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rgbClr val="FEFFFF"/>
                </a:solidFill>
              </a:rPr>
              <a:t>1. Languages barriers (colonial language, national, and tribal).</a:t>
            </a:r>
          </a:p>
          <a:p>
            <a:r>
              <a:rPr lang="en-US" sz="2200">
                <a:solidFill>
                  <a:srgbClr val="FEFFFF"/>
                </a:solidFill>
              </a:rPr>
              <a:t>2. Lack of facilities, manuals, libraries, and educators</a:t>
            </a:r>
          </a:p>
          <a:p>
            <a:r>
              <a:rPr lang="en-US" sz="2200">
                <a:solidFill>
                  <a:srgbClr val="FEFFFF"/>
                </a:solidFill>
              </a:rPr>
              <a:t>3. Conflicts/wars</a:t>
            </a:r>
          </a:p>
          <a:p>
            <a:r>
              <a:rPr lang="en-US" sz="2200">
                <a:solidFill>
                  <a:srgbClr val="FEFFFF"/>
                </a:solidFill>
              </a:rPr>
              <a:t>4. Corruption in education and low salary.</a:t>
            </a:r>
          </a:p>
          <a:p>
            <a:r>
              <a:rPr lang="en-US" sz="2200">
                <a:solidFill>
                  <a:srgbClr val="FEFFFF"/>
                </a:solidFill>
              </a:rPr>
              <a:t>5. Low SES (Inability to pay tuition, textbooks, transportation)</a:t>
            </a:r>
          </a:p>
          <a:p>
            <a:r>
              <a:rPr lang="en-US" sz="2200">
                <a:solidFill>
                  <a:srgbClr val="FEFFFF"/>
                </a:solidFill>
              </a:rPr>
              <a:t>6. Women: 94 million are illiterate in sub-Sahara Africa and get married 12-14 yrs.</a:t>
            </a:r>
          </a:p>
          <a:p>
            <a:r>
              <a:rPr lang="en-US" sz="2200">
                <a:solidFill>
                  <a:srgbClr val="FEFFFF"/>
                </a:solidFill>
              </a:rPr>
              <a:t>7. Rural vs urban big town</a:t>
            </a:r>
          </a:p>
          <a:p>
            <a:endParaRPr lang="en-US" sz="22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26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2150" y="763016"/>
            <a:ext cx="8229600" cy="857250"/>
          </a:xfrm>
        </p:spPr>
        <p:txBody>
          <a:bodyPr/>
          <a:lstStyle/>
          <a:p>
            <a:pPr algn="ctr"/>
            <a:r>
              <a:rPr lang="en-US" dirty="0"/>
              <a:t>Initial Target African Country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365" y="1807766"/>
            <a:ext cx="4926168" cy="3875484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435350" y="3731816"/>
            <a:ext cx="2787650" cy="5016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598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296755"/>
            <a:ext cx="11136923" cy="5407490"/>
          </a:xfrm>
        </p:spPr>
        <p:txBody>
          <a:bodyPr>
            <a:noAutofit/>
          </a:bodyPr>
          <a:lstStyle/>
          <a:p>
            <a:r>
              <a:rPr lang="en-US" sz="3200" dirty="0"/>
              <a:t>Measures cognitive dysfunction in a culturally and linguistically appropriate manner</a:t>
            </a:r>
          </a:p>
          <a:p>
            <a:r>
              <a:rPr lang="en-US" sz="3200" dirty="0"/>
              <a:t>Uses culturally appropriate content</a:t>
            </a:r>
          </a:p>
          <a:p>
            <a:r>
              <a:rPr lang="en-US" sz="3200" dirty="0"/>
              <a:t>Versions in multiple languages spoken in Congo (and other SSA countries)</a:t>
            </a:r>
          </a:p>
          <a:p>
            <a:pPr lvl="1"/>
            <a:r>
              <a:rPr lang="en-US" sz="3200" dirty="0"/>
              <a:t>French </a:t>
            </a:r>
          </a:p>
          <a:p>
            <a:pPr lvl="1"/>
            <a:r>
              <a:rPr lang="en-US" sz="3200" dirty="0"/>
              <a:t>English </a:t>
            </a:r>
          </a:p>
          <a:p>
            <a:pPr lvl="1"/>
            <a:r>
              <a:rPr lang="en-US" sz="3200" dirty="0"/>
              <a:t>Swahili</a:t>
            </a:r>
          </a:p>
          <a:p>
            <a:pPr lvl="1"/>
            <a:r>
              <a:rPr lang="en-US" sz="3200" dirty="0"/>
              <a:t>Lingala  </a:t>
            </a:r>
          </a:p>
          <a:p>
            <a:pPr lvl="1"/>
            <a:r>
              <a:rPr lang="en-US" sz="3200" dirty="0"/>
              <a:t>Kikongo</a:t>
            </a:r>
          </a:p>
          <a:p>
            <a:pPr lvl="1"/>
            <a:r>
              <a:rPr lang="en-US" sz="3200" dirty="0"/>
              <a:t>Tshiluba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4" y="153755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African Neuropsychological Battery (ANB)</a:t>
            </a:r>
          </a:p>
        </p:txBody>
      </p:sp>
    </p:spTree>
    <p:extLst>
      <p:ext uri="{BB962C8B-B14F-4D97-AF65-F5344CB8AC3E}">
        <p14:creationId xmlns:p14="http://schemas.microsoft.com/office/powerpoint/2010/main" val="1799412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B34B1-0F1D-F944-90C8-FC42D9BDB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Development Procedure of ANB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D3AEC3-0D9F-B94E-B001-500DCE2C8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6225" y="171162"/>
            <a:ext cx="7929563" cy="668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13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B116D13-32B6-6849-9C85-1E7736BF8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CD">
                <a:solidFill>
                  <a:srgbClr val="FFFFFF"/>
                </a:solidFill>
              </a:rPr>
              <a:t>Criteria for tasks and item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22004-A077-0F41-ACEA-6141AAAB4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142875"/>
            <a:ext cx="7210244" cy="67151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D" dirty="0"/>
              <a:t>The following criteria guided final task and item selection: </a:t>
            </a:r>
          </a:p>
          <a:p>
            <a:pPr lvl="0"/>
            <a:r>
              <a:rPr lang="en-CD" dirty="0"/>
              <a:t>Tasks must follow established methods and protocols for measuring the neuropsychological domains of interest, taking into account known brain-behavior relationships and generally accepted assessment procedures. </a:t>
            </a:r>
          </a:p>
          <a:p>
            <a:pPr lvl="0"/>
            <a:r>
              <a:rPr lang="en-CD" dirty="0"/>
              <a:t>Items must be commonly found in Congo (and preferably other SSA countries) with identifying names that can be translated across the languages spoken in Congo.</a:t>
            </a:r>
          </a:p>
          <a:p>
            <a:pPr lvl="0"/>
            <a:r>
              <a:rPr lang="en-CD" dirty="0"/>
              <a:t>Tasks and items must have high cultural familiarity for individuals in SSA generally, and the DRC in particular. </a:t>
            </a:r>
          </a:p>
          <a:p>
            <a:pPr marL="0" indent="0">
              <a:buNone/>
            </a:pPr>
            <a:endParaRPr lang="en-CD" sz="2200" dirty="0"/>
          </a:p>
        </p:txBody>
      </p:sp>
    </p:spTree>
    <p:extLst>
      <p:ext uri="{BB962C8B-B14F-4D97-AF65-F5344CB8AC3E}">
        <p14:creationId xmlns:p14="http://schemas.microsoft.com/office/powerpoint/2010/main" val="2357053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B4CE17-4D8B-1748-ACCA-47414F04A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CD">
                <a:solidFill>
                  <a:srgbClr val="FFFFFF"/>
                </a:solidFill>
              </a:rPr>
              <a:t>Criteria for tasks and item selection (ss)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8B594-E513-1F40-86D1-F779DE3DD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7" y="316089"/>
            <a:ext cx="7043959" cy="6541911"/>
          </a:xfrm>
        </p:spPr>
        <p:txBody>
          <a:bodyPr anchor="ctr">
            <a:normAutofit/>
          </a:bodyPr>
          <a:lstStyle/>
          <a:p>
            <a:pPr lvl="0"/>
            <a:r>
              <a:rPr lang="en-CD" dirty="0"/>
              <a:t>Any verbal content, including names of people, animals, objects, and other stimuli; instructions; and narratives, must be translatable across the major languages spoken in the DRC and other SSA countries.</a:t>
            </a:r>
          </a:p>
          <a:p>
            <a:pPr lvl="0"/>
            <a:r>
              <a:rPr lang="en-CD" dirty="0"/>
              <a:t>Preference must be given to content that includes or references games, pastimes, traditions, or other cultural practices likely to be familiar in SSA</a:t>
            </a:r>
          </a:p>
          <a:p>
            <a:pPr lvl="0"/>
            <a:r>
              <a:rPr lang="en-CD" dirty="0"/>
              <a:t>Whenever possible, tasks must use inexpensive, easily obtainable materials, not dependent on electricity, computers, or other sophisticated technology. </a:t>
            </a:r>
          </a:p>
          <a:p>
            <a:pPr marL="0" indent="0">
              <a:buNone/>
            </a:pPr>
            <a:endParaRPr lang="en-CD" sz="2200" dirty="0"/>
          </a:p>
        </p:txBody>
      </p:sp>
    </p:spTree>
    <p:extLst>
      <p:ext uri="{BB962C8B-B14F-4D97-AF65-F5344CB8AC3E}">
        <p14:creationId xmlns:p14="http://schemas.microsoft.com/office/powerpoint/2010/main" val="3860075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066" y="1300479"/>
            <a:ext cx="10972800" cy="5327565"/>
          </a:xfrm>
        </p:spPr>
        <p:txBody>
          <a:bodyPr>
            <a:noAutofit/>
          </a:bodyPr>
          <a:lstStyle/>
          <a:p>
            <a:r>
              <a:rPr lang="en-US" sz="2000" b="1" dirty="0"/>
              <a:t>Neurological </a:t>
            </a:r>
            <a:r>
              <a:rPr lang="en-US" sz="2400" b="1" dirty="0"/>
              <a:t>Screening Tests:</a:t>
            </a:r>
          </a:p>
          <a:p>
            <a:pPr marL="457200" lvl="1" indent="0">
              <a:buNone/>
            </a:pPr>
            <a:r>
              <a:rPr lang="en-US" sz="2000" dirty="0"/>
              <a:t>- Visual Fields, </a:t>
            </a:r>
            <a:r>
              <a:rPr lang="en-US" sz="2000" dirty="0" err="1"/>
              <a:t>Hemineglect</a:t>
            </a:r>
            <a:r>
              <a:rPr lang="en-US" sz="2000" dirty="0"/>
              <a:t>, Gross and Fine Motor Coordination, Motor Perseveration</a:t>
            </a:r>
          </a:p>
          <a:p>
            <a:r>
              <a:rPr lang="en-US" sz="2000" b="1" dirty="0"/>
              <a:t>Visuospatial Perception: </a:t>
            </a:r>
          </a:p>
          <a:p>
            <a:pPr marL="457200" lvl="1" indent="0">
              <a:buNone/>
            </a:pPr>
            <a:r>
              <a:rPr lang="en-US" sz="2000" dirty="0"/>
              <a:t>- African Facial Perception Test</a:t>
            </a:r>
          </a:p>
          <a:p>
            <a:r>
              <a:rPr lang="en-US" sz="2000" b="1" dirty="0"/>
              <a:t>Language: </a:t>
            </a:r>
          </a:p>
          <a:p>
            <a:pPr marL="457200" lvl="1" indent="0">
              <a:buNone/>
            </a:pPr>
            <a:r>
              <a:rPr lang="en-US" sz="2000" dirty="0"/>
              <a:t>- African Naming Test </a:t>
            </a:r>
          </a:p>
          <a:p>
            <a:r>
              <a:rPr lang="en-US" sz="2000" b="1" dirty="0"/>
              <a:t>Learning and Memory:</a:t>
            </a:r>
            <a:r>
              <a:rPr lang="en-US" sz="2000" dirty="0"/>
              <a:t> </a:t>
            </a:r>
          </a:p>
          <a:p>
            <a:pPr lvl="1">
              <a:buFontTx/>
              <a:buChar char="-"/>
            </a:pPr>
            <a:r>
              <a:rPr lang="en-US" sz="2000" dirty="0"/>
              <a:t>African List Memory Test</a:t>
            </a:r>
          </a:p>
          <a:p>
            <a:pPr lvl="1">
              <a:buFontTx/>
              <a:buChar char="-"/>
            </a:pPr>
            <a:r>
              <a:rPr lang="en-US" sz="2000" dirty="0"/>
              <a:t>African Story Memory Test </a:t>
            </a:r>
          </a:p>
          <a:p>
            <a:pPr lvl="1">
              <a:buFontTx/>
              <a:buChar char="-"/>
            </a:pPr>
            <a:r>
              <a:rPr lang="en-US" sz="2000" dirty="0"/>
              <a:t>African Visuospatial Memory Test </a:t>
            </a:r>
          </a:p>
          <a:p>
            <a:pPr lvl="1">
              <a:buFontTx/>
              <a:buChar char="-"/>
            </a:pPr>
            <a:r>
              <a:rPr lang="en-US" sz="2000" dirty="0"/>
              <a:t>African Contextual Visuospatial Memory Test </a:t>
            </a:r>
          </a:p>
          <a:p>
            <a:r>
              <a:rPr lang="en-US" sz="2000" b="1" dirty="0"/>
              <a:t>Executive functions:</a:t>
            </a:r>
            <a:r>
              <a:rPr lang="en-US" sz="2000" dirty="0"/>
              <a:t> </a:t>
            </a:r>
          </a:p>
          <a:p>
            <a:pPr lvl="1">
              <a:buFontTx/>
              <a:buChar char="-"/>
            </a:pPr>
            <a:r>
              <a:rPr lang="en-US" sz="2000" dirty="0"/>
              <a:t>African Proverb Interpretation Test</a:t>
            </a:r>
          </a:p>
          <a:p>
            <a:pPr lvl="1">
              <a:buFontTx/>
              <a:buChar char="-"/>
            </a:pPr>
            <a:r>
              <a:rPr lang="en-US" sz="2000" dirty="0"/>
              <a:t>African Card Game Test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229955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ANB Overview</a:t>
            </a:r>
          </a:p>
        </p:txBody>
      </p:sp>
    </p:spTree>
    <p:extLst>
      <p:ext uri="{BB962C8B-B14F-4D97-AF65-F5344CB8AC3E}">
        <p14:creationId xmlns:p14="http://schemas.microsoft.com/office/powerpoint/2010/main" val="2451012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Funding Disclosure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10259" y="387458"/>
            <a:ext cx="6555347" cy="5808069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Research is supported by grants from:</a:t>
            </a:r>
          </a:p>
          <a:p>
            <a:pPr lvl="1"/>
            <a:r>
              <a:rPr lang="en-US" sz="2800" dirty="0"/>
              <a:t>The  Woodruff Health Sciences Center/Woodruff Foundation Synergy Award Program</a:t>
            </a:r>
          </a:p>
          <a:p>
            <a:pPr lvl="1"/>
            <a:r>
              <a:rPr lang="en-US" sz="2800" dirty="0"/>
              <a:t>The National Academy of Neuropsychology Research Funding Program</a:t>
            </a:r>
          </a:p>
          <a:p>
            <a:pPr lvl="1"/>
            <a:r>
              <a:rPr lang="en-US" sz="2800" dirty="0"/>
              <a:t>The Alzheimer’s Association Funding Program for Research in Developing Countries</a:t>
            </a:r>
          </a:p>
          <a:p>
            <a:pPr lvl="1"/>
            <a:r>
              <a:rPr lang="en-US" sz="2800" dirty="0"/>
              <a:t>NIH/NIA supplement</a:t>
            </a:r>
          </a:p>
          <a:p>
            <a:pPr marL="457200" lvl="1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191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096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African Neuropsychological Battery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89" y="1355978"/>
            <a:ext cx="1109011" cy="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244" y="1355978"/>
            <a:ext cx="1579860" cy="79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589" y="762000"/>
            <a:ext cx="195817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9" y="2976882"/>
            <a:ext cx="1978595" cy="183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59" y="2976882"/>
            <a:ext cx="1911261" cy="187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7" y="5440362"/>
            <a:ext cx="2198156" cy="63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669342"/>
            <a:ext cx="3414224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86026" y="2322084"/>
            <a:ext cx="355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 roaring lion kills no game.” </a:t>
            </a:r>
          </a:p>
          <a:p>
            <a:pPr algn="ctr"/>
            <a:r>
              <a:rPr lang="en-US" b="1" u="heavy" dirty="0">
                <a:solidFill>
                  <a:srgbClr val="C00000"/>
                </a:solidFill>
              </a:rPr>
              <a:t>Abstract Reasoning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340541" y="4558430"/>
          <a:ext cx="1592611" cy="167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2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List Items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Head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Lion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Lorry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Banana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Leg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Beans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35" name="Picture 11" descr="Best Single Player Card Game - YouTub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296" y="4808406"/>
            <a:ext cx="2499928" cy="163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87426" y="776645"/>
            <a:ext cx="104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>
                <a:solidFill>
                  <a:srgbClr val="C00000"/>
                </a:solidFill>
              </a:rPr>
              <a:t>Naming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0541" y="1639278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>
                <a:solidFill>
                  <a:srgbClr val="C00000"/>
                </a:solidFill>
              </a:rPr>
              <a:t>Hemi-neglect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34400" y="2266203"/>
            <a:ext cx="244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>
                <a:solidFill>
                  <a:srgbClr val="C00000"/>
                </a:solidFill>
              </a:rPr>
              <a:t>Perceptual Matching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7789" y="2607550"/>
            <a:ext cx="315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>
                <a:solidFill>
                  <a:srgbClr val="C00000"/>
                </a:solidFill>
              </a:rPr>
              <a:t>Visual Associative Memory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04135" y="5071030"/>
            <a:ext cx="250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>
                <a:solidFill>
                  <a:srgbClr val="C00000"/>
                </a:solidFill>
              </a:rPr>
              <a:t>Visuospatial Memory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4401" y="2950990"/>
            <a:ext cx="1715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>
                <a:solidFill>
                  <a:srgbClr val="C00000"/>
                </a:solidFill>
              </a:rPr>
              <a:t>Story Memory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40540" y="6261993"/>
            <a:ext cx="1551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>
                <a:solidFill>
                  <a:srgbClr val="C00000"/>
                </a:solidFill>
              </a:rPr>
              <a:t>List Memory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33551" y="5225580"/>
            <a:ext cx="158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heavy" dirty="0">
                <a:solidFill>
                  <a:srgbClr val="C00000"/>
                </a:solidFill>
              </a:rPr>
              <a:t>Strategy and</a:t>
            </a:r>
          </a:p>
          <a:p>
            <a:r>
              <a:rPr lang="en-US" b="1" u="heavy" dirty="0">
                <a:solidFill>
                  <a:srgbClr val="C00000"/>
                </a:solidFill>
              </a:rPr>
              <a:t>Planning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83591" y="3359666"/>
            <a:ext cx="50610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Malaika</a:t>
            </a:r>
            <a:r>
              <a:rPr lang="en-US" sz="1600" dirty="0"/>
              <a:t> and </a:t>
            </a:r>
            <a:r>
              <a:rPr lang="en-US" sz="1600" dirty="0" err="1"/>
              <a:t>Oyango</a:t>
            </a:r>
            <a:r>
              <a:rPr lang="en-US" sz="1600" dirty="0"/>
              <a:t> wanted to officially marry,</a:t>
            </a:r>
          </a:p>
          <a:p>
            <a:r>
              <a:rPr lang="en-US" sz="1600" dirty="0"/>
              <a:t>according to their ancestral tradition, after the</a:t>
            </a:r>
          </a:p>
          <a:p>
            <a:r>
              <a:rPr lang="en-US" sz="1600" dirty="0"/>
              <a:t>birth of their second child. The couple presented</a:t>
            </a:r>
          </a:p>
          <a:p>
            <a:r>
              <a:rPr lang="en-US" sz="1600" dirty="0"/>
              <a:t>themselves to the village palabra to request</a:t>
            </a:r>
          </a:p>
          <a:p>
            <a:r>
              <a:rPr lang="en-US" sz="1600" dirty="0"/>
              <a:t>approval of their marriage....</a:t>
            </a:r>
          </a:p>
        </p:txBody>
      </p:sp>
    </p:spTree>
    <p:extLst>
      <p:ext uri="{BB962C8B-B14F-4D97-AF65-F5344CB8AC3E}">
        <p14:creationId xmlns:p14="http://schemas.microsoft.com/office/powerpoint/2010/main" val="342402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 team of 6 data collectors in DRC were trained over a 4-month period to administer and score the ANB accurately. </a:t>
            </a:r>
          </a:p>
          <a:p>
            <a:r>
              <a:rPr lang="en-US" sz="3600" dirty="0"/>
              <a:t>This team collected ANB validation data in the DRC, including 392 </a:t>
            </a:r>
            <a:r>
              <a:rPr lang="en-US" sz="3600" b="1" i="1" dirty="0"/>
              <a:t>currently healthy </a:t>
            </a:r>
            <a:r>
              <a:rPr lang="en-US" sz="3600" dirty="0"/>
              <a:t>individuals and 52 neurological patients, averaging 20-23 new subjects per week.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733" y="331554"/>
            <a:ext cx="10972800" cy="1143000"/>
          </a:xfrm>
        </p:spPr>
        <p:txBody>
          <a:bodyPr/>
          <a:lstStyle/>
          <a:p>
            <a:r>
              <a:rPr lang="en-US" dirty="0"/>
              <a:t>Success of Data Collection in Congo</a:t>
            </a:r>
          </a:p>
        </p:txBody>
      </p:sp>
    </p:spTree>
    <p:extLst>
      <p:ext uri="{BB962C8B-B14F-4D97-AF65-F5344CB8AC3E}">
        <p14:creationId xmlns:p14="http://schemas.microsoft.com/office/powerpoint/2010/main" val="3659276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99288"/>
            <a:ext cx="10972800" cy="4981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Relationship of Age and ANB Performance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1334" y="5148781"/>
            <a:ext cx="10049933" cy="659352"/>
          </a:xfrm>
        </p:spPr>
        <p:txBody>
          <a:bodyPr/>
          <a:lstStyle/>
          <a:p>
            <a:r>
              <a:rPr lang="en-US" sz="1800" dirty="0"/>
              <a:t>- All ANB Tests show significant differences (p&lt;.001) across age decades.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22867" y="5839091"/>
            <a:ext cx="10210800" cy="654843"/>
          </a:xfrm>
        </p:spPr>
        <p:txBody>
          <a:bodyPr>
            <a:normAutofit/>
          </a:bodyPr>
          <a:lstStyle/>
          <a:p>
            <a:r>
              <a:rPr lang="en-US" sz="1800" dirty="0"/>
              <a:t>- Younger age is associated with better performance in Bonferroni post-hoc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comparisons.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2"/>
          </p:nvPr>
        </p:nvGraphicFramePr>
        <p:xfrm>
          <a:off x="609599" y="922867"/>
          <a:ext cx="5386388" cy="413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6"/>
          <p:cNvGraphicFramePr>
            <a:graphicFrameLocks noGrp="1"/>
          </p:cNvGraphicFramePr>
          <p:nvPr>
            <p:ph sz="quarter" idx="4"/>
          </p:nvPr>
        </p:nvGraphicFramePr>
        <p:xfrm>
          <a:off x="6116638" y="1024467"/>
          <a:ext cx="5389562" cy="4235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6947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99288"/>
            <a:ext cx="10972800" cy="4981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Relationship of Education and ANB Performance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1334" y="5148781"/>
            <a:ext cx="10049933" cy="659352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- All ANB Tests show significant differences (p&lt;.001) across education levels.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22867" y="5839091"/>
            <a:ext cx="10210800" cy="654843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- More years of education is associated with better performance in Bonferroni post-hoc  </a:t>
            </a:r>
          </a:p>
          <a:p>
            <a:r>
              <a:rPr lang="en-US" sz="1800" dirty="0"/>
              <a:t>      comparisons.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2"/>
          </p:nvPr>
        </p:nvGraphicFramePr>
        <p:xfrm>
          <a:off x="635000" y="999068"/>
          <a:ext cx="5386388" cy="413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6"/>
          <p:cNvGraphicFramePr>
            <a:graphicFrameLocks noGrp="1"/>
          </p:cNvGraphicFramePr>
          <p:nvPr>
            <p:ph sz="quarter" idx="4"/>
          </p:nvPr>
        </p:nvGraphicFramePr>
        <p:xfrm>
          <a:off x="6116638" y="1024467"/>
          <a:ext cx="5389562" cy="4235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9594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Using </a:t>
            </a:r>
            <a:r>
              <a:rPr lang="en-US" sz="2800" u="sng" dirty="0"/>
              <a:t>Hierarchical Multiple Regression</a:t>
            </a:r>
            <a:r>
              <a:rPr lang="en-US" sz="2800" dirty="0"/>
              <a:t> to attempt to untangle effects of performance predictors</a:t>
            </a:r>
          </a:p>
        </p:txBody>
      </p:sp>
      <p:pic>
        <p:nvPicPr>
          <p:cNvPr id="5122" name="Picture 2" descr="Climbing Knots | The Essentials - Mpo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2006600"/>
            <a:ext cx="5105401" cy="374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78667" y="1440190"/>
            <a:ext cx="1313180" cy="52322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1. 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96364" y="1486413"/>
            <a:ext cx="2350323" cy="52322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 Education</a:t>
            </a:r>
          </a:p>
        </p:txBody>
      </p:sp>
      <p:sp>
        <p:nvSpPr>
          <p:cNvPr id="10" name="TextBox 9"/>
          <p:cNvSpPr txBox="1"/>
          <p:nvPr/>
        </p:nvSpPr>
        <p:spPr>
          <a:xfrm rot="20203999">
            <a:off x="6891866" y="5827298"/>
            <a:ext cx="1896673" cy="52322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3. Gender</a:t>
            </a:r>
          </a:p>
        </p:txBody>
      </p:sp>
      <p:sp>
        <p:nvSpPr>
          <p:cNvPr id="11" name="TextBox 10"/>
          <p:cNvSpPr txBox="1"/>
          <p:nvPr/>
        </p:nvSpPr>
        <p:spPr>
          <a:xfrm rot="20501276">
            <a:off x="3120520" y="5796522"/>
            <a:ext cx="1739579" cy="523220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4. Locale</a:t>
            </a:r>
          </a:p>
        </p:txBody>
      </p:sp>
    </p:spTree>
    <p:extLst>
      <p:ext uri="{BB962C8B-B14F-4D97-AF65-F5344CB8AC3E}">
        <p14:creationId xmlns:p14="http://schemas.microsoft.com/office/powerpoint/2010/main" val="3825878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481138"/>
          <a:ext cx="10972800" cy="348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Neurological</a:t>
                      </a:r>
                      <a:r>
                        <a:rPr lang="en-US" baseline="0" dirty="0"/>
                        <a:t> Group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Mean (SD)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Healthy Controls</a:t>
                      </a:r>
                    </a:p>
                    <a:p>
                      <a:pPr algn="ctr"/>
                      <a:r>
                        <a:rPr lang="en-US" dirty="0"/>
                        <a:t>Mean (SD)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Significance</a:t>
                      </a:r>
                    </a:p>
                    <a:p>
                      <a:pPr algn="ctr"/>
                      <a:r>
                        <a:rPr lang="en-US" i="1" dirty="0"/>
                        <a:t>p </a:t>
                      </a:r>
                      <a:r>
                        <a:rPr lang="en-US" i="0" dirty="0"/>
                        <a:t>&lt;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Naming</a:t>
                      </a:r>
                    </a:p>
                    <a:p>
                      <a:r>
                        <a:rPr lang="en-US" baseline="0" dirty="0"/>
                        <a:t>     Fruit</a:t>
                      </a:r>
                    </a:p>
                    <a:p>
                      <a:r>
                        <a:rPr lang="en-US" baseline="0" dirty="0"/>
                        <a:t>     Animals</a:t>
                      </a:r>
                    </a:p>
                    <a:p>
                      <a:r>
                        <a:rPr lang="en-US" baseline="0" dirty="0"/>
                        <a:t>     Objects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6.9 (2.7)</a:t>
                      </a:r>
                    </a:p>
                    <a:p>
                      <a:pPr algn="ctr"/>
                      <a:r>
                        <a:rPr lang="en-US" dirty="0"/>
                        <a:t>5.7 (2.3)</a:t>
                      </a:r>
                    </a:p>
                    <a:p>
                      <a:pPr algn="ctr"/>
                      <a:r>
                        <a:rPr lang="en-US" dirty="0"/>
                        <a:t>4.9 (1.6)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8.4 (1.2)</a:t>
                      </a:r>
                    </a:p>
                    <a:p>
                      <a:pPr algn="ctr"/>
                      <a:r>
                        <a:rPr lang="en-US" dirty="0"/>
                        <a:t>6.8 (2)</a:t>
                      </a:r>
                    </a:p>
                    <a:p>
                      <a:pPr algn="ctr"/>
                      <a:r>
                        <a:rPr lang="en-US" dirty="0"/>
                        <a:t>5.9</a:t>
                      </a:r>
                      <a:r>
                        <a:rPr lang="en-US" baseline="0" dirty="0"/>
                        <a:t> (1.5)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.001</a:t>
                      </a:r>
                    </a:p>
                    <a:p>
                      <a:pPr algn="ctr"/>
                      <a:r>
                        <a:rPr lang="en-US" dirty="0"/>
                        <a:t>.01</a:t>
                      </a:r>
                    </a:p>
                    <a:p>
                      <a:pPr algn="ctr"/>
                      <a:r>
                        <a:rPr lang="en-US" dirty="0"/>
                        <a:t>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Facial Perception</a:t>
                      </a:r>
                    </a:p>
                    <a:p>
                      <a:r>
                        <a:rPr lang="en-US" dirty="0"/>
                        <a:t>     Upright</a:t>
                      </a:r>
                      <a:endParaRPr lang="en-US" baseline="0" dirty="0"/>
                    </a:p>
                    <a:p>
                      <a:r>
                        <a:rPr lang="en-US" baseline="0" dirty="0"/>
                        <a:t>     Inverted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6.6 (2.5)</a:t>
                      </a:r>
                    </a:p>
                    <a:p>
                      <a:pPr algn="ctr"/>
                      <a:r>
                        <a:rPr lang="en-US" dirty="0"/>
                        <a:t>5.4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8.7 (1.5)</a:t>
                      </a:r>
                    </a:p>
                    <a:p>
                      <a:pPr algn="ctr"/>
                      <a:r>
                        <a:rPr lang="en-US" dirty="0"/>
                        <a:t>6.3 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.001</a:t>
                      </a:r>
                    </a:p>
                    <a:p>
                      <a:pPr algn="ctr"/>
                      <a:r>
                        <a:rPr lang="en-US" dirty="0"/>
                        <a:t>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Proverb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9.2 (5.4)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(5.4)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Card</a:t>
                      </a:r>
                      <a:r>
                        <a:rPr lang="en-US" baseline="0" dirty="0"/>
                        <a:t> Game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25.5 (10)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30.2 (9.5)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ANB Performance of Neurological vs. Matched Controls</a:t>
            </a:r>
          </a:p>
        </p:txBody>
      </p:sp>
    </p:spTree>
    <p:extLst>
      <p:ext uri="{BB962C8B-B14F-4D97-AF65-F5344CB8AC3E}">
        <p14:creationId xmlns:p14="http://schemas.microsoft.com/office/powerpoint/2010/main" val="2200469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1524640"/>
              </p:ext>
            </p:extLst>
          </p:nvPr>
        </p:nvGraphicFramePr>
        <p:xfrm>
          <a:off x="609600" y="1481138"/>
          <a:ext cx="109728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  <a:p>
                      <a:pPr algn="ctr"/>
                      <a:r>
                        <a:rPr lang="en-US" sz="2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Neurological</a:t>
                      </a:r>
                      <a:r>
                        <a:rPr lang="en-US" sz="2200" baseline="0" dirty="0"/>
                        <a:t> Group</a:t>
                      </a:r>
                      <a:endParaRPr lang="en-US" sz="2200" dirty="0"/>
                    </a:p>
                    <a:p>
                      <a:pPr algn="ctr"/>
                      <a:r>
                        <a:rPr lang="en-US" sz="2200" dirty="0"/>
                        <a:t>Mean (SD)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Healthy Controls</a:t>
                      </a:r>
                    </a:p>
                    <a:p>
                      <a:pPr algn="ctr"/>
                      <a:r>
                        <a:rPr lang="en-US" sz="2200" dirty="0"/>
                        <a:t>Mean (SD)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Significance</a:t>
                      </a:r>
                    </a:p>
                    <a:p>
                      <a:pPr algn="ctr"/>
                      <a:r>
                        <a:rPr lang="en-US" sz="2200" i="1" dirty="0"/>
                        <a:t>p</a:t>
                      </a:r>
                      <a:r>
                        <a:rPr lang="en-US" sz="2200" dirty="0"/>
                        <a:t> &lt;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/>
                        <a:t>Visuospatial Memory</a:t>
                      </a:r>
                    </a:p>
                    <a:p>
                      <a:r>
                        <a:rPr lang="en-US" sz="2200" baseline="0" dirty="0"/>
                        <a:t>     Trial 1</a:t>
                      </a:r>
                    </a:p>
                    <a:p>
                      <a:r>
                        <a:rPr lang="en-US" sz="2200" baseline="0" dirty="0"/>
                        <a:t>     Trial 3</a:t>
                      </a:r>
                    </a:p>
                    <a:p>
                      <a:r>
                        <a:rPr lang="en-US" sz="2200" baseline="0" dirty="0"/>
                        <a:t>     Short Delay</a:t>
                      </a:r>
                    </a:p>
                    <a:p>
                      <a:r>
                        <a:rPr lang="en-US" sz="2200" baseline="0" dirty="0"/>
                        <a:t>     Long Delay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  <a:p>
                      <a:pPr algn="ctr"/>
                      <a:r>
                        <a:rPr lang="en-US" sz="2200" dirty="0"/>
                        <a:t>2.6 (2)</a:t>
                      </a:r>
                    </a:p>
                    <a:p>
                      <a:pPr algn="ctr"/>
                      <a:r>
                        <a:rPr lang="en-US" sz="2200" dirty="0"/>
                        <a:t>4.5 (2.5)</a:t>
                      </a:r>
                    </a:p>
                    <a:p>
                      <a:pPr algn="ctr"/>
                      <a:r>
                        <a:rPr lang="en-US" sz="2200" dirty="0"/>
                        <a:t>3.7 (2.3)</a:t>
                      </a:r>
                    </a:p>
                    <a:p>
                      <a:pPr algn="ctr"/>
                      <a:r>
                        <a:rPr lang="en-US" sz="2200" dirty="0"/>
                        <a:t>4.6 (2.1)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  <a:p>
                      <a:pPr algn="ctr"/>
                      <a:r>
                        <a:rPr lang="en-US" sz="2200" dirty="0"/>
                        <a:t>4.2 (2.3)</a:t>
                      </a:r>
                    </a:p>
                    <a:p>
                      <a:pPr algn="ctr"/>
                      <a:r>
                        <a:rPr lang="en-US" sz="2200" dirty="0"/>
                        <a:t>5.8 (2.2)</a:t>
                      </a:r>
                    </a:p>
                    <a:p>
                      <a:pPr algn="ctr"/>
                      <a:r>
                        <a:rPr lang="en-US" sz="2200" dirty="0"/>
                        <a:t>5.4 (2.1)</a:t>
                      </a:r>
                    </a:p>
                    <a:p>
                      <a:pPr algn="ctr"/>
                      <a:r>
                        <a:rPr lang="en-US" sz="2200" dirty="0"/>
                        <a:t>5.8 (1.8)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  <a:p>
                      <a:pPr algn="ctr"/>
                      <a:r>
                        <a:rPr lang="en-US" sz="2200" dirty="0"/>
                        <a:t>.001</a:t>
                      </a:r>
                    </a:p>
                    <a:p>
                      <a:pPr algn="ctr"/>
                      <a:r>
                        <a:rPr lang="en-US" sz="2200" dirty="0"/>
                        <a:t>.007</a:t>
                      </a:r>
                    </a:p>
                    <a:p>
                      <a:pPr algn="ctr"/>
                      <a:r>
                        <a:rPr lang="en-US" sz="2200" dirty="0"/>
                        <a:t>.001</a:t>
                      </a:r>
                    </a:p>
                    <a:p>
                      <a:pPr algn="ctr"/>
                      <a:r>
                        <a:rPr lang="en-US" sz="2200" dirty="0"/>
                        <a:t>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aseline="0" dirty="0"/>
                        <a:t>Contextual Visuospatial Memory</a:t>
                      </a:r>
                    </a:p>
                    <a:p>
                      <a:r>
                        <a:rPr lang="en-US" sz="2200" baseline="0" dirty="0"/>
                        <a:t>     Trial 1</a:t>
                      </a:r>
                    </a:p>
                    <a:p>
                      <a:r>
                        <a:rPr lang="en-US" sz="2200" baseline="0" dirty="0"/>
                        <a:t>     Trial 3</a:t>
                      </a:r>
                    </a:p>
                    <a:p>
                      <a:r>
                        <a:rPr lang="en-US" sz="2200" baseline="0" dirty="0"/>
                        <a:t>     Short Delay</a:t>
                      </a:r>
                    </a:p>
                    <a:p>
                      <a:r>
                        <a:rPr lang="en-US" sz="2200" baseline="0" dirty="0"/>
                        <a:t>     Long Delay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  <a:p>
                      <a:pPr algn="ctr"/>
                      <a:endParaRPr lang="en-US" sz="2200" dirty="0"/>
                    </a:p>
                    <a:p>
                      <a:pPr algn="ctr"/>
                      <a:r>
                        <a:rPr lang="en-US" sz="2200" dirty="0"/>
                        <a:t>3.8 (2.9)</a:t>
                      </a:r>
                    </a:p>
                    <a:p>
                      <a:pPr algn="ctr"/>
                      <a:r>
                        <a:rPr lang="en-US" sz="2200" dirty="0"/>
                        <a:t>6 (4)</a:t>
                      </a:r>
                    </a:p>
                    <a:p>
                      <a:pPr algn="ctr"/>
                      <a:r>
                        <a:rPr lang="en-US" sz="2200" dirty="0"/>
                        <a:t>3.7 (3.6)</a:t>
                      </a:r>
                    </a:p>
                    <a:p>
                      <a:pPr algn="ctr"/>
                      <a:r>
                        <a:rPr lang="en-US" sz="2200" dirty="0"/>
                        <a:t>5.6 (4.3)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  <a:p>
                      <a:pPr algn="ctr"/>
                      <a:endParaRPr lang="en-US" sz="2200" dirty="0"/>
                    </a:p>
                    <a:p>
                      <a:pPr algn="ctr"/>
                      <a:r>
                        <a:rPr lang="en-US" sz="2200" dirty="0"/>
                        <a:t>5.1 (3.7)</a:t>
                      </a:r>
                    </a:p>
                    <a:p>
                      <a:pPr algn="ctr"/>
                      <a:r>
                        <a:rPr lang="en-US" sz="2200" dirty="0"/>
                        <a:t>10.3 (4.5)</a:t>
                      </a:r>
                    </a:p>
                    <a:p>
                      <a:pPr algn="ctr"/>
                      <a:r>
                        <a:rPr lang="en-US" sz="2200" dirty="0"/>
                        <a:t>8.6 (5.3)</a:t>
                      </a:r>
                    </a:p>
                    <a:p>
                      <a:pPr algn="ctr"/>
                      <a:r>
                        <a:rPr lang="en-US" sz="2200" dirty="0"/>
                        <a:t>9 (4.9)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  <a:p>
                      <a:pPr algn="ctr"/>
                      <a:endParaRPr lang="en-US" sz="2200" dirty="0"/>
                    </a:p>
                    <a:p>
                      <a:pPr algn="ctr"/>
                      <a:r>
                        <a:rPr lang="en-US" sz="2200" dirty="0" err="1"/>
                        <a:t>n.s</a:t>
                      </a:r>
                      <a:r>
                        <a:rPr lang="en-US" sz="2200" dirty="0"/>
                        <a:t>.</a:t>
                      </a:r>
                    </a:p>
                    <a:p>
                      <a:pPr algn="ctr"/>
                      <a:r>
                        <a:rPr lang="en-US" sz="2200" dirty="0"/>
                        <a:t>.001</a:t>
                      </a:r>
                    </a:p>
                    <a:p>
                      <a:pPr algn="ctr"/>
                      <a:r>
                        <a:rPr lang="en-US" sz="2200" dirty="0"/>
                        <a:t>.001</a:t>
                      </a:r>
                    </a:p>
                    <a:p>
                      <a:pPr algn="ctr"/>
                      <a:r>
                        <a:rPr lang="en-US" sz="2200" dirty="0"/>
                        <a:t>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ANB Performance of Neurological vs. Matched Controls</a:t>
            </a:r>
          </a:p>
        </p:txBody>
      </p:sp>
    </p:spTree>
    <p:extLst>
      <p:ext uri="{BB962C8B-B14F-4D97-AF65-F5344CB8AC3E}">
        <p14:creationId xmlns:p14="http://schemas.microsoft.com/office/powerpoint/2010/main" val="458509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09600" y="1481138"/>
          <a:ext cx="10972800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Neurological</a:t>
                      </a:r>
                      <a:r>
                        <a:rPr lang="en-US" baseline="0" dirty="0"/>
                        <a:t> Group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Mean (SD)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Healthy Controls</a:t>
                      </a:r>
                    </a:p>
                    <a:p>
                      <a:pPr algn="ctr"/>
                      <a:r>
                        <a:rPr lang="en-US" dirty="0"/>
                        <a:t>Mean (SD)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Significance</a:t>
                      </a:r>
                    </a:p>
                    <a:p>
                      <a:pPr algn="ctr"/>
                      <a:r>
                        <a:rPr lang="en-US" i="1" dirty="0"/>
                        <a:t>p </a:t>
                      </a:r>
                      <a:r>
                        <a:rPr lang="en-US" i="0" dirty="0"/>
                        <a:t>&lt;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List</a:t>
                      </a:r>
                      <a:r>
                        <a:rPr lang="en-US" baseline="0" dirty="0"/>
                        <a:t> Memory</a:t>
                      </a:r>
                    </a:p>
                    <a:p>
                      <a:r>
                        <a:rPr lang="en-US" baseline="0" dirty="0"/>
                        <a:t>     Trial 1</a:t>
                      </a:r>
                    </a:p>
                    <a:p>
                      <a:r>
                        <a:rPr lang="en-US" baseline="0" dirty="0"/>
                        <a:t>     Trial 3</a:t>
                      </a:r>
                    </a:p>
                    <a:p>
                      <a:r>
                        <a:rPr lang="en-US" baseline="0" dirty="0"/>
                        <a:t>     Short Delay</a:t>
                      </a:r>
                    </a:p>
                    <a:p>
                      <a:r>
                        <a:rPr lang="en-US" baseline="0" dirty="0"/>
                        <a:t>     Long Delay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3.9 (2.6)</a:t>
                      </a:r>
                    </a:p>
                    <a:p>
                      <a:pPr algn="ctr"/>
                      <a:r>
                        <a:rPr lang="en-US" dirty="0"/>
                        <a:t>5.4 (3.6)</a:t>
                      </a:r>
                    </a:p>
                    <a:p>
                      <a:pPr algn="ctr"/>
                      <a:r>
                        <a:rPr lang="en-US" dirty="0"/>
                        <a:t>2.9 (2.9)</a:t>
                      </a:r>
                    </a:p>
                    <a:p>
                      <a:pPr algn="ctr"/>
                      <a:r>
                        <a:rPr lang="en-US" dirty="0"/>
                        <a:t>4</a:t>
                      </a:r>
                      <a:r>
                        <a:rPr lang="en-US" baseline="0" dirty="0"/>
                        <a:t> (3.6)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6.2 (1.5)</a:t>
                      </a:r>
                    </a:p>
                    <a:p>
                      <a:pPr algn="ctr"/>
                      <a:r>
                        <a:rPr lang="en-US" dirty="0"/>
                        <a:t>9.1 (1.5)</a:t>
                      </a:r>
                    </a:p>
                    <a:p>
                      <a:pPr algn="ctr"/>
                      <a:r>
                        <a:rPr lang="en-US" dirty="0"/>
                        <a:t>6.9 (2.1)</a:t>
                      </a:r>
                    </a:p>
                    <a:p>
                      <a:pPr algn="ctr"/>
                      <a:r>
                        <a:rPr lang="en-US" dirty="0"/>
                        <a:t>7.1 (2.1)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.001</a:t>
                      </a:r>
                    </a:p>
                    <a:p>
                      <a:pPr algn="ctr"/>
                      <a:r>
                        <a:rPr lang="en-US" dirty="0"/>
                        <a:t>.001</a:t>
                      </a:r>
                    </a:p>
                    <a:p>
                      <a:pPr algn="ctr"/>
                      <a:r>
                        <a:rPr lang="en-US" dirty="0"/>
                        <a:t>.001</a:t>
                      </a:r>
                    </a:p>
                    <a:p>
                      <a:pPr algn="ctr"/>
                      <a:r>
                        <a:rPr lang="en-US" dirty="0"/>
                        <a:t>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Story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Memory*</a:t>
                      </a:r>
                    </a:p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    Trial 1</a:t>
                      </a:r>
                    </a:p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    Trial 3</a:t>
                      </a:r>
                    </a:p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    Short Delay</a:t>
                      </a:r>
                    </a:p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    Long Delay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17.4 (8.7)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21.3 (9.8)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20.2 (10.9)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17.5 (9.6)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11.7 (4.3)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20.5 (7.1)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17.7 (6.4)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18.1 (6.1)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.001</a:t>
                      </a:r>
                    </a:p>
                    <a:p>
                      <a:pPr algn="ctr"/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n.s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n.s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n.s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ANB Performance of Neurological vs. Matched Controls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0214" y="5358809"/>
            <a:ext cx="919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*Story Memory Test discriminated poorly and performed contrary to expectation.</a:t>
            </a:r>
          </a:p>
        </p:txBody>
      </p:sp>
    </p:spTree>
    <p:extLst>
      <p:ext uri="{BB962C8B-B14F-4D97-AF65-F5344CB8AC3E}">
        <p14:creationId xmlns:p14="http://schemas.microsoft.com/office/powerpoint/2010/main" val="2988678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Reliability and Internal consistency of ANB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altLang="en-US" sz="2400" dirty="0"/>
          </a:p>
          <a:p>
            <a:r>
              <a:rPr lang="en-US" altLang="en-US" sz="2400" dirty="0"/>
              <a:t>Reliability Studies of the African Neuropsychological Battery (ANB):</a:t>
            </a:r>
          </a:p>
          <a:p>
            <a:pPr lvl="1"/>
            <a:r>
              <a:rPr lang="en-US" altLang="en-US" dirty="0"/>
              <a:t>Internal Consistency</a:t>
            </a:r>
          </a:p>
          <a:p>
            <a:pPr lvl="1"/>
            <a:r>
              <a:rPr lang="en-US" altLang="en-US" dirty="0"/>
              <a:t>Test-Retest Reliability</a:t>
            </a:r>
          </a:p>
          <a:p>
            <a:pPr lvl="1"/>
            <a:r>
              <a:rPr lang="en-US" altLang="en-US" dirty="0"/>
              <a:t>Interrater Reliability</a:t>
            </a:r>
          </a:p>
          <a:p>
            <a:r>
              <a:rPr lang="en-US" altLang="en-US" sz="2400" dirty="0"/>
              <a:t>Implications for Future Versions of the ANB</a:t>
            </a:r>
          </a:p>
        </p:txBody>
      </p:sp>
    </p:spTree>
    <p:extLst>
      <p:ext uri="{BB962C8B-B14F-4D97-AF65-F5344CB8AC3E}">
        <p14:creationId xmlns:p14="http://schemas.microsoft.com/office/powerpoint/2010/main" val="204289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897" y="98425"/>
            <a:ext cx="8229600" cy="795528"/>
          </a:xfrm>
        </p:spPr>
        <p:txBody>
          <a:bodyPr>
            <a:normAutofit/>
          </a:bodyPr>
          <a:lstStyle/>
          <a:p>
            <a:r>
              <a:rPr lang="en-US" sz="2400" dirty="0"/>
              <a:t>Test Scoring Method and Types of Reliability Examined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898" y="925757"/>
          <a:ext cx="8230297" cy="5475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6059">
                  <a:extLst>
                    <a:ext uri="{9D8B030D-6E8A-4147-A177-3AD203B41FA5}">
                      <a16:colId xmlns:a16="http://schemas.microsoft.com/office/drawing/2014/main" val="1479270692"/>
                    </a:ext>
                  </a:extLst>
                </a:gridCol>
                <a:gridCol w="2965520">
                  <a:extLst>
                    <a:ext uri="{9D8B030D-6E8A-4147-A177-3AD203B41FA5}">
                      <a16:colId xmlns:a16="http://schemas.microsoft.com/office/drawing/2014/main" val="423353601"/>
                    </a:ext>
                  </a:extLst>
                </a:gridCol>
                <a:gridCol w="1349943">
                  <a:extLst>
                    <a:ext uri="{9D8B030D-6E8A-4147-A177-3AD203B41FA5}">
                      <a16:colId xmlns:a16="http://schemas.microsoft.com/office/drawing/2014/main" val="1014349598"/>
                    </a:ext>
                  </a:extLst>
                </a:gridCol>
                <a:gridCol w="1132210">
                  <a:extLst>
                    <a:ext uri="{9D8B030D-6E8A-4147-A177-3AD203B41FA5}">
                      <a16:colId xmlns:a16="http://schemas.microsoft.com/office/drawing/2014/main" val="1551548225"/>
                    </a:ext>
                  </a:extLst>
                </a:gridCol>
                <a:gridCol w="1136565">
                  <a:extLst>
                    <a:ext uri="{9D8B030D-6E8A-4147-A177-3AD203B41FA5}">
                      <a16:colId xmlns:a16="http://schemas.microsoft.com/office/drawing/2014/main" val="3344838419"/>
                    </a:ext>
                  </a:extLst>
                </a:gridCol>
              </a:tblGrid>
              <a:tr h="86833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Test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Scoring Method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Internal</a:t>
                      </a:r>
                    </a:p>
                    <a:p>
                      <a:pPr algn="ctr"/>
                      <a:r>
                        <a:rPr lang="en-US" dirty="0"/>
                        <a:t>Consistency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Test-Retest</a:t>
                      </a:r>
                      <a:r>
                        <a:rPr lang="en-US" baseline="0" dirty="0"/>
                        <a:t> Reliability</a:t>
                      </a:r>
                      <a:endParaRPr lang="en-US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Inter-Rater Reliability</a:t>
                      </a:r>
                    </a:p>
                  </a:txBody>
                  <a:tcPr marL="87913" marR="87913"/>
                </a:tc>
                <a:extLst>
                  <a:ext uri="{0D108BD9-81ED-4DB2-BD59-A6C34878D82A}">
                    <a16:rowId xmlns:a16="http://schemas.microsoft.com/office/drawing/2014/main" val="3584336936"/>
                  </a:ext>
                </a:extLst>
              </a:tr>
              <a:tr h="318388">
                <a:tc>
                  <a:txBody>
                    <a:bodyPr/>
                    <a:lstStyle/>
                    <a:p>
                      <a:r>
                        <a:rPr lang="en-US" sz="1600" dirty="0"/>
                        <a:t>Coin</a:t>
                      </a:r>
                      <a:r>
                        <a:rPr lang="en-US" sz="1600" baseline="0" dirty="0"/>
                        <a:t> Stacking</a:t>
                      </a:r>
                      <a:endParaRPr lang="en-US" sz="1600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Time to completion</a:t>
                      </a:r>
                      <a:r>
                        <a:rPr lang="en-US" sz="1600" baseline="0" dirty="0"/>
                        <a:t> (1 trial)</a:t>
                      </a:r>
                      <a:endParaRPr lang="en-US" sz="1600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marL="87913" marR="87913"/>
                </a:tc>
                <a:extLst>
                  <a:ext uri="{0D108BD9-81ED-4DB2-BD59-A6C34878D82A}">
                    <a16:rowId xmlns:a16="http://schemas.microsoft.com/office/drawing/2014/main" val="3289738357"/>
                  </a:ext>
                </a:extLst>
              </a:tr>
              <a:tr h="387622">
                <a:tc>
                  <a:txBody>
                    <a:bodyPr/>
                    <a:lstStyle/>
                    <a:p>
                      <a:r>
                        <a:rPr lang="en-US" sz="1600" dirty="0"/>
                        <a:t>Face Perception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Total correct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7913" marR="87913"/>
                </a:tc>
                <a:extLst>
                  <a:ext uri="{0D108BD9-81ED-4DB2-BD59-A6C34878D82A}">
                    <a16:rowId xmlns:a16="http://schemas.microsoft.com/office/drawing/2014/main" val="353023677"/>
                  </a:ext>
                </a:extLst>
              </a:tr>
              <a:tr h="318388">
                <a:tc>
                  <a:txBody>
                    <a:bodyPr/>
                    <a:lstStyle/>
                    <a:p>
                      <a:r>
                        <a:rPr lang="en-US" sz="1600" dirty="0"/>
                        <a:t>Naming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Total correct without cue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7913" marR="87913"/>
                </a:tc>
                <a:extLst>
                  <a:ext uri="{0D108BD9-81ED-4DB2-BD59-A6C34878D82A}">
                    <a16:rowId xmlns:a16="http://schemas.microsoft.com/office/drawing/2014/main" val="2254335252"/>
                  </a:ext>
                </a:extLst>
              </a:tr>
              <a:tr h="567672">
                <a:tc>
                  <a:txBody>
                    <a:bodyPr/>
                    <a:lstStyle/>
                    <a:p>
                      <a:r>
                        <a:rPr lang="en-US" sz="1600" dirty="0"/>
                        <a:t>Visuospatial Memory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Points earned for correct recall</a:t>
                      </a:r>
                      <a:r>
                        <a:rPr lang="en-US" sz="1600" baseline="0" dirty="0"/>
                        <a:t> and </a:t>
                      </a:r>
                      <a:r>
                        <a:rPr lang="en-US" sz="1600" dirty="0"/>
                        <a:t>placement</a:t>
                      </a:r>
                      <a:r>
                        <a:rPr lang="en-US" sz="1600" baseline="0" dirty="0"/>
                        <a:t> of figure details</a:t>
                      </a:r>
                      <a:endParaRPr lang="en-US" sz="1600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extLst>
                  <a:ext uri="{0D108BD9-81ED-4DB2-BD59-A6C34878D82A}">
                    <a16:rowId xmlns:a16="http://schemas.microsoft.com/office/drawing/2014/main" val="3856562576"/>
                  </a:ext>
                </a:extLst>
              </a:tr>
              <a:tr h="781498">
                <a:tc>
                  <a:txBody>
                    <a:bodyPr/>
                    <a:lstStyle/>
                    <a:p>
                      <a:r>
                        <a:rPr lang="en-US" sz="1600" dirty="0"/>
                        <a:t>Contextual Visuospatial Memory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Total correct</a:t>
                      </a:r>
                      <a:r>
                        <a:rPr lang="en-US" sz="1600" baseline="0" dirty="0"/>
                        <a:t> recognition of stimuli associated with environments</a:t>
                      </a:r>
                      <a:endParaRPr lang="en-US" sz="1600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7913" marR="87913"/>
                </a:tc>
                <a:extLst>
                  <a:ext uri="{0D108BD9-81ED-4DB2-BD59-A6C34878D82A}">
                    <a16:rowId xmlns:a16="http://schemas.microsoft.com/office/drawing/2014/main" val="1884988920"/>
                  </a:ext>
                </a:extLst>
              </a:tr>
              <a:tr h="318388">
                <a:tc>
                  <a:txBody>
                    <a:bodyPr/>
                    <a:lstStyle/>
                    <a:p>
                      <a:r>
                        <a:rPr lang="en-US" sz="1600" dirty="0"/>
                        <a:t>List Memory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Total correct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7913" marR="87913"/>
                </a:tc>
                <a:extLst>
                  <a:ext uri="{0D108BD9-81ED-4DB2-BD59-A6C34878D82A}">
                    <a16:rowId xmlns:a16="http://schemas.microsoft.com/office/drawing/2014/main" val="792624879"/>
                  </a:ext>
                </a:extLst>
              </a:tr>
              <a:tr h="318388">
                <a:tc>
                  <a:txBody>
                    <a:bodyPr/>
                    <a:lstStyle/>
                    <a:p>
                      <a:r>
                        <a:rPr lang="en-US" sz="1600" dirty="0"/>
                        <a:t>Story</a:t>
                      </a:r>
                      <a:r>
                        <a:rPr lang="en-US" sz="1600" baseline="0" dirty="0"/>
                        <a:t> Memory</a:t>
                      </a:r>
                      <a:endParaRPr lang="en-US" sz="1600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  <a:r>
                        <a:rPr lang="en-US" sz="1600" baseline="0" dirty="0"/>
                        <a:t> recall of details</a:t>
                      </a:r>
                      <a:endParaRPr lang="en-US" sz="1600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7913" marR="87913"/>
                </a:tc>
                <a:extLst>
                  <a:ext uri="{0D108BD9-81ED-4DB2-BD59-A6C34878D82A}">
                    <a16:rowId xmlns:a16="http://schemas.microsoft.com/office/drawing/2014/main" val="2316047723"/>
                  </a:ext>
                </a:extLst>
              </a:tr>
              <a:tr h="549943">
                <a:tc>
                  <a:txBody>
                    <a:bodyPr/>
                    <a:lstStyle/>
                    <a:p>
                      <a:r>
                        <a:rPr lang="en-US" sz="1600" dirty="0"/>
                        <a:t>Proverb Interpretation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Points earned for abstract vs. concrete interpretation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extLst>
                  <a:ext uri="{0D108BD9-81ED-4DB2-BD59-A6C34878D82A}">
                    <a16:rowId xmlns:a16="http://schemas.microsoft.com/office/drawing/2014/main" val="2827297957"/>
                  </a:ext>
                </a:extLst>
              </a:tr>
              <a:tr h="851598">
                <a:tc>
                  <a:txBody>
                    <a:bodyPr/>
                    <a:lstStyle/>
                    <a:p>
                      <a:r>
                        <a:rPr lang="en-US" sz="1600" dirty="0"/>
                        <a:t>Card Game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Total games won, organization of cards in hand, number</a:t>
                      </a:r>
                      <a:r>
                        <a:rPr lang="en-US" sz="1600" baseline="0" dirty="0"/>
                        <a:t> of times </a:t>
                      </a:r>
                      <a:r>
                        <a:rPr lang="en-US" sz="1600" dirty="0"/>
                        <a:t>incorrect strategy is used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 marL="87913" marR="87913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marL="87913" marR="87913"/>
                </a:tc>
                <a:extLst>
                  <a:ext uri="{0D108BD9-81ED-4DB2-BD59-A6C34878D82A}">
                    <a16:rowId xmlns:a16="http://schemas.microsoft.com/office/drawing/2014/main" val="3749323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74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0383" y="0"/>
            <a:ext cx="8451607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374517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4AB8B-B174-3442-A6C3-534DFE11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2" y="637762"/>
            <a:ext cx="2190782" cy="5576770"/>
          </a:xfrm>
        </p:spPr>
        <p:txBody>
          <a:bodyPr anchor="t">
            <a:normAutofit/>
          </a:bodyPr>
          <a:lstStyle/>
          <a:p>
            <a:r>
              <a:rPr lang="en-CD" sz="2000" dirty="0">
                <a:solidFill>
                  <a:schemeClr val="bg1"/>
                </a:solidFill>
              </a:rPr>
              <a:t>Acknowledgment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733" y="643465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02CEE-13ED-5A47-A3E7-596C4DB06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732" y="850052"/>
            <a:ext cx="6390623" cy="5326911"/>
          </a:xfrm>
        </p:spPr>
        <p:txBody>
          <a:bodyPr>
            <a:normAutofit/>
          </a:bodyPr>
          <a:lstStyle/>
          <a:p>
            <a:r>
              <a:rPr lang="en-CD" sz="2400" dirty="0"/>
              <a:t>Dr. Anthony Stringer: Emory University: Rehab Medicine and Others from the department</a:t>
            </a:r>
          </a:p>
          <a:p>
            <a:r>
              <a:rPr lang="en-CD" sz="2400" dirty="0"/>
              <a:t>Dr. Alvaro Alonso, School of Public Health, Emory</a:t>
            </a:r>
          </a:p>
          <a:p>
            <a:r>
              <a:rPr lang="en-CD" sz="2400" dirty="0"/>
              <a:t>Dr. Blane Roberts, Emory University</a:t>
            </a:r>
          </a:p>
          <a:p>
            <a:r>
              <a:rPr lang="en-CD" sz="2400" dirty="0"/>
              <a:t>Dr. Kevin Yarasheski: C2N Diagnostics </a:t>
            </a:r>
          </a:p>
          <a:p>
            <a:r>
              <a:rPr lang="en-CD" sz="2400" dirty="0"/>
              <a:t>Dr. Samuel Mampunza: University of Kinshasa and others from the University</a:t>
            </a:r>
          </a:p>
          <a:p>
            <a:r>
              <a:rPr lang="en-CD" sz="2400" dirty="0"/>
              <a:t>Dr. Epenge and many residents from University of Kinshasa</a:t>
            </a:r>
          </a:p>
          <a:p>
            <a:r>
              <a:rPr lang="en-CD" sz="2400" dirty="0"/>
              <a:t>Many others from Emory University: Rehab Medicine and university of Kinshasa</a:t>
            </a:r>
          </a:p>
          <a:p>
            <a:pPr marL="0" indent="0">
              <a:buNone/>
            </a:pPr>
            <a:endParaRPr lang="en-CD" sz="2400" dirty="0"/>
          </a:p>
        </p:txBody>
      </p:sp>
    </p:spTree>
    <p:extLst>
      <p:ext uri="{BB962C8B-B14F-4D97-AF65-F5344CB8AC3E}">
        <p14:creationId xmlns:p14="http://schemas.microsoft.com/office/powerpoint/2010/main" val="1778265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5A8CE-E36D-CE9C-D982-559801D3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1" dirty="0"/>
              <a:t>Internal Consistency</a:t>
            </a:r>
            <a:endParaRPr lang="en-CD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8C13B2D-0937-CCDF-77A1-6F737B76E5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9998224"/>
              </p:ext>
            </p:extLst>
          </p:nvPr>
        </p:nvGraphicFramePr>
        <p:xfrm>
          <a:off x="203200" y="1825624"/>
          <a:ext cx="11864622" cy="4774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437">
                  <a:extLst>
                    <a:ext uri="{9D8B030D-6E8A-4147-A177-3AD203B41FA5}">
                      <a16:colId xmlns:a16="http://schemas.microsoft.com/office/drawing/2014/main" val="3486975438"/>
                    </a:ext>
                  </a:extLst>
                </a:gridCol>
                <a:gridCol w="1977437">
                  <a:extLst>
                    <a:ext uri="{9D8B030D-6E8A-4147-A177-3AD203B41FA5}">
                      <a16:colId xmlns:a16="http://schemas.microsoft.com/office/drawing/2014/main" val="3008264992"/>
                    </a:ext>
                  </a:extLst>
                </a:gridCol>
                <a:gridCol w="1977437">
                  <a:extLst>
                    <a:ext uri="{9D8B030D-6E8A-4147-A177-3AD203B41FA5}">
                      <a16:colId xmlns:a16="http://schemas.microsoft.com/office/drawing/2014/main" val="1441196568"/>
                    </a:ext>
                  </a:extLst>
                </a:gridCol>
                <a:gridCol w="1977437">
                  <a:extLst>
                    <a:ext uri="{9D8B030D-6E8A-4147-A177-3AD203B41FA5}">
                      <a16:colId xmlns:a16="http://schemas.microsoft.com/office/drawing/2014/main" val="1666039243"/>
                    </a:ext>
                  </a:extLst>
                </a:gridCol>
                <a:gridCol w="1977437">
                  <a:extLst>
                    <a:ext uri="{9D8B030D-6E8A-4147-A177-3AD203B41FA5}">
                      <a16:colId xmlns:a16="http://schemas.microsoft.com/office/drawing/2014/main" val="2914424098"/>
                    </a:ext>
                  </a:extLst>
                </a:gridCol>
                <a:gridCol w="1977437">
                  <a:extLst>
                    <a:ext uri="{9D8B030D-6E8A-4147-A177-3AD203B41FA5}">
                      <a16:colId xmlns:a16="http://schemas.microsoft.com/office/drawing/2014/main" val="2408184409"/>
                    </a:ext>
                  </a:extLst>
                </a:gridCol>
              </a:tblGrid>
              <a:tr h="781849"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Crobanch’s alpha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Corrected item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 inter item 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2953661"/>
                  </a:ext>
                </a:extLst>
              </a:tr>
              <a:tr h="781849"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.77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-.02 to .50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0.10 </a:t>
                      </a: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0.78 to 0.96</a:t>
                      </a:r>
                      <a:r>
                        <a:rPr lang="en-CD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D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(BNT)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104874"/>
                  </a:ext>
                </a:extLst>
              </a:tr>
              <a:tr h="1116927"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.86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.23 to .62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0.68  to 0.80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D-KEFS Proverb Test</a:t>
                      </a:r>
                      <a:r>
                        <a:rPr lang="en-CD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D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679232"/>
                  </a:ext>
                </a:extLst>
              </a:tr>
              <a:tr h="704447"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Facial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.21 to .56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.53</a:t>
                      </a:r>
                      <a:r>
                        <a:rPr lang="en-CD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CD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(Benton Facial Test)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633192"/>
                  </a:ext>
                </a:extLst>
              </a:tr>
              <a:tr h="781849"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Card Game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.93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-.02 to .72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630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267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5AE5-5A6A-494F-B812-30AB58DEC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11730"/>
            <a:ext cx="8229600" cy="795528"/>
          </a:xfrm>
        </p:spPr>
        <p:txBody>
          <a:bodyPr>
            <a:noAutofit/>
          </a:bodyPr>
          <a:lstStyle/>
          <a:p>
            <a:r>
              <a:rPr lang="en-US" altLang="en-US" sz="2800" b="1" dirty="0"/>
              <a:t>Implications for Future Versions of the ANB: </a:t>
            </a:r>
            <a:br>
              <a:rPr lang="en-US" altLang="en-US" sz="2800" b="1" dirty="0"/>
            </a:br>
            <a:r>
              <a:rPr lang="en-US" altLang="en-US" sz="2800" b="1" i="1" dirty="0"/>
              <a:t>Internal Consistency</a:t>
            </a:r>
            <a:endParaRPr lang="en-GB" sz="2800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0ED0B-CA7B-004E-8B18-607EDEA17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3936" y="1741101"/>
            <a:ext cx="8229600" cy="4572000"/>
          </a:xfrm>
        </p:spPr>
        <p:txBody>
          <a:bodyPr/>
          <a:lstStyle/>
          <a:p>
            <a:r>
              <a:rPr lang="en-US" dirty="0"/>
              <a:t>Naming, Proverb, Face Perception, and Card Game Tests all demonstrated high internal consistency</a:t>
            </a:r>
          </a:p>
          <a:p>
            <a:r>
              <a:rPr lang="en-US" dirty="0"/>
              <a:t>There was variability in item-total correlations</a:t>
            </a:r>
          </a:p>
          <a:p>
            <a:r>
              <a:rPr lang="en-US" dirty="0"/>
              <a:t>Deletion of items with lower item-total correlations did not significantly improve the overall internal consistency of any ANB tests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86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D9DFF-9BE9-024D-A469-EFDAD43E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Test-retest Reliability: </a:t>
            </a:r>
            <a:br>
              <a:rPr lang="en-GB" b="1" dirty="0"/>
            </a:br>
            <a:r>
              <a:rPr lang="en-GB" b="1" i="1" dirty="0"/>
              <a:t>Sample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52C21-E0C6-9447-9C56-1A88E0521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Sample included 49 healthy subjects from the Congo</a:t>
            </a:r>
          </a:p>
          <a:p>
            <a:r>
              <a:rPr lang="en-GB" dirty="0"/>
              <a:t>Gender: 24 Male and 25 Female</a:t>
            </a:r>
          </a:p>
          <a:p>
            <a:r>
              <a:rPr lang="en-GB" dirty="0"/>
              <a:t>Age : mean=44, SD=14.86, Range: 20-81</a:t>
            </a:r>
          </a:p>
          <a:p>
            <a:r>
              <a:rPr lang="en-GB" dirty="0"/>
              <a:t>Education: Majority of participants had between 7-12 years of education</a:t>
            </a:r>
          </a:p>
          <a:p>
            <a:r>
              <a:rPr lang="en-GB" dirty="0"/>
              <a:t>One-year test-retest</a:t>
            </a:r>
          </a:p>
        </p:txBody>
      </p:sp>
    </p:spTree>
    <p:extLst>
      <p:ext uri="{BB962C8B-B14F-4D97-AF65-F5344CB8AC3E}">
        <p14:creationId xmlns:p14="http://schemas.microsoft.com/office/powerpoint/2010/main" val="36867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76817-AC7B-E542-5904-1100ABCC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Test-retest Reliability</a:t>
            </a:r>
            <a:endParaRPr lang="en-CD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EE67B69-8589-50ED-6F86-A00857504E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9028446"/>
              </p:ext>
            </p:extLst>
          </p:nvPr>
        </p:nvGraphicFramePr>
        <p:xfrm>
          <a:off x="158043" y="1481024"/>
          <a:ext cx="11875914" cy="53769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319">
                  <a:extLst>
                    <a:ext uri="{9D8B030D-6E8A-4147-A177-3AD203B41FA5}">
                      <a16:colId xmlns:a16="http://schemas.microsoft.com/office/drawing/2014/main" val="2538514491"/>
                    </a:ext>
                  </a:extLst>
                </a:gridCol>
                <a:gridCol w="1979319">
                  <a:extLst>
                    <a:ext uri="{9D8B030D-6E8A-4147-A177-3AD203B41FA5}">
                      <a16:colId xmlns:a16="http://schemas.microsoft.com/office/drawing/2014/main" val="2664864689"/>
                    </a:ext>
                  </a:extLst>
                </a:gridCol>
                <a:gridCol w="1979319">
                  <a:extLst>
                    <a:ext uri="{9D8B030D-6E8A-4147-A177-3AD203B41FA5}">
                      <a16:colId xmlns:a16="http://schemas.microsoft.com/office/drawing/2014/main" val="2665139262"/>
                    </a:ext>
                  </a:extLst>
                </a:gridCol>
                <a:gridCol w="1979319">
                  <a:extLst>
                    <a:ext uri="{9D8B030D-6E8A-4147-A177-3AD203B41FA5}">
                      <a16:colId xmlns:a16="http://schemas.microsoft.com/office/drawing/2014/main" val="4072558176"/>
                    </a:ext>
                  </a:extLst>
                </a:gridCol>
                <a:gridCol w="1979319">
                  <a:extLst>
                    <a:ext uri="{9D8B030D-6E8A-4147-A177-3AD203B41FA5}">
                      <a16:colId xmlns:a16="http://schemas.microsoft.com/office/drawing/2014/main" val="2955405363"/>
                    </a:ext>
                  </a:extLst>
                </a:gridCol>
                <a:gridCol w="1979319">
                  <a:extLst>
                    <a:ext uri="{9D8B030D-6E8A-4147-A177-3AD203B41FA5}">
                      <a16:colId xmlns:a16="http://schemas.microsoft.com/office/drawing/2014/main" val="3248009868"/>
                    </a:ext>
                  </a:extLst>
                </a:gridCol>
              </a:tblGrid>
              <a:tr h="11643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Test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No. of Items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Mean (SD)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Time 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Mean (SD)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Time 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Correlation coefficient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D" sz="2400" dirty="0"/>
                        <a:t>Comparison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491550"/>
                  </a:ext>
                </a:extLst>
              </a:tr>
              <a:tr h="1123961">
                <a:tc>
                  <a:txBody>
                    <a:bodyPr/>
                    <a:lstStyle/>
                    <a:p>
                      <a:r>
                        <a:rPr lang="en-CD" sz="2000" dirty="0"/>
                        <a:t>African Facial Perception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20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C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15.82 (2.82)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15.57 (2.95)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0.67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.61  (Benton Facial </a:t>
                      </a:r>
                      <a:r>
                        <a:rPr lang="en-US" sz="2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Recog</a:t>
                      </a: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en-C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550699"/>
                  </a:ext>
                </a:extLst>
              </a:tr>
              <a:tr h="806103">
                <a:tc>
                  <a:txBody>
                    <a:bodyPr/>
                    <a:lstStyle/>
                    <a:p>
                      <a:r>
                        <a:rPr lang="en-CD" sz="2000" dirty="0"/>
                        <a:t>African Naming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39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28.16 (4.83)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C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30.49 (4.74)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0.91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C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0.59-0.92</a:t>
                      </a:r>
                    </a:p>
                    <a:p>
                      <a:r>
                        <a:rPr lang="en-CD" sz="2400" dirty="0"/>
                        <a:t>(BNT)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686527"/>
                  </a:ext>
                </a:extLst>
              </a:tr>
              <a:tr h="767251">
                <a:tc>
                  <a:txBody>
                    <a:bodyPr/>
                    <a:lstStyle/>
                    <a:p>
                      <a:r>
                        <a:rPr lang="en-CD" sz="2000" dirty="0"/>
                        <a:t>AVMT (Long delay)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D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11.33 (4.72)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C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11.18 (4.97)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0.80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C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.79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(BVMT)</a:t>
                      </a:r>
                    </a:p>
                    <a:p>
                      <a:endParaRPr lang="en-C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707417"/>
                  </a:ext>
                </a:extLst>
              </a:tr>
              <a:tr h="1052615">
                <a:tc>
                  <a:txBody>
                    <a:bodyPr/>
                    <a:lstStyle/>
                    <a:p>
                      <a:r>
                        <a:rPr lang="en-CD" sz="2000" dirty="0"/>
                        <a:t>ALMT (Long delay)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D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6.49 (2.05)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6.76 (1.82)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0.62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802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2582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76817-AC7B-E542-5904-1100ABCC9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81454"/>
          </a:xfrm>
        </p:spPr>
        <p:txBody>
          <a:bodyPr/>
          <a:lstStyle/>
          <a:p>
            <a:r>
              <a:rPr lang="en-GB" b="1" dirty="0"/>
              <a:t>Test-retest Reliability (</a:t>
            </a:r>
            <a:r>
              <a:rPr lang="en-GB" b="1" dirty="0" err="1"/>
              <a:t>con’t</a:t>
            </a:r>
            <a:r>
              <a:rPr lang="en-GB" b="1" dirty="0"/>
              <a:t>)</a:t>
            </a:r>
            <a:endParaRPr lang="en-CD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EE67B69-8589-50ED-6F86-A00857504E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050159"/>
              </p:ext>
            </p:extLst>
          </p:nvPr>
        </p:nvGraphicFramePr>
        <p:xfrm>
          <a:off x="203199" y="1546579"/>
          <a:ext cx="11875914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319">
                  <a:extLst>
                    <a:ext uri="{9D8B030D-6E8A-4147-A177-3AD203B41FA5}">
                      <a16:colId xmlns:a16="http://schemas.microsoft.com/office/drawing/2014/main" val="2538514491"/>
                    </a:ext>
                  </a:extLst>
                </a:gridCol>
                <a:gridCol w="1979319">
                  <a:extLst>
                    <a:ext uri="{9D8B030D-6E8A-4147-A177-3AD203B41FA5}">
                      <a16:colId xmlns:a16="http://schemas.microsoft.com/office/drawing/2014/main" val="2664864689"/>
                    </a:ext>
                  </a:extLst>
                </a:gridCol>
                <a:gridCol w="1979319">
                  <a:extLst>
                    <a:ext uri="{9D8B030D-6E8A-4147-A177-3AD203B41FA5}">
                      <a16:colId xmlns:a16="http://schemas.microsoft.com/office/drawing/2014/main" val="2665139262"/>
                    </a:ext>
                  </a:extLst>
                </a:gridCol>
                <a:gridCol w="1979319">
                  <a:extLst>
                    <a:ext uri="{9D8B030D-6E8A-4147-A177-3AD203B41FA5}">
                      <a16:colId xmlns:a16="http://schemas.microsoft.com/office/drawing/2014/main" val="4072558176"/>
                    </a:ext>
                  </a:extLst>
                </a:gridCol>
                <a:gridCol w="1844935">
                  <a:extLst>
                    <a:ext uri="{9D8B030D-6E8A-4147-A177-3AD203B41FA5}">
                      <a16:colId xmlns:a16="http://schemas.microsoft.com/office/drawing/2014/main" val="2955405363"/>
                    </a:ext>
                  </a:extLst>
                </a:gridCol>
                <a:gridCol w="2113703">
                  <a:extLst>
                    <a:ext uri="{9D8B030D-6E8A-4147-A177-3AD203B41FA5}">
                      <a16:colId xmlns:a16="http://schemas.microsoft.com/office/drawing/2014/main" val="3248009868"/>
                    </a:ext>
                  </a:extLst>
                </a:gridCol>
              </a:tblGrid>
              <a:tr h="11474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Test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</a:rPr>
                        <a:t>No. of Items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Mean (SD)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Time 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Mean (SD)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Time 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Correlation coefficient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D" sz="2400" dirty="0"/>
                        <a:t>Comparison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8491550"/>
                  </a:ext>
                </a:extLst>
              </a:tr>
              <a:tr h="798315"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List Memory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7.94 (2.14)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8.39 (2.34)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.88 </a:t>
                      </a:r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(CVLT-II)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5506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Story Memory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21.69 (8.32)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24.53 (9.17)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.74 (WMS-III)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7686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Proverb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12.98 (5.94)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12.84 (5.16)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0.76 (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D-KEFS Prov. Test)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707417"/>
                  </a:ext>
                </a:extLst>
              </a:tr>
              <a:tr h="1074627"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African Card Game Test (wins)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endParaRPr lang="en-CD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33.57 (10.80)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38.82 (9.46)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.47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D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8027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0324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6A6D-3486-FB48-B34D-D5E3AA6C4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/>
              <a:t>Test-retest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C152E-927A-5649-BF09-5FC7FBD60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43492" cy="4891698"/>
          </a:xfrm>
        </p:spPr>
        <p:txBody>
          <a:bodyPr>
            <a:normAutofit/>
          </a:bodyPr>
          <a:lstStyle/>
          <a:p>
            <a:r>
              <a:rPr lang="en-GB" sz="3200" dirty="0"/>
              <a:t>Moderate to high reliability for:</a:t>
            </a:r>
          </a:p>
          <a:p>
            <a:pPr lvl="1"/>
            <a:r>
              <a:rPr lang="en-GB" sz="3200" dirty="0"/>
              <a:t>Visuospatial and Story Memory Tests and Naming Test</a:t>
            </a:r>
          </a:p>
          <a:p>
            <a:r>
              <a:rPr lang="en-GB" sz="3200" dirty="0"/>
              <a:t>Moderate for:</a:t>
            </a:r>
          </a:p>
          <a:p>
            <a:pPr lvl="1"/>
            <a:r>
              <a:rPr lang="en-GB" sz="3200" dirty="0"/>
              <a:t>Face Perception, Proverb, Card Game, and List and Contextual Visuospatial Memory Tests</a:t>
            </a:r>
          </a:p>
          <a:p>
            <a:r>
              <a:rPr lang="en-GB" sz="3200" dirty="0"/>
              <a:t>Test-retest reliabilities overall are comparable to other neuropsychological tests that often had shorter retest intervals</a:t>
            </a:r>
          </a:p>
          <a:p>
            <a:r>
              <a:rPr lang="en-GB" sz="3200" dirty="0"/>
              <a:t>Coin Stacking Test may not be useful for serial testing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35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25177-B738-B346-8330-86D3328EB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848" y="403226"/>
            <a:ext cx="8528304" cy="952499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Inter-</a:t>
            </a:r>
            <a:r>
              <a:rPr lang="en-GB" b="1" dirty="0" err="1"/>
              <a:t>rater</a:t>
            </a:r>
            <a:r>
              <a:rPr lang="en-GB" b="1" dirty="0"/>
              <a:t> Reliability: </a:t>
            </a:r>
            <a:br>
              <a:rPr lang="en-GB" b="1" dirty="0"/>
            </a:br>
            <a:r>
              <a:rPr lang="en-GB" b="1" i="1" dirty="0"/>
              <a:t>Sample Characteristics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8B9B5-3772-A846-B5F4-A01D1440C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507" y="1594715"/>
            <a:ext cx="9689123" cy="4572000"/>
          </a:xfrm>
        </p:spPr>
        <p:txBody>
          <a:bodyPr/>
          <a:lstStyle/>
          <a:p>
            <a:r>
              <a:rPr lang="en-GB" sz="3600" dirty="0"/>
              <a:t>Sample included 20 subjects </a:t>
            </a:r>
          </a:p>
          <a:p>
            <a:r>
              <a:rPr lang="en-GB" sz="3600" dirty="0"/>
              <a:t>Gender: 10 Male and 10 Female</a:t>
            </a:r>
          </a:p>
          <a:p>
            <a:r>
              <a:rPr lang="en-GB" sz="3600" dirty="0"/>
              <a:t>Age : mean=51, SD=20.23, Range: 20-82</a:t>
            </a:r>
          </a:p>
          <a:p>
            <a:r>
              <a:rPr lang="en-GB" sz="3600" dirty="0"/>
              <a:t>Education: Majority of participants had        between 7-18 years of education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72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A2BB8-6736-1AE1-2E02-34F31A20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Inter-rater Reliability</a:t>
            </a:r>
            <a:endParaRPr lang="en-CD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6D1E53D-412D-40DB-19C7-3C3F009B9A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539836"/>
              </p:ext>
            </p:extLst>
          </p:nvPr>
        </p:nvGraphicFramePr>
        <p:xfrm>
          <a:off x="293511" y="1825624"/>
          <a:ext cx="11763021" cy="4936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1007">
                  <a:extLst>
                    <a:ext uri="{9D8B030D-6E8A-4147-A177-3AD203B41FA5}">
                      <a16:colId xmlns:a16="http://schemas.microsoft.com/office/drawing/2014/main" val="3035921158"/>
                    </a:ext>
                  </a:extLst>
                </a:gridCol>
                <a:gridCol w="3921007">
                  <a:extLst>
                    <a:ext uri="{9D8B030D-6E8A-4147-A177-3AD203B41FA5}">
                      <a16:colId xmlns:a16="http://schemas.microsoft.com/office/drawing/2014/main" val="365795884"/>
                    </a:ext>
                  </a:extLst>
                </a:gridCol>
                <a:gridCol w="3921007">
                  <a:extLst>
                    <a:ext uri="{9D8B030D-6E8A-4147-A177-3AD203B41FA5}">
                      <a16:colId xmlns:a16="http://schemas.microsoft.com/office/drawing/2014/main" val="2159018181"/>
                    </a:ext>
                  </a:extLst>
                </a:gridCol>
              </a:tblGrid>
              <a:tr h="792779">
                <a:tc>
                  <a:txBody>
                    <a:bodyPr/>
                    <a:lstStyle/>
                    <a:p>
                      <a:r>
                        <a:rPr lang="en-CD" sz="3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D" sz="3200" dirty="0"/>
                        <a:t>Interclass 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D" sz="3200" dirty="0"/>
                        <a:t>95% 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608556"/>
                  </a:ext>
                </a:extLst>
              </a:tr>
              <a:tr h="1460382">
                <a:tc>
                  <a:txBody>
                    <a:bodyPr/>
                    <a:lstStyle/>
                    <a:p>
                      <a:r>
                        <a:rPr lang="en-CD" sz="3200" dirty="0"/>
                        <a:t>African Visuospatial Memory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/>
                        <a:t>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/>
                        <a:t>.66  to 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839968"/>
                  </a:ext>
                </a:extLst>
              </a:tr>
              <a:tr h="2683259">
                <a:tc>
                  <a:txBody>
                    <a:bodyPr/>
                    <a:lstStyle/>
                    <a:p>
                      <a:r>
                        <a:rPr lang="en-CD" sz="3200" dirty="0"/>
                        <a:t>African Proverb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/>
                        <a:t>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/>
                        <a:t>-.29 to .52</a:t>
                      </a:r>
                    </a:p>
                    <a:p>
                      <a:endParaRPr lang="en-CD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5698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8829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E1135-1374-E349-8D07-8DBD3039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i="1" dirty="0"/>
              <a:t>Inter-</a:t>
            </a:r>
            <a:r>
              <a:rPr lang="en-GB" b="1" i="1" dirty="0" err="1"/>
              <a:t>rater</a:t>
            </a:r>
            <a:r>
              <a:rPr lang="en-GB" b="1" i="1" dirty="0"/>
              <a:t> Reliability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BB0E6-5F45-E74F-B39A-91FB44763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High for African Contextual Visuospatial Memory Test</a:t>
            </a:r>
          </a:p>
          <a:p>
            <a:r>
              <a:rPr lang="en-GB" dirty="0"/>
              <a:t>Poor for African Proverb Test </a:t>
            </a:r>
          </a:p>
          <a:p>
            <a:pPr lvl="1"/>
            <a:r>
              <a:rPr lang="en-GB" dirty="0"/>
              <a:t>Improved scoring criteria supplemented with examples needed </a:t>
            </a:r>
          </a:p>
        </p:txBody>
      </p:sp>
    </p:spTree>
    <p:extLst>
      <p:ext uri="{BB962C8B-B14F-4D97-AF65-F5344CB8AC3E}">
        <p14:creationId xmlns:p14="http://schemas.microsoft.com/office/powerpoint/2010/main" val="369657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B94BD8-5C2E-10BB-7AD2-0AA34F20C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992" r="6716" b="-1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FEAB9-AC66-EA4A-ACA7-F3ED76D88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OUR TEAM: Neurologist, psychiatrist and psychologist residents.</a:t>
            </a:r>
          </a:p>
        </p:txBody>
      </p:sp>
    </p:spTree>
    <p:extLst>
      <p:ext uri="{BB962C8B-B14F-4D97-AF65-F5344CB8AC3E}">
        <p14:creationId xmlns:p14="http://schemas.microsoft.com/office/powerpoint/2010/main" val="198281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30E71-EA4A-DD45-B99D-37821330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CD" sz="5400"/>
              <a:t>Plan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19273-A5D5-3D43-8E3B-3EADED336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193432"/>
            <a:ext cx="6776361" cy="6354124"/>
          </a:xfrm>
        </p:spPr>
        <p:txBody>
          <a:bodyPr anchor="ctr">
            <a:normAutofit/>
          </a:bodyPr>
          <a:lstStyle/>
          <a:p>
            <a:endParaRPr lang="en-CD" sz="2200" dirty="0"/>
          </a:p>
          <a:p>
            <a:r>
              <a:rPr lang="en-CD" sz="2200" dirty="0"/>
              <a:t>Why an African cognitive assessment?</a:t>
            </a:r>
          </a:p>
          <a:p>
            <a:r>
              <a:rPr lang="en-CD" sz="2200" dirty="0"/>
              <a:t>An overview of African culture</a:t>
            </a:r>
          </a:p>
          <a:p>
            <a:r>
              <a:rPr lang="en-CD" sz="2200" dirty="0"/>
              <a:t>An overview of African Neuropsychology Battery (ANB)</a:t>
            </a:r>
          </a:p>
          <a:p>
            <a:r>
              <a:rPr lang="en-CD" sz="2200" dirty="0"/>
              <a:t>ANB and demographic factors</a:t>
            </a:r>
          </a:p>
          <a:p>
            <a:pPr marL="0" indent="0">
              <a:buNone/>
            </a:pPr>
            <a:endParaRPr lang="en-CD" sz="2200" dirty="0"/>
          </a:p>
          <a:p>
            <a:endParaRPr lang="en-CD" sz="2200" dirty="0"/>
          </a:p>
          <a:p>
            <a:pPr marL="0" indent="0">
              <a:buNone/>
            </a:pPr>
            <a:endParaRPr lang="en-CD" sz="2200" dirty="0"/>
          </a:p>
        </p:txBody>
      </p:sp>
    </p:spTree>
    <p:extLst>
      <p:ext uri="{BB962C8B-B14F-4D97-AF65-F5344CB8AC3E}">
        <p14:creationId xmlns:p14="http://schemas.microsoft.com/office/powerpoint/2010/main" val="3039950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C84F6-34FC-5549-ADE9-F976CCEC7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18D7C-A637-274B-8B90-AB66A29F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D"/>
          </a:p>
          <a:p>
            <a:pPr marL="0" indent="0">
              <a:buNone/>
            </a:pPr>
            <a:endParaRPr lang="en-C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C9EB6-1A2E-304E-8F50-212279672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31258"/>
            <a:ext cx="10515599" cy="63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93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89" y="365126"/>
            <a:ext cx="11139311" cy="583142"/>
          </a:xfrm>
        </p:spPr>
        <p:txBody>
          <a:bodyPr>
            <a:normAutofit fontScale="90000"/>
          </a:bodyPr>
          <a:lstStyle/>
          <a:p>
            <a:r>
              <a:rPr lang="en-US" dirty="0"/>
              <a:t>Division of Africa (Geographical and Regional)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44" y="948268"/>
            <a:ext cx="9595555" cy="590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7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3700" u="sng" dirty="0">
                <a:solidFill>
                  <a:srgbClr val="FF0000"/>
                </a:solidFill>
              </a:rPr>
              <a:t>Why an African Neuropsychological Battery?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r>
              <a:rPr lang="en-US" sz="2400" dirty="0"/>
              <a:t>Change in life expectancy (60/61 </a:t>
            </a:r>
            <a:r>
              <a:rPr lang="en-US" sz="2400" dirty="0" err="1"/>
              <a:t>yrs</a:t>
            </a:r>
            <a:r>
              <a:rPr lang="en-US" sz="2400" dirty="0"/>
              <a:t>)</a:t>
            </a:r>
          </a:p>
          <a:p>
            <a:r>
              <a:rPr lang="en-US" sz="2400" dirty="0"/>
              <a:t>Shift from communicable to non-communicable disease</a:t>
            </a:r>
          </a:p>
          <a:p>
            <a:r>
              <a:rPr lang="en-US" sz="2400" dirty="0"/>
              <a:t>Neurological disorders account for 7-24% of the admissions in African hospitals. </a:t>
            </a:r>
          </a:p>
          <a:p>
            <a:r>
              <a:rPr lang="en-US" sz="2400" dirty="0"/>
              <a:t>Age-adjusted prevalence of dementia varies from a low of 2.29% in the Nigerian Yoruba (age 65 and above) to a high of 21.60% in the rural Hai district of Tanzania (age 70 and above).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396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</a:rPr>
              <a:t>Importance of Culturally Appropriate Assessment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dirty="0"/>
              <a:t>Clinical presentation of cognitive neurological disease is affected by cultural context. </a:t>
            </a:r>
          </a:p>
          <a:p>
            <a:r>
              <a:rPr lang="en-US" dirty="0"/>
              <a:t>Cognitive symptom presentation, in particular, differs from what is seen in Western countries, complicating diagnosis. </a:t>
            </a:r>
          </a:p>
          <a:p>
            <a:r>
              <a:rPr lang="en-US" dirty="0"/>
              <a:t>The patients do not conform to descriptions in Western textbooks. </a:t>
            </a:r>
          </a:p>
        </p:txBody>
      </p:sp>
    </p:spTree>
    <p:extLst>
      <p:ext uri="{BB962C8B-B14F-4D97-AF65-F5344CB8AC3E}">
        <p14:creationId xmlns:p14="http://schemas.microsoft.com/office/powerpoint/2010/main" val="243655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1520377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Barriers to Addressing Needs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5559" y="2472267"/>
            <a:ext cx="9889788" cy="4131733"/>
          </a:xfrm>
        </p:spPr>
        <p:txBody>
          <a:bodyPr>
            <a:normAutofit/>
          </a:bodyPr>
          <a:lstStyle/>
          <a:p>
            <a:r>
              <a:rPr lang="en-US" dirty="0"/>
              <a:t>Lack of both high and low tech clinical diagnostic tools</a:t>
            </a:r>
          </a:p>
          <a:p>
            <a:r>
              <a:rPr lang="en-US" dirty="0"/>
              <a:t>Popular beliefs that cognitive changes are due to witchcraft or are a punishment from God</a:t>
            </a:r>
          </a:p>
          <a:p>
            <a:r>
              <a:rPr lang="en-US" dirty="0"/>
              <a:t>Social stigma suffered by family if the cognitive disorder leads to </a:t>
            </a:r>
            <a:r>
              <a:rPr lang="en-US" dirty="0" err="1"/>
              <a:t>publically</a:t>
            </a:r>
            <a:r>
              <a:rPr lang="en-US" dirty="0"/>
              <a:t> aberrant behavior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63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18716" y="4982261"/>
            <a:ext cx="2286000" cy="752819"/>
            <a:chOff x="3300668" y="4886417"/>
            <a:chExt cx="2286000" cy="752819"/>
          </a:xfrm>
        </p:grpSpPr>
        <p:cxnSp>
          <p:nvCxnSpPr>
            <p:cNvPr id="3" name="AutoShape 17"/>
            <p:cNvCxnSpPr>
              <a:cxnSpLocks noChangeShapeType="1"/>
            </p:cNvCxnSpPr>
            <p:nvPr/>
          </p:nvCxnSpPr>
          <p:spPr bwMode="gray">
            <a:xfrm>
              <a:off x="3300668" y="5188906"/>
              <a:ext cx="852097" cy="0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" name="AutoShape 5"/>
            <p:cNvSpPr>
              <a:spLocks noChangeArrowheads="1"/>
            </p:cNvSpPr>
            <p:nvPr/>
          </p:nvSpPr>
          <p:spPr bwMode="gray">
            <a:xfrm rot="10800000">
              <a:off x="4167353" y="4886417"/>
              <a:ext cx="1419315" cy="752819"/>
            </a:xfrm>
            <a:prstGeom prst="roundRect">
              <a:avLst>
                <a:gd name="adj" fmla="val 2954"/>
              </a:avLst>
            </a:prstGeom>
            <a:noFill/>
            <a:ln w="127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5" name="Text Box 22"/>
            <p:cNvSpPr txBox="1">
              <a:spLocks noChangeArrowheads="1"/>
            </p:cNvSpPr>
            <p:nvPr/>
          </p:nvSpPr>
          <p:spPr bwMode="auto">
            <a:xfrm>
              <a:off x="4188880" y="5047444"/>
              <a:ext cx="138017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2929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Gestalt rather than detail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849144" y="4525910"/>
            <a:ext cx="1881605" cy="1358195"/>
            <a:chOff x="5946405" y="4621754"/>
            <a:chExt cx="1881605" cy="825926"/>
          </a:xfrm>
        </p:grpSpPr>
        <p:cxnSp>
          <p:nvCxnSpPr>
            <p:cNvPr id="7" name="Elbow Connector 6"/>
            <p:cNvCxnSpPr/>
            <p:nvPr/>
          </p:nvCxnSpPr>
          <p:spPr>
            <a:xfrm rot="16200000" flipH="1">
              <a:off x="5934262" y="4633897"/>
              <a:ext cx="486577" cy="462291"/>
            </a:xfrm>
            <a:prstGeom prst="bentConnector2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 rot="10800000">
              <a:off x="6408695" y="4694861"/>
              <a:ext cx="1419315" cy="752819"/>
            </a:xfrm>
            <a:prstGeom prst="roundRect">
              <a:avLst>
                <a:gd name="adj" fmla="val 2954"/>
              </a:avLst>
            </a:prstGeom>
            <a:noFill/>
            <a:ln w="12700" algn="ctr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6421925" y="4738899"/>
              <a:ext cx="1386973" cy="580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2929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Use metaphor, symbolism to communicate, proverb, story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18044" y="1045535"/>
            <a:ext cx="1879877" cy="752819"/>
            <a:chOff x="4989737" y="1218764"/>
            <a:chExt cx="1879877" cy="752819"/>
          </a:xfrm>
        </p:grpSpPr>
        <p:cxnSp>
          <p:nvCxnSpPr>
            <p:cNvPr id="11" name="AutoShape 17"/>
            <p:cNvCxnSpPr>
              <a:cxnSpLocks noChangeShapeType="1"/>
            </p:cNvCxnSpPr>
            <p:nvPr/>
          </p:nvCxnSpPr>
          <p:spPr bwMode="gray">
            <a:xfrm rot="5400000" flipV="1">
              <a:off x="5190779" y="1584026"/>
              <a:ext cx="0" cy="402084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AutoShape 5"/>
            <p:cNvSpPr>
              <a:spLocks noChangeArrowheads="1"/>
            </p:cNvSpPr>
            <p:nvPr/>
          </p:nvSpPr>
          <p:spPr bwMode="gray">
            <a:xfrm rot="10800000">
              <a:off x="5442608" y="1218764"/>
              <a:ext cx="1419315" cy="752819"/>
            </a:xfrm>
            <a:prstGeom prst="roundRect">
              <a:avLst>
                <a:gd name="adj" fmla="val 2954"/>
              </a:avLst>
            </a:prstGeom>
            <a:noFill/>
            <a:ln w="127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5448217" y="1379793"/>
              <a:ext cx="142139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2929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Oral tradition</a:t>
              </a:r>
              <a:endParaRPr lang="en-US" sz="1400" b="1" dirty="0"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143133" y="2765727"/>
            <a:ext cx="1427006" cy="1191963"/>
            <a:chOff x="7091534" y="2787139"/>
            <a:chExt cx="1427006" cy="1191963"/>
          </a:xfrm>
        </p:grpSpPr>
        <p:cxnSp>
          <p:nvCxnSpPr>
            <p:cNvPr id="15" name="AutoShape 17"/>
            <p:cNvCxnSpPr>
              <a:cxnSpLocks noChangeShapeType="1"/>
            </p:cNvCxnSpPr>
            <p:nvPr/>
          </p:nvCxnSpPr>
          <p:spPr bwMode="gray">
            <a:xfrm flipV="1">
              <a:off x="7263838" y="2787139"/>
              <a:ext cx="0" cy="402084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AutoShape 5"/>
            <p:cNvSpPr>
              <a:spLocks noChangeArrowheads="1"/>
            </p:cNvSpPr>
            <p:nvPr/>
          </p:nvSpPr>
          <p:spPr bwMode="gray">
            <a:xfrm rot="10800000">
              <a:off x="7091534" y="3226283"/>
              <a:ext cx="1419315" cy="752819"/>
            </a:xfrm>
            <a:prstGeom prst="roundRect">
              <a:avLst>
                <a:gd name="adj" fmla="val 2954"/>
              </a:avLst>
            </a:prstGeom>
            <a:noFill/>
            <a:ln w="127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7" name="Text Box 22"/>
            <p:cNvSpPr txBox="1">
              <a:spLocks noChangeArrowheads="1"/>
            </p:cNvSpPr>
            <p:nvPr/>
          </p:nvSpPr>
          <p:spPr bwMode="auto">
            <a:xfrm>
              <a:off x="7114951" y="3387311"/>
              <a:ext cx="140358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2929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We rather than I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99402" y="1045534"/>
            <a:ext cx="1419315" cy="1917421"/>
            <a:chOff x="1971017" y="1994695"/>
            <a:chExt cx="1419315" cy="1168854"/>
          </a:xfrm>
        </p:grpSpPr>
        <p:cxnSp>
          <p:nvCxnSpPr>
            <p:cNvPr id="19" name="AutoShape 17"/>
            <p:cNvCxnSpPr>
              <a:cxnSpLocks noChangeShapeType="1"/>
            </p:cNvCxnSpPr>
            <p:nvPr/>
          </p:nvCxnSpPr>
          <p:spPr bwMode="gray">
            <a:xfrm flipV="1">
              <a:off x="2675332" y="2761465"/>
              <a:ext cx="0" cy="402084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AutoShape 5"/>
            <p:cNvSpPr>
              <a:spLocks noChangeArrowheads="1"/>
            </p:cNvSpPr>
            <p:nvPr/>
          </p:nvSpPr>
          <p:spPr bwMode="gray">
            <a:xfrm rot="10800000">
              <a:off x="1971017" y="1994695"/>
              <a:ext cx="1419315" cy="752819"/>
            </a:xfrm>
            <a:prstGeom prst="roundRect">
              <a:avLst>
                <a:gd name="adj" fmla="val 2954"/>
              </a:avLst>
            </a:prstGeom>
            <a:noFill/>
            <a:ln w="12700" algn="ctr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>
              <a:off x="1973538" y="2111260"/>
              <a:ext cx="1403587" cy="71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29292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/>
                <a:t>Importance of tradition, respect for elders</a:t>
              </a:r>
            </a:p>
            <a:p>
              <a:pPr algn="ctr"/>
              <a:endParaRPr lang="en-US" sz="1400" b="1" dirty="0"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188923" y="2273034"/>
            <a:ext cx="5077334" cy="2216865"/>
            <a:chOff x="2286186" y="2368877"/>
            <a:chExt cx="5077334" cy="2216865"/>
          </a:xfrm>
        </p:grpSpPr>
        <p:sp>
          <p:nvSpPr>
            <p:cNvPr id="23" name="Freeform 3"/>
            <p:cNvSpPr>
              <a:spLocks noEditPoints="1"/>
            </p:cNvSpPr>
            <p:nvPr/>
          </p:nvSpPr>
          <p:spPr bwMode="gray">
            <a:xfrm rot="20220000">
              <a:off x="2286186" y="2368877"/>
              <a:ext cx="5077334" cy="2216865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>
              <a:solidFill>
                <a:schemeClr val="bg1">
                  <a:lumMod val="50000"/>
                </a:schemeClr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gray">
            <a:xfrm>
              <a:off x="3974561" y="3165144"/>
              <a:ext cx="231127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000" b="1" dirty="0">
                  <a:highlight>
                    <a:srgbClr val="FF0000"/>
                  </a:highlight>
                  <a:latin typeface="+mj-lt"/>
                  <a:cs typeface="Arial" pitchFamily="34" charset="0"/>
                </a:rPr>
                <a:t>Culture and Thinking</a:t>
              </a:r>
            </a:p>
          </p:txBody>
        </p:sp>
      </p:grpSp>
      <p:sp>
        <p:nvSpPr>
          <p:cNvPr id="25" name="Diamond 24"/>
          <p:cNvSpPr/>
          <p:nvPr/>
        </p:nvSpPr>
        <p:spPr bwMode="gray">
          <a:xfrm>
            <a:off x="5131881" y="1344060"/>
            <a:ext cx="1137236" cy="1137236"/>
          </a:xfrm>
          <a:prstGeom prst="diamond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74000"/>
                  <a:lumOff val="26000"/>
                </a:schemeClr>
              </a:gs>
            </a:gsLst>
            <a:lin ang="13500000" scaled="1"/>
          </a:gradFill>
          <a:ln w="5715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 fov="2100000">
              <a:rot lat="18622139" lon="1046362" rev="20364875"/>
            </a:camera>
            <a:lightRig rig="twoPt" dir="t"/>
          </a:scene3d>
          <a:sp3d extrusionH="635000" prstMaterial="metal">
            <a:bevelT w="25400" h="25400"/>
          </a:sp3d>
        </p:spPr>
        <p:txBody>
          <a:bodyPr rtlCol="0" anchor="ctr"/>
          <a:lstStyle/>
          <a:p>
            <a:pPr algn="ctr"/>
            <a:r>
              <a:rPr lang="en-US" sz="53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j-lt"/>
                <a:cs typeface="Arial" pitchFamily="34" charset="0"/>
              </a:rPr>
              <a:t>1</a:t>
            </a:r>
          </a:p>
        </p:txBody>
      </p:sp>
      <p:sp>
        <p:nvSpPr>
          <p:cNvPr id="26" name="Diamond 25"/>
          <p:cNvSpPr/>
          <p:nvPr/>
        </p:nvSpPr>
        <p:spPr bwMode="gray">
          <a:xfrm>
            <a:off x="6113153" y="3255908"/>
            <a:ext cx="1137236" cy="1137236"/>
          </a:xfrm>
          <a:prstGeom prst="diamond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81000"/>
                  <a:lumOff val="19000"/>
                </a:schemeClr>
              </a:gs>
            </a:gsLst>
            <a:lin ang="13500000" scaled="1"/>
          </a:gradFill>
          <a:ln w="5715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 fov="2100000">
              <a:rot lat="18622139" lon="1046362" rev="20364875"/>
            </a:camera>
            <a:lightRig rig="twoPt" dir="t"/>
          </a:scene3d>
          <a:sp3d extrusionH="635000" prstMaterial="metal">
            <a:bevelT w="25400" h="25400"/>
          </a:sp3d>
        </p:spPr>
        <p:txBody>
          <a:bodyPr rtlCol="0" anchor="ctr"/>
          <a:lstStyle/>
          <a:p>
            <a:pPr algn="ctr"/>
            <a:r>
              <a:rPr lang="en-US" sz="53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j-lt"/>
                <a:cs typeface="Arial" pitchFamily="34" charset="0"/>
              </a:rPr>
              <a:t>3</a:t>
            </a:r>
          </a:p>
        </p:txBody>
      </p:sp>
      <p:sp>
        <p:nvSpPr>
          <p:cNvPr id="27" name="Diamond 26"/>
          <p:cNvSpPr/>
          <p:nvPr/>
        </p:nvSpPr>
        <p:spPr bwMode="gray">
          <a:xfrm>
            <a:off x="3789020" y="3920234"/>
            <a:ext cx="1137236" cy="1137236"/>
          </a:xfrm>
          <a:prstGeom prst="diamond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3500000" scaled="1"/>
          </a:gradFill>
          <a:ln w="5715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 fov="2100000">
              <a:rot lat="18622139" lon="1046362" rev="20364875"/>
            </a:camera>
            <a:lightRig rig="twoPt" dir="t"/>
          </a:scene3d>
          <a:sp3d extrusionH="635000" prstMaterial="metal">
            <a:bevelT w="25400" h="25400"/>
          </a:sp3d>
        </p:spPr>
        <p:txBody>
          <a:bodyPr rtlCol="0" anchor="ctr"/>
          <a:lstStyle/>
          <a:p>
            <a:pPr algn="ctr"/>
            <a:r>
              <a:rPr lang="en-US" sz="53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j-lt"/>
                <a:cs typeface="Arial" pitchFamily="34" charset="0"/>
              </a:rPr>
              <a:t>4</a:t>
            </a:r>
          </a:p>
        </p:txBody>
      </p:sp>
      <p:sp>
        <p:nvSpPr>
          <p:cNvPr id="28" name="Diamond 27"/>
          <p:cNvSpPr/>
          <p:nvPr/>
        </p:nvSpPr>
        <p:spPr bwMode="gray">
          <a:xfrm>
            <a:off x="3241827" y="2549592"/>
            <a:ext cx="1137236" cy="1137236"/>
          </a:xfrm>
          <a:prstGeom prst="diamond">
            <a:avLst/>
          </a:prstGeom>
          <a:gradFill>
            <a:gsLst>
              <a:gs pos="0">
                <a:schemeClr val="accent3">
                  <a:lumMod val="100000"/>
                </a:schemeClr>
              </a:gs>
              <a:gs pos="100000">
                <a:schemeClr val="accent3"/>
              </a:gs>
            </a:gsLst>
            <a:lin ang="13500000" scaled="1"/>
          </a:gradFill>
          <a:ln w="5715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 fov="2100000">
              <a:rot lat="18622139" lon="1046362" rev="20364875"/>
            </a:camera>
            <a:lightRig rig="twoPt" dir="t"/>
          </a:scene3d>
          <a:sp3d extrusionH="635000" prstMaterial="metal">
            <a:bevelT w="25400" h="25400"/>
          </a:sp3d>
        </p:spPr>
        <p:txBody>
          <a:bodyPr rtlCol="0" anchor="ctr"/>
          <a:lstStyle/>
          <a:p>
            <a:pPr algn="ctr"/>
            <a:r>
              <a:rPr lang="en-US" sz="53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j-lt"/>
                <a:cs typeface="Arial" pitchFamily="34" charset="0"/>
              </a:rPr>
              <a:t>5</a:t>
            </a:r>
          </a:p>
        </p:txBody>
      </p:sp>
      <p:sp>
        <p:nvSpPr>
          <p:cNvPr id="29" name="Diamond 28"/>
          <p:cNvSpPr/>
          <p:nvPr/>
        </p:nvSpPr>
        <p:spPr bwMode="gray">
          <a:xfrm>
            <a:off x="7327606" y="1679530"/>
            <a:ext cx="1137236" cy="1137236"/>
          </a:xfrm>
          <a:prstGeom prst="diamond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77000"/>
                  <a:lumOff val="23000"/>
                </a:schemeClr>
              </a:gs>
            </a:gsLst>
            <a:lin ang="13500000" scaled="1"/>
          </a:gradFill>
          <a:ln w="5715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Relaxed" fov="2100000">
              <a:rot lat="18622139" lon="1046362" rev="20364875"/>
            </a:camera>
            <a:lightRig rig="twoPt" dir="t"/>
          </a:scene3d>
          <a:sp3d extrusionH="635000" prstMaterial="metal">
            <a:bevelT w="25400" h="25400"/>
          </a:sp3d>
        </p:spPr>
        <p:txBody>
          <a:bodyPr rtlCol="0" anchor="ctr"/>
          <a:lstStyle/>
          <a:p>
            <a:pPr algn="ctr"/>
            <a:r>
              <a:rPr lang="en-US" sz="53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+mj-lt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809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{2743BA27-CB1B-5C4F-94BF-09F645B57498}tf10001076</Template>
  <TotalTime>37906</TotalTime>
  <Words>2299</Words>
  <Application>Microsoft Macintosh PowerPoint</Application>
  <PresentationFormat>Widescreen</PresentationFormat>
  <Paragraphs>511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Office Theme</vt:lpstr>
      <vt:lpstr>From Western to the African Neuropsychology: The ANB</vt:lpstr>
      <vt:lpstr>Funding Disclosure</vt:lpstr>
      <vt:lpstr>Acknowledgment</vt:lpstr>
      <vt:lpstr>Plan</vt:lpstr>
      <vt:lpstr>Division of Africa (Geographical and Regional)</vt:lpstr>
      <vt:lpstr>Why an African Neuropsychological Battery?</vt:lpstr>
      <vt:lpstr>Importance of Culturally Appropriate Assessment</vt:lpstr>
      <vt:lpstr>Barriers to Addressing Needs</vt:lpstr>
      <vt:lpstr>PowerPoint Presentation</vt:lpstr>
      <vt:lpstr>PowerPoint Presentation</vt:lpstr>
      <vt:lpstr>WITCHRAFT AND DISEASE IN AFRICA Beliefs in Supreme being, Spirit, and Witchcraft</vt:lpstr>
      <vt:lpstr>Polyglot sub-Saharan Africans</vt:lpstr>
      <vt:lpstr>Education Challenges (UNESCO, 2000)</vt:lpstr>
      <vt:lpstr>Initial Target African Country</vt:lpstr>
      <vt:lpstr>The African Neuropsychological Battery (ANB)</vt:lpstr>
      <vt:lpstr>Development Procedure of ANB</vt:lpstr>
      <vt:lpstr>Criteria for tasks and item selection</vt:lpstr>
      <vt:lpstr>Criteria for tasks and item selection (ss)</vt:lpstr>
      <vt:lpstr>ANB Overview</vt:lpstr>
      <vt:lpstr>African Neuropsychological Battery</vt:lpstr>
      <vt:lpstr>Success of Data Collection in Congo</vt:lpstr>
      <vt:lpstr>Relationship of Age and ANB Performance</vt:lpstr>
      <vt:lpstr>Relationship of Education and ANB Performance</vt:lpstr>
      <vt:lpstr>Using Hierarchical Multiple Regression to attempt to untangle effects of performance predictors</vt:lpstr>
      <vt:lpstr>ANB Performance of Neurological vs. Matched Controls</vt:lpstr>
      <vt:lpstr>ANB Performance of Neurological vs. Matched Controls</vt:lpstr>
      <vt:lpstr>ANB Performance of Neurological vs. Matched Controls</vt:lpstr>
      <vt:lpstr>Reliability and Internal consistency of ANB</vt:lpstr>
      <vt:lpstr>Test Scoring Method and Types of Reliability Examined</vt:lpstr>
      <vt:lpstr>Internal Consistency</vt:lpstr>
      <vt:lpstr>Implications for Future Versions of the ANB:  Internal Consistency</vt:lpstr>
      <vt:lpstr>Test-retest Reliability:  Sample Characteristics </vt:lpstr>
      <vt:lpstr>Test-retest Reliability</vt:lpstr>
      <vt:lpstr>Test-retest Reliability (con’t)</vt:lpstr>
      <vt:lpstr>Test-retest Reliability</vt:lpstr>
      <vt:lpstr>Inter-rater Reliability:  Sample Characteristics</vt:lpstr>
      <vt:lpstr>Inter-rater Reliability</vt:lpstr>
      <vt:lpstr>Inter-rater Reliability</vt:lpstr>
      <vt:lpstr>OUR TEAM: Neurologist, psychiatrist and psychologist residents.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Ikanga, Jean N.</dc:creator>
  <cp:lastModifiedBy>Ikanga, Jean N.</cp:lastModifiedBy>
  <cp:revision>55</cp:revision>
  <cp:lastPrinted>2022-11-15T16:22:56Z</cp:lastPrinted>
  <dcterms:created xsi:type="dcterms:W3CDTF">2021-01-23T16:56:38Z</dcterms:created>
  <dcterms:modified xsi:type="dcterms:W3CDTF">2025-01-29T20:26:44Z</dcterms:modified>
</cp:coreProperties>
</file>