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uqdYbUqFLJoQ+ILS9JxB6BDx4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1662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758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01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09597" lvl="0" indent="-457200" algn="l" rtl="0">
              <a:lnSpc>
                <a:spcPct val="100000"/>
              </a:lnSpc>
              <a:spcBef>
                <a:spcPts val="0"/>
              </a:spcBef>
              <a:spcAft>
                <a:spcPts val="0"/>
              </a:spcAft>
              <a:buSzPts val="1400"/>
              <a:buNone/>
            </a:pPr>
            <a:r>
              <a:rPr lang="en"/>
              <a:t>Variable pathology on brain biopsy -- Often AD - 19-24% of iNPH patients have neuropathologically-confirmed AD</a:t>
            </a:r>
            <a:endParaRPr/>
          </a:p>
        </p:txBody>
      </p:sp>
    </p:spTree>
    <p:extLst>
      <p:ext uri="{BB962C8B-B14F-4D97-AF65-F5344CB8AC3E}">
        <p14:creationId xmlns:p14="http://schemas.microsoft.com/office/powerpoint/2010/main" val="264497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522364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069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14</a:t>
            </a:fld>
            <a:endParaRPr/>
          </a:p>
        </p:txBody>
      </p:sp>
    </p:spTree>
    <p:extLst>
      <p:ext uri="{BB962C8B-B14F-4D97-AF65-F5344CB8AC3E}">
        <p14:creationId xmlns:p14="http://schemas.microsoft.com/office/powerpoint/2010/main" val="254208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60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Execute dysfunction – series of top-down cognitive processes needed for goal-directed behaviors (Inhibition, shifting, updating)</a:t>
            </a:r>
            <a:endParaRPr/>
          </a:p>
        </p:txBody>
      </p:sp>
    </p:spTree>
    <p:extLst>
      <p:ext uri="{BB962C8B-B14F-4D97-AF65-F5344CB8AC3E}">
        <p14:creationId xmlns:p14="http://schemas.microsoft.com/office/powerpoint/2010/main" val="380776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757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54797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71864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7339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56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4623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9090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2b0010b9a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2b0010b9a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32b0010b9a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23</a:t>
            </a:fld>
            <a:endParaRPr/>
          </a:p>
        </p:txBody>
      </p:sp>
    </p:spTree>
    <p:extLst>
      <p:ext uri="{BB962C8B-B14F-4D97-AF65-F5344CB8AC3E}">
        <p14:creationId xmlns:p14="http://schemas.microsoft.com/office/powerpoint/2010/main" val="4029168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Endoscopic Third Ventriculostomy -- Effectiveness rate ranging from 21%-72%</a:t>
            </a:r>
            <a:endParaRPr/>
          </a:p>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848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A prospective observational cross-sectional and cohort study</a:t>
            </a:r>
            <a:endParaRPr/>
          </a:p>
        </p:txBody>
      </p:sp>
      <p:sp>
        <p:nvSpPr>
          <p:cNvPr id="336" name="Google Shape;336;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627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2eda5a8179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The Clinician's Interview-Based Impression of Change (Plus caregiver input)</a:t>
            </a:r>
            <a:endParaRPr/>
          </a:p>
        </p:txBody>
      </p:sp>
      <p:sp>
        <p:nvSpPr>
          <p:cNvPr id="343" name="Google Shape;343;g32eda5a8179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615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20684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2eda5a8179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2eda5a8179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32eda5a8179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28</a:t>
            </a:fld>
            <a:endParaRPr/>
          </a:p>
        </p:txBody>
      </p:sp>
    </p:spTree>
    <p:extLst>
      <p:ext uri="{BB962C8B-B14F-4D97-AF65-F5344CB8AC3E}">
        <p14:creationId xmlns:p14="http://schemas.microsoft.com/office/powerpoint/2010/main" val="1885114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2eda5a8179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2eda5a8179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32eda5a8179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29</a:t>
            </a:fld>
            <a:endParaRPr/>
          </a:p>
        </p:txBody>
      </p:sp>
    </p:spTree>
    <p:extLst>
      <p:ext uri="{BB962C8B-B14F-4D97-AF65-F5344CB8AC3E}">
        <p14:creationId xmlns:p14="http://schemas.microsoft.com/office/powerpoint/2010/main" val="398692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272111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2eda5a817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2eda5a817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32eda5a8179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30</a:t>
            </a:fld>
            <a:endParaRPr/>
          </a:p>
        </p:txBody>
      </p:sp>
    </p:spTree>
    <p:extLst>
      <p:ext uri="{BB962C8B-B14F-4D97-AF65-F5344CB8AC3E}">
        <p14:creationId xmlns:p14="http://schemas.microsoft.com/office/powerpoint/2010/main" val="1715809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642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2eda5a817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2eda5a817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32eda5a817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32</a:t>
            </a:fld>
            <a:endParaRPr/>
          </a:p>
        </p:txBody>
      </p:sp>
    </p:spTree>
    <p:extLst>
      <p:ext uri="{BB962C8B-B14F-4D97-AF65-F5344CB8AC3E}">
        <p14:creationId xmlns:p14="http://schemas.microsoft.com/office/powerpoint/2010/main" val="3408353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564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2eda5a81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2eda5a81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32eda5a81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34</a:t>
            </a:fld>
            <a:endParaRPr/>
          </a:p>
        </p:txBody>
      </p:sp>
    </p:spTree>
    <p:extLst>
      <p:ext uri="{BB962C8B-B14F-4D97-AF65-F5344CB8AC3E}">
        <p14:creationId xmlns:p14="http://schemas.microsoft.com/office/powerpoint/2010/main" val="375946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2b0010b9a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2b0010b9a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32b0010b9ab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35</a:t>
            </a:fld>
            <a:endParaRPr/>
          </a:p>
        </p:txBody>
      </p:sp>
    </p:spTree>
    <p:extLst>
      <p:ext uri="{BB962C8B-B14F-4D97-AF65-F5344CB8AC3E}">
        <p14:creationId xmlns:p14="http://schemas.microsoft.com/office/powerpoint/2010/main" val="719335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51411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3257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60763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
              <a:t>fNPH may exist in clinically important numbers. In addition, the gene encoding the protein ‘Scm-like with four MBT domains protein1 (SFMBT1)’ has been reported as a risk gene for iNPH, and the cilia-and flagella-associated protein 43 (CFAP43) as a causative gene for fNPH in the field of genetic medicine</a:t>
            </a:r>
            <a:endParaRPr/>
          </a:p>
        </p:txBody>
      </p:sp>
      <p:sp>
        <p:nvSpPr>
          <p:cNvPr id="200" name="Google Shape;200;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70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48957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91402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88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7" name="Google Shape;1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74"/>
          <p:cNvSpPr txBox="1">
            <a:spLocks noGrp="1"/>
          </p:cNvSpPr>
          <p:nvPr>
            <p:ph type="title"/>
          </p:nvPr>
        </p:nvSpPr>
        <p:spPr>
          <a:xfrm>
            <a:off x="415685" y="1734207"/>
            <a:ext cx="8904890" cy="39855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5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5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98" name="Google Shape;98;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5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66"/>
          <p:cNvSpPr txBox="1">
            <a:spLocks noGrp="1"/>
          </p:cNvSpPr>
          <p:nvPr>
            <p:ph type="title"/>
          </p:nvPr>
        </p:nvSpPr>
        <p:spPr>
          <a:xfrm>
            <a:off x="415685" y="1734207"/>
            <a:ext cx="8904890" cy="39855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6"/>
        <p:cNvGrpSpPr/>
        <p:nvPr/>
      </p:nvGrpSpPr>
      <p:grpSpPr>
        <a:xfrm>
          <a:off x="0" y="0"/>
          <a:ext cx="0" cy="0"/>
          <a:chOff x="0" y="0"/>
          <a:chExt cx="0" cy="0"/>
        </a:xfrm>
      </p:grpSpPr>
      <p:sp>
        <p:nvSpPr>
          <p:cNvPr id="137" name="Google Shape;137;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3"/>
          <p:cNvSpPr>
            <a:spLocks noGrp="1"/>
          </p:cNvSpPr>
          <p:nvPr>
            <p:ph type="pic" idx="2"/>
          </p:nvPr>
        </p:nvSpPr>
        <p:spPr>
          <a:xfrm>
            <a:off x="5183188" y="987425"/>
            <a:ext cx="6172200" cy="4873625"/>
          </a:xfrm>
          <a:prstGeom prst="rect">
            <a:avLst/>
          </a:prstGeom>
          <a:noFill/>
          <a:ln>
            <a:noFill/>
          </a:ln>
        </p:spPr>
      </p:sp>
      <p:sp>
        <p:nvSpPr>
          <p:cNvPr id="146" name="Google Shape;146;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9" name="Google Shape;29;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8"/>
          <p:cNvSpPr txBox="1">
            <a:spLocks noGrp="1"/>
          </p:cNvSpPr>
          <p:nvPr>
            <p:ph type="title"/>
          </p:nvPr>
        </p:nvSpPr>
        <p:spPr>
          <a:xfrm>
            <a:off x="415685" y="1734207"/>
            <a:ext cx="8904890" cy="39855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6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6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6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0"/>
          <p:cNvSpPr txBox="1">
            <a:spLocks noGrp="1"/>
          </p:cNvSpPr>
          <p:nvPr>
            <p:ph type="title"/>
          </p:nvPr>
        </p:nvSpPr>
        <p:spPr>
          <a:xfrm>
            <a:off x="415685" y="1734207"/>
            <a:ext cx="8904890" cy="39855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7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3"/>
          <p:cNvSpPr>
            <a:spLocks noGrp="1"/>
          </p:cNvSpPr>
          <p:nvPr>
            <p:ph type="pic" idx="2"/>
          </p:nvPr>
        </p:nvSpPr>
        <p:spPr>
          <a:xfrm>
            <a:off x="5183188" y="987425"/>
            <a:ext cx="6172200" cy="4873625"/>
          </a:xfrm>
          <a:prstGeom prst="rect">
            <a:avLst/>
          </a:prstGeom>
          <a:noFill/>
          <a:ln>
            <a:noFill/>
          </a:ln>
        </p:spPr>
      </p:sp>
      <p:sp>
        <p:nvSpPr>
          <p:cNvPr id="67" name="Google Shape;67;p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415685" y="1734207"/>
            <a:ext cx="8904890" cy="398552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1"/>
          <p:cNvSpPr/>
          <p:nvPr/>
        </p:nvSpPr>
        <p:spPr>
          <a:xfrm>
            <a:off x="7465078" y="-91"/>
            <a:ext cx="4729420" cy="4879390"/>
          </a:xfrm>
          <a:custGeom>
            <a:avLst/>
            <a:gdLst/>
            <a:ahLst/>
            <a:cxnLst/>
            <a:rect l="l" t="t" r="r" b="b"/>
            <a:pathLst>
              <a:path w="4729420" h="4879390" extrusionOk="0">
                <a:moveTo>
                  <a:pt x="24" y="92"/>
                </a:moveTo>
                <a:cubicBezTo>
                  <a:pt x="24" y="5088"/>
                  <a:pt x="3177938" y="3255456"/>
                  <a:pt x="4729420" y="4879390"/>
                </a:cubicBezTo>
                <a:cubicBezTo>
                  <a:pt x="4724423" y="3250459"/>
                  <a:pt x="4726922" y="-19896"/>
                  <a:pt x="4721925" y="91"/>
                </a:cubicBezTo>
                <a:cubicBezTo>
                  <a:pt x="4726922" y="5088"/>
                  <a:pt x="-12468" y="2590"/>
                  <a:pt x="24" y="92"/>
                </a:cubicBezTo>
                <a:close/>
              </a:path>
            </a:pathLst>
          </a:cu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2" name="Google Shape;12;p51"/>
          <p:cNvCxnSpPr/>
          <p:nvPr/>
        </p:nvCxnSpPr>
        <p:spPr>
          <a:xfrm>
            <a:off x="7384568" y="-94593"/>
            <a:ext cx="4881004" cy="5057578"/>
          </a:xfrm>
          <a:prstGeom prst="straightConnector1">
            <a:avLst/>
          </a:prstGeom>
          <a:noFill/>
          <a:ln w="76200" cap="flat" cmpd="sng">
            <a:solidFill>
              <a:srgbClr val="7F7F7F"/>
            </a:solidFill>
            <a:prstDash val="solid"/>
            <a:miter lim="800000"/>
            <a:headEnd type="none" w="sm" len="sm"/>
            <a:tailEnd type="none" w="sm" len="sm"/>
          </a:ln>
        </p:spPr>
      </p:cxnSp>
      <p:pic>
        <p:nvPicPr>
          <p:cNvPr id="13" name="Google Shape;13;p51" descr="A black and white logo&#10;&#10;Description automatically generated with low confidence"/>
          <p:cNvPicPr preferRelativeResize="0"/>
          <p:nvPr/>
        </p:nvPicPr>
        <p:blipFill rotWithShape="1">
          <a:blip r:embed="rId13">
            <a:alphaModFix/>
          </a:blip>
          <a:srcRect/>
          <a:stretch/>
        </p:blipFill>
        <p:spPr>
          <a:xfrm>
            <a:off x="8892723" y="533052"/>
            <a:ext cx="3121302" cy="8777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53"/>
          <p:cNvSpPr/>
          <p:nvPr/>
        </p:nvSpPr>
        <p:spPr>
          <a:xfrm>
            <a:off x="0" y="6257707"/>
            <a:ext cx="12192000" cy="60029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7" name="Google Shape;87;p53"/>
          <p:cNvCxnSpPr/>
          <p:nvPr/>
        </p:nvCxnSpPr>
        <p:spPr>
          <a:xfrm>
            <a:off x="0" y="6257707"/>
            <a:ext cx="12192000" cy="0"/>
          </a:xfrm>
          <a:prstGeom prst="straightConnector1">
            <a:avLst/>
          </a:prstGeom>
          <a:noFill/>
          <a:ln w="38100" cap="flat" cmpd="sng">
            <a:solidFill>
              <a:srgbClr val="0070C0"/>
            </a:solidFill>
            <a:prstDash val="solid"/>
            <a:miter lim="800000"/>
            <a:headEnd type="none" w="sm" len="sm"/>
            <a:tailEnd type="none" w="sm" len="sm"/>
          </a:ln>
        </p:spPr>
      </p:cxnSp>
      <p:pic>
        <p:nvPicPr>
          <p:cNvPr id="88" name="Google Shape;88;p53" descr="A black and white logo&#10;&#10;Description automatically generated with low confidence"/>
          <p:cNvPicPr preferRelativeResize="0"/>
          <p:nvPr/>
        </p:nvPicPr>
        <p:blipFill rotWithShape="1">
          <a:blip r:embed="rId14">
            <a:alphaModFix/>
          </a:blip>
          <a:srcRect/>
          <a:stretch/>
        </p:blipFill>
        <p:spPr>
          <a:xfrm>
            <a:off x="838200" y="6316581"/>
            <a:ext cx="1617617" cy="4548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
          <p:cNvSpPr txBox="1"/>
          <p:nvPr/>
        </p:nvSpPr>
        <p:spPr>
          <a:xfrm>
            <a:off x="997491" y="1306285"/>
            <a:ext cx="9013408" cy="3348842"/>
          </a:xfrm>
          <a:prstGeom prst="rect">
            <a:avLst/>
          </a:prstGeom>
          <a:noFill/>
          <a:ln>
            <a:noFill/>
          </a:ln>
        </p:spPr>
        <p:txBody>
          <a:bodyPr spcFirstLastPara="1" wrap="square" lIns="121900" tIns="121900" rIns="121900" bIns="121900" anchor="b" anchorCtr="0">
            <a:noAutofit/>
          </a:bodyPr>
          <a:lstStyle/>
          <a:p>
            <a:pPr marL="0" marR="0" lvl="0" indent="0" algn="ctr" rtl="0">
              <a:lnSpc>
                <a:spcPct val="90000"/>
              </a:lnSpc>
              <a:spcBef>
                <a:spcPts val="0"/>
              </a:spcBef>
              <a:spcAft>
                <a:spcPts val="0"/>
              </a:spcAft>
              <a:buClr>
                <a:schemeClr val="dk1"/>
              </a:buClr>
              <a:buSzPts val="990"/>
              <a:buFont typeface="Calibri"/>
              <a:buNone/>
            </a:pPr>
            <a:r>
              <a:rPr lang="en" sz="4640" b="1" i="0" u="none" strike="noStrike" cap="none">
                <a:solidFill>
                  <a:schemeClr val="dk1"/>
                </a:solidFill>
                <a:latin typeface="Calibri"/>
                <a:ea typeface="Calibri"/>
                <a:cs typeface="Calibri"/>
                <a:sym typeface="Calibri"/>
              </a:rPr>
              <a:t>Normal Pressure Hydrocephalus</a:t>
            </a:r>
            <a:endParaRPr/>
          </a:p>
          <a:p>
            <a:pPr marL="0" marR="0" lvl="0" indent="0" algn="ctr" rtl="0">
              <a:lnSpc>
                <a:spcPct val="90000"/>
              </a:lnSpc>
              <a:spcBef>
                <a:spcPts val="0"/>
              </a:spcBef>
              <a:spcAft>
                <a:spcPts val="0"/>
              </a:spcAft>
              <a:buClr>
                <a:schemeClr val="dk1"/>
              </a:buClr>
              <a:buSzPts val="990"/>
              <a:buFont typeface="Calibri"/>
              <a:buNone/>
            </a:pPr>
            <a:r>
              <a:rPr lang="en" sz="4640" b="1" i="0" u="none" strike="noStrike" cap="none">
                <a:solidFill>
                  <a:schemeClr val="dk1"/>
                </a:solidFill>
                <a:latin typeface="Calibri"/>
                <a:ea typeface="Calibri"/>
                <a:cs typeface="Calibri"/>
                <a:sym typeface="Calibri"/>
              </a:rPr>
              <a:t>Update</a:t>
            </a:r>
            <a:endParaRPr sz="4507" b="1" i="0" u="none" strike="noStrike" cap="none">
              <a:solidFill>
                <a:schemeClr val="dk1"/>
              </a:solidFill>
              <a:latin typeface="Calibri"/>
              <a:ea typeface="Calibri"/>
              <a:cs typeface="Calibri"/>
              <a:sym typeface="Calibri"/>
            </a:endParaRPr>
          </a:p>
        </p:txBody>
      </p:sp>
      <p:sp>
        <p:nvSpPr>
          <p:cNvPr id="167" name="Google Shape;167;p1"/>
          <p:cNvSpPr txBox="1">
            <a:spLocks noGrp="1"/>
          </p:cNvSpPr>
          <p:nvPr>
            <p:ph type="subTitle" idx="1"/>
          </p:nvPr>
        </p:nvSpPr>
        <p:spPr>
          <a:xfrm>
            <a:off x="284972" y="4835633"/>
            <a:ext cx="11360800" cy="1056800"/>
          </a:xfrm>
          <a:prstGeom prst="rect">
            <a:avLst/>
          </a:prstGeom>
          <a:noFill/>
          <a:ln>
            <a:noFill/>
          </a:ln>
        </p:spPr>
        <p:txBody>
          <a:bodyPr spcFirstLastPara="1" wrap="square" lIns="121900" tIns="121900" rIns="121900" bIns="121900" anchor="t" anchorCtr="0">
            <a:normAutofit fontScale="92500" lnSpcReduction="10000"/>
          </a:bodyPr>
          <a:lstStyle/>
          <a:p>
            <a:pPr marL="0" lvl="0" indent="0" algn="ctr" rtl="0">
              <a:lnSpc>
                <a:spcPct val="90000"/>
              </a:lnSpc>
              <a:spcBef>
                <a:spcPts val="0"/>
              </a:spcBef>
              <a:spcAft>
                <a:spcPts val="0"/>
              </a:spcAft>
              <a:buClr>
                <a:schemeClr val="dk1"/>
              </a:buClr>
              <a:buSzPct val="108108"/>
              <a:buNone/>
            </a:pPr>
            <a:r>
              <a:rPr lang="en">
                <a:solidFill>
                  <a:schemeClr val="dk1"/>
                </a:solidFill>
              </a:rPr>
              <a:t>Justin Hoskin, MD</a:t>
            </a:r>
            <a:endParaRPr>
              <a:solidFill>
                <a:schemeClr val="dk1"/>
              </a:solidFill>
            </a:endParaRPr>
          </a:p>
          <a:p>
            <a:pPr marL="0" lvl="0" indent="0" algn="ctr" rtl="0">
              <a:lnSpc>
                <a:spcPct val="90000"/>
              </a:lnSpc>
              <a:spcBef>
                <a:spcPts val="0"/>
              </a:spcBef>
              <a:spcAft>
                <a:spcPts val="0"/>
              </a:spcAft>
              <a:buClr>
                <a:schemeClr val="dk1"/>
              </a:buClr>
              <a:buSzPct val="108108"/>
              <a:buNone/>
            </a:pPr>
            <a:r>
              <a:rPr lang="en">
                <a:solidFill>
                  <a:schemeClr val="dk1"/>
                </a:solidFill>
              </a:rPr>
              <a:t>Barrow Neurological Institute</a:t>
            </a:r>
            <a:endParaRPr>
              <a:solidFill>
                <a:schemeClr val="dk1"/>
              </a:solidFill>
            </a:endParaRPr>
          </a:p>
          <a:p>
            <a:pPr marL="0" lvl="0" indent="0" algn="ctr" rtl="0">
              <a:lnSpc>
                <a:spcPct val="90000"/>
              </a:lnSpc>
              <a:spcBef>
                <a:spcPts val="0"/>
              </a:spcBef>
              <a:spcAft>
                <a:spcPts val="0"/>
              </a:spcAft>
              <a:buClr>
                <a:schemeClr val="dk1"/>
              </a:buClr>
              <a:buSzPct val="108108"/>
              <a:buNone/>
            </a:pPr>
            <a:r>
              <a:rPr lang="en">
                <a:solidFill>
                  <a:schemeClr val="dk1"/>
                </a:solidFill>
              </a:rPr>
              <a:t>January 2025</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
              <a:t>Epidemiology</a:t>
            </a:r>
            <a:endParaRPr/>
          </a:p>
        </p:txBody>
      </p:sp>
      <p:sp>
        <p:nvSpPr>
          <p:cNvPr id="229" name="Google Shape;229;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Clr>
                <a:schemeClr val="dk1"/>
              </a:buClr>
              <a:buSzPts val="1800"/>
              <a:buChar char="•"/>
            </a:pPr>
            <a:r>
              <a:rPr lang="en"/>
              <a:t>Limited data due to difficulty with diagnosis</a:t>
            </a:r>
            <a:endParaRPr/>
          </a:p>
          <a:p>
            <a:pPr marL="457200" lvl="0" indent="-342900" algn="l" rtl="0">
              <a:lnSpc>
                <a:spcPct val="90000"/>
              </a:lnSpc>
              <a:spcBef>
                <a:spcPts val="1000"/>
              </a:spcBef>
              <a:spcAft>
                <a:spcPts val="0"/>
              </a:spcAft>
              <a:buClr>
                <a:schemeClr val="dk1"/>
              </a:buClr>
              <a:buSzPts val="1800"/>
              <a:buChar char="•"/>
            </a:pPr>
            <a:r>
              <a:rPr lang="en"/>
              <a:t>Recent systematic review</a:t>
            </a:r>
            <a:endParaRPr/>
          </a:p>
          <a:p>
            <a:pPr marL="914400" lvl="1" indent="-342900" algn="l" rtl="0">
              <a:lnSpc>
                <a:spcPct val="90000"/>
              </a:lnSpc>
              <a:spcBef>
                <a:spcPts val="500"/>
              </a:spcBef>
              <a:spcAft>
                <a:spcPts val="0"/>
              </a:spcAft>
              <a:buSzPts val="1800"/>
              <a:buChar char="•"/>
            </a:pPr>
            <a:r>
              <a:rPr lang="en">
                <a:solidFill>
                  <a:schemeClr val="dk1"/>
                </a:solidFill>
              </a:rPr>
              <a:t>Mean prevalence of iNPH worldwide is 175 per 100,000</a:t>
            </a:r>
            <a:endParaRPr/>
          </a:p>
          <a:p>
            <a:pPr marL="914400" lvl="1" indent="-342900" algn="l" rtl="0">
              <a:lnSpc>
                <a:spcPct val="90000"/>
              </a:lnSpc>
              <a:spcBef>
                <a:spcPts val="500"/>
              </a:spcBef>
              <a:spcAft>
                <a:spcPts val="0"/>
              </a:spcAft>
              <a:buSzPts val="1800"/>
              <a:buChar char="•"/>
            </a:pPr>
            <a:r>
              <a:rPr lang="en">
                <a:solidFill>
                  <a:schemeClr val="dk1"/>
                </a:solidFill>
              </a:rPr>
              <a:t>400 per 100,000 in the population aged 80+</a:t>
            </a:r>
            <a:endParaRPr/>
          </a:p>
          <a:p>
            <a:pPr marL="457200" lvl="0" indent="-342900" algn="l" rtl="0">
              <a:lnSpc>
                <a:spcPct val="90000"/>
              </a:lnSpc>
              <a:spcBef>
                <a:spcPts val="1000"/>
              </a:spcBef>
              <a:spcAft>
                <a:spcPts val="0"/>
              </a:spcAft>
              <a:buClr>
                <a:schemeClr val="dk1"/>
              </a:buClr>
              <a:buSzPts val="1800"/>
              <a:buChar char="•"/>
            </a:pPr>
            <a:r>
              <a:rPr lang="en">
                <a:solidFill>
                  <a:schemeClr val="dk1"/>
                </a:solidFill>
              </a:rPr>
              <a:t>Zaccaria et al. estimated that 128,000 people with iNPH in Europe</a:t>
            </a:r>
            <a:endParaRPr/>
          </a:p>
          <a:p>
            <a:pPr marL="914400" lvl="1" indent="-342900" algn="l" rtl="0">
              <a:lnSpc>
                <a:spcPct val="90000"/>
              </a:lnSpc>
              <a:spcBef>
                <a:spcPts val="500"/>
              </a:spcBef>
              <a:spcAft>
                <a:spcPts val="0"/>
              </a:spcAft>
              <a:buSzPts val="1800"/>
              <a:buChar char="•"/>
            </a:pPr>
            <a:r>
              <a:rPr lang="en">
                <a:solidFill>
                  <a:schemeClr val="dk1"/>
                </a:solidFill>
              </a:rPr>
              <a:t>Only 17,000 (13%) patients received a proper diagnosis and appropriate treatment </a:t>
            </a:r>
            <a:endParaRPr>
              <a:solidFill>
                <a:schemeClr val="dk1"/>
              </a:solidFill>
            </a:endParaRPr>
          </a:p>
          <a:p>
            <a:pPr marL="457200" lvl="0" indent="-342900" algn="l" rtl="0">
              <a:lnSpc>
                <a:spcPct val="90000"/>
              </a:lnSpc>
              <a:spcBef>
                <a:spcPts val="500"/>
              </a:spcBef>
              <a:spcAft>
                <a:spcPts val="0"/>
              </a:spcAft>
              <a:buSzPts val="1800"/>
              <a:buChar char="•"/>
            </a:pPr>
            <a:r>
              <a:rPr lang="en"/>
              <a:t>Prevalence ranges from 300 000 to 700 000 patients in the United States</a:t>
            </a:r>
            <a:endParaRPr/>
          </a:p>
          <a:p>
            <a:pPr marL="914400" lvl="1" indent="-342900" algn="l" rtl="0">
              <a:lnSpc>
                <a:spcPct val="90000"/>
              </a:lnSpc>
              <a:spcBef>
                <a:spcPts val="500"/>
              </a:spcBef>
              <a:spcAft>
                <a:spcPts val="0"/>
              </a:spcAft>
              <a:buSzPts val="1800"/>
              <a:buChar char="•"/>
            </a:pPr>
            <a:r>
              <a:rPr lang="en"/>
              <a:t>2007 study using the Medicare database found that only 25% of patients older than 65 years with the diagnosis of iNPH received shunt surgery.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NPH - Approach</a:t>
            </a:r>
            <a:endParaRPr/>
          </a:p>
        </p:txBody>
      </p:sp>
      <p:sp>
        <p:nvSpPr>
          <p:cNvPr id="235" name="Google Shape;235;p13"/>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90000"/>
              </a:lnSpc>
              <a:spcBef>
                <a:spcPts val="0"/>
              </a:spcBef>
              <a:spcAft>
                <a:spcPts val="0"/>
              </a:spcAft>
              <a:buClr>
                <a:schemeClr val="dk1"/>
              </a:buClr>
              <a:buSzPts val="1800"/>
              <a:buAutoNum type="arabicPeriod"/>
            </a:pPr>
            <a:r>
              <a:rPr lang="en"/>
              <a:t>Comprehensive history and neurological examination</a:t>
            </a:r>
            <a:endParaRPr/>
          </a:p>
          <a:p>
            <a:pPr marL="609585" lvl="0" indent="-457188" algn="l" rtl="0">
              <a:lnSpc>
                <a:spcPct val="90000"/>
              </a:lnSpc>
              <a:spcBef>
                <a:spcPts val="0"/>
              </a:spcBef>
              <a:spcAft>
                <a:spcPts val="0"/>
              </a:spcAft>
              <a:buClr>
                <a:schemeClr val="dk1"/>
              </a:buClr>
              <a:buSzPts val="1800"/>
              <a:buAutoNum type="arabicPeriod"/>
            </a:pPr>
            <a:r>
              <a:rPr lang="en"/>
              <a:t>Review of neuroimaging studies</a:t>
            </a:r>
            <a:endParaRPr/>
          </a:p>
          <a:p>
            <a:pPr marL="609585" lvl="0" indent="-457188" algn="l" rtl="0">
              <a:lnSpc>
                <a:spcPct val="90000"/>
              </a:lnSpc>
              <a:spcBef>
                <a:spcPts val="0"/>
              </a:spcBef>
              <a:spcAft>
                <a:spcPts val="0"/>
              </a:spcAft>
              <a:buClr>
                <a:schemeClr val="dk1"/>
              </a:buClr>
              <a:buSzPts val="1800"/>
              <a:buAutoNum type="arabicPeriod"/>
            </a:pPr>
            <a:r>
              <a:rPr lang="en"/>
              <a:t>As indicated, appropriate evaluation of other etiologies</a:t>
            </a:r>
            <a:endParaRPr/>
          </a:p>
          <a:p>
            <a:pPr marL="1066785" lvl="1" indent="-457188" algn="l" rtl="0">
              <a:lnSpc>
                <a:spcPct val="90000"/>
              </a:lnSpc>
              <a:spcBef>
                <a:spcPts val="0"/>
              </a:spcBef>
              <a:spcAft>
                <a:spcPts val="0"/>
              </a:spcAft>
              <a:buSzPts val="1800"/>
              <a:buAutoNum type="arabicPeriod"/>
            </a:pPr>
            <a:r>
              <a:rPr lang="en"/>
              <a:t>Alzheimer’s</a:t>
            </a:r>
            <a:endParaRPr/>
          </a:p>
          <a:p>
            <a:pPr marL="1066785" lvl="1" indent="-457188" algn="l" rtl="0">
              <a:lnSpc>
                <a:spcPct val="90000"/>
              </a:lnSpc>
              <a:spcBef>
                <a:spcPts val="0"/>
              </a:spcBef>
              <a:spcAft>
                <a:spcPts val="0"/>
              </a:spcAft>
              <a:buSzPts val="1800"/>
              <a:buFont typeface="Arial"/>
              <a:buAutoNum type="arabicPeriod"/>
            </a:pPr>
            <a:r>
              <a:rPr lang="en"/>
              <a:t>Vascular Dementia</a:t>
            </a:r>
            <a:endParaRPr/>
          </a:p>
          <a:p>
            <a:pPr marL="1066785" lvl="1" indent="-457188" algn="l" rtl="0">
              <a:lnSpc>
                <a:spcPct val="90000"/>
              </a:lnSpc>
              <a:spcBef>
                <a:spcPts val="0"/>
              </a:spcBef>
              <a:spcAft>
                <a:spcPts val="0"/>
              </a:spcAft>
              <a:buSzPts val="1800"/>
              <a:buFont typeface="Arial"/>
              <a:buAutoNum type="arabicPeriod"/>
            </a:pPr>
            <a:r>
              <a:rPr lang="en"/>
              <a:t>Dementia with Lewy Bodies</a:t>
            </a:r>
            <a:endParaRPr/>
          </a:p>
          <a:p>
            <a:pPr marL="1066785" lvl="1" indent="-457188" algn="l" rtl="0">
              <a:lnSpc>
                <a:spcPct val="90000"/>
              </a:lnSpc>
              <a:spcBef>
                <a:spcPts val="0"/>
              </a:spcBef>
              <a:spcAft>
                <a:spcPts val="0"/>
              </a:spcAft>
              <a:buSzPts val="1800"/>
              <a:buAutoNum type="arabicPeriod"/>
            </a:pPr>
            <a:r>
              <a:rPr lang="en"/>
              <a:t>Atypical parkinsonism</a:t>
            </a:r>
            <a:endParaRPr/>
          </a:p>
          <a:p>
            <a:pPr marL="1066785" lvl="1" indent="-457188" algn="l" rtl="0">
              <a:lnSpc>
                <a:spcPct val="90000"/>
              </a:lnSpc>
              <a:spcBef>
                <a:spcPts val="0"/>
              </a:spcBef>
              <a:spcAft>
                <a:spcPts val="0"/>
              </a:spcAft>
              <a:buSzPts val="1800"/>
              <a:buAutoNum type="arabicPeriod"/>
            </a:pPr>
            <a:r>
              <a:rPr lang="en"/>
              <a:t>Progressive supranuclear palsy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Symptoms</a:t>
            </a:r>
            <a:endParaRPr/>
          </a:p>
        </p:txBody>
      </p:sp>
      <p:sp>
        <p:nvSpPr>
          <p:cNvPr id="241" name="Google Shape;241;p14"/>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516454" algn="l" rtl="0">
              <a:lnSpc>
                <a:spcPct val="90000"/>
              </a:lnSpc>
              <a:spcBef>
                <a:spcPts val="0"/>
              </a:spcBef>
              <a:spcAft>
                <a:spcPts val="0"/>
              </a:spcAft>
              <a:buClr>
                <a:schemeClr val="dk1"/>
              </a:buClr>
              <a:buSzPts val="2500"/>
              <a:buChar char="●"/>
            </a:pPr>
            <a:r>
              <a:rPr lang="en" sz="3333"/>
              <a:t>Characterized by a clinical triad </a:t>
            </a:r>
            <a:endParaRPr sz="3333"/>
          </a:p>
          <a:p>
            <a:pPr marL="1219170" lvl="1" indent="-482588" algn="l" rtl="0">
              <a:lnSpc>
                <a:spcPct val="90000"/>
              </a:lnSpc>
              <a:spcBef>
                <a:spcPts val="0"/>
              </a:spcBef>
              <a:spcAft>
                <a:spcPts val="0"/>
              </a:spcAft>
              <a:buClr>
                <a:schemeClr val="dk1"/>
              </a:buClr>
              <a:buSzPts val="2100"/>
              <a:buChar char="○"/>
            </a:pPr>
            <a:r>
              <a:rPr lang="en" sz="2800"/>
              <a:t>Progressive gait disturbance</a:t>
            </a:r>
            <a:endParaRPr/>
          </a:p>
          <a:p>
            <a:pPr marL="1676370" lvl="2" indent="-482588" algn="l" rtl="0">
              <a:lnSpc>
                <a:spcPct val="90000"/>
              </a:lnSpc>
              <a:spcBef>
                <a:spcPts val="0"/>
              </a:spcBef>
              <a:spcAft>
                <a:spcPts val="0"/>
              </a:spcAft>
              <a:buSzPts val="2100"/>
              <a:buChar char="○"/>
            </a:pPr>
            <a:r>
              <a:rPr lang="en"/>
              <a:t>94-100%</a:t>
            </a:r>
            <a:endParaRPr/>
          </a:p>
          <a:p>
            <a:pPr marL="1219170" lvl="1" indent="-482588" algn="l" rtl="0">
              <a:lnSpc>
                <a:spcPct val="90000"/>
              </a:lnSpc>
              <a:spcBef>
                <a:spcPts val="0"/>
              </a:spcBef>
              <a:spcAft>
                <a:spcPts val="0"/>
              </a:spcAft>
              <a:buClr>
                <a:schemeClr val="dk1"/>
              </a:buClr>
              <a:buSzPts val="2100"/>
              <a:buChar char="○"/>
            </a:pPr>
            <a:r>
              <a:rPr lang="en" sz="2800"/>
              <a:t>Cognitive impairment</a:t>
            </a:r>
            <a:endParaRPr/>
          </a:p>
          <a:p>
            <a:pPr marL="1676370" lvl="2" indent="-482588" algn="l" rtl="0">
              <a:lnSpc>
                <a:spcPct val="90000"/>
              </a:lnSpc>
              <a:spcBef>
                <a:spcPts val="0"/>
              </a:spcBef>
              <a:spcAft>
                <a:spcPts val="0"/>
              </a:spcAft>
              <a:buSzPts val="2100"/>
              <a:buChar char="○"/>
            </a:pPr>
            <a:r>
              <a:rPr lang="en"/>
              <a:t>78-98%</a:t>
            </a:r>
            <a:endParaRPr/>
          </a:p>
          <a:p>
            <a:pPr marL="1219170" lvl="1" indent="-482588" algn="l" rtl="0">
              <a:lnSpc>
                <a:spcPct val="90000"/>
              </a:lnSpc>
              <a:spcBef>
                <a:spcPts val="0"/>
              </a:spcBef>
              <a:spcAft>
                <a:spcPts val="0"/>
              </a:spcAft>
              <a:buClr>
                <a:schemeClr val="dk1"/>
              </a:buClr>
              <a:buSzPts val="2100"/>
              <a:buChar char="○"/>
            </a:pPr>
            <a:r>
              <a:rPr lang="en" sz="2800"/>
              <a:t>Urinary dysfunction</a:t>
            </a:r>
            <a:endParaRPr/>
          </a:p>
          <a:p>
            <a:pPr marL="1676370" lvl="2" indent="-482588" algn="l" rtl="0">
              <a:lnSpc>
                <a:spcPct val="90000"/>
              </a:lnSpc>
              <a:spcBef>
                <a:spcPts val="0"/>
              </a:spcBef>
              <a:spcAft>
                <a:spcPts val="0"/>
              </a:spcAft>
              <a:buSzPts val="2100"/>
              <a:buChar char="○"/>
            </a:pPr>
            <a:r>
              <a:rPr lang="en"/>
              <a:t>60-92%</a:t>
            </a:r>
            <a:endParaRPr/>
          </a:p>
          <a:p>
            <a:pPr marL="761970" lvl="0" indent="-482588" algn="l" rtl="0">
              <a:lnSpc>
                <a:spcPct val="90000"/>
              </a:lnSpc>
              <a:spcBef>
                <a:spcPts val="0"/>
              </a:spcBef>
              <a:spcAft>
                <a:spcPts val="0"/>
              </a:spcAft>
              <a:buSzPts val="2100"/>
              <a:buChar char="●"/>
            </a:pPr>
            <a:r>
              <a:rPr lang="en"/>
              <a:t>Triad present in 60% of cases</a:t>
            </a:r>
            <a:endParaRPr/>
          </a:p>
        </p:txBody>
      </p:sp>
      <p:pic>
        <p:nvPicPr>
          <p:cNvPr id="242" name="Google Shape;242;p14"/>
          <p:cNvPicPr preferRelativeResize="0"/>
          <p:nvPr/>
        </p:nvPicPr>
        <p:blipFill rotWithShape="1">
          <a:blip r:embed="rId3">
            <a:alphaModFix/>
          </a:blip>
          <a:srcRect/>
          <a:stretch/>
        </p:blipFill>
        <p:spPr>
          <a:xfrm>
            <a:off x="6596425" y="420800"/>
            <a:ext cx="5428126" cy="5224051"/>
          </a:xfrm>
          <a:prstGeom prst="rect">
            <a:avLst/>
          </a:prstGeom>
          <a:noFill/>
          <a:ln>
            <a:noFill/>
          </a:ln>
        </p:spPr>
      </p:pic>
      <p:sp>
        <p:nvSpPr>
          <p:cNvPr id="243" name="Google Shape;243;p14"/>
          <p:cNvSpPr txBox="1"/>
          <p:nvPr/>
        </p:nvSpPr>
        <p:spPr>
          <a:xfrm>
            <a:off x="7378900" y="6047100"/>
            <a:ext cx="4702200" cy="22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Calibri"/>
                <a:ea typeface="Calibri"/>
                <a:cs typeface="Calibri"/>
                <a:sym typeface="Calibri"/>
              </a:rPr>
              <a:t>https://clinicalodyssey.com/lm/pd-forgetful-2-normal-pressure-hydrocephalus</a:t>
            </a:r>
            <a:endParaRPr sz="6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Other Symptoms or Findings</a:t>
            </a:r>
            <a:endParaRPr/>
          </a:p>
        </p:txBody>
      </p:sp>
      <p:sp>
        <p:nvSpPr>
          <p:cNvPr id="249" name="Google Shape;249;p15"/>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550331" lvl="0" indent="-457200" algn="l" rtl="0">
              <a:lnSpc>
                <a:spcPct val="90000"/>
              </a:lnSpc>
              <a:spcBef>
                <a:spcPts val="0"/>
              </a:spcBef>
              <a:spcAft>
                <a:spcPts val="0"/>
              </a:spcAft>
              <a:buSzPts val="2500"/>
              <a:buChar char="●"/>
            </a:pPr>
            <a:r>
              <a:rPr lang="en"/>
              <a:t>Fecal Incontinence</a:t>
            </a:r>
            <a:endParaRPr/>
          </a:p>
          <a:p>
            <a:pPr marL="1007531" lvl="1" indent="-457200" algn="l" rtl="0">
              <a:lnSpc>
                <a:spcPct val="90000"/>
              </a:lnSpc>
              <a:spcBef>
                <a:spcPts val="0"/>
              </a:spcBef>
              <a:spcAft>
                <a:spcPts val="0"/>
              </a:spcAft>
              <a:buSzPts val="2500"/>
              <a:buChar char="○"/>
            </a:pPr>
            <a:r>
              <a:rPr lang="en"/>
              <a:t>~10%</a:t>
            </a:r>
            <a:endParaRPr/>
          </a:p>
          <a:p>
            <a:pPr marL="1007531" lvl="1" indent="-457200" algn="l" rtl="0">
              <a:lnSpc>
                <a:spcPct val="90000"/>
              </a:lnSpc>
              <a:spcBef>
                <a:spcPts val="0"/>
              </a:spcBef>
              <a:spcAft>
                <a:spcPts val="0"/>
              </a:spcAft>
              <a:buSzPts val="2500"/>
              <a:buChar char="○"/>
            </a:pPr>
            <a:r>
              <a:rPr lang="en"/>
              <a:t>More likely to occur in advanced stages</a:t>
            </a:r>
            <a:endParaRPr/>
          </a:p>
          <a:p>
            <a:pPr marL="550331" lvl="0" indent="-457200" algn="l" rtl="0">
              <a:lnSpc>
                <a:spcPct val="90000"/>
              </a:lnSpc>
              <a:spcBef>
                <a:spcPts val="0"/>
              </a:spcBef>
              <a:spcAft>
                <a:spcPts val="0"/>
              </a:spcAft>
              <a:buSzPts val="2500"/>
              <a:buChar char="●"/>
            </a:pPr>
            <a:r>
              <a:rPr lang="en"/>
              <a:t>Headache</a:t>
            </a:r>
            <a:endParaRPr/>
          </a:p>
          <a:p>
            <a:pPr marL="1007531" lvl="1" indent="-457200" algn="l" rtl="0">
              <a:lnSpc>
                <a:spcPct val="90000"/>
              </a:lnSpc>
              <a:spcBef>
                <a:spcPts val="0"/>
              </a:spcBef>
              <a:spcAft>
                <a:spcPts val="0"/>
              </a:spcAft>
              <a:buSzPts val="2500"/>
              <a:buChar char="○"/>
            </a:pPr>
            <a:r>
              <a:rPr lang="en"/>
              <a:t>~10%</a:t>
            </a:r>
            <a:endParaRPr/>
          </a:p>
          <a:p>
            <a:pPr marL="550331" lvl="0" indent="-457200" algn="l" rtl="0">
              <a:lnSpc>
                <a:spcPct val="90000"/>
              </a:lnSpc>
              <a:spcBef>
                <a:spcPts val="0"/>
              </a:spcBef>
              <a:spcAft>
                <a:spcPts val="0"/>
              </a:spcAft>
              <a:buSzPts val="2500"/>
              <a:buChar char="●"/>
            </a:pPr>
            <a:r>
              <a:rPr lang="en"/>
              <a:t>Apathy</a:t>
            </a:r>
            <a:endParaRPr/>
          </a:p>
          <a:p>
            <a:pPr marL="893231" lvl="1" indent="-342900" algn="l" rtl="0">
              <a:lnSpc>
                <a:spcPct val="90000"/>
              </a:lnSpc>
              <a:spcBef>
                <a:spcPts val="0"/>
              </a:spcBef>
              <a:spcAft>
                <a:spcPts val="0"/>
              </a:spcAft>
              <a:buSzPts val="2500"/>
              <a:buChar char="○"/>
            </a:pPr>
            <a:r>
              <a:rPr lang="en"/>
              <a:t>65-86%</a:t>
            </a:r>
            <a:endParaRPr sz="2000"/>
          </a:p>
          <a:p>
            <a:pPr marL="550331" lvl="0" indent="-457200" algn="l" rtl="0">
              <a:lnSpc>
                <a:spcPct val="90000"/>
              </a:lnSpc>
              <a:spcBef>
                <a:spcPts val="0"/>
              </a:spcBef>
              <a:spcAft>
                <a:spcPts val="0"/>
              </a:spcAft>
              <a:buSzPts val="2500"/>
              <a:buChar char="●"/>
            </a:pPr>
            <a:r>
              <a:rPr lang="en"/>
              <a:t>Primitive reflexes</a:t>
            </a:r>
            <a:endParaRPr/>
          </a:p>
          <a:p>
            <a:pPr marL="893231" lvl="1" indent="-342900" algn="l" rtl="0">
              <a:lnSpc>
                <a:spcPct val="90000"/>
              </a:lnSpc>
              <a:spcBef>
                <a:spcPts val="0"/>
              </a:spcBef>
              <a:spcAft>
                <a:spcPts val="0"/>
              </a:spcAft>
              <a:buSzPts val="2500"/>
              <a:buChar char="○"/>
            </a:pPr>
            <a:r>
              <a:rPr lang="en" sz="2400"/>
              <a:t>Snout, eyebrow, palmomental</a:t>
            </a:r>
            <a:endParaRPr/>
          </a:p>
          <a:p>
            <a:pPr marL="550331" lvl="0" indent="-457200" algn="l" rtl="0">
              <a:lnSpc>
                <a:spcPct val="90000"/>
              </a:lnSpc>
              <a:spcBef>
                <a:spcPts val="0"/>
              </a:spcBef>
              <a:spcAft>
                <a:spcPts val="0"/>
              </a:spcAft>
              <a:buSzPts val="2500"/>
              <a:buChar char="●"/>
            </a:pPr>
            <a:r>
              <a:rPr lang="en"/>
              <a:t>Bradykinesia</a:t>
            </a:r>
            <a:endParaRPr sz="3200"/>
          </a:p>
          <a:p>
            <a:pPr marL="1007531" lvl="1" indent="-457200" algn="l" rtl="0">
              <a:lnSpc>
                <a:spcPct val="90000"/>
              </a:lnSpc>
              <a:spcBef>
                <a:spcPts val="0"/>
              </a:spcBef>
              <a:spcAft>
                <a:spcPts val="0"/>
              </a:spcAft>
              <a:buSzPts val="2500"/>
              <a:buChar char="○"/>
            </a:pPr>
            <a:r>
              <a:rPr lang="en"/>
              <a:t>55% of iNPH patients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80"/>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SzPct val="70707"/>
              <a:buNone/>
            </a:pPr>
            <a:r>
              <a:rPr lang="en"/>
              <a:t>Gait Impairment</a:t>
            </a:r>
            <a:endParaRPr/>
          </a:p>
        </p:txBody>
      </p:sp>
      <p:sp>
        <p:nvSpPr>
          <p:cNvPr id="256" name="Google Shape;256;p80"/>
          <p:cNvSpPr txBox="1">
            <a:spLocks noGrp="1"/>
          </p:cNvSpPr>
          <p:nvPr>
            <p:ph type="body" idx="1"/>
          </p:nvPr>
        </p:nvSpPr>
        <p:spPr>
          <a:xfrm>
            <a:off x="415600" y="1536633"/>
            <a:ext cx="6919154" cy="45552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90000"/>
              </a:lnSpc>
              <a:spcBef>
                <a:spcPts val="0"/>
              </a:spcBef>
              <a:spcAft>
                <a:spcPts val="0"/>
              </a:spcAft>
              <a:buClr>
                <a:schemeClr val="dk1"/>
              </a:buClr>
              <a:buSzPct val="69498"/>
              <a:buChar char="●"/>
            </a:pPr>
            <a:r>
              <a:rPr lang="en"/>
              <a:t>Should be the predominant clinical feature</a:t>
            </a:r>
            <a:endParaRPr/>
          </a:p>
          <a:p>
            <a:pPr marL="457200" lvl="0" indent="-342900" algn="l" rtl="0">
              <a:lnSpc>
                <a:spcPct val="90000"/>
              </a:lnSpc>
              <a:spcBef>
                <a:spcPts val="0"/>
              </a:spcBef>
              <a:spcAft>
                <a:spcPts val="0"/>
              </a:spcAft>
              <a:buClr>
                <a:schemeClr val="dk1"/>
              </a:buClr>
              <a:buSzPct val="69498"/>
              <a:buChar char="●"/>
            </a:pPr>
            <a:r>
              <a:rPr lang="en"/>
              <a:t>History</a:t>
            </a:r>
            <a:endParaRPr/>
          </a:p>
          <a:p>
            <a:pPr marL="914400" lvl="1" indent="-342900" algn="l" rtl="0">
              <a:lnSpc>
                <a:spcPct val="90000"/>
              </a:lnSpc>
              <a:spcBef>
                <a:spcPts val="0"/>
              </a:spcBef>
              <a:spcAft>
                <a:spcPts val="0"/>
              </a:spcAft>
              <a:buSzPct val="81081"/>
              <a:buChar char="○"/>
            </a:pPr>
            <a:r>
              <a:rPr lang="en"/>
              <a:t>Gradual in onset and worsening</a:t>
            </a:r>
            <a:endParaRPr/>
          </a:p>
          <a:p>
            <a:pPr marL="457200" lvl="0" indent="-342900" algn="l" rtl="0">
              <a:lnSpc>
                <a:spcPct val="90000"/>
              </a:lnSpc>
              <a:spcBef>
                <a:spcPts val="0"/>
              </a:spcBef>
              <a:spcAft>
                <a:spcPts val="0"/>
              </a:spcAft>
              <a:buClr>
                <a:schemeClr val="dk1"/>
              </a:buClr>
              <a:buSzPct val="69498"/>
              <a:buChar char="●"/>
            </a:pPr>
            <a:r>
              <a:rPr lang="en"/>
              <a:t>Exam</a:t>
            </a:r>
            <a:endParaRPr/>
          </a:p>
          <a:p>
            <a:pPr marL="914400" lvl="1" indent="-317500" algn="l" rtl="0">
              <a:lnSpc>
                <a:spcPct val="90000"/>
              </a:lnSpc>
              <a:spcBef>
                <a:spcPts val="0"/>
              </a:spcBef>
              <a:spcAft>
                <a:spcPts val="0"/>
              </a:spcAft>
              <a:buSzPct val="63063"/>
              <a:buChar char="○"/>
            </a:pPr>
            <a:r>
              <a:rPr lang="en"/>
              <a:t>Decreased step height</a:t>
            </a:r>
            <a:endParaRPr/>
          </a:p>
          <a:p>
            <a:pPr marL="914400" lvl="1" indent="-317500" algn="l" rtl="0">
              <a:lnSpc>
                <a:spcPct val="90000"/>
              </a:lnSpc>
              <a:spcBef>
                <a:spcPts val="0"/>
              </a:spcBef>
              <a:spcAft>
                <a:spcPts val="0"/>
              </a:spcAft>
              <a:buSzPct val="63063"/>
              <a:buChar char="○"/>
            </a:pPr>
            <a:r>
              <a:rPr lang="en"/>
              <a:t>Decreased step length</a:t>
            </a:r>
            <a:endParaRPr/>
          </a:p>
          <a:p>
            <a:pPr marL="914400" lvl="1" indent="-317500" algn="l" rtl="0">
              <a:lnSpc>
                <a:spcPct val="90000"/>
              </a:lnSpc>
              <a:spcBef>
                <a:spcPts val="0"/>
              </a:spcBef>
              <a:spcAft>
                <a:spcPts val="0"/>
              </a:spcAft>
              <a:buSzPct val="63063"/>
              <a:buChar char="○"/>
            </a:pPr>
            <a:r>
              <a:rPr lang="en"/>
              <a:t>Decreased cadence</a:t>
            </a:r>
            <a:endParaRPr/>
          </a:p>
          <a:p>
            <a:pPr marL="914400" lvl="1" indent="-317500" algn="l" rtl="0">
              <a:lnSpc>
                <a:spcPct val="90000"/>
              </a:lnSpc>
              <a:spcBef>
                <a:spcPts val="0"/>
              </a:spcBef>
              <a:spcAft>
                <a:spcPts val="0"/>
              </a:spcAft>
              <a:buSzPct val="63063"/>
              <a:buChar char="○"/>
            </a:pPr>
            <a:r>
              <a:rPr lang="en"/>
              <a:t>Widened standing base</a:t>
            </a:r>
            <a:endParaRPr/>
          </a:p>
          <a:p>
            <a:pPr marL="914400" lvl="1" indent="-317500" algn="l" rtl="0">
              <a:lnSpc>
                <a:spcPct val="90000"/>
              </a:lnSpc>
              <a:spcBef>
                <a:spcPts val="0"/>
              </a:spcBef>
              <a:spcAft>
                <a:spcPts val="0"/>
              </a:spcAft>
              <a:buSzPct val="63063"/>
              <a:buChar char="○"/>
            </a:pPr>
            <a:r>
              <a:rPr lang="en"/>
              <a:t>External rotation of the feet when walking</a:t>
            </a:r>
            <a:endParaRPr/>
          </a:p>
          <a:p>
            <a:pPr marL="914400" lvl="1" indent="-317500" algn="l" rtl="0">
              <a:lnSpc>
                <a:spcPct val="90000"/>
              </a:lnSpc>
              <a:spcBef>
                <a:spcPts val="0"/>
              </a:spcBef>
              <a:spcAft>
                <a:spcPts val="0"/>
              </a:spcAft>
              <a:buSzPct val="63063"/>
              <a:buChar char="○"/>
            </a:pPr>
            <a:r>
              <a:rPr lang="en"/>
              <a:t>Retropulsion</a:t>
            </a:r>
            <a:endParaRPr/>
          </a:p>
          <a:p>
            <a:pPr marL="914400" lvl="1" indent="-317500" algn="l" rtl="0">
              <a:lnSpc>
                <a:spcPct val="90000"/>
              </a:lnSpc>
              <a:spcBef>
                <a:spcPts val="0"/>
              </a:spcBef>
              <a:spcAft>
                <a:spcPts val="0"/>
              </a:spcAft>
              <a:buSzPct val="63063"/>
              <a:buChar char="○"/>
            </a:pPr>
            <a:r>
              <a:rPr lang="en" i="1"/>
              <a:t>En bloc</a:t>
            </a:r>
            <a:r>
              <a:rPr lang="en"/>
              <a:t> turning (&gt;2 steps for 180</a:t>
            </a:r>
            <a:r>
              <a:rPr lang="en" baseline="30000"/>
              <a:t>o</a:t>
            </a:r>
            <a:r>
              <a:rPr lang="en"/>
              <a:t>) </a:t>
            </a:r>
            <a:endParaRPr/>
          </a:p>
          <a:p>
            <a:pPr marL="914400" lvl="1" indent="-317500" algn="l" rtl="0">
              <a:lnSpc>
                <a:spcPct val="90000"/>
              </a:lnSpc>
              <a:spcBef>
                <a:spcPts val="0"/>
              </a:spcBef>
              <a:spcAft>
                <a:spcPts val="0"/>
              </a:spcAft>
              <a:buSzPct val="63063"/>
              <a:buChar char="○"/>
            </a:pPr>
            <a:r>
              <a:rPr lang="en"/>
              <a:t>Impaired walking balance (&gt;1 correction on an 8-step tandem walk)</a:t>
            </a:r>
            <a:endParaRPr/>
          </a:p>
          <a:p>
            <a:pPr marL="457200" lvl="0" indent="-342900" algn="l" rtl="0">
              <a:lnSpc>
                <a:spcPct val="90000"/>
              </a:lnSpc>
              <a:spcBef>
                <a:spcPts val="0"/>
              </a:spcBef>
              <a:spcAft>
                <a:spcPts val="0"/>
              </a:spcAft>
              <a:buClr>
                <a:schemeClr val="dk1"/>
              </a:buClr>
              <a:buSzPct val="69498"/>
              <a:buChar char="●"/>
            </a:pPr>
            <a:r>
              <a:rPr lang="en"/>
              <a:t>Unlikely to see upper body parkinsonism </a:t>
            </a:r>
            <a:endParaRPr/>
          </a:p>
          <a:p>
            <a:pPr marL="914400" lvl="1" indent="-317500" algn="l" rtl="0">
              <a:lnSpc>
                <a:spcPct val="90000"/>
              </a:lnSpc>
              <a:spcBef>
                <a:spcPts val="0"/>
              </a:spcBef>
              <a:spcAft>
                <a:spcPts val="0"/>
              </a:spcAft>
              <a:buSzPct val="63063"/>
              <a:buChar char="○"/>
            </a:pPr>
            <a:r>
              <a:rPr lang="en"/>
              <a:t>(e.g. soft voice, decreased facial expression)</a:t>
            </a:r>
            <a:endParaRPr/>
          </a:p>
        </p:txBody>
      </p:sp>
      <p:pic>
        <p:nvPicPr>
          <p:cNvPr id="257" name="Google Shape;257;p80"/>
          <p:cNvPicPr preferRelativeResize="0"/>
          <p:nvPr/>
        </p:nvPicPr>
        <p:blipFill rotWithShape="1">
          <a:blip r:embed="rId3">
            <a:alphaModFix/>
          </a:blip>
          <a:srcRect/>
          <a:stretch/>
        </p:blipFill>
        <p:spPr>
          <a:xfrm>
            <a:off x="6905897" y="2211977"/>
            <a:ext cx="5286103" cy="4059622"/>
          </a:xfrm>
          <a:prstGeom prst="rect">
            <a:avLst/>
          </a:prstGeom>
          <a:noFill/>
          <a:ln>
            <a:noFill/>
          </a:ln>
        </p:spPr>
      </p:pic>
      <p:sp>
        <p:nvSpPr>
          <p:cNvPr id="258" name="Google Shape;258;p80"/>
          <p:cNvSpPr txBox="1"/>
          <p:nvPr/>
        </p:nvSpPr>
        <p:spPr>
          <a:xfrm>
            <a:off x="136475" y="6005025"/>
            <a:ext cx="4935900" cy="1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dk1"/>
                </a:solidFill>
                <a:latin typeface="Calibri"/>
                <a:ea typeface="Calibri"/>
                <a:cs typeface="Calibri"/>
                <a:sym typeface="Calibri"/>
              </a:rPr>
              <a:t>https://www.lifenph.com/nphsymptoms</a:t>
            </a:r>
            <a:endParaRPr sz="7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
              <a:t>Urinary Symptoms</a:t>
            </a:r>
            <a:endParaRPr/>
          </a:p>
        </p:txBody>
      </p:sp>
      <p:sp>
        <p:nvSpPr>
          <p:cNvPr id="264" name="Google Shape;264;p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
              <a:t>Urinary urgency with incontinence</a:t>
            </a:r>
            <a:endParaRPr/>
          </a:p>
          <a:p>
            <a:pPr marL="457200" lvl="0" indent="-342900" algn="l" rtl="0">
              <a:lnSpc>
                <a:spcPct val="90000"/>
              </a:lnSpc>
              <a:spcBef>
                <a:spcPts val="1000"/>
              </a:spcBef>
              <a:spcAft>
                <a:spcPts val="0"/>
              </a:spcAft>
              <a:buClr>
                <a:schemeClr val="dk1"/>
              </a:buClr>
              <a:buSzPts val="1800"/>
              <a:buChar char="•"/>
            </a:pPr>
            <a:r>
              <a:rPr lang="en"/>
              <a:t>Gradual in onset</a:t>
            </a:r>
            <a:endParaRPr/>
          </a:p>
          <a:p>
            <a:pPr marL="457200" lvl="0" indent="-342900" algn="l" rtl="0">
              <a:lnSpc>
                <a:spcPct val="90000"/>
              </a:lnSpc>
              <a:spcBef>
                <a:spcPts val="1000"/>
              </a:spcBef>
              <a:spcAft>
                <a:spcPts val="0"/>
              </a:spcAft>
              <a:buClr>
                <a:schemeClr val="dk1"/>
              </a:buClr>
              <a:buSzPts val="1800"/>
              <a:buChar char="•"/>
            </a:pPr>
            <a:r>
              <a:rPr lang="en"/>
              <a:t>Worsening</a:t>
            </a:r>
            <a:endParaRPr/>
          </a:p>
          <a:p>
            <a:pPr marL="457200" lvl="0" indent="-342900" algn="l" rtl="0">
              <a:lnSpc>
                <a:spcPct val="90000"/>
              </a:lnSpc>
              <a:spcBef>
                <a:spcPts val="1000"/>
              </a:spcBef>
              <a:spcAft>
                <a:spcPts val="0"/>
              </a:spcAft>
              <a:buClr>
                <a:schemeClr val="dk1"/>
              </a:buClr>
              <a:buSzPts val="1800"/>
              <a:buChar char="•"/>
            </a:pPr>
            <a:r>
              <a:rPr lang="en"/>
              <a:t>Differentiate frequency, leakage, etc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8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Cognitive Symptoms</a:t>
            </a:r>
            <a:endParaRPr/>
          </a:p>
        </p:txBody>
      </p:sp>
      <p:sp>
        <p:nvSpPr>
          <p:cNvPr id="270" name="Google Shape;270;p82"/>
          <p:cNvSpPr txBox="1">
            <a:spLocks noGrp="1"/>
          </p:cNvSpPr>
          <p:nvPr>
            <p:ph type="body" idx="1"/>
          </p:nvPr>
        </p:nvSpPr>
        <p:spPr>
          <a:xfrm>
            <a:off x="415600" y="1536633"/>
            <a:ext cx="525368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90000"/>
              </a:lnSpc>
              <a:spcBef>
                <a:spcPts val="0"/>
              </a:spcBef>
              <a:spcAft>
                <a:spcPts val="0"/>
              </a:spcAft>
              <a:buClr>
                <a:schemeClr val="dk1"/>
              </a:buClr>
              <a:buSzPts val="1800"/>
              <a:buChar char="●"/>
            </a:pPr>
            <a:r>
              <a:rPr lang="en"/>
              <a:t>NPH is a significant cause of cognitive decline in the elderly</a:t>
            </a:r>
            <a:endParaRPr/>
          </a:p>
          <a:p>
            <a:pPr marL="1219170" lvl="1" indent="-423323" algn="l" rtl="0">
              <a:lnSpc>
                <a:spcPct val="90000"/>
              </a:lnSpc>
              <a:spcBef>
                <a:spcPts val="0"/>
              </a:spcBef>
              <a:spcAft>
                <a:spcPts val="0"/>
              </a:spcAft>
              <a:buClr>
                <a:schemeClr val="dk1"/>
              </a:buClr>
              <a:buSzPts val="1400"/>
              <a:buChar char="○"/>
            </a:pPr>
            <a:r>
              <a:rPr lang="en"/>
              <a:t>~1.0% - 6.0%</a:t>
            </a:r>
            <a:endParaRPr/>
          </a:p>
          <a:p>
            <a:pPr marL="609585" lvl="0" indent="-457188" algn="l" rtl="0">
              <a:lnSpc>
                <a:spcPct val="90000"/>
              </a:lnSpc>
              <a:spcBef>
                <a:spcPts val="0"/>
              </a:spcBef>
              <a:spcAft>
                <a:spcPts val="0"/>
              </a:spcAft>
              <a:buClr>
                <a:schemeClr val="dk1"/>
              </a:buClr>
              <a:buSzPts val="1800"/>
              <a:buChar char="●"/>
            </a:pPr>
            <a:r>
              <a:rPr lang="en"/>
              <a:t>80.0% - 98.5% of patients with iNPH have a disturbance of cognition </a:t>
            </a:r>
            <a:endParaRPr/>
          </a:p>
          <a:p>
            <a:pPr marL="609585" lvl="0" indent="-457188" algn="l" rtl="0">
              <a:lnSpc>
                <a:spcPct val="90000"/>
              </a:lnSpc>
              <a:spcBef>
                <a:spcPts val="0"/>
              </a:spcBef>
              <a:spcAft>
                <a:spcPts val="0"/>
              </a:spcAft>
              <a:buClr>
                <a:schemeClr val="dk1"/>
              </a:buClr>
              <a:buSzPts val="1800"/>
              <a:buChar char="●"/>
            </a:pPr>
            <a:r>
              <a:rPr lang="en"/>
              <a:t>~75% of severely demented NPH patients experience overlapping AD characteristics</a:t>
            </a:r>
            <a:endParaRPr/>
          </a:p>
          <a:p>
            <a:pPr marL="609585" lvl="0" indent="-342888" algn="l" rtl="0">
              <a:lnSpc>
                <a:spcPct val="90000"/>
              </a:lnSpc>
              <a:spcBef>
                <a:spcPts val="0"/>
              </a:spcBef>
              <a:spcAft>
                <a:spcPts val="0"/>
              </a:spcAft>
              <a:buClr>
                <a:schemeClr val="dk1"/>
              </a:buClr>
              <a:buSzPts val="1800"/>
              <a:buNone/>
            </a:pPr>
            <a:endParaRPr/>
          </a:p>
        </p:txBody>
      </p:sp>
      <p:sp>
        <p:nvSpPr>
          <p:cNvPr id="271" name="Google Shape;271;p82"/>
          <p:cNvSpPr txBox="1"/>
          <p:nvPr/>
        </p:nvSpPr>
        <p:spPr>
          <a:xfrm>
            <a:off x="5738949" y="1449557"/>
            <a:ext cx="6339840" cy="4716117"/>
          </a:xfrm>
          <a:prstGeom prst="rect">
            <a:avLst/>
          </a:prstGeom>
          <a:noFill/>
          <a:ln>
            <a:noFill/>
          </a:ln>
        </p:spPr>
        <p:txBody>
          <a:bodyPr spcFirstLastPara="1" wrap="square" lIns="121900" tIns="121900" rIns="121900" bIns="121900" anchor="t" anchorCtr="0">
            <a:normAutofit/>
          </a:bodyPr>
          <a:lstStyle/>
          <a:p>
            <a:pPr marL="609585" marR="0" lvl="0" indent="-457188" algn="l" rtl="0">
              <a:lnSpc>
                <a:spcPct val="90000"/>
              </a:lnSpc>
              <a:spcBef>
                <a:spcPts val="0"/>
              </a:spcBef>
              <a:spcAft>
                <a:spcPts val="0"/>
              </a:spcAft>
              <a:buClr>
                <a:schemeClr val="dk1"/>
              </a:buClr>
              <a:buSzPts val="1800"/>
              <a:buFont typeface="Arial"/>
              <a:buChar char="●"/>
            </a:pPr>
            <a:r>
              <a:rPr lang="en" sz="2800" b="0" i="0" u="none" strike="noStrike" cap="none">
                <a:solidFill>
                  <a:schemeClr val="dk1"/>
                </a:solidFill>
                <a:latin typeface="Calibri"/>
                <a:ea typeface="Calibri"/>
                <a:cs typeface="Calibri"/>
                <a:sym typeface="Calibri"/>
              </a:rPr>
              <a:t>“Frontal” cognitive impairment</a:t>
            </a:r>
            <a:endParaRPr/>
          </a:p>
          <a:p>
            <a:pPr marL="1219170" marR="0" lvl="1" indent="-423323" algn="l" rtl="0">
              <a:lnSpc>
                <a:spcPct val="90000"/>
              </a:lnSpc>
              <a:spcBef>
                <a:spcPts val="0"/>
              </a:spcBef>
              <a:spcAft>
                <a:spcPts val="0"/>
              </a:spcAft>
              <a:buClr>
                <a:schemeClr val="dk1"/>
              </a:buClr>
              <a:buSzPts val="1400"/>
              <a:buFont typeface="Arial"/>
              <a:buChar char="○"/>
            </a:pPr>
            <a:r>
              <a:rPr lang="en" sz="2400" b="0" i="0" u="none" strike="noStrike" cap="none">
                <a:solidFill>
                  <a:schemeClr val="dk1"/>
                </a:solidFill>
                <a:latin typeface="Calibri"/>
                <a:ea typeface="Calibri"/>
                <a:cs typeface="Calibri"/>
                <a:sym typeface="Calibri"/>
              </a:rPr>
              <a:t>Recent review article did not find a well-defined cognitive profile of NPH prior to shunting</a:t>
            </a:r>
            <a:endParaRPr/>
          </a:p>
          <a:p>
            <a:pPr marL="1219170" marR="0" lvl="1" indent="-423323" algn="l" rtl="0">
              <a:lnSpc>
                <a:spcPct val="90000"/>
              </a:lnSpc>
              <a:spcBef>
                <a:spcPts val="0"/>
              </a:spcBef>
              <a:spcAft>
                <a:spcPts val="0"/>
              </a:spcAft>
              <a:buClr>
                <a:schemeClr val="dk1"/>
              </a:buClr>
              <a:buSzPts val="1400"/>
              <a:buFont typeface="Arial"/>
              <a:buChar char="○"/>
            </a:pPr>
            <a:r>
              <a:rPr lang="en" sz="2400" b="0" i="0" u="none" strike="noStrike" cap="none">
                <a:solidFill>
                  <a:schemeClr val="dk1"/>
                </a:solidFill>
                <a:latin typeface="Calibri"/>
                <a:ea typeface="Calibri"/>
                <a:cs typeface="Calibri"/>
                <a:sym typeface="Calibri"/>
              </a:rPr>
              <a:t>May manifest with psychomotor slowing, decreased attention and concentration, executive dysfunction, and apathy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Cognitive Impairment</a:t>
            </a:r>
            <a:endParaRPr/>
          </a:p>
        </p:txBody>
      </p:sp>
      <p:sp>
        <p:nvSpPr>
          <p:cNvPr id="277" name="Google Shape;277;p19"/>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457200" lvl="0" indent="-342900" algn="l" rtl="0">
              <a:lnSpc>
                <a:spcPct val="90000"/>
              </a:lnSpc>
              <a:spcBef>
                <a:spcPts val="0"/>
              </a:spcBef>
              <a:spcAft>
                <a:spcPts val="0"/>
              </a:spcAft>
              <a:buSzPts val="1800"/>
              <a:buChar char="●"/>
            </a:pPr>
            <a:r>
              <a:rPr lang="en"/>
              <a:t>Executive Dysfunction</a:t>
            </a:r>
            <a:endParaRPr/>
          </a:p>
          <a:p>
            <a:pPr marL="914400" lvl="1" indent="-317500" algn="l" rtl="0">
              <a:lnSpc>
                <a:spcPct val="90000"/>
              </a:lnSpc>
              <a:spcBef>
                <a:spcPts val="0"/>
              </a:spcBef>
              <a:spcAft>
                <a:spcPts val="0"/>
              </a:spcAft>
              <a:buSzPts val="1400"/>
              <a:buChar char="○"/>
            </a:pPr>
            <a:r>
              <a:rPr lang="en"/>
              <a:t>Inhibition</a:t>
            </a:r>
            <a:endParaRPr/>
          </a:p>
          <a:p>
            <a:pPr marL="1371600" lvl="2" indent="-317500" algn="l" rtl="0">
              <a:lnSpc>
                <a:spcPct val="90000"/>
              </a:lnSpc>
              <a:spcBef>
                <a:spcPts val="0"/>
              </a:spcBef>
              <a:spcAft>
                <a:spcPts val="0"/>
              </a:spcAft>
              <a:buSzPts val="1400"/>
              <a:buChar char="■"/>
            </a:pPr>
            <a:r>
              <a:rPr lang="en"/>
              <a:t>Color-word stroop testing</a:t>
            </a:r>
            <a:endParaRPr/>
          </a:p>
          <a:p>
            <a:pPr marL="1828800" lvl="3" indent="-317500" algn="l" rtl="0">
              <a:lnSpc>
                <a:spcPct val="90000"/>
              </a:lnSpc>
              <a:spcBef>
                <a:spcPts val="0"/>
              </a:spcBef>
              <a:spcAft>
                <a:spcPts val="0"/>
              </a:spcAft>
              <a:buSzPts val="1400"/>
              <a:buChar char="●"/>
            </a:pPr>
            <a:r>
              <a:rPr lang="en"/>
              <a:t>Perform worse than healthy adults and patients with AD</a:t>
            </a:r>
            <a:endParaRPr/>
          </a:p>
          <a:p>
            <a:pPr marL="914400" lvl="1" indent="-317500" algn="l" rtl="0">
              <a:lnSpc>
                <a:spcPct val="90000"/>
              </a:lnSpc>
              <a:spcBef>
                <a:spcPts val="0"/>
              </a:spcBef>
              <a:spcAft>
                <a:spcPts val="0"/>
              </a:spcAft>
              <a:buSzPts val="1400"/>
              <a:buChar char="○"/>
            </a:pPr>
            <a:r>
              <a:rPr lang="en"/>
              <a:t>Shifting</a:t>
            </a:r>
            <a:endParaRPr/>
          </a:p>
          <a:p>
            <a:pPr marL="1371600" lvl="2" indent="-317500" algn="l" rtl="0">
              <a:lnSpc>
                <a:spcPct val="90000"/>
              </a:lnSpc>
              <a:spcBef>
                <a:spcPts val="0"/>
              </a:spcBef>
              <a:spcAft>
                <a:spcPts val="0"/>
              </a:spcAft>
              <a:buSzPts val="1400"/>
              <a:buChar char="■"/>
            </a:pPr>
            <a:r>
              <a:rPr lang="en"/>
              <a:t>Trail Making Test B</a:t>
            </a:r>
            <a:endParaRPr/>
          </a:p>
          <a:p>
            <a:pPr marL="1828800" lvl="3" indent="-317500" algn="l" rtl="0">
              <a:lnSpc>
                <a:spcPct val="90000"/>
              </a:lnSpc>
              <a:spcBef>
                <a:spcPts val="0"/>
              </a:spcBef>
              <a:spcAft>
                <a:spcPts val="0"/>
              </a:spcAft>
              <a:buSzPts val="1400"/>
              <a:buChar char="●"/>
            </a:pPr>
            <a:r>
              <a:rPr lang="en"/>
              <a:t>1.5 standard deviations longer than healthy adults</a:t>
            </a:r>
            <a:endParaRPr/>
          </a:p>
          <a:p>
            <a:pPr marL="914400" lvl="1" indent="-317500" algn="l" rtl="0">
              <a:lnSpc>
                <a:spcPct val="90000"/>
              </a:lnSpc>
              <a:spcBef>
                <a:spcPts val="0"/>
              </a:spcBef>
              <a:spcAft>
                <a:spcPts val="0"/>
              </a:spcAft>
              <a:buSzPts val="1400"/>
              <a:buChar char="○"/>
            </a:pPr>
            <a:r>
              <a:rPr lang="en"/>
              <a:t>Updating</a:t>
            </a:r>
            <a:endParaRPr/>
          </a:p>
          <a:p>
            <a:pPr marL="1371600" lvl="2" indent="-317500" algn="l" rtl="0">
              <a:lnSpc>
                <a:spcPct val="90000"/>
              </a:lnSpc>
              <a:spcBef>
                <a:spcPts val="0"/>
              </a:spcBef>
              <a:spcAft>
                <a:spcPts val="0"/>
              </a:spcAft>
              <a:buSzPts val="1400"/>
              <a:buChar char="■"/>
            </a:pPr>
            <a:r>
              <a:rPr lang="en"/>
              <a:t>Digit span backward test</a:t>
            </a:r>
            <a:endParaRPr/>
          </a:p>
          <a:p>
            <a:pPr marL="1828800" lvl="3" indent="-317500" algn="l" rtl="0">
              <a:lnSpc>
                <a:spcPct val="90000"/>
              </a:lnSpc>
              <a:spcBef>
                <a:spcPts val="0"/>
              </a:spcBef>
              <a:spcAft>
                <a:spcPts val="0"/>
              </a:spcAft>
              <a:buSzPts val="1400"/>
              <a:buChar char="●"/>
            </a:pPr>
            <a:r>
              <a:rPr lang="en"/>
              <a:t>Perform worse than healthy adults and patients with AD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Cognitive Impairment</a:t>
            </a:r>
            <a:endParaRPr/>
          </a:p>
        </p:txBody>
      </p:sp>
      <p:pic>
        <p:nvPicPr>
          <p:cNvPr id="283" name="Google Shape;283;p23"/>
          <p:cNvPicPr preferRelativeResize="0"/>
          <p:nvPr/>
        </p:nvPicPr>
        <p:blipFill>
          <a:blip r:embed="rId3">
            <a:alphaModFix/>
          </a:blip>
          <a:stretch>
            <a:fillRect/>
          </a:stretch>
        </p:blipFill>
        <p:spPr>
          <a:xfrm>
            <a:off x="8019150" y="85775"/>
            <a:ext cx="4172849" cy="3324150"/>
          </a:xfrm>
          <a:prstGeom prst="rect">
            <a:avLst/>
          </a:prstGeom>
          <a:noFill/>
          <a:ln>
            <a:noFill/>
          </a:ln>
        </p:spPr>
      </p:pic>
      <p:sp>
        <p:nvSpPr>
          <p:cNvPr id="284" name="Google Shape;284;p23"/>
          <p:cNvSpPr txBox="1">
            <a:spLocks noGrp="1"/>
          </p:cNvSpPr>
          <p:nvPr>
            <p:ph type="body" idx="1"/>
          </p:nvPr>
        </p:nvSpPr>
        <p:spPr>
          <a:xfrm>
            <a:off x="186999" y="1460433"/>
            <a:ext cx="11480400" cy="4672500"/>
          </a:xfrm>
          <a:prstGeom prst="rect">
            <a:avLst/>
          </a:prstGeom>
          <a:noFill/>
          <a:ln>
            <a:noFill/>
          </a:ln>
        </p:spPr>
        <p:txBody>
          <a:bodyPr spcFirstLastPara="1" wrap="square" lIns="121900" tIns="121900" rIns="121900" bIns="121900" anchor="t" anchorCtr="0">
            <a:normAutofit/>
          </a:bodyPr>
          <a:lstStyle/>
          <a:p>
            <a:pPr marL="609597" lvl="0" indent="-457200" algn="l" rtl="0">
              <a:lnSpc>
                <a:spcPct val="90000"/>
              </a:lnSpc>
              <a:spcBef>
                <a:spcPts val="0"/>
              </a:spcBef>
              <a:spcAft>
                <a:spcPts val="0"/>
              </a:spcAft>
              <a:buSzPts val="1800"/>
              <a:buChar char="●"/>
            </a:pPr>
            <a:r>
              <a:rPr lang="en"/>
              <a:t>Language</a:t>
            </a:r>
            <a:endParaRPr/>
          </a:p>
          <a:p>
            <a:pPr marL="1066797" lvl="1" indent="-457200" algn="l" rtl="0">
              <a:lnSpc>
                <a:spcPct val="90000"/>
              </a:lnSpc>
              <a:spcBef>
                <a:spcPts val="0"/>
              </a:spcBef>
              <a:spcAft>
                <a:spcPts val="0"/>
              </a:spcAft>
              <a:buSzPts val="1400"/>
              <a:buChar char="○"/>
            </a:pPr>
            <a:r>
              <a:rPr lang="en"/>
              <a:t>Phonemic fluency tests</a:t>
            </a:r>
            <a:endParaRPr/>
          </a:p>
          <a:p>
            <a:pPr marL="1523997" lvl="2" indent="-457200" algn="l" rtl="0">
              <a:lnSpc>
                <a:spcPct val="90000"/>
              </a:lnSpc>
              <a:spcBef>
                <a:spcPts val="0"/>
              </a:spcBef>
              <a:spcAft>
                <a:spcPts val="0"/>
              </a:spcAft>
              <a:buSzPts val="1400"/>
              <a:buChar char="■"/>
            </a:pPr>
            <a:r>
              <a:rPr lang="en"/>
              <a:t>iNPH patients generate fewer correct and non-repetitive words</a:t>
            </a:r>
            <a:endParaRPr/>
          </a:p>
          <a:p>
            <a:pPr marL="1981197" lvl="3" indent="-457200" algn="l" rtl="0">
              <a:lnSpc>
                <a:spcPct val="90000"/>
              </a:lnSpc>
              <a:spcBef>
                <a:spcPts val="0"/>
              </a:spcBef>
              <a:spcAft>
                <a:spcPts val="0"/>
              </a:spcAft>
              <a:buSzPts val="1400"/>
              <a:buChar char="●"/>
            </a:pPr>
            <a:r>
              <a:rPr lang="en"/>
              <a:t>Worse than healthy controls and AD patients</a:t>
            </a:r>
            <a:endParaRPr/>
          </a:p>
          <a:p>
            <a:pPr marL="914400" lvl="1" indent="-317500" algn="l" rtl="0">
              <a:lnSpc>
                <a:spcPct val="90000"/>
              </a:lnSpc>
              <a:spcBef>
                <a:spcPts val="0"/>
              </a:spcBef>
              <a:spcAft>
                <a:spcPts val="0"/>
              </a:spcAft>
              <a:buSzPts val="1400"/>
              <a:buChar char="○"/>
            </a:pPr>
            <a:r>
              <a:rPr lang="en"/>
              <a:t>Semantic fluency tests</a:t>
            </a:r>
            <a:endParaRPr/>
          </a:p>
          <a:p>
            <a:pPr marL="1981197" lvl="3" indent="-457200" algn="l" rtl="0">
              <a:lnSpc>
                <a:spcPct val="90000"/>
              </a:lnSpc>
              <a:spcBef>
                <a:spcPts val="0"/>
              </a:spcBef>
              <a:spcAft>
                <a:spcPts val="0"/>
              </a:spcAft>
              <a:buSzPts val="1400"/>
              <a:buChar char="●"/>
            </a:pPr>
            <a:r>
              <a:rPr lang="en"/>
              <a:t>iNPH worse than healthy adults, but similar to AD or PD</a:t>
            </a:r>
            <a:endParaRPr/>
          </a:p>
          <a:p>
            <a:pPr marL="609597" lvl="0" indent="-457200" algn="l" rtl="0">
              <a:lnSpc>
                <a:spcPct val="90000"/>
              </a:lnSpc>
              <a:spcBef>
                <a:spcPts val="0"/>
              </a:spcBef>
              <a:spcAft>
                <a:spcPts val="0"/>
              </a:spcAft>
              <a:buSzPts val="1800"/>
              <a:buChar char="●"/>
            </a:pPr>
            <a:r>
              <a:rPr lang="en"/>
              <a:t>Visuospatial Function</a:t>
            </a:r>
            <a:endParaRPr/>
          </a:p>
          <a:p>
            <a:pPr marL="1066797" lvl="1" indent="-457200" algn="l" rtl="0">
              <a:lnSpc>
                <a:spcPct val="90000"/>
              </a:lnSpc>
              <a:spcBef>
                <a:spcPts val="0"/>
              </a:spcBef>
              <a:spcAft>
                <a:spcPts val="0"/>
              </a:spcAft>
              <a:buSzPts val="1400"/>
              <a:buChar char="○"/>
            </a:pPr>
            <a:r>
              <a:rPr lang="en"/>
              <a:t>iNPH patients make more errors than healthy adults and patients with AD when discriminating rotated and flipped graphics or complex figures with different colors and forms</a:t>
            </a:r>
            <a:endParaRPr/>
          </a:p>
          <a:p>
            <a:pPr marL="1066797" lvl="1" indent="-457200" algn="l" rtl="0">
              <a:lnSpc>
                <a:spcPct val="90000"/>
              </a:lnSpc>
              <a:spcBef>
                <a:spcPts val="0"/>
              </a:spcBef>
              <a:spcAft>
                <a:spcPts val="0"/>
              </a:spcAft>
              <a:buSzPts val="1400"/>
              <a:buChar char="○"/>
            </a:pPr>
            <a:r>
              <a:rPr lang="en"/>
              <a:t>iNPH patients make more errors when asked to replicate a Rey complex</a:t>
            </a:r>
            <a:endParaRPr/>
          </a:p>
          <a:p>
            <a:pPr marL="1523997" lvl="3" indent="0" algn="l" rtl="0">
              <a:lnSpc>
                <a:spcPct val="90000"/>
              </a:lnSpc>
              <a:spcBef>
                <a:spcPts val="0"/>
              </a:spcBef>
              <a:spcAft>
                <a:spcPts val="0"/>
              </a:spcAft>
              <a:buSzPts val="1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NPH - imaging</a:t>
            </a:r>
            <a:endParaRPr/>
          </a:p>
        </p:txBody>
      </p:sp>
      <p:sp>
        <p:nvSpPr>
          <p:cNvPr id="290" name="Google Shape;290;p25"/>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90000"/>
              </a:lnSpc>
              <a:spcBef>
                <a:spcPts val="0"/>
              </a:spcBef>
              <a:spcAft>
                <a:spcPts val="0"/>
              </a:spcAft>
              <a:buClr>
                <a:schemeClr val="dk1"/>
              </a:buClr>
              <a:buSzPts val="1800"/>
              <a:buChar char="●"/>
            </a:pPr>
            <a:r>
              <a:rPr lang="en"/>
              <a:t>Attempts have been made to improve diagnostic accuracy for imaging</a:t>
            </a:r>
            <a:endParaRPr/>
          </a:p>
          <a:p>
            <a:pPr marL="1219170" lvl="1" indent="-423323" algn="l" rtl="0">
              <a:lnSpc>
                <a:spcPct val="90000"/>
              </a:lnSpc>
              <a:spcBef>
                <a:spcPts val="0"/>
              </a:spcBef>
              <a:spcAft>
                <a:spcPts val="0"/>
              </a:spcAft>
              <a:buClr>
                <a:schemeClr val="dk1"/>
              </a:buClr>
              <a:buSzPts val="1400"/>
              <a:buChar char="○"/>
            </a:pPr>
            <a:r>
              <a:rPr lang="en"/>
              <a:t>iNPH Radscale</a:t>
            </a:r>
            <a:endParaRPr/>
          </a:p>
        </p:txBody>
      </p:sp>
      <p:pic>
        <p:nvPicPr>
          <p:cNvPr id="291" name="Google Shape;291;p25" descr="https://prod-images-static.radiopaedia.org/images/51946028/86cd29ea4b24bdccd2379b401cb6c9_big_gallery.jpeg"/>
          <p:cNvPicPr preferRelativeResize="0"/>
          <p:nvPr/>
        </p:nvPicPr>
        <p:blipFill rotWithShape="1">
          <a:blip r:embed="rId3">
            <a:alphaModFix/>
          </a:blip>
          <a:srcRect/>
          <a:stretch/>
        </p:blipFill>
        <p:spPr>
          <a:xfrm>
            <a:off x="8864640" y="2865120"/>
            <a:ext cx="3126427" cy="2992438"/>
          </a:xfrm>
          <a:prstGeom prst="rect">
            <a:avLst/>
          </a:prstGeom>
          <a:noFill/>
          <a:ln>
            <a:noFill/>
          </a:ln>
        </p:spPr>
      </p:pic>
      <p:sp>
        <p:nvSpPr>
          <p:cNvPr id="292" name="Google Shape;292;p25"/>
          <p:cNvSpPr txBox="1"/>
          <p:nvPr/>
        </p:nvSpPr>
        <p:spPr>
          <a:xfrm>
            <a:off x="9581137" y="6662059"/>
            <a:ext cx="259344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Calibri"/>
                <a:ea typeface="Calibri"/>
                <a:cs typeface="Calibri"/>
                <a:sym typeface="Calibri"/>
              </a:rPr>
              <a:t>https://radiopaedia.org/articles/normal-pressure-hydrocephalus?lang=us</a:t>
            </a:r>
            <a:endParaRPr sz="1400" b="0" i="0" u="none" strike="noStrike" cap="none">
              <a:solidFill>
                <a:srgbClr val="000000"/>
              </a:solidFill>
              <a:latin typeface="Arial"/>
              <a:ea typeface="Arial"/>
              <a:cs typeface="Arial"/>
              <a:sym typeface="Arial"/>
            </a:endParaRPr>
          </a:p>
        </p:txBody>
      </p:sp>
      <p:pic>
        <p:nvPicPr>
          <p:cNvPr id="293" name="Google Shape;293;p25" descr="https://prod-images-static.radiopaedia.org/images/51945914/99c0a0cbcd329ef9c4da318a408737_big_gallery.jpeg"/>
          <p:cNvPicPr preferRelativeResize="0"/>
          <p:nvPr/>
        </p:nvPicPr>
        <p:blipFill rotWithShape="1">
          <a:blip r:embed="rId4">
            <a:alphaModFix/>
          </a:blip>
          <a:srcRect/>
          <a:stretch/>
        </p:blipFill>
        <p:spPr>
          <a:xfrm>
            <a:off x="5372025" y="2865120"/>
            <a:ext cx="3396821" cy="2992438"/>
          </a:xfrm>
          <a:prstGeom prst="rect">
            <a:avLst/>
          </a:prstGeom>
          <a:noFill/>
          <a:ln>
            <a:noFill/>
          </a:ln>
        </p:spPr>
      </p:pic>
      <p:pic>
        <p:nvPicPr>
          <p:cNvPr id="294" name="Google Shape;294;p25"/>
          <p:cNvPicPr preferRelativeResize="0"/>
          <p:nvPr/>
        </p:nvPicPr>
        <p:blipFill rotWithShape="1">
          <a:blip r:embed="rId5">
            <a:alphaModFix/>
          </a:blip>
          <a:srcRect/>
          <a:stretch/>
        </p:blipFill>
        <p:spPr>
          <a:xfrm>
            <a:off x="2476880" y="2865119"/>
            <a:ext cx="2765684" cy="29989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838200" y="857646"/>
            <a:ext cx="10515600" cy="83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Disclosures</a:t>
            </a:r>
            <a:endParaRPr/>
          </a:p>
        </p:txBody>
      </p:sp>
      <p:sp>
        <p:nvSpPr>
          <p:cNvPr id="173" name="Google Shape;173;p3"/>
          <p:cNvSpPr txBox="1">
            <a:spLocks noGrp="1"/>
          </p:cNvSpPr>
          <p:nvPr>
            <p:ph type="body" idx="1"/>
          </p:nvPr>
        </p:nvSpPr>
        <p:spPr>
          <a:xfrm>
            <a:off x="838200" y="2289153"/>
            <a:ext cx="10515600" cy="38877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
              <a:t>Intramural BNI funding for NPH and MRI study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83"/>
          <p:cNvPicPr preferRelativeResize="0"/>
          <p:nvPr/>
        </p:nvPicPr>
        <p:blipFill rotWithShape="1">
          <a:blip r:embed="rId3">
            <a:alphaModFix/>
          </a:blip>
          <a:srcRect/>
          <a:stretch/>
        </p:blipFill>
        <p:spPr>
          <a:xfrm>
            <a:off x="1285525" y="0"/>
            <a:ext cx="9350906" cy="6775269"/>
          </a:xfrm>
          <a:prstGeom prst="rect">
            <a:avLst/>
          </a:prstGeom>
          <a:noFill/>
          <a:ln>
            <a:noFill/>
          </a:ln>
        </p:spPr>
      </p:pic>
      <p:sp>
        <p:nvSpPr>
          <p:cNvPr id="300" name="Google Shape;300;p83"/>
          <p:cNvSpPr txBox="1"/>
          <p:nvPr/>
        </p:nvSpPr>
        <p:spPr>
          <a:xfrm>
            <a:off x="0" y="6043752"/>
            <a:ext cx="1198439"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Arial"/>
                <a:ea typeface="Arial"/>
                <a:cs typeface="Arial"/>
                <a:sym typeface="Arial"/>
              </a:rPr>
              <a:t>Pyrgelis, 2023</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Tap Test	</a:t>
            </a:r>
            <a:endParaRPr/>
          </a:p>
        </p:txBody>
      </p:sp>
      <p:sp>
        <p:nvSpPr>
          <p:cNvPr id="306" name="Google Shape;306;p2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100000"/>
              </a:lnSpc>
              <a:spcBef>
                <a:spcPts val="0"/>
              </a:spcBef>
              <a:spcAft>
                <a:spcPts val="0"/>
              </a:spcAft>
              <a:buSzPts val="1800"/>
              <a:buChar char="●"/>
            </a:pPr>
            <a:r>
              <a:rPr lang="en"/>
              <a:t>First described with Adams et al in 1965</a:t>
            </a:r>
            <a:endParaRPr/>
          </a:p>
          <a:p>
            <a:pPr marL="609585" lvl="0" indent="-457188" algn="l" rtl="0">
              <a:lnSpc>
                <a:spcPct val="100000"/>
              </a:lnSpc>
              <a:spcBef>
                <a:spcPts val="0"/>
              </a:spcBef>
              <a:spcAft>
                <a:spcPts val="0"/>
              </a:spcAft>
              <a:buClr>
                <a:schemeClr val="dk1"/>
              </a:buClr>
              <a:buSzPts val="1800"/>
              <a:buChar char="●"/>
            </a:pPr>
            <a:r>
              <a:rPr lang="en"/>
              <a:t>Lumbar puncture assessment</a:t>
            </a:r>
            <a:endParaRPr/>
          </a:p>
          <a:p>
            <a:pPr marL="609585" lvl="0" indent="-457188" algn="l" rtl="0">
              <a:lnSpc>
                <a:spcPct val="100000"/>
              </a:lnSpc>
              <a:spcBef>
                <a:spcPts val="0"/>
              </a:spcBef>
              <a:spcAft>
                <a:spcPts val="0"/>
              </a:spcAft>
              <a:buSzPts val="1800"/>
              <a:buChar char="●"/>
            </a:pPr>
            <a:r>
              <a:rPr lang="en"/>
              <a:t>Temporarily decreasing intraventricular pressure – mimicking the effect of a shunting procedure</a:t>
            </a:r>
            <a:endParaRPr/>
          </a:p>
          <a:p>
            <a:pPr marL="609585" lvl="0" indent="-457188" algn="l" rtl="0">
              <a:lnSpc>
                <a:spcPct val="100000"/>
              </a:lnSpc>
              <a:spcBef>
                <a:spcPts val="0"/>
              </a:spcBef>
              <a:spcAft>
                <a:spcPts val="0"/>
              </a:spcAft>
              <a:buClr>
                <a:schemeClr val="dk1"/>
              </a:buClr>
              <a:buSzPts val="1800"/>
              <a:buChar char="●"/>
            </a:pPr>
            <a:r>
              <a:rPr lang="en"/>
              <a:t>Widely disseminated test</a:t>
            </a:r>
            <a:endParaRPr/>
          </a:p>
          <a:p>
            <a:pPr marL="1066785" lvl="1" indent="-457188" algn="l" rtl="0">
              <a:lnSpc>
                <a:spcPct val="100000"/>
              </a:lnSpc>
              <a:spcBef>
                <a:spcPts val="0"/>
              </a:spcBef>
              <a:spcAft>
                <a:spcPts val="0"/>
              </a:spcAft>
              <a:buSzPts val="1800"/>
              <a:buChar char="●"/>
            </a:pPr>
            <a:r>
              <a:rPr lang="en"/>
              <a:t>Easily performed and cost-effective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Recent Tap Test Results</a:t>
            </a:r>
            <a:endParaRPr/>
          </a:p>
        </p:txBody>
      </p:sp>
      <p:sp>
        <p:nvSpPr>
          <p:cNvPr id="312" name="Google Shape;312;p31"/>
          <p:cNvSpPr txBox="1">
            <a:spLocks noGrp="1"/>
          </p:cNvSpPr>
          <p:nvPr>
            <p:ph type="body" idx="1"/>
          </p:nvPr>
        </p:nvSpPr>
        <p:spPr>
          <a:xfrm>
            <a:off x="209006" y="1356968"/>
            <a:ext cx="3901441" cy="4469066"/>
          </a:xfrm>
          <a:prstGeom prst="rect">
            <a:avLst/>
          </a:prstGeom>
          <a:noFill/>
          <a:ln>
            <a:noFill/>
          </a:ln>
        </p:spPr>
        <p:txBody>
          <a:bodyPr spcFirstLastPara="1" wrap="square" lIns="121900" tIns="121900" rIns="121900" bIns="121900" anchor="t" anchorCtr="0">
            <a:normAutofit/>
          </a:bodyPr>
          <a:lstStyle/>
          <a:p>
            <a:pPr marL="609597" lvl="0" indent="-457200" algn="l" rtl="0">
              <a:lnSpc>
                <a:spcPct val="90000"/>
              </a:lnSpc>
              <a:spcBef>
                <a:spcPts val="0"/>
              </a:spcBef>
              <a:spcAft>
                <a:spcPts val="0"/>
              </a:spcAft>
              <a:buSzPts val="1800"/>
              <a:buChar char="●"/>
            </a:pPr>
            <a:r>
              <a:rPr lang="en"/>
              <a:t>In 2018, Souza et al performed tap test</a:t>
            </a:r>
            <a:endParaRPr/>
          </a:p>
          <a:p>
            <a:pPr marL="952497" lvl="1" indent="-342900" algn="l" rtl="0">
              <a:lnSpc>
                <a:spcPct val="90000"/>
              </a:lnSpc>
              <a:spcBef>
                <a:spcPts val="0"/>
              </a:spcBef>
              <a:spcAft>
                <a:spcPts val="0"/>
              </a:spcAft>
              <a:buSzPts val="1800"/>
              <a:buChar char="○"/>
            </a:pPr>
            <a:r>
              <a:rPr lang="en"/>
              <a:t>Gait speed was the most responsive parameter to the test</a:t>
            </a:r>
            <a:endParaRPr/>
          </a:p>
        </p:txBody>
      </p:sp>
      <p:pic>
        <p:nvPicPr>
          <p:cNvPr id="313" name="Google Shape;313;p31"/>
          <p:cNvPicPr preferRelativeResize="0"/>
          <p:nvPr/>
        </p:nvPicPr>
        <p:blipFill rotWithShape="1">
          <a:blip r:embed="rId3">
            <a:alphaModFix/>
          </a:blip>
          <a:srcRect/>
          <a:stretch/>
        </p:blipFill>
        <p:spPr>
          <a:xfrm>
            <a:off x="4445236" y="2816270"/>
            <a:ext cx="7746764" cy="3453902"/>
          </a:xfrm>
          <a:prstGeom prst="rect">
            <a:avLst/>
          </a:prstGeom>
          <a:noFill/>
          <a:ln>
            <a:noFill/>
          </a:ln>
        </p:spPr>
      </p:pic>
      <p:sp>
        <p:nvSpPr>
          <p:cNvPr id="314" name="Google Shape;314;p31"/>
          <p:cNvSpPr txBox="1"/>
          <p:nvPr/>
        </p:nvSpPr>
        <p:spPr>
          <a:xfrm>
            <a:off x="6297" y="6085506"/>
            <a:ext cx="818605"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Arial"/>
                <a:ea typeface="Arial"/>
                <a:cs typeface="Arial"/>
                <a:sym typeface="Arial"/>
              </a:rPr>
              <a:t>Passaretti, 2023</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32b0010b9ab_0_1"/>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testing</a:t>
            </a:r>
            <a:endParaRPr/>
          </a:p>
        </p:txBody>
      </p:sp>
      <p:sp>
        <p:nvSpPr>
          <p:cNvPr id="321" name="Google Shape;321;g32b0010b9ab_0_1"/>
          <p:cNvSpPr txBox="1">
            <a:spLocks noGrp="1"/>
          </p:cNvSpPr>
          <p:nvPr>
            <p:ph type="body" idx="1"/>
          </p:nvPr>
        </p:nvSpPr>
        <p:spPr>
          <a:xfrm>
            <a:off x="415600" y="1536625"/>
            <a:ext cx="8079300" cy="4751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Lumbar drain</a:t>
            </a:r>
            <a:endParaRPr/>
          </a:p>
          <a:p>
            <a:pPr marL="457200" lvl="0" indent="-342900" algn="l" rtl="0">
              <a:spcBef>
                <a:spcPts val="0"/>
              </a:spcBef>
              <a:spcAft>
                <a:spcPts val="0"/>
              </a:spcAft>
              <a:buSzPts val="1800"/>
              <a:buChar char="●"/>
            </a:pPr>
            <a:r>
              <a:rPr lang="en"/>
              <a:t>External lumbar drain</a:t>
            </a:r>
            <a:endParaRPr/>
          </a:p>
          <a:p>
            <a:pPr marL="457200" lvl="0" indent="-342900" algn="l" rtl="0">
              <a:spcBef>
                <a:spcPts val="0"/>
              </a:spcBef>
              <a:spcAft>
                <a:spcPts val="0"/>
              </a:spcAft>
              <a:buSzPts val="1800"/>
              <a:buChar char="●"/>
            </a:pPr>
            <a:r>
              <a:rPr lang="en"/>
              <a:t>Infusion testing</a:t>
            </a:r>
            <a:endParaRPr/>
          </a:p>
          <a:p>
            <a:pPr marL="457200" lvl="0" indent="-342900" algn="l" rtl="0">
              <a:spcBef>
                <a:spcPts val="0"/>
              </a:spcBef>
              <a:spcAft>
                <a:spcPts val="0"/>
              </a:spcAft>
              <a:buSzPts val="1800"/>
              <a:buChar char="●"/>
            </a:pPr>
            <a:r>
              <a:rPr lang="en"/>
              <a:t>Invasive intracranial pressure</a:t>
            </a:r>
            <a:endParaRPr/>
          </a:p>
          <a:p>
            <a:pPr marL="914400" lvl="1" indent="-317500" algn="l" rtl="0">
              <a:spcBef>
                <a:spcPts val="0"/>
              </a:spcBef>
              <a:spcAft>
                <a:spcPts val="0"/>
              </a:spcAft>
              <a:buSzPts val="1400"/>
              <a:buChar char="○"/>
            </a:pPr>
            <a:r>
              <a:rPr lang="en" sz="2400"/>
              <a:t>Waveform alterations and unstable ICP correlate with a 50-90% response to VPS</a:t>
            </a:r>
            <a:endParaRPr sz="2400"/>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5"/>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Shunt Decision</a:t>
            </a:r>
            <a:endParaRPr/>
          </a:p>
        </p:txBody>
      </p:sp>
      <p:sp>
        <p:nvSpPr>
          <p:cNvPr id="327" name="Google Shape;327;p35"/>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97" indent="-457200"/>
            <a:r>
              <a:rPr lang="en" dirty="0"/>
              <a:t>Final diagnosis and decision is the professional responsibility of neurologist and neurosurgeon</a:t>
            </a:r>
            <a:endParaRPr dirty="0"/>
          </a:p>
          <a:p>
            <a:pPr marL="609597" indent="-457200"/>
            <a:r>
              <a:rPr lang="en" dirty="0"/>
              <a:t>Generally should be offered to patients who demonstrate improvement in symptoms </a:t>
            </a:r>
            <a:endParaRPr lang="en" dirty="0" smtClean="0"/>
          </a:p>
          <a:p>
            <a:pPr marL="609597" indent="-457200"/>
            <a:r>
              <a:rPr lang="en-US" dirty="0"/>
              <a:t>With adequate selection of surgical </a:t>
            </a:r>
            <a:r>
              <a:rPr lang="en-US" dirty="0" smtClean="0"/>
              <a:t>candidates</a:t>
            </a:r>
          </a:p>
          <a:p>
            <a:pPr marL="952497" lvl="1" indent="-342900"/>
            <a:r>
              <a:rPr lang="en-US" dirty="0" smtClean="0"/>
              <a:t>Up </a:t>
            </a:r>
            <a:r>
              <a:rPr lang="en-US" dirty="0"/>
              <a:t>to 80-90% response </a:t>
            </a:r>
            <a:r>
              <a:rPr lang="en-US" dirty="0" smtClean="0"/>
              <a:t>rate</a:t>
            </a:r>
            <a:endParaRPr dirty="0"/>
          </a:p>
          <a:p>
            <a:pPr marL="609597" indent="-457200"/>
            <a:r>
              <a:rPr lang="en" dirty="0"/>
              <a:t>Lack of response does not contraindicate </a:t>
            </a:r>
            <a:r>
              <a:rPr lang="en" dirty="0" smtClean="0"/>
              <a:t>surgery</a:t>
            </a:r>
            <a:endParaRPr lang="en" dirty="0"/>
          </a:p>
          <a:p>
            <a:pPr marL="952497" lvl="1" indent="-342900">
              <a:buSzPts val="1800"/>
            </a:pPr>
            <a:r>
              <a:rPr lang="en" dirty="0" smtClean="0"/>
              <a:t>Tap </a:t>
            </a:r>
            <a:r>
              <a:rPr lang="en" dirty="0"/>
              <a:t>test is valid for selecting patients for surgery, but not for excluding them from treatment</a:t>
            </a:r>
            <a:endParaRPr dirty="0"/>
          </a:p>
          <a:p>
            <a:pPr marL="952497" lvl="1" indent="-342900">
              <a:buSzPts val="1800"/>
            </a:pPr>
            <a:r>
              <a:rPr lang="en" dirty="0"/>
              <a:t>Consider repeat tap test at a later date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84"/>
          <p:cNvSpPr txBox="1">
            <a:spLocks noGrp="1"/>
          </p:cNvSpPr>
          <p:nvPr>
            <p:ph type="title"/>
          </p:nvPr>
        </p:nvSpPr>
        <p:spPr>
          <a:xfrm>
            <a:off x="367932" y="164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
              <a:t>VPS Response</a:t>
            </a:r>
            <a:endParaRPr/>
          </a:p>
        </p:txBody>
      </p:sp>
      <p:pic>
        <p:nvPicPr>
          <p:cNvPr id="339" name="Google Shape;339;p84"/>
          <p:cNvPicPr preferRelativeResize="0"/>
          <p:nvPr/>
        </p:nvPicPr>
        <p:blipFill rotWithShape="1">
          <a:blip r:embed="rId3">
            <a:alphaModFix/>
          </a:blip>
          <a:srcRect/>
          <a:stretch/>
        </p:blipFill>
        <p:spPr>
          <a:xfrm>
            <a:off x="0" y="1176878"/>
            <a:ext cx="12150563" cy="4677051"/>
          </a:xfrm>
          <a:prstGeom prst="rect">
            <a:avLst/>
          </a:prstGeom>
          <a:noFill/>
          <a:ln>
            <a:noFill/>
          </a:ln>
        </p:spPr>
      </p:pic>
      <p:sp>
        <p:nvSpPr>
          <p:cNvPr id="340" name="Google Shape;340;p84"/>
          <p:cNvSpPr txBox="1"/>
          <p:nvPr/>
        </p:nvSpPr>
        <p:spPr>
          <a:xfrm>
            <a:off x="8701" y="6052460"/>
            <a:ext cx="1950720"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Arial"/>
                <a:ea typeface="Arial"/>
                <a:cs typeface="Arial"/>
                <a:sym typeface="Arial"/>
              </a:rPr>
              <a:t>Razay, 2019</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2eda5a8179_0_43"/>
          <p:cNvSpPr txBox="1">
            <a:spLocks noGrp="1"/>
          </p:cNvSpPr>
          <p:nvPr>
            <p:ph type="title"/>
          </p:nvPr>
        </p:nvSpPr>
        <p:spPr>
          <a:xfrm>
            <a:off x="367932" y="16482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
              <a:t>VPS Response - CIBIC plus scores</a:t>
            </a:r>
            <a:endParaRPr/>
          </a:p>
        </p:txBody>
      </p:sp>
      <p:sp>
        <p:nvSpPr>
          <p:cNvPr id="346" name="Google Shape;346;g32eda5a8179_0_43"/>
          <p:cNvSpPr txBox="1"/>
          <p:nvPr/>
        </p:nvSpPr>
        <p:spPr>
          <a:xfrm>
            <a:off x="8701" y="6052460"/>
            <a:ext cx="1950600" cy="18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Arial"/>
                <a:ea typeface="Arial"/>
                <a:cs typeface="Arial"/>
                <a:sym typeface="Arial"/>
              </a:rPr>
              <a:t>Razay, 2019</a:t>
            </a:r>
            <a:endParaRPr sz="600" b="0" i="0" u="none" strike="noStrike" cap="none">
              <a:solidFill>
                <a:srgbClr val="000000"/>
              </a:solidFill>
              <a:latin typeface="Arial"/>
              <a:ea typeface="Arial"/>
              <a:cs typeface="Arial"/>
              <a:sym typeface="Arial"/>
            </a:endParaRPr>
          </a:p>
        </p:txBody>
      </p:sp>
      <p:pic>
        <p:nvPicPr>
          <p:cNvPr id="347" name="Google Shape;347;g32eda5a8179_0_43"/>
          <p:cNvPicPr preferRelativeResize="0"/>
          <p:nvPr/>
        </p:nvPicPr>
        <p:blipFill>
          <a:blip r:embed="rId3">
            <a:alphaModFix/>
          </a:blip>
          <a:stretch>
            <a:fillRect/>
          </a:stretch>
        </p:blipFill>
        <p:spPr>
          <a:xfrm>
            <a:off x="1" y="1286648"/>
            <a:ext cx="9927899" cy="46724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VPS Cognitive Response</a:t>
            </a:r>
            <a:endParaRPr/>
          </a:p>
        </p:txBody>
      </p:sp>
      <p:sp>
        <p:nvSpPr>
          <p:cNvPr id="353" name="Google Shape;353;p3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09585" lvl="0" indent="-457188" algn="l" rtl="0">
              <a:lnSpc>
                <a:spcPct val="90000"/>
              </a:lnSpc>
              <a:spcBef>
                <a:spcPts val="0"/>
              </a:spcBef>
              <a:spcAft>
                <a:spcPts val="0"/>
              </a:spcAft>
              <a:buClr>
                <a:schemeClr val="dk1"/>
              </a:buClr>
              <a:buSzPts val="1800"/>
              <a:buChar char="●"/>
            </a:pPr>
            <a:r>
              <a:rPr lang="en"/>
              <a:t>Global Cognitive Decline</a:t>
            </a:r>
            <a:endParaRPr/>
          </a:p>
          <a:p>
            <a:pPr marL="1219170" lvl="1" indent="-423323" algn="l" rtl="0">
              <a:lnSpc>
                <a:spcPct val="90000"/>
              </a:lnSpc>
              <a:spcBef>
                <a:spcPts val="0"/>
              </a:spcBef>
              <a:spcAft>
                <a:spcPts val="0"/>
              </a:spcAft>
              <a:buClr>
                <a:schemeClr val="dk1"/>
              </a:buClr>
              <a:buSzPts val="1400"/>
              <a:buChar char="○"/>
            </a:pPr>
            <a:r>
              <a:rPr lang="en"/>
              <a:t>Cohort of nearly 200 patients found:</a:t>
            </a:r>
            <a:endParaRPr/>
          </a:p>
          <a:p>
            <a:pPr marL="1828754" lvl="2" indent="-423323" algn="l" rtl="0">
              <a:lnSpc>
                <a:spcPct val="90000"/>
              </a:lnSpc>
              <a:spcBef>
                <a:spcPts val="0"/>
              </a:spcBef>
              <a:spcAft>
                <a:spcPts val="0"/>
              </a:spcAft>
              <a:buClr>
                <a:schemeClr val="dk1"/>
              </a:buClr>
              <a:buSzPts val="1400"/>
              <a:buChar char="■"/>
            </a:pPr>
            <a:r>
              <a:rPr lang="en"/>
              <a:t>48.6% of patients with global cognitive decline</a:t>
            </a:r>
            <a:endParaRPr/>
          </a:p>
          <a:p>
            <a:pPr marL="2438339" lvl="3" indent="-423323" algn="l" rtl="0">
              <a:lnSpc>
                <a:spcPct val="90000"/>
              </a:lnSpc>
              <a:spcBef>
                <a:spcPts val="0"/>
              </a:spcBef>
              <a:spcAft>
                <a:spcPts val="0"/>
              </a:spcAft>
              <a:buClr>
                <a:schemeClr val="dk1"/>
              </a:buClr>
              <a:buSzPts val="1400"/>
              <a:buChar char="●"/>
            </a:pPr>
            <a:r>
              <a:rPr lang="en"/>
              <a:t>Average MMSE 16.6/30</a:t>
            </a:r>
            <a:endParaRPr/>
          </a:p>
          <a:p>
            <a:pPr marL="1219170" lvl="1" indent="-423323" algn="l" rtl="0">
              <a:lnSpc>
                <a:spcPct val="90000"/>
              </a:lnSpc>
              <a:spcBef>
                <a:spcPts val="0"/>
              </a:spcBef>
              <a:spcAft>
                <a:spcPts val="0"/>
              </a:spcAft>
              <a:buClr>
                <a:schemeClr val="dk1"/>
              </a:buClr>
              <a:buSzPts val="1400"/>
              <a:buChar char="○"/>
            </a:pPr>
            <a:r>
              <a:rPr lang="en"/>
              <a:t>VPS appears to improve MMSE score</a:t>
            </a:r>
            <a:endParaRPr/>
          </a:p>
          <a:p>
            <a:pPr marL="1219170" lvl="1" indent="-334423" algn="l" rtl="0">
              <a:lnSpc>
                <a:spcPct val="90000"/>
              </a:lnSpc>
              <a:spcBef>
                <a:spcPts val="0"/>
              </a:spcBef>
              <a:spcAft>
                <a:spcPts val="0"/>
              </a:spcAft>
              <a:buClr>
                <a:schemeClr val="dk1"/>
              </a:buClr>
              <a:buSzPts val="1400"/>
              <a:buNone/>
            </a:pPr>
            <a:endParaRPr/>
          </a:p>
          <a:p>
            <a:pPr marL="609585" lvl="0" indent="-457188" algn="l" rtl="0">
              <a:lnSpc>
                <a:spcPct val="90000"/>
              </a:lnSpc>
              <a:spcBef>
                <a:spcPts val="0"/>
              </a:spcBef>
              <a:spcAft>
                <a:spcPts val="0"/>
              </a:spcAft>
              <a:buSzPts val="1800"/>
              <a:buChar char="●"/>
            </a:pPr>
            <a:r>
              <a:rPr lang="en"/>
              <a:t>Executive Function</a:t>
            </a:r>
            <a:endParaRPr/>
          </a:p>
          <a:p>
            <a:pPr marL="1219170" lvl="1" indent="-423323" algn="l" rtl="0">
              <a:lnSpc>
                <a:spcPct val="90000"/>
              </a:lnSpc>
              <a:spcBef>
                <a:spcPts val="0"/>
              </a:spcBef>
              <a:spcAft>
                <a:spcPts val="0"/>
              </a:spcAft>
              <a:buSzPts val="1400"/>
              <a:buChar char="○"/>
            </a:pPr>
            <a:r>
              <a:rPr lang="en"/>
              <a:t>Inhibition – Color-word Stroop</a:t>
            </a:r>
            <a:endParaRPr/>
          </a:p>
          <a:p>
            <a:pPr marL="1828754" lvl="2" indent="-423323" algn="l" rtl="0">
              <a:lnSpc>
                <a:spcPct val="90000"/>
              </a:lnSpc>
              <a:spcBef>
                <a:spcPts val="0"/>
              </a:spcBef>
              <a:spcAft>
                <a:spcPts val="0"/>
              </a:spcAft>
              <a:buSzPts val="1400"/>
              <a:buChar char="■"/>
            </a:pPr>
            <a:r>
              <a:rPr lang="en"/>
              <a:t>Hellstrom et al reported that 3 months after surgery</a:t>
            </a:r>
            <a:endParaRPr/>
          </a:p>
          <a:p>
            <a:pPr marL="2438339" lvl="3" indent="-423323" algn="l" rtl="0">
              <a:lnSpc>
                <a:spcPct val="90000"/>
              </a:lnSpc>
              <a:spcBef>
                <a:spcPts val="0"/>
              </a:spcBef>
              <a:spcAft>
                <a:spcPts val="0"/>
              </a:spcAft>
              <a:buSzPts val="1400"/>
              <a:buChar char="●"/>
            </a:pPr>
            <a:r>
              <a:rPr lang="en"/>
              <a:t>82.0%-91.0% of patients could complete Stroop in a significantly shorter time</a:t>
            </a:r>
            <a:endParaRPr/>
          </a:p>
          <a:p>
            <a:pPr marL="1828754" lvl="2" indent="-423323" algn="l" rtl="0">
              <a:lnSpc>
                <a:spcPct val="90000"/>
              </a:lnSpc>
              <a:spcBef>
                <a:spcPts val="0"/>
              </a:spcBef>
              <a:spcAft>
                <a:spcPts val="0"/>
              </a:spcAft>
              <a:buSzPts val="1400"/>
              <a:buChar char="■"/>
            </a:pPr>
            <a:r>
              <a:rPr lang="en"/>
              <a:t>Duinkerke et al reported that 6 months after surgery</a:t>
            </a:r>
            <a:endParaRPr/>
          </a:p>
          <a:p>
            <a:pPr marL="2438339" lvl="3" indent="-423323" algn="l" rtl="0">
              <a:lnSpc>
                <a:spcPct val="90000"/>
              </a:lnSpc>
              <a:spcBef>
                <a:spcPts val="0"/>
              </a:spcBef>
              <a:spcAft>
                <a:spcPts val="0"/>
              </a:spcAft>
              <a:buSzPts val="1400"/>
              <a:buChar char="●"/>
            </a:pPr>
            <a:r>
              <a:rPr lang="en"/>
              <a:t>60.0% of patients had one standard deviation decrease in completion time</a:t>
            </a:r>
            <a:endParaRPr/>
          </a:p>
          <a:p>
            <a:pPr marL="0" lvl="0" indent="0" algn="l" rtl="0">
              <a:lnSpc>
                <a:spcPct val="90000"/>
              </a:lnSpc>
              <a:spcBef>
                <a:spcPts val="1600"/>
              </a:spcBef>
              <a:spcAft>
                <a:spcPts val="0"/>
              </a:spcAft>
              <a:buSzPts val="1800"/>
              <a:buNone/>
            </a:pPr>
            <a:endParaRPr/>
          </a:p>
          <a:p>
            <a:pPr marL="795847" lvl="1" indent="0" algn="l" rtl="0">
              <a:lnSpc>
                <a:spcPct val="90000"/>
              </a:lnSpc>
              <a:spcBef>
                <a:spcPts val="1600"/>
              </a:spcBef>
              <a:spcAft>
                <a:spcPts val="0"/>
              </a:spcAft>
              <a:buClr>
                <a:schemeClr val="dk1"/>
              </a:buClr>
              <a:buSzPts val="1400"/>
              <a:buNone/>
            </a:pPr>
            <a:endParaRPr/>
          </a:p>
          <a:p>
            <a:pPr marL="0" lvl="0" indent="0" algn="l" rtl="0">
              <a:lnSpc>
                <a:spcPct val="90000"/>
              </a:lnSpc>
              <a:spcBef>
                <a:spcPts val="1600"/>
              </a:spcBef>
              <a:spcAft>
                <a:spcPts val="1600"/>
              </a:spcAft>
              <a:buClr>
                <a:schemeClr val="dk1"/>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32eda5a8179_0_22"/>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Directions</a:t>
            </a:r>
            <a:endParaRPr/>
          </a:p>
        </p:txBody>
      </p:sp>
      <p:sp>
        <p:nvSpPr>
          <p:cNvPr id="366" name="Google Shape;366;g32eda5a8179_0_22"/>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g32eda5a8179_0_28"/>
          <p:cNvPicPr preferRelativeResize="0"/>
          <p:nvPr/>
        </p:nvPicPr>
        <p:blipFill>
          <a:blip r:embed="rId3">
            <a:alphaModFix/>
          </a:blip>
          <a:stretch>
            <a:fillRect/>
          </a:stretch>
        </p:blipFill>
        <p:spPr>
          <a:xfrm>
            <a:off x="152400" y="152400"/>
            <a:ext cx="11887201" cy="1683246"/>
          </a:xfrm>
          <a:prstGeom prst="rect">
            <a:avLst/>
          </a:prstGeom>
          <a:noFill/>
          <a:ln>
            <a:noFill/>
          </a:ln>
        </p:spPr>
      </p:pic>
      <p:pic>
        <p:nvPicPr>
          <p:cNvPr id="373" name="Google Shape;373;g32eda5a8179_0_28"/>
          <p:cNvPicPr preferRelativeResize="0"/>
          <p:nvPr/>
        </p:nvPicPr>
        <p:blipFill>
          <a:blip r:embed="rId4">
            <a:alphaModFix/>
          </a:blip>
          <a:stretch>
            <a:fillRect/>
          </a:stretch>
        </p:blipFill>
        <p:spPr>
          <a:xfrm>
            <a:off x="963900" y="1835646"/>
            <a:ext cx="9982200" cy="4171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Outline</a:t>
            </a:r>
            <a:endParaRPr/>
          </a:p>
        </p:txBody>
      </p:sp>
      <p:sp>
        <p:nvSpPr>
          <p:cNvPr id="179" name="Google Shape;179;p4"/>
          <p:cNvSpPr txBox="1">
            <a:spLocks noGrp="1"/>
          </p:cNvSpPr>
          <p:nvPr>
            <p:ph type="body" idx="1"/>
          </p:nvPr>
        </p:nvSpPr>
        <p:spPr>
          <a:xfrm>
            <a:off x="197886" y="1353567"/>
            <a:ext cx="5410434" cy="4555200"/>
          </a:xfrm>
          <a:prstGeom prst="rect">
            <a:avLst/>
          </a:prstGeom>
          <a:noFill/>
          <a:ln>
            <a:noFill/>
          </a:ln>
        </p:spPr>
        <p:txBody>
          <a:bodyPr spcFirstLastPara="1" wrap="square" lIns="121900" tIns="121900" rIns="121900" bIns="121900" anchor="t" anchorCtr="0">
            <a:normAutofit/>
          </a:bodyPr>
          <a:lstStyle/>
          <a:p>
            <a:pPr marL="609584" lvl="0" indent="-457188" algn="l" rtl="0">
              <a:lnSpc>
                <a:spcPct val="100000"/>
              </a:lnSpc>
              <a:spcBef>
                <a:spcPts val="0"/>
              </a:spcBef>
              <a:spcAft>
                <a:spcPts val="0"/>
              </a:spcAft>
              <a:buSzPts val="1800"/>
              <a:buChar char="●"/>
            </a:pPr>
            <a:r>
              <a:rPr lang="en"/>
              <a:t>Definition and Diagnostic Criteria</a:t>
            </a:r>
            <a:endParaRPr/>
          </a:p>
          <a:p>
            <a:pPr marL="609584" lvl="0" indent="-457188" algn="l" rtl="0">
              <a:lnSpc>
                <a:spcPct val="100000"/>
              </a:lnSpc>
              <a:spcBef>
                <a:spcPts val="0"/>
              </a:spcBef>
              <a:spcAft>
                <a:spcPts val="0"/>
              </a:spcAft>
              <a:buSzPts val="1800"/>
              <a:buChar char="●"/>
            </a:pPr>
            <a:r>
              <a:rPr lang="en"/>
              <a:t>Pathophysiology</a:t>
            </a:r>
            <a:endParaRPr/>
          </a:p>
          <a:p>
            <a:pPr marL="609584" lvl="0" indent="-457188" algn="l" rtl="0">
              <a:lnSpc>
                <a:spcPct val="100000"/>
              </a:lnSpc>
              <a:spcBef>
                <a:spcPts val="0"/>
              </a:spcBef>
              <a:spcAft>
                <a:spcPts val="0"/>
              </a:spcAft>
              <a:buSzPts val="1800"/>
              <a:buChar char="●"/>
            </a:pPr>
            <a:r>
              <a:rPr lang="en"/>
              <a:t>Evaluation</a:t>
            </a:r>
            <a:endParaRPr/>
          </a:p>
          <a:p>
            <a:pPr marL="609585" lvl="0" indent="-457188" algn="l" rtl="0">
              <a:lnSpc>
                <a:spcPct val="100000"/>
              </a:lnSpc>
              <a:spcBef>
                <a:spcPts val="0"/>
              </a:spcBef>
              <a:spcAft>
                <a:spcPts val="0"/>
              </a:spcAft>
              <a:buClr>
                <a:schemeClr val="dk1"/>
              </a:buClr>
              <a:buSzPts val="1800"/>
              <a:buChar char="●"/>
            </a:pPr>
            <a:r>
              <a:rPr lang="en"/>
              <a:t>Treatment and Response</a:t>
            </a:r>
            <a:endParaRPr/>
          </a:p>
          <a:p>
            <a:pPr marL="609585" lvl="0" indent="-457188" algn="l" rtl="0">
              <a:lnSpc>
                <a:spcPct val="100000"/>
              </a:lnSpc>
              <a:spcBef>
                <a:spcPts val="0"/>
              </a:spcBef>
              <a:spcAft>
                <a:spcPts val="0"/>
              </a:spcAft>
              <a:buClr>
                <a:schemeClr val="dk1"/>
              </a:buClr>
              <a:buSzPts val="1800"/>
              <a:buChar char="●"/>
            </a:pPr>
            <a:r>
              <a:rPr lang="en"/>
              <a:t>Future Directions</a:t>
            </a:r>
            <a:endParaRPr/>
          </a:p>
        </p:txBody>
      </p:sp>
      <p:sp>
        <p:nvSpPr>
          <p:cNvPr id="180" name="Google Shape;180;p4"/>
          <p:cNvSpPr txBox="1"/>
          <p:nvPr/>
        </p:nvSpPr>
        <p:spPr>
          <a:xfrm>
            <a:off x="9581137" y="6662059"/>
            <a:ext cx="2593500" cy="18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chemeClr val="lt1"/>
                </a:solidFill>
                <a:latin typeface="Calibri"/>
                <a:ea typeface="Calibri"/>
                <a:cs typeface="Calibri"/>
                <a:sym typeface="Calibri"/>
              </a:rPr>
              <a:t>https://www.brizbrain.com.au/case-study-normal-pressure-hydrocephalus/</a:t>
            </a:r>
            <a:endParaRPr sz="1400" b="0" i="0" u="none" strike="noStrike" cap="none">
              <a:solidFill>
                <a:srgbClr val="000000"/>
              </a:solidFill>
              <a:latin typeface="Arial"/>
              <a:ea typeface="Arial"/>
              <a:cs typeface="Arial"/>
              <a:sym typeface="Arial"/>
            </a:endParaRPr>
          </a:p>
        </p:txBody>
      </p:sp>
      <p:pic>
        <p:nvPicPr>
          <p:cNvPr id="181" name="Google Shape;181;p4"/>
          <p:cNvPicPr preferRelativeResize="0"/>
          <p:nvPr/>
        </p:nvPicPr>
        <p:blipFill rotWithShape="1">
          <a:blip r:embed="rId3">
            <a:alphaModFix/>
          </a:blip>
          <a:srcRect/>
          <a:stretch/>
        </p:blipFill>
        <p:spPr>
          <a:xfrm>
            <a:off x="5447276" y="898167"/>
            <a:ext cx="6744724" cy="42573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g32eda5a8179_0_8"/>
          <p:cNvPicPr preferRelativeResize="0"/>
          <p:nvPr/>
        </p:nvPicPr>
        <p:blipFill>
          <a:blip r:embed="rId3">
            <a:alphaModFix/>
          </a:blip>
          <a:stretch>
            <a:fillRect/>
          </a:stretch>
        </p:blipFill>
        <p:spPr>
          <a:xfrm>
            <a:off x="152400" y="152400"/>
            <a:ext cx="11887199" cy="48108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85" descr="FIGURE 1."/>
          <p:cNvPicPr preferRelativeResize="0"/>
          <p:nvPr/>
        </p:nvPicPr>
        <p:blipFill rotWithShape="1">
          <a:blip r:embed="rId3">
            <a:alphaModFix/>
          </a:blip>
          <a:srcRect/>
          <a:stretch/>
        </p:blipFill>
        <p:spPr>
          <a:xfrm>
            <a:off x="216943" y="207941"/>
            <a:ext cx="5530338" cy="6375739"/>
          </a:xfrm>
          <a:prstGeom prst="rect">
            <a:avLst/>
          </a:prstGeom>
          <a:noFill/>
          <a:ln>
            <a:noFill/>
          </a:ln>
        </p:spPr>
      </p:pic>
      <p:pic>
        <p:nvPicPr>
          <p:cNvPr id="385" name="Google Shape;385;p85"/>
          <p:cNvPicPr preferRelativeResize="0"/>
          <p:nvPr/>
        </p:nvPicPr>
        <p:blipFill>
          <a:blip r:embed="rId4">
            <a:alphaModFix/>
          </a:blip>
          <a:stretch>
            <a:fillRect/>
          </a:stretch>
        </p:blipFill>
        <p:spPr>
          <a:xfrm>
            <a:off x="6483530" y="30475"/>
            <a:ext cx="5649877" cy="655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g32eda5a8179_0_15"/>
          <p:cNvPicPr preferRelativeResize="0"/>
          <p:nvPr/>
        </p:nvPicPr>
        <p:blipFill>
          <a:blip r:embed="rId3">
            <a:alphaModFix/>
          </a:blip>
          <a:stretch>
            <a:fillRect/>
          </a:stretch>
        </p:blipFill>
        <p:spPr>
          <a:xfrm>
            <a:off x="2370739" y="0"/>
            <a:ext cx="7450522"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86"/>
          <p:cNvPicPr preferRelativeResize="0"/>
          <p:nvPr/>
        </p:nvPicPr>
        <p:blipFill rotWithShape="1">
          <a:blip r:embed="rId3">
            <a:alphaModFix/>
          </a:blip>
          <a:srcRect/>
          <a:stretch/>
        </p:blipFill>
        <p:spPr>
          <a:xfrm>
            <a:off x="0" y="336802"/>
            <a:ext cx="12192000" cy="46865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g32eda5a8179_0_0"/>
          <p:cNvPicPr preferRelativeResize="0"/>
          <p:nvPr/>
        </p:nvPicPr>
        <p:blipFill>
          <a:blip r:embed="rId3">
            <a:alphaModFix/>
          </a:blip>
          <a:stretch>
            <a:fillRect/>
          </a:stretch>
        </p:blipFill>
        <p:spPr>
          <a:xfrm>
            <a:off x="3912124" y="0"/>
            <a:ext cx="4367753"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32b0010b9ab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Take Home Points</a:t>
            </a:r>
            <a:endParaRPr/>
          </a:p>
        </p:txBody>
      </p:sp>
      <p:sp>
        <p:nvSpPr>
          <p:cNvPr id="409" name="Google Shape;409;g32b0010b9ab_0_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 dirty="0"/>
              <a:t>Not every case of NPH is created equal</a:t>
            </a:r>
            <a:endParaRPr dirty="0"/>
          </a:p>
          <a:p>
            <a:pPr marL="914400" lvl="1" indent="-342900" algn="l" rtl="0">
              <a:spcBef>
                <a:spcPts val="0"/>
              </a:spcBef>
              <a:spcAft>
                <a:spcPts val="0"/>
              </a:spcAft>
              <a:buSzPts val="1800"/>
              <a:buChar char="•"/>
            </a:pPr>
            <a:r>
              <a:rPr lang="en" dirty="0"/>
              <a:t>Different types of NPH likely</a:t>
            </a:r>
            <a:endParaRPr dirty="0"/>
          </a:p>
          <a:p>
            <a:pPr marL="457200" lvl="0" indent="-342900" algn="l" rtl="0">
              <a:spcBef>
                <a:spcPts val="0"/>
              </a:spcBef>
              <a:spcAft>
                <a:spcPts val="0"/>
              </a:spcAft>
              <a:buSzPts val="1800"/>
              <a:buChar char="•"/>
            </a:pPr>
            <a:r>
              <a:rPr lang="en" dirty="0"/>
              <a:t>Diagnostic criteria for NPH should be </a:t>
            </a:r>
            <a:r>
              <a:rPr lang="en" dirty="0" smtClean="0"/>
              <a:t>followed</a:t>
            </a:r>
            <a:endParaRPr lang="en" dirty="0"/>
          </a:p>
          <a:p>
            <a:pPr marL="457200" lvl="0" indent="-342900" algn="l" rtl="0">
              <a:spcBef>
                <a:spcPts val="0"/>
              </a:spcBef>
              <a:spcAft>
                <a:spcPts val="0"/>
              </a:spcAft>
              <a:buSzPts val="1800"/>
              <a:buChar char="•"/>
            </a:pPr>
            <a:r>
              <a:rPr lang="en" dirty="0" smtClean="0"/>
              <a:t>Gait </a:t>
            </a:r>
            <a:r>
              <a:rPr lang="en" dirty="0"/>
              <a:t>velocity and stride length should be measured during CSF removal</a:t>
            </a:r>
            <a:endParaRPr dirty="0"/>
          </a:p>
          <a:p>
            <a:pPr marL="457200" lvl="0" indent="-342900" algn="l" rtl="0">
              <a:spcBef>
                <a:spcPts val="0"/>
              </a:spcBef>
              <a:spcAft>
                <a:spcPts val="0"/>
              </a:spcAft>
              <a:buSzPts val="1800"/>
              <a:buChar char="•"/>
            </a:pPr>
            <a:r>
              <a:rPr lang="en" dirty="0"/>
              <a:t>Several trials are ongoing for the treatment of NPH</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0"/>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Citations</a:t>
            </a:r>
            <a:endParaRPr/>
          </a:p>
        </p:txBody>
      </p:sp>
      <p:sp>
        <p:nvSpPr>
          <p:cNvPr id="415" name="Google Shape;415;p50"/>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fontScale="55000" lnSpcReduction="20000"/>
          </a:bodyPr>
          <a:lstStyle/>
          <a:p>
            <a:pPr marL="609585" lvl="0" indent="-410199" algn="l" rtl="0">
              <a:lnSpc>
                <a:spcPct val="115000"/>
              </a:lnSpc>
              <a:spcBef>
                <a:spcPts val="0"/>
              </a:spcBef>
              <a:spcAft>
                <a:spcPts val="0"/>
              </a:spcAft>
              <a:buSzPct val="85000"/>
              <a:buChar char="●"/>
            </a:pPr>
            <a:r>
              <a:rPr lang="en" sz="1800"/>
              <a:t>Fasano A, Espay AJ, Tang-Wai DF, Wikkelsö C, Krauss JK. Gaps, Controversies, and Proposed Roadmap for Research in Normal Pressure Hydrocephalus. Mov Disord. 2020 Nov;35(11):1945-1954. doi: 10.1002/mds.28251. Epub 2020 Sep 22. PMID: 32959936.</a:t>
            </a:r>
            <a:endParaRPr/>
          </a:p>
          <a:p>
            <a:pPr marL="609585" lvl="0" indent="-410199" algn="l" rtl="0">
              <a:lnSpc>
                <a:spcPct val="115000"/>
              </a:lnSpc>
              <a:spcBef>
                <a:spcPts val="0"/>
              </a:spcBef>
              <a:spcAft>
                <a:spcPts val="0"/>
              </a:spcAft>
              <a:buSzPct val="85000"/>
              <a:buChar char="●"/>
            </a:pPr>
            <a:r>
              <a:rPr lang="en" sz="1800"/>
              <a:t>Manniche C, Hejl AM, Hasselbalch SG, Simonsen AH. Cerebrospinal Fluid Biomarkers in Idiopathic Normal Pressure Hydrocephalus versus Alzheimer's Disease and Subcortical Ischemic Vascular Disease: A Systematic Review. J Alzheimers Dis. 2019;68(1):267-279. doi: 10.3233/JAD-180816. PMID: 30741681.</a:t>
            </a:r>
            <a:endParaRPr/>
          </a:p>
          <a:p>
            <a:pPr marL="609585" lvl="0" indent="-410199" algn="l" rtl="0">
              <a:lnSpc>
                <a:spcPct val="115000"/>
              </a:lnSpc>
              <a:spcBef>
                <a:spcPts val="0"/>
              </a:spcBef>
              <a:spcAft>
                <a:spcPts val="0"/>
              </a:spcAft>
              <a:buSzPct val="85000"/>
              <a:buChar char="●"/>
            </a:pPr>
            <a:r>
              <a:rPr lang="en" sz="1800"/>
              <a:t>Micchia K, Formica C, De Salvo S, Muscarà N, Bramanti P, Caminiti F, Marino S, Corallo F. Normal pressure hydrocephalus: Neurophysiological and neuropsychological aspects: a narrative review. Medicine (Baltimore). 2022 Mar 4;101(9):e28922. doi: 10.1097/MD.0000000000028922. PMID: 35244047; PMCID: PMC8896519.</a:t>
            </a:r>
            <a:endParaRPr/>
          </a:p>
          <a:p>
            <a:pPr marL="609585" lvl="0" indent="-410199" algn="l" rtl="0">
              <a:lnSpc>
                <a:spcPct val="115000"/>
              </a:lnSpc>
              <a:spcBef>
                <a:spcPts val="0"/>
              </a:spcBef>
              <a:spcAft>
                <a:spcPts val="0"/>
              </a:spcAft>
              <a:buSzPct val="85000"/>
              <a:buChar char="●"/>
            </a:pPr>
            <a:r>
              <a:rPr lang="en" sz="1800"/>
              <a:t>Nakajima M, Yamada S, Miyajima M, Ishii K, Kuriyama N, Kazui H, Kanemoto H, Suehiro T, Yoshiyama K, Kameda M, Kajimoto Y, Mase M, Murai H, Kita D, Kimura T, Samejima N, Tokuda T, Kaijima M, Akiba C, Kawamura K, Atsuchi M, Hirata Y, Matsumae M, Sasaki M, Yamashita F, Aoki S, Irie R, Miyake H, Kato T, Mori E, Ishikawa M, Date I, Arai H; research committee of idiopathic normal pressure hydrocephalus. Guidelines for Management of Idiopathic Normal Pressure Hydrocephalus (Third Edition): Endorsed by the Japanese Society of Normal Pressure Hydrocephalus. Neurol Med Chir (Tokyo). 2021 Feb 15;61(2):63-97. doi: 10.2176/nmc.st.2020-0292. Epub 2021 Jan 15. PMID: 33455998; PMCID: PMC7905302.</a:t>
            </a:r>
            <a:endParaRPr sz="1760"/>
          </a:p>
          <a:p>
            <a:pPr marL="609585" lvl="0" indent="-410199" algn="l" rtl="0">
              <a:lnSpc>
                <a:spcPct val="115000"/>
              </a:lnSpc>
              <a:spcBef>
                <a:spcPts val="0"/>
              </a:spcBef>
              <a:spcAft>
                <a:spcPts val="0"/>
              </a:spcAft>
              <a:buClr>
                <a:schemeClr val="dk1"/>
              </a:buClr>
              <a:buSzPct val="85000"/>
              <a:buChar char="●"/>
            </a:pPr>
            <a:r>
              <a:rPr lang="en" sz="1760"/>
              <a:t>Oliveira LM, Nitrini R, Román GC. Normal-pressure hydrocephalus: A critical review. Dement Neuropsychol. 2019 Apr-Jun;13(2):133-143. doi: 10.1590/1980-57642018dn13-020001. Erratum in: Dement Neuropsychol. 2019 Jul-Sep;13(3):361. PMID: 31285787; PMCID: PMC6601311.</a:t>
            </a:r>
            <a:endParaRPr/>
          </a:p>
          <a:p>
            <a:pPr marL="609585" lvl="0" indent="-410199" algn="l" rtl="0">
              <a:lnSpc>
                <a:spcPct val="115000"/>
              </a:lnSpc>
              <a:spcBef>
                <a:spcPts val="0"/>
              </a:spcBef>
              <a:spcAft>
                <a:spcPts val="0"/>
              </a:spcAft>
              <a:buSzPct val="85000"/>
              <a:buChar char="●"/>
            </a:pPr>
            <a:r>
              <a:rPr lang="en" sz="1760"/>
              <a:t>Passaretti M, Maranzano A, Bluett B, Rajalingam R, Fasano A. Gait Analysis in Idiopathic Normal Pressure Hydrocephalus: A Meta-Analysis. Mov Disord Clin Pract. 2023 Oct 2;10(11):1574-1584. doi: 10.1002/mdc3.13816. PMID: 38026510; PMCID: PMC10654838.</a:t>
            </a:r>
            <a:endParaRPr sz="1760"/>
          </a:p>
          <a:p>
            <a:pPr marL="609585" lvl="0" indent="-410199" algn="l" rtl="0">
              <a:lnSpc>
                <a:spcPct val="115000"/>
              </a:lnSpc>
              <a:spcBef>
                <a:spcPts val="0"/>
              </a:spcBef>
              <a:spcAft>
                <a:spcPts val="0"/>
              </a:spcAft>
              <a:buClr>
                <a:schemeClr val="dk1"/>
              </a:buClr>
              <a:buSzPct val="85000"/>
              <a:buChar char="●"/>
            </a:pPr>
            <a:r>
              <a:rPr lang="en" sz="1760"/>
              <a:t>Patel S, Ditamo M, Mangal R, Gould M, Ganti L. Normal Pressure Hydrocephalus. Cureus. 2023 Feb 18;15(2):e35131. doi: 10.7759/cureus.35131. PMID: 36949988; PMCID: PMC10026533.</a:t>
            </a:r>
            <a:endParaRPr sz="1760"/>
          </a:p>
          <a:p>
            <a:pPr marL="609585" lvl="0" indent="-410199" algn="l" rtl="0">
              <a:lnSpc>
                <a:spcPct val="115000"/>
              </a:lnSpc>
              <a:spcBef>
                <a:spcPts val="0"/>
              </a:spcBef>
              <a:spcAft>
                <a:spcPts val="0"/>
              </a:spcAft>
              <a:buClr>
                <a:schemeClr val="dk1"/>
              </a:buClr>
              <a:buSzPct val="85000"/>
              <a:buChar char="●"/>
            </a:pPr>
            <a:r>
              <a:rPr lang="en" sz="1760"/>
              <a:t>Peterson KA, Mole TB, Keong NCH, DeVito EE, Savulich G, Pickard JD, Sahakian BJ. Structural correlates of cognitive impairment in normal pressure hydrocephalus. Acta Neurol Scand. 2019 Mar;139(3):305-312. doi: 10.1111/ane.13052. Epub 2018 Dec 3. PMID: 30428124; PMCID: PMC6492129.</a:t>
            </a:r>
            <a:endParaRPr sz="1760"/>
          </a:p>
          <a:p>
            <a:pPr marL="609585" lvl="0" indent="-410199" algn="l" rtl="0">
              <a:lnSpc>
                <a:spcPct val="115000"/>
              </a:lnSpc>
              <a:spcBef>
                <a:spcPts val="0"/>
              </a:spcBef>
              <a:spcAft>
                <a:spcPts val="0"/>
              </a:spcAft>
              <a:buClr>
                <a:schemeClr val="dk1"/>
              </a:buClr>
              <a:buSzPct val="85000"/>
              <a:buChar char="●"/>
            </a:pPr>
            <a:r>
              <a:rPr lang="en" sz="1760"/>
              <a:t>Picascia M, Zangaglia R, Bernini S, Minafra B, Sinforiani E, Pacchetti C. A review of cognitive impairment and differential diagnosis in idiopathic normal pressure hydrocephalus. Funct Neurol. 2015 Oct-Dec;30(4):217-28. doi: 10.11138/fneur/2015.30.4.217. PMID: 26727700; PMCID: PMC4758774.</a:t>
            </a:r>
            <a:endParaRPr/>
          </a:p>
          <a:p>
            <a:pPr marL="609585" lvl="0" indent="-410199" algn="l" rtl="0">
              <a:lnSpc>
                <a:spcPct val="115000"/>
              </a:lnSpc>
              <a:spcBef>
                <a:spcPts val="0"/>
              </a:spcBef>
              <a:spcAft>
                <a:spcPts val="0"/>
              </a:spcAft>
              <a:buSzPct val="85000"/>
              <a:buChar char="●"/>
            </a:pPr>
            <a:r>
              <a:rPr lang="en" sz="1760"/>
              <a:t>Pyrgelis ES, Velonakis G, Papageorgiou SG, Stefanis L, Kapaki E, Constantinides VC. Imaging Markers for Normal Pressure Hydrocephalus: An Overview. Biomedicines. 2023 Apr 24;11(5):1265. doi: 10.3390/biomedicines11051265. PMID: 37238936; PMCID: PMC10215615.</a:t>
            </a:r>
            <a:endParaRPr/>
          </a:p>
          <a:p>
            <a:pPr marL="609585" lvl="0" indent="-410199" algn="l" rtl="0">
              <a:lnSpc>
                <a:spcPct val="115000"/>
              </a:lnSpc>
              <a:spcBef>
                <a:spcPts val="0"/>
              </a:spcBef>
              <a:spcAft>
                <a:spcPts val="0"/>
              </a:spcAft>
              <a:buSzPct val="85000"/>
              <a:buChar char="●"/>
            </a:pPr>
            <a:r>
              <a:rPr lang="en" sz="1760"/>
              <a:t>Razay G, Wimmer M, Robertson I. Incidence, diagnostic criteria and outcome following ventriculoperitoneal shunting of idiopathic normal pressure hydrocephalus in a memory clinic population: a prospective observational cross-sectional and cohort study. BMJ Open. 2019 Dec 3;9(12):e028103. doi: 10.1136/bmjopen-2018-028103. PMID: 31796471; PMCID: PMC6924805.</a:t>
            </a:r>
            <a:endParaRPr sz="1760"/>
          </a:p>
          <a:p>
            <a:pPr marL="609585" lvl="0" indent="-410199" algn="l" rtl="0">
              <a:lnSpc>
                <a:spcPct val="115000"/>
              </a:lnSpc>
              <a:spcBef>
                <a:spcPts val="0"/>
              </a:spcBef>
              <a:spcAft>
                <a:spcPts val="0"/>
              </a:spcAft>
              <a:buSzPct val="85000"/>
              <a:buChar char="●"/>
            </a:pPr>
            <a:r>
              <a:rPr lang="en" sz="1800"/>
              <a:t>Tan C, Wang X, Wang Y, Wang C, Tang Z, Zhang Z, Liu J, Xiao G. The Pathogenesis Based on the Glymphatic System, Diagnosis, and Treatment of Idiopathic Normal Pressure Hydrocephalus. Clin Interv Aging. 2021 Jan 15;16:139-153. doi: 10.2147/CIA.S290709. PMID: 33488070; PMCID: PMC7815082.</a:t>
            </a:r>
            <a:endParaRPr/>
          </a:p>
          <a:p>
            <a:pPr marL="609585" lvl="0" indent="-410199" algn="l" rtl="0">
              <a:lnSpc>
                <a:spcPct val="115000"/>
              </a:lnSpc>
              <a:spcBef>
                <a:spcPts val="0"/>
              </a:spcBef>
              <a:spcAft>
                <a:spcPts val="0"/>
              </a:spcAft>
              <a:buSzPct val="85000"/>
              <a:buChar char="●"/>
            </a:pPr>
            <a:r>
              <a:rPr lang="en" sz="1800"/>
              <a:t>Tipton PW, Elder BD, Cogswell PM, Graff-Radford N. Normal pressure hydrocephalus, or Hakim syndrome: review and update. Neurol Neurochir Pol. 2024;58(1):8-20. doi: 10.5603/pjnns.97343. Epub 2023 Dec 6. PMID: 38054275.</a:t>
            </a:r>
            <a:endParaRPr sz="1800"/>
          </a:p>
          <a:p>
            <a:pPr marL="609585" lvl="0" indent="-410199" algn="l" rtl="0">
              <a:lnSpc>
                <a:spcPct val="115000"/>
              </a:lnSpc>
              <a:spcBef>
                <a:spcPts val="0"/>
              </a:spcBef>
              <a:spcAft>
                <a:spcPts val="0"/>
              </a:spcAft>
              <a:buClr>
                <a:schemeClr val="dk1"/>
              </a:buClr>
              <a:buSzPct val="85000"/>
              <a:buChar char="●"/>
            </a:pPr>
            <a:r>
              <a:rPr lang="en" sz="1760"/>
              <a:t>Xiao H, Hu F, Ding J, Ye Z. Cognitive Impairment in Idiopathic Normal Pressure Hydrocephalus. Neurosci Bull. 2022 Sep;38(9):1085-1096. doi: 10.1007/s12264-022-00873-2. Epub 2022 May 15. Erratum in: Neurosci Bull. 2022 Jul 25;: PMID: 35569106; PMCID: PMC9468191.</a:t>
            </a:r>
            <a:endParaRPr sz="176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NPH - Definition</a:t>
            </a:r>
            <a:endParaRPr/>
          </a:p>
        </p:txBody>
      </p:sp>
      <p:sp>
        <p:nvSpPr>
          <p:cNvPr id="187" name="Google Shape;187;p8"/>
          <p:cNvSpPr txBox="1">
            <a:spLocks noGrp="1"/>
          </p:cNvSpPr>
          <p:nvPr>
            <p:ph type="body" idx="1"/>
          </p:nvPr>
        </p:nvSpPr>
        <p:spPr>
          <a:xfrm>
            <a:off x="415600" y="1356967"/>
            <a:ext cx="6734137" cy="4734866"/>
          </a:xfrm>
          <a:prstGeom prst="rect">
            <a:avLst/>
          </a:prstGeom>
          <a:noFill/>
          <a:ln>
            <a:noFill/>
          </a:ln>
        </p:spPr>
        <p:txBody>
          <a:bodyPr spcFirstLastPara="1" wrap="square" lIns="121900" tIns="121900" rIns="121900" bIns="121900" anchor="t" anchorCtr="0">
            <a:normAutofit/>
          </a:bodyPr>
          <a:lstStyle/>
          <a:p>
            <a:pPr marL="609585" lvl="0" indent="-466455" algn="l" rtl="0">
              <a:lnSpc>
                <a:spcPct val="110000"/>
              </a:lnSpc>
              <a:spcBef>
                <a:spcPts val="0"/>
              </a:spcBef>
              <a:spcAft>
                <a:spcPts val="0"/>
              </a:spcAft>
              <a:buClr>
                <a:schemeClr val="accent2"/>
              </a:buClr>
              <a:buSzPts val="1946"/>
              <a:buChar char="●"/>
            </a:pPr>
            <a:r>
              <a:rPr lang="en">
                <a:highlight>
                  <a:schemeClr val="lt1"/>
                </a:highlight>
              </a:rPr>
              <a:t>Normal Pressure Hydrocephalus</a:t>
            </a:r>
            <a:endParaRPr/>
          </a:p>
          <a:p>
            <a:pPr marL="1066785" lvl="1" indent="-466455" algn="l" rtl="0">
              <a:lnSpc>
                <a:spcPct val="110000"/>
              </a:lnSpc>
              <a:spcBef>
                <a:spcPts val="0"/>
              </a:spcBef>
              <a:spcAft>
                <a:spcPts val="0"/>
              </a:spcAft>
              <a:buClr>
                <a:schemeClr val="accent2"/>
              </a:buClr>
              <a:buSzPts val="1946"/>
              <a:buChar char="●"/>
            </a:pPr>
            <a:r>
              <a:rPr lang="en">
                <a:highlight>
                  <a:schemeClr val="lt1"/>
                </a:highlight>
              </a:rPr>
              <a:t>Symptomatic hydrocephalus; Chronic hydrocephalus in adults; Hakim Syndrome; </a:t>
            </a:r>
            <a:endParaRPr>
              <a:highlight>
                <a:schemeClr val="lt1"/>
              </a:highlight>
            </a:endParaRPr>
          </a:p>
          <a:p>
            <a:pPr marL="1219170" lvl="1" indent="-430530" algn="l" rtl="0">
              <a:lnSpc>
                <a:spcPct val="110000"/>
              </a:lnSpc>
              <a:spcBef>
                <a:spcPts val="0"/>
              </a:spcBef>
              <a:spcAft>
                <a:spcPts val="0"/>
              </a:spcAft>
              <a:buClr>
                <a:schemeClr val="accent2"/>
              </a:buClr>
              <a:buSzPts val="1514"/>
              <a:buChar char="○"/>
            </a:pPr>
            <a:r>
              <a:rPr lang="en">
                <a:highlight>
                  <a:schemeClr val="lt1"/>
                </a:highlight>
              </a:rPr>
              <a:t>Potentially reversible/improvable syndrome characterized by </a:t>
            </a:r>
            <a:endParaRPr>
              <a:highlight>
                <a:schemeClr val="lt1"/>
              </a:highlight>
            </a:endParaRPr>
          </a:p>
          <a:p>
            <a:pPr marL="1828754" lvl="2" indent="-430530" algn="l" rtl="0">
              <a:lnSpc>
                <a:spcPct val="110000"/>
              </a:lnSpc>
              <a:spcBef>
                <a:spcPts val="0"/>
              </a:spcBef>
              <a:spcAft>
                <a:spcPts val="0"/>
              </a:spcAft>
              <a:buClr>
                <a:schemeClr val="accent2"/>
              </a:buClr>
              <a:buSzPts val="1514"/>
              <a:buChar char="■"/>
            </a:pPr>
            <a:r>
              <a:rPr lang="en">
                <a:highlight>
                  <a:schemeClr val="lt1"/>
                </a:highlight>
              </a:rPr>
              <a:t>Enlarged cerebral ventricles (ventriculomegaly)</a:t>
            </a:r>
            <a:endParaRPr>
              <a:highlight>
                <a:schemeClr val="lt1"/>
              </a:highlight>
            </a:endParaRPr>
          </a:p>
          <a:p>
            <a:pPr marL="1828754" lvl="2" indent="-430530" algn="l" rtl="0">
              <a:lnSpc>
                <a:spcPct val="110000"/>
              </a:lnSpc>
              <a:spcBef>
                <a:spcPts val="0"/>
              </a:spcBef>
              <a:spcAft>
                <a:spcPts val="0"/>
              </a:spcAft>
              <a:buClr>
                <a:schemeClr val="accent2"/>
              </a:buClr>
              <a:buSzPts val="1514"/>
              <a:buChar char="■"/>
            </a:pPr>
            <a:r>
              <a:rPr lang="en">
                <a:highlight>
                  <a:schemeClr val="lt1"/>
                </a:highlight>
              </a:rPr>
              <a:t>Gait Apraxia</a:t>
            </a:r>
            <a:endParaRPr>
              <a:highlight>
                <a:schemeClr val="lt1"/>
              </a:highlight>
            </a:endParaRPr>
          </a:p>
          <a:p>
            <a:pPr marL="1828754" lvl="2" indent="-430530" algn="l" rtl="0">
              <a:lnSpc>
                <a:spcPct val="110000"/>
              </a:lnSpc>
              <a:spcBef>
                <a:spcPts val="0"/>
              </a:spcBef>
              <a:spcAft>
                <a:spcPts val="0"/>
              </a:spcAft>
              <a:buClr>
                <a:schemeClr val="accent2"/>
              </a:buClr>
              <a:buSzPts val="1514"/>
              <a:buChar char="■"/>
            </a:pPr>
            <a:r>
              <a:rPr lang="en">
                <a:highlight>
                  <a:schemeClr val="lt1"/>
                </a:highlight>
              </a:rPr>
              <a:t>Urinary Incontinence</a:t>
            </a:r>
            <a:endParaRPr>
              <a:highlight>
                <a:schemeClr val="lt1"/>
              </a:highlight>
            </a:endParaRPr>
          </a:p>
          <a:p>
            <a:pPr marL="1828754" lvl="2" indent="-430530" algn="l" rtl="0">
              <a:lnSpc>
                <a:spcPct val="110000"/>
              </a:lnSpc>
              <a:spcBef>
                <a:spcPts val="0"/>
              </a:spcBef>
              <a:spcAft>
                <a:spcPts val="0"/>
              </a:spcAft>
              <a:buClr>
                <a:schemeClr val="accent2"/>
              </a:buClr>
              <a:buSzPts val="1514"/>
              <a:buChar char="■"/>
            </a:pPr>
            <a:r>
              <a:rPr lang="en">
                <a:highlight>
                  <a:schemeClr val="lt1"/>
                </a:highlight>
              </a:rPr>
              <a:t>Cognitive Impairment</a:t>
            </a:r>
            <a:endParaRPr>
              <a:highlight>
                <a:schemeClr val="lt1"/>
              </a:highlight>
            </a:endParaRPr>
          </a:p>
        </p:txBody>
      </p:sp>
      <p:pic>
        <p:nvPicPr>
          <p:cNvPr id="188" name="Google Shape;188;p8"/>
          <p:cNvPicPr preferRelativeResize="0"/>
          <p:nvPr/>
        </p:nvPicPr>
        <p:blipFill rotWithShape="1">
          <a:blip r:embed="rId3">
            <a:alphaModFix/>
          </a:blip>
          <a:srcRect/>
          <a:stretch/>
        </p:blipFill>
        <p:spPr>
          <a:xfrm>
            <a:off x="7848126" y="1356967"/>
            <a:ext cx="4155959" cy="4243524"/>
          </a:xfrm>
          <a:prstGeom prst="rect">
            <a:avLst/>
          </a:prstGeom>
          <a:noFill/>
          <a:ln>
            <a:noFill/>
          </a:ln>
        </p:spPr>
      </p:pic>
      <p:sp>
        <p:nvSpPr>
          <p:cNvPr id="189" name="Google Shape;189;p8"/>
          <p:cNvSpPr txBox="1"/>
          <p:nvPr/>
        </p:nvSpPr>
        <p:spPr>
          <a:xfrm>
            <a:off x="9581137" y="6662059"/>
            <a:ext cx="259344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lt1"/>
                </a:solidFill>
                <a:latin typeface="Calibri"/>
                <a:ea typeface="Calibri"/>
                <a:cs typeface="Calibri"/>
                <a:sym typeface="Calibri"/>
              </a:rPr>
              <a:t>https://radiopaedia.org/articles/normal-pressure-hydrocephalus?lang=us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Definition</a:t>
            </a:r>
            <a:endParaRPr/>
          </a:p>
        </p:txBody>
      </p:sp>
      <p:pic>
        <p:nvPicPr>
          <p:cNvPr id="195" name="Google Shape;195;p2"/>
          <p:cNvPicPr preferRelativeResize="0"/>
          <p:nvPr/>
        </p:nvPicPr>
        <p:blipFill rotWithShape="1">
          <a:blip r:embed="rId3">
            <a:alphaModFix/>
          </a:blip>
          <a:srcRect/>
          <a:stretch/>
        </p:blipFill>
        <p:spPr>
          <a:xfrm>
            <a:off x="850201" y="1403973"/>
            <a:ext cx="9878765" cy="4734866"/>
          </a:xfrm>
          <a:prstGeom prst="rect">
            <a:avLst/>
          </a:prstGeom>
          <a:noFill/>
          <a:ln>
            <a:noFill/>
          </a:ln>
        </p:spPr>
      </p:pic>
      <p:sp>
        <p:nvSpPr>
          <p:cNvPr id="196" name="Google Shape;196;p2"/>
          <p:cNvSpPr txBox="1"/>
          <p:nvPr/>
        </p:nvSpPr>
        <p:spPr>
          <a:xfrm>
            <a:off x="10728966" y="6046506"/>
            <a:ext cx="1436914"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Arial"/>
                <a:ea typeface="Arial"/>
                <a:cs typeface="Arial"/>
                <a:sym typeface="Arial"/>
              </a:rPr>
              <a:t>Nakajima, 2021</a:t>
            </a:r>
            <a:endParaRPr sz="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6"/>
          <p:cNvSpPr txBox="1">
            <a:spLocks noGrp="1"/>
          </p:cNvSpPr>
          <p:nvPr>
            <p:ph type="body" idx="1"/>
          </p:nvPr>
        </p:nvSpPr>
        <p:spPr>
          <a:xfrm>
            <a:off x="10668000" y="5965371"/>
            <a:ext cx="1524000" cy="278674"/>
          </a:xfrm>
          <a:prstGeom prst="rect">
            <a:avLst/>
          </a:prstGeom>
          <a:noFill/>
          <a:ln>
            <a:noFill/>
          </a:ln>
        </p:spPr>
        <p:txBody>
          <a:bodyPr spcFirstLastPara="1" wrap="square" lIns="91425" tIns="45700" rIns="91425" bIns="45700" anchor="t" anchorCtr="0">
            <a:normAutofit fontScale="55000" lnSpcReduction="20000"/>
          </a:bodyPr>
          <a:lstStyle/>
          <a:p>
            <a:pPr marL="114300" lvl="0" indent="0" algn="l" rtl="0">
              <a:lnSpc>
                <a:spcPct val="90000"/>
              </a:lnSpc>
              <a:spcBef>
                <a:spcPts val="1000"/>
              </a:spcBef>
              <a:spcAft>
                <a:spcPts val="0"/>
              </a:spcAft>
              <a:buSzPct val="363636"/>
              <a:buNone/>
            </a:pPr>
            <a:r>
              <a:rPr lang="en" sz="900"/>
              <a:t>Tipton, et al </a:t>
            </a:r>
            <a:endParaRPr sz="900"/>
          </a:p>
        </p:txBody>
      </p:sp>
      <p:pic>
        <p:nvPicPr>
          <p:cNvPr id="203" name="Google Shape;203;p76" descr="https://journals.viamedica.pl/neurologia_neurochirurgia_polska/article/viewFile/97343/78807/440636"/>
          <p:cNvPicPr preferRelativeResize="0"/>
          <p:nvPr/>
        </p:nvPicPr>
        <p:blipFill rotWithShape="1">
          <a:blip r:embed="rId3">
            <a:alphaModFix/>
          </a:blip>
          <a:srcRect/>
          <a:stretch/>
        </p:blipFill>
        <p:spPr>
          <a:xfrm>
            <a:off x="732139" y="82488"/>
            <a:ext cx="9935861" cy="66579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90000"/>
              </a:lnSpc>
              <a:spcBef>
                <a:spcPts val="0"/>
              </a:spcBef>
              <a:spcAft>
                <a:spcPts val="0"/>
              </a:spcAft>
              <a:buClr>
                <a:schemeClr val="dk1"/>
              </a:buClr>
              <a:buSzPct val="70707"/>
              <a:buFont typeface="Calibri"/>
              <a:buNone/>
            </a:pPr>
            <a:r>
              <a:rPr lang="en"/>
              <a:t>iNPH - Pathophysiology</a:t>
            </a:r>
            <a:endParaRPr/>
          </a:p>
        </p:txBody>
      </p:sp>
      <p:sp>
        <p:nvSpPr>
          <p:cNvPr id="209" name="Google Shape;209;p11"/>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rmAutofit/>
          </a:bodyPr>
          <a:lstStyle/>
          <a:p>
            <a:pPr marL="666747" lvl="0" indent="-514350" algn="l" rtl="0">
              <a:lnSpc>
                <a:spcPct val="100000"/>
              </a:lnSpc>
              <a:spcBef>
                <a:spcPts val="0"/>
              </a:spcBef>
              <a:spcAft>
                <a:spcPts val="0"/>
              </a:spcAft>
              <a:buClr>
                <a:schemeClr val="dk1"/>
              </a:buClr>
              <a:buSzPts val="1800"/>
              <a:buFont typeface="Arial"/>
              <a:buAutoNum type="arabicPeriod"/>
            </a:pPr>
            <a:r>
              <a:rPr lang="en"/>
              <a:t>Decrease in cerebral blood flow</a:t>
            </a:r>
            <a:endParaRPr/>
          </a:p>
          <a:p>
            <a:pPr marL="1253047" lvl="1" indent="-457200" algn="l" rtl="0">
              <a:lnSpc>
                <a:spcPct val="100000"/>
              </a:lnSpc>
              <a:spcBef>
                <a:spcPts val="0"/>
              </a:spcBef>
              <a:spcAft>
                <a:spcPts val="0"/>
              </a:spcAft>
              <a:buSzPts val="1400"/>
              <a:buChar char="○"/>
            </a:pPr>
            <a:r>
              <a:rPr lang="en"/>
              <a:t>Frontal cortex, periventricular white matter, basal ganglia, thalamus</a:t>
            </a:r>
            <a:endParaRPr/>
          </a:p>
          <a:p>
            <a:pPr marL="1253047" lvl="1" indent="-457200" algn="l" rtl="0">
              <a:lnSpc>
                <a:spcPct val="100000"/>
              </a:lnSpc>
              <a:spcBef>
                <a:spcPts val="0"/>
              </a:spcBef>
              <a:spcAft>
                <a:spcPts val="0"/>
              </a:spcAft>
              <a:buSzPts val="1400"/>
              <a:buChar char="○"/>
            </a:pPr>
            <a:r>
              <a:rPr lang="en"/>
              <a:t>Enhancement in cerebral perfusion after CSF removal</a:t>
            </a:r>
            <a:endParaRPr/>
          </a:p>
          <a:p>
            <a:pPr marL="666747" lvl="0" indent="-514350" algn="l" rtl="0">
              <a:lnSpc>
                <a:spcPct val="100000"/>
              </a:lnSpc>
              <a:spcBef>
                <a:spcPts val="0"/>
              </a:spcBef>
              <a:spcAft>
                <a:spcPts val="0"/>
              </a:spcAft>
              <a:buClr>
                <a:schemeClr val="dk1"/>
              </a:buClr>
              <a:buSzPts val="1800"/>
              <a:buFont typeface="Arial"/>
              <a:buAutoNum type="arabicPeriod"/>
            </a:pPr>
            <a:r>
              <a:rPr lang="en"/>
              <a:t>Venous Hypertension</a:t>
            </a:r>
            <a:endParaRPr/>
          </a:p>
          <a:p>
            <a:pPr marL="1253047" lvl="1" indent="-457200" algn="l" rtl="0">
              <a:lnSpc>
                <a:spcPct val="100000"/>
              </a:lnSpc>
              <a:spcBef>
                <a:spcPts val="0"/>
              </a:spcBef>
              <a:spcAft>
                <a:spcPts val="0"/>
              </a:spcAft>
              <a:buSzPts val="1400"/>
              <a:buChar char="○"/>
            </a:pPr>
            <a:r>
              <a:rPr lang="en"/>
              <a:t>Hinders CSF absorption through the arachnoid villae in the dural sinuses</a:t>
            </a:r>
            <a:endParaRPr/>
          </a:p>
          <a:p>
            <a:pPr marL="666747" lvl="0" indent="-514350" algn="l" rtl="0">
              <a:lnSpc>
                <a:spcPct val="100000"/>
              </a:lnSpc>
              <a:spcBef>
                <a:spcPts val="0"/>
              </a:spcBef>
              <a:spcAft>
                <a:spcPts val="0"/>
              </a:spcAft>
              <a:buClr>
                <a:schemeClr val="dk1"/>
              </a:buClr>
              <a:buSzPts val="1800"/>
              <a:buFont typeface="Arial"/>
              <a:buAutoNum type="arabicPeriod"/>
            </a:pPr>
            <a:r>
              <a:rPr lang="en"/>
              <a:t>NPH and the glymphatic system</a:t>
            </a:r>
            <a:endParaRPr/>
          </a:p>
          <a:p>
            <a:pPr marL="1253047" lvl="1" indent="-457200" algn="l" rtl="0">
              <a:lnSpc>
                <a:spcPct val="100000"/>
              </a:lnSpc>
              <a:spcBef>
                <a:spcPts val="0"/>
              </a:spcBef>
              <a:spcAft>
                <a:spcPts val="0"/>
              </a:spcAft>
              <a:buSzPts val="1400"/>
              <a:buChar char="○"/>
            </a:pPr>
            <a:r>
              <a:rPr lang="en"/>
              <a:t>Strong correlation between OSA and NPH</a:t>
            </a:r>
            <a:endParaRPr/>
          </a:p>
          <a:p>
            <a:pPr marL="1710247" lvl="2" indent="-457200" algn="l" rtl="0">
              <a:lnSpc>
                <a:spcPct val="100000"/>
              </a:lnSpc>
              <a:spcBef>
                <a:spcPts val="0"/>
              </a:spcBef>
              <a:spcAft>
                <a:spcPts val="0"/>
              </a:spcAft>
              <a:buSzPts val="1400"/>
              <a:buChar char="■"/>
            </a:pPr>
            <a:r>
              <a:rPr lang="en"/>
              <a:t>Absence of REM and delta sleep which affects glymphatic flow</a:t>
            </a:r>
            <a:endParaRPr/>
          </a:p>
          <a:p>
            <a:pPr marL="1710247" lvl="2" indent="-457200" algn="l" rtl="0">
              <a:lnSpc>
                <a:spcPct val="100000"/>
              </a:lnSpc>
              <a:spcBef>
                <a:spcPts val="0"/>
              </a:spcBef>
              <a:spcAft>
                <a:spcPts val="0"/>
              </a:spcAft>
              <a:buSzPts val="1400"/>
              <a:buChar char="■"/>
            </a:pPr>
            <a:r>
              <a:rPr lang="en"/>
              <a:t>Results in cerebral venous HTN</a:t>
            </a:r>
            <a:endParaRPr/>
          </a:p>
          <a:p>
            <a:pPr marL="1253047" lvl="1" indent="-457200" algn="l" rtl="0">
              <a:lnSpc>
                <a:spcPct val="100000"/>
              </a:lnSpc>
              <a:spcBef>
                <a:spcPts val="0"/>
              </a:spcBef>
              <a:spcAft>
                <a:spcPts val="0"/>
              </a:spcAft>
              <a:buSzPts val="1400"/>
              <a:buChar char="○"/>
            </a:pPr>
            <a:r>
              <a:rPr lang="en"/>
              <a:t>Decrease in CSF outflow</a:t>
            </a:r>
            <a:endParaRPr/>
          </a:p>
        </p:txBody>
      </p:sp>
      <p:sp>
        <p:nvSpPr>
          <p:cNvPr id="210" name="Google Shape;210;p11"/>
          <p:cNvSpPr txBox="1"/>
          <p:nvPr/>
        </p:nvSpPr>
        <p:spPr>
          <a:xfrm>
            <a:off x="11434353" y="6087294"/>
            <a:ext cx="75447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Arial"/>
                <a:ea typeface="Arial"/>
                <a:cs typeface="Arial"/>
                <a:sym typeface="Arial"/>
              </a:rPr>
              <a:t>Oliveira, 2019</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77"/>
          <p:cNvPicPr preferRelativeResize="0"/>
          <p:nvPr/>
        </p:nvPicPr>
        <p:blipFill rotWithShape="1">
          <a:blip r:embed="rId3">
            <a:alphaModFix/>
          </a:blip>
          <a:srcRect/>
          <a:stretch/>
        </p:blipFill>
        <p:spPr>
          <a:xfrm>
            <a:off x="802412" y="-34834"/>
            <a:ext cx="10740135" cy="6783977"/>
          </a:xfrm>
          <a:prstGeom prst="rect">
            <a:avLst/>
          </a:prstGeom>
          <a:noFill/>
          <a:ln>
            <a:noFill/>
          </a:ln>
        </p:spPr>
      </p:pic>
      <p:sp>
        <p:nvSpPr>
          <p:cNvPr id="216" name="Google Shape;216;p77"/>
          <p:cNvSpPr txBox="1"/>
          <p:nvPr/>
        </p:nvSpPr>
        <p:spPr>
          <a:xfrm>
            <a:off x="11434353" y="6087294"/>
            <a:ext cx="754476" cy="1846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0" i="0" u="none" strike="noStrike" cap="none">
                <a:solidFill>
                  <a:srgbClr val="000000"/>
                </a:solidFill>
                <a:latin typeface="Arial"/>
                <a:ea typeface="Arial"/>
                <a:cs typeface="Arial"/>
                <a:sym typeface="Arial"/>
              </a:rPr>
              <a:t>Oliveira, 2019</a:t>
            </a:r>
            <a:endParaRPr sz="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8"/>
          <p:cNvSpPr txBox="1">
            <a:spLocks noGrp="1"/>
          </p:cNvSpPr>
          <p:nvPr>
            <p:ph type="title"/>
          </p:nvPr>
        </p:nvSpPr>
        <p:spPr>
          <a:xfrm>
            <a:off x="838200" y="2606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
              <a:t>Japanese Diagnostic Criteria</a:t>
            </a:r>
            <a:endParaRPr/>
          </a:p>
        </p:txBody>
      </p:sp>
      <p:sp>
        <p:nvSpPr>
          <p:cNvPr id="222" name="Google Shape;222;p78"/>
          <p:cNvSpPr txBox="1">
            <a:spLocks noGrp="1"/>
          </p:cNvSpPr>
          <p:nvPr>
            <p:ph type="body" idx="1"/>
          </p:nvPr>
        </p:nvSpPr>
        <p:spPr>
          <a:xfrm>
            <a:off x="191590" y="1262738"/>
            <a:ext cx="5834741" cy="5050971"/>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 sz="3100" b="1"/>
              <a:t>Diagnostic criteria for possible iNPH</a:t>
            </a:r>
            <a:endParaRPr sz="3100" b="1"/>
          </a:p>
          <a:p>
            <a:pPr marL="457200" lvl="0" indent="-342900" algn="l" rtl="0">
              <a:lnSpc>
                <a:spcPct val="90000"/>
              </a:lnSpc>
              <a:spcBef>
                <a:spcPts val="1000"/>
              </a:spcBef>
              <a:spcAft>
                <a:spcPts val="0"/>
              </a:spcAft>
              <a:buClr>
                <a:schemeClr val="dk1"/>
              </a:buClr>
              <a:buSzPts val="1800"/>
              <a:buChar char="•"/>
            </a:pPr>
            <a:r>
              <a:rPr lang="en"/>
              <a:t>More than one symptom in the clinical triad: </a:t>
            </a:r>
            <a:endParaRPr/>
          </a:p>
          <a:p>
            <a:pPr marL="914400" lvl="1" indent="-342900" algn="l" rtl="0">
              <a:lnSpc>
                <a:spcPct val="90000"/>
              </a:lnSpc>
              <a:spcBef>
                <a:spcPts val="500"/>
              </a:spcBef>
              <a:spcAft>
                <a:spcPts val="0"/>
              </a:spcAft>
              <a:buSzPts val="1800"/>
              <a:buChar char="•"/>
            </a:pPr>
            <a:r>
              <a:rPr lang="en"/>
              <a:t>Gait disturbance</a:t>
            </a:r>
            <a:endParaRPr/>
          </a:p>
          <a:p>
            <a:pPr marL="914400" lvl="1" indent="-342900" algn="l" rtl="0">
              <a:lnSpc>
                <a:spcPct val="90000"/>
              </a:lnSpc>
              <a:spcBef>
                <a:spcPts val="500"/>
              </a:spcBef>
              <a:spcAft>
                <a:spcPts val="0"/>
              </a:spcAft>
              <a:buSzPts val="1800"/>
              <a:buChar char="•"/>
            </a:pPr>
            <a:r>
              <a:rPr lang="en"/>
              <a:t>Cognitive impairment</a:t>
            </a:r>
            <a:endParaRPr/>
          </a:p>
          <a:p>
            <a:pPr marL="914400" lvl="1" indent="-342900" algn="l" rtl="0">
              <a:lnSpc>
                <a:spcPct val="90000"/>
              </a:lnSpc>
              <a:spcBef>
                <a:spcPts val="500"/>
              </a:spcBef>
              <a:spcAft>
                <a:spcPts val="0"/>
              </a:spcAft>
              <a:buSzPts val="1800"/>
              <a:buChar char="•"/>
            </a:pPr>
            <a:r>
              <a:rPr lang="en"/>
              <a:t>Urinary incontinence</a:t>
            </a:r>
            <a:endParaRPr/>
          </a:p>
          <a:p>
            <a:pPr marL="457200" lvl="0" indent="-342900" algn="l" rtl="0">
              <a:lnSpc>
                <a:spcPct val="90000"/>
              </a:lnSpc>
              <a:spcBef>
                <a:spcPts val="1000"/>
              </a:spcBef>
              <a:spcAft>
                <a:spcPts val="0"/>
              </a:spcAft>
              <a:buClr>
                <a:schemeClr val="dk1"/>
              </a:buClr>
              <a:buSzPts val="1800"/>
              <a:buChar char="•"/>
            </a:pPr>
            <a:r>
              <a:rPr lang="en"/>
              <a:t>No secondary cause of hydrocephalus</a:t>
            </a:r>
            <a:endParaRPr/>
          </a:p>
          <a:p>
            <a:pPr marL="457200" lvl="0" indent="-342900" algn="l" rtl="0">
              <a:lnSpc>
                <a:spcPct val="90000"/>
              </a:lnSpc>
              <a:spcBef>
                <a:spcPts val="1000"/>
              </a:spcBef>
              <a:spcAft>
                <a:spcPts val="0"/>
              </a:spcAft>
              <a:buClr>
                <a:schemeClr val="dk1"/>
              </a:buClr>
              <a:buSzPts val="1800"/>
              <a:buChar char="•"/>
            </a:pPr>
            <a:r>
              <a:rPr lang="en"/>
              <a:t>Not explained by other disease</a:t>
            </a:r>
            <a:endParaRPr/>
          </a:p>
        </p:txBody>
      </p:sp>
      <p:sp>
        <p:nvSpPr>
          <p:cNvPr id="223" name="Google Shape;223;p78"/>
          <p:cNvSpPr txBox="1"/>
          <p:nvPr/>
        </p:nvSpPr>
        <p:spPr>
          <a:xfrm>
            <a:off x="6100374" y="1275798"/>
            <a:ext cx="5834741" cy="5050971"/>
          </a:xfrm>
          <a:prstGeom prst="rect">
            <a:avLst/>
          </a:prstGeom>
          <a:noFill/>
          <a:ln>
            <a:noFill/>
          </a:ln>
        </p:spPr>
        <p:txBody>
          <a:bodyPr spcFirstLastPara="1" wrap="square" lIns="91425" tIns="45700" rIns="91425" bIns="45700" anchor="t" anchorCtr="0">
            <a:normAutofit fontScale="85000" lnSpcReduction="20000"/>
          </a:bodyPr>
          <a:lstStyle/>
          <a:p>
            <a:pPr marL="114300" marR="0" lvl="0" indent="0" algn="l" rtl="0">
              <a:lnSpc>
                <a:spcPct val="90000"/>
              </a:lnSpc>
              <a:spcBef>
                <a:spcPts val="1000"/>
              </a:spcBef>
              <a:spcAft>
                <a:spcPts val="0"/>
              </a:spcAft>
              <a:buClr>
                <a:schemeClr val="dk1"/>
              </a:buClr>
              <a:buSzPct val="62283"/>
              <a:buFont typeface="Arial"/>
              <a:buNone/>
            </a:pPr>
            <a:r>
              <a:rPr lang="en" sz="3400" b="1" i="0" u="none" strike="noStrike" cap="none">
                <a:solidFill>
                  <a:schemeClr val="dk1"/>
                </a:solidFill>
                <a:latin typeface="Calibri"/>
                <a:ea typeface="Calibri"/>
                <a:cs typeface="Calibri"/>
                <a:sym typeface="Calibri"/>
              </a:rPr>
              <a:t>Diagnostic criteria for probable iNPH</a:t>
            </a:r>
            <a:endParaRPr sz="34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75630"/>
              <a:buFont typeface="Arial"/>
              <a:buChar char="•"/>
            </a:pPr>
            <a:r>
              <a:rPr lang="en" sz="2800" b="0" i="0" u="none" strike="noStrike" cap="none">
                <a:solidFill>
                  <a:schemeClr val="dk1"/>
                </a:solidFill>
                <a:latin typeface="Calibri"/>
                <a:ea typeface="Calibri"/>
                <a:cs typeface="Calibri"/>
                <a:sym typeface="Calibri"/>
              </a:rPr>
              <a:t>Meets requirements for possible iNPH</a:t>
            </a:r>
            <a:endParaRPr sz="2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75630"/>
              <a:buFont typeface="Arial"/>
              <a:buChar char="•"/>
            </a:pPr>
            <a:r>
              <a:rPr lang="en" sz="2800" b="0" i="0" u="none" strike="noStrike" cap="none">
                <a:solidFill>
                  <a:schemeClr val="dk1"/>
                </a:solidFill>
                <a:latin typeface="Calibri"/>
                <a:ea typeface="Calibri"/>
                <a:cs typeface="Calibri"/>
                <a:sym typeface="Calibri"/>
              </a:rPr>
              <a:t>CSF pressure of &lt; 200 mmH</a:t>
            </a:r>
            <a:r>
              <a:rPr lang="en" sz="2800" b="0" i="0" u="none" strike="noStrike" cap="none" baseline="-25000">
                <a:solidFill>
                  <a:schemeClr val="dk1"/>
                </a:solidFill>
                <a:latin typeface="Calibri"/>
                <a:ea typeface="Calibri"/>
                <a:cs typeface="Calibri"/>
                <a:sym typeface="Calibri"/>
              </a:rPr>
              <a:t>2</a:t>
            </a:r>
            <a:r>
              <a:rPr lang="en" sz="2800" b="0" i="0" u="none" strike="noStrike" cap="none">
                <a:solidFill>
                  <a:schemeClr val="dk1"/>
                </a:solidFill>
                <a:latin typeface="Calibri"/>
                <a:ea typeface="Calibri"/>
                <a:cs typeface="Calibri"/>
                <a:sym typeface="Calibri"/>
              </a:rPr>
              <a:t>O </a:t>
            </a:r>
            <a:endParaRPr/>
          </a:p>
          <a:p>
            <a:pPr marL="457200" marR="0" lvl="0" indent="-342900" algn="l" rtl="0">
              <a:lnSpc>
                <a:spcPct val="90000"/>
              </a:lnSpc>
              <a:spcBef>
                <a:spcPts val="1000"/>
              </a:spcBef>
              <a:spcAft>
                <a:spcPts val="0"/>
              </a:spcAft>
              <a:buClr>
                <a:schemeClr val="dk1"/>
              </a:buClr>
              <a:buSzPct val="75630"/>
              <a:buFont typeface="Arial"/>
              <a:buChar char="•"/>
            </a:pPr>
            <a:r>
              <a:rPr lang="en" sz="2800" b="0" i="0" u="none" strike="noStrike" cap="none">
                <a:solidFill>
                  <a:schemeClr val="dk1"/>
                </a:solidFill>
                <a:latin typeface="Calibri"/>
                <a:ea typeface="Calibri"/>
                <a:cs typeface="Calibri"/>
                <a:sym typeface="Calibri"/>
              </a:rPr>
              <a:t>One of the following two investigational features:</a:t>
            </a:r>
            <a:endParaRPr/>
          </a:p>
          <a:p>
            <a:pPr marL="914400" marR="0" lvl="1" indent="-342900" algn="l" rtl="0">
              <a:lnSpc>
                <a:spcPct val="90000"/>
              </a:lnSpc>
              <a:spcBef>
                <a:spcPts val="500"/>
              </a:spcBef>
              <a:spcAft>
                <a:spcPts val="0"/>
              </a:spcAft>
              <a:buClr>
                <a:schemeClr val="dk1"/>
              </a:buClr>
              <a:buSzPct val="88235"/>
              <a:buFont typeface="Arial"/>
              <a:buChar char="•"/>
            </a:pPr>
            <a:r>
              <a:rPr lang="en" sz="2400" b="0" i="0" u="none" strike="noStrike" cap="none">
                <a:solidFill>
                  <a:schemeClr val="dk1"/>
                </a:solidFill>
                <a:latin typeface="Calibri"/>
                <a:ea typeface="Calibri"/>
                <a:cs typeface="Calibri"/>
                <a:sym typeface="Calibri"/>
              </a:rPr>
              <a:t>Neuroimaging features with DESH</a:t>
            </a:r>
            <a:endParaRPr/>
          </a:p>
          <a:p>
            <a:pPr marL="914400" marR="0" lvl="1" indent="-342900" algn="l" rtl="0">
              <a:lnSpc>
                <a:spcPct val="90000"/>
              </a:lnSpc>
              <a:spcBef>
                <a:spcPts val="500"/>
              </a:spcBef>
              <a:spcAft>
                <a:spcPts val="0"/>
              </a:spcAft>
              <a:buClr>
                <a:schemeClr val="dk1"/>
              </a:buClr>
              <a:buSzPct val="88235"/>
              <a:buFont typeface="Arial"/>
              <a:buChar char="•"/>
            </a:pPr>
            <a:r>
              <a:rPr lang="en" sz="2400" b="0" i="0" u="none" strike="noStrike" cap="none">
                <a:solidFill>
                  <a:schemeClr val="dk1"/>
                </a:solidFill>
                <a:latin typeface="Calibri"/>
                <a:ea typeface="Calibri"/>
                <a:cs typeface="Calibri"/>
                <a:sym typeface="Calibri"/>
              </a:rPr>
              <a:t>Improvement after tap test</a:t>
            </a:r>
            <a:endParaRPr sz="2400" b="0" i="0" u="none" strike="noStrike" cap="none">
              <a:solidFill>
                <a:schemeClr val="dk1"/>
              </a:solidFill>
              <a:latin typeface="Calibri"/>
              <a:ea typeface="Calibri"/>
              <a:cs typeface="Calibri"/>
              <a:sym typeface="Calibri"/>
            </a:endParaRPr>
          </a:p>
          <a:p>
            <a:pPr marL="571500" marR="0" lvl="1" indent="0" algn="l" rtl="0">
              <a:lnSpc>
                <a:spcPct val="90000"/>
              </a:lnSpc>
              <a:spcBef>
                <a:spcPts val="500"/>
              </a:spcBef>
              <a:spcAft>
                <a:spcPts val="0"/>
              </a:spcAft>
              <a:buClr>
                <a:schemeClr val="dk1"/>
              </a:buClr>
              <a:buSzPct val="88235"/>
              <a:buFont typeface="Arial"/>
              <a:buNone/>
            </a:pPr>
            <a:endParaRPr sz="2400" b="0" i="0" u="none" strike="noStrike" cap="none">
              <a:solidFill>
                <a:schemeClr val="dk1"/>
              </a:solidFill>
              <a:latin typeface="Calibri"/>
              <a:ea typeface="Calibri"/>
              <a:cs typeface="Calibri"/>
              <a:sym typeface="Calibri"/>
            </a:endParaRPr>
          </a:p>
          <a:p>
            <a:pPr marL="114300" marR="0" lvl="0" indent="0" algn="l" rtl="0">
              <a:lnSpc>
                <a:spcPct val="90000"/>
              </a:lnSpc>
              <a:spcBef>
                <a:spcPts val="1000"/>
              </a:spcBef>
              <a:spcAft>
                <a:spcPts val="0"/>
              </a:spcAft>
              <a:buClr>
                <a:schemeClr val="dk1"/>
              </a:buClr>
              <a:buSzPct val="62283"/>
              <a:buFont typeface="Arial"/>
              <a:buNone/>
            </a:pPr>
            <a:r>
              <a:rPr lang="en" sz="3400" b="1" i="0" u="none" strike="noStrike" cap="none">
                <a:solidFill>
                  <a:schemeClr val="dk1"/>
                </a:solidFill>
                <a:latin typeface="Calibri"/>
                <a:ea typeface="Calibri"/>
                <a:cs typeface="Calibri"/>
                <a:sym typeface="Calibri"/>
              </a:rPr>
              <a:t>Diagnostic criterion for definite iNPH</a:t>
            </a:r>
            <a:endParaRPr sz="34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75630"/>
              <a:buFont typeface="Arial"/>
              <a:buChar char="•"/>
            </a:pPr>
            <a:r>
              <a:rPr lang="en" sz="2800" b="0" i="0" u="none" strike="noStrike" cap="none">
                <a:solidFill>
                  <a:schemeClr val="dk1"/>
                </a:solidFill>
                <a:latin typeface="Calibri"/>
                <a:ea typeface="Calibri"/>
                <a:cs typeface="Calibri"/>
                <a:sym typeface="Calibri"/>
              </a:rPr>
              <a:t>Objective improvement of symptoms after CSF shunt surgery</a:t>
            </a:r>
            <a:endParaRPr sz="2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75630"/>
              <a:buFont typeface="Arial"/>
              <a:buChar char="•"/>
            </a:pPr>
            <a:r>
              <a:rPr lang="en" sz="2800" b="0" i="0" u="none" strike="noStrike" cap="none">
                <a:solidFill>
                  <a:schemeClr val="dk1"/>
                </a:solidFill>
                <a:latin typeface="Calibri"/>
                <a:ea typeface="Calibri"/>
                <a:cs typeface="Calibri"/>
                <a:sym typeface="Calibri"/>
              </a:rPr>
              <a:t>“shunt responder”</a:t>
            </a:r>
            <a:endParaRPr sz="2800" b="0" i="0" u="none" strike="noStrike" cap="none">
              <a:solidFill>
                <a:schemeClr val="dk1"/>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ct val="7563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2005</Words>
  <Application>Microsoft Office PowerPoint</Application>
  <PresentationFormat>Widescreen</PresentationFormat>
  <Paragraphs>231</Paragraphs>
  <Slides>36</Slides>
  <Notes>36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4_Custom Design</vt:lpstr>
      <vt:lpstr>2_Custom Design</vt:lpstr>
      <vt:lpstr>PowerPoint Presentation</vt:lpstr>
      <vt:lpstr>Disclosures</vt:lpstr>
      <vt:lpstr>Outline</vt:lpstr>
      <vt:lpstr>NPH - Definition</vt:lpstr>
      <vt:lpstr>Definition</vt:lpstr>
      <vt:lpstr>PowerPoint Presentation</vt:lpstr>
      <vt:lpstr>iNPH - Pathophysiology</vt:lpstr>
      <vt:lpstr>PowerPoint Presentation</vt:lpstr>
      <vt:lpstr>Japanese Diagnostic Criteria</vt:lpstr>
      <vt:lpstr>Epidemiology</vt:lpstr>
      <vt:lpstr>NPH - Approach</vt:lpstr>
      <vt:lpstr>Symptoms</vt:lpstr>
      <vt:lpstr>Other Symptoms or Findings</vt:lpstr>
      <vt:lpstr>Gait Impairment</vt:lpstr>
      <vt:lpstr>Urinary Symptoms</vt:lpstr>
      <vt:lpstr>Cognitive Symptoms</vt:lpstr>
      <vt:lpstr>Cognitive Impairment</vt:lpstr>
      <vt:lpstr>Cognitive Impairment</vt:lpstr>
      <vt:lpstr>NPH - imaging</vt:lpstr>
      <vt:lpstr>PowerPoint Presentation</vt:lpstr>
      <vt:lpstr>Tap Test </vt:lpstr>
      <vt:lpstr>Recent Tap Test Results</vt:lpstr>
      <vt:lpstr>Other testing</vt:lpstr>
      <vt:lpstr>Shunt Decision</vt:lpstr>
      <vt:lpstr>VPS Response</vt:lpstr>
      <vt:lpstr>VPS Response - CIBIC plus scores</vt:lpstr>
      <vt:lpstr>VPS Cognitive Response</vt:lpstr>
      <vt:lpstr>Future Directions</vt:lpstr>
      <vt:lpstr>PowerPoint Presentation</vt:lpstr>
      <vt:lpstr>PowerPoint Presentation</vt:lpstr>
      <vt:lpstr>PowerPoint Presentation</vt:lpstr>
      <vt:lpstr>PowerPoint Presentation</vt:lpstr>
      <vt:lpstr>PowerPoint Presentation</vt:lpstr>
      <vt:lpstr>PowerPoint Presentation</vt:lpstr>
      <vt:lpstr>Take Home Points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Hoskin, Justin - SJHMC</dc:creator>
  <cp:lastModifiedBy>Eagan, Danielle - SJHMC</cp:lastModifiedBy>
  <cp:revision>2</cp:revision>
  <dcterms:created xsi:type="dcterms:W3CDTF">2023-10-09T21:11:27Z</dcterms:created>
  <dcterms:modified xsi:type="dcterms:W3CDTF">2025-02-10T16:23:11Z</dcterms:modified>
</cp:coreProperties>
</file>