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07" r:id="rId1"/>
    <p:sldMasterId id="2147483817" r:id="rId2"/>
    <p:sldMasterId id="2147483827" r:id="rId3"/>
    <p:sldMasterId id="2147483837" r:id="rId4"/>
    <p:sldMasterId id="2147483847" r:id="rId5"/>
  </p:sldMasterIdLst>
  <p:notesMasterIdLst>
    <p:notesMasterId r:id="rId26"/>
  </p:notesMasterIdLst>
  <p:handoutMasterIdLst>
    <p:handoutMasterId r:id="rId27"/>
  </p:handoutMasterIdLst>
  <p:sldIdLst>
    <p:sldId id="256" r:id="rId6"/>
    <p:sldId id="257" r:id="rId7"/>
    <p:sldId id="272" r:id="rId8"/>
    <p:sldId id="273" r:id="rId9"/>
    <p:sldId id="295" r:id="rId10"/>
    <p:sldId id="294" r:id="rId11"/>
    <p:sldId id="278" r:id="rId12"/>
    <p:sldId id="284" r:id="rId13"/>
    <p:sldId id="258" r:id="rId14"/>
    <p:sldId id="259" r:id="rId15"/>
    <p:sldId id="264" r:id="rId16"/>
    <p:sldId id="268" r:id="rId17"/>
    <p:sldId id="260" r:id="rId18"/>
    <p:sldId id="293" r:id="rId19"/>
    <p:sldId id="296" r:id="rId20"/>
    <p:sldId id="266" r:id="rId21"/>
    <p:sldId id="267" r:id="rId22"/>
    <p:sldId id="269" r:id="rId23"/>
    <p:sldId id="271" r:id="rId24"/>
    <p:sldId id="277" r:id="rId25"/>
  </p:sldIdLst>
  <p:sldSz cx="12192000" cy="6858000"/>
  <p:notesSz cx="6669088" cy="9753600"/>
  <p:defaultTextStyle>
    <a:defPPr rtl="0"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8C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ys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3980" autoAdjust="0"/>
  </p:normalViewPr>
  <p:slideViewPr>
    <p:cSldViewPr snapToGrid="0">
      <p:cViewPr varScale="1">
        <p:scale>
          <a:sx n="106" d="100"/>
          <a:sy n="106" d="100"/>
        </p:scale>
        <p:origin x="7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k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k1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kt.sykehuspartner.no\data\SSHF\Brukere\S\SUHE\REACT%20MCI\foredrag\phoenix\FIgurer%20phoenix%20januar%2025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kt.sykehuspartner.no\data\SSHF\Brukere\S\SUHE\REACT%20MCI\foredrag\phoenix\FIgurer%20phoenix%20januar%2025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kt.sykehuspartner.no\data\SSHF\Brukere\S\SUHE\REACT%20MCI\foredrag\phoenix\FIgurer%20phoenix%20januar%2025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kt.sykehuspartner.no\data\SSHF\Brukere\S\SUHE\REACT%20MCI\foredrag\phoenix\FIgurer%20phoenix%20januar%2025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cap="all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3200" cap="all" baseline="0"/>
              <a:t>Spatial span backwards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cap="all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6.9632249143182695E-2"/>
          <c:y val="0.14502826498922855"/>
          <c:w val="0.84888428954926276"/>
          <c:h val="0.73149970412282106"/>
        </c:manualLayout>
      </c:layout>
      <c:lineChart>
        <c:grouping val="standard"/>
        <c:varyColors val="0"/>
        <c:ser>
          <c:idx val="0"/>
          <c:order val="0"/>
          <c:tx>
            <c:strRef>
              <c:f>'Ark1'!$C$7</c:f>
              <c:strCache>
                <c:ptCount val="1"/>
                <c:pt idx="0">
                  <c:v>Double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'Ark1'!$D$6:$F$6</c:f>
              <c:strCache>
                <c:ptCount val="3"/>
                <c:pt idx="0">
                  <c:v>Baseline</c:v>
                </c:pt>
                <c:pt idx="1">
                  <c:v>3 months</c:v>
                </c:pt>
                <c:pt idx="2">
                  <c:v>6 months</c:v>
                </c:pt>
              </c:strCache>
            </c:strRef>
          </c:cat>
          <c:val>
            <c:numRef>
              <c:f>'Ark1'!$D$7:$F$7</c:f>
              <c:numCache>
                <c:formatCode>General</c:formatCode>
                <c:ptCount val="3"/>
                <c:pt idx="0">
                  <c:v>6.56</c:v>
                </c:pt>
                <c:pt idx="1">
                  <c:v>7</c:v>
                </c:pt>
                <c:pt idx="2">
                  <c:v>7.2190000000000003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A41-48E6-BED8-707B95ADED1A}"/>
            </c:ext>
          </c:extLst>
        </c:ser>
        <c:ser>
          <c:idx val="1"/>
          <c:order val="1"/>
          <c:tx>
            <c:strRef>
              <c:f>'Ark1'!$C$8</c:f>
              <c:strCache>
                <c:ptCount val="1"/>
                <c:pt idx="0">
                  <c:v>Single</c:v>
                </c:pt>
              </c:strCache>
            </c:strRef>
          </c:tx>
          <c:spPr>
            <a:ln w="571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'Ark1'!$D$6:$F$6</c:f>
              <c:strCache>
                <c:ptCount val="3"/>
                <c:pt idx="0">
                  <c:v>Baseline</c:v>
                </c:pt>
                <c:pt idx="1">
                  <c:v>3 months</c:v>
                </c:pt>
                <c:pt idx="2">
                  <c:v>6 months</c:v>
                </c:pt>
              </c:strCache>
            </c:strRef>
          </c:cat>
          <c:val>
            <c:numRef>
              <c:f>'Ark1'!$D$8:$F$8</c:f>
              <c:numCache>
                <c:formatCode>General</c:formatCode>
                <c:ptCount val="3"/>
                <c:pt idx="0">
                  <c:v>6.94</c:v>
                </c:pt>
                <c:pt idx="1">
                  <c:v>7.37</c:v>
                </c:pt>
                <c:pt idx="2">
                  <c:v>7.19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A41-48E6-BED8-707B95ADED1A}"/>
            </c:ext>
          </c:extLst>
        </c:ser>
        <c:ser>
          <c:idx val="2"/>
          <c:order val="2"/>
          <c:tx>
            <c:strRef>
              <c:f>'Ark1'!$C$9</c:f>
              <c:strCache>
                <c:ptCount val="1"/>
                <c:pt idx="0">
                  <c:v>Active control</c:v>
                </c:pt>
              </c:strCache>
            </c:strRef>
          </c:tx>
          <c:spPr>
            <a:ln w="57150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cat>
            <c:strRef>
              <c:f>'Ark1'!$D$6:$F$6</c:f>
              <c:strCache>
                <c:ptCount val="3"/>
                <c:pt idx="0">
                  <c:v>Baseline</c:v>
                </c:pt>
                <c:pt idx="1">
                  <c:v>3 months</c:v>
                </c:pt>
                <c:pt idx="2">
                  <c:v>6 months</c:v>
                </c:pt>
              </c:strCache>
            </c:strRef>
          </c:cat>
          <c:val>
            <c:numRef>
              <c:f>'Ark1'!$D$9:$F$9</c:f>
              <c:numCache>
                <c:formatCode>General</c:formatCode>
                <c:ptCount val="3"/>
                <c:pt idx="0">
                  <c:v>6.62</c:v>
                </c:pt>
                <c:pt idx="1">
                  <c:v>6.57</c:v>
                </c:pt>
                <c:pt idx="2">
                  <c:v>6.14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A41-48E6-BED8-707B95ADED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17706464"/>
        <c:axId val="1117706944"/>
      </c:lineChart>
      <c:catAx>
        <c:axId val="1117706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7706944"/>
        <c:crosses val="autoZero"/>
        <c:auto val="1"/>
        <c:lblAlgn val="ctr"/>
        <c:lblOffset val="100"/>
        <c:noMultiLvlLbl val="0"/>
      </c:catAx>
      <c:valAx>
        <c:axId val="1117706944"/>
        <c:scaling>
          <c:orientation val="minMax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400"/>
                  <a:t>Mean Spatial spaln backwards raw 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7706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0060026790752683"/>
          <c:y val="0.94864402007398918"/>
          <c:w val="0.60185047298478911"/>
          <c:h val="4.44527830392257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/>
              <a:t>SPATIAL</a:t>
            </a:r>
            <a:r>
              <a:rPr lang="en-US" sz="3200" baseline="0"/>
              <a:t> SPAN FORWARD</a:t>
            </a:r>
            <a:endParaRPr lang="en-US" sz="3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5.2728259084186394E-2"/>
          <c:y val="8.9963166215745974E-2"/>
          <c:w val="0.8838900312014174"/>
          <c:h val="0.76625482194839767"/>
        </c:manualLayout>
      </c:layout>
      <c:lineChart>
        <c:grouping val="standard"/>
        <c:varyColors val="0"/>
        <c:ser>
          <c:idx val="0"/>
          <c:order val="0"/>
          <c:tx>
            <c:strRef>
              <c:f>'Ark1'!$C$26</c:f>
              <c:strCache>
                <c:ptCount val="1"/>
                <c:pt idx="0">
                  <c:v>Double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'Ark1'!$D$25:$F$25</c:f>
              <c:strCache>
                <c:ptCount val="3"/>
                <c:pt idx="0">
                  <c:v>Baseline</c:v>
                </c:pt>
                <c:pt idx="1">
                  <c:v>3 months</c:v>
                </c:pt>
                <c:pt idx="2">
                  <c:v>6 months</c:v>
                </c:pt>
              </c:strCache>
            </c:strRef>
          </c:cat>
          <c:val>
            <c:numRef>
              <c:f>'Ark1'!$D$26:$F$26</c:f>
              <c:numCache>
                <c:formatCode>General</c:formatCode>
                <c:ptCount val="3"/>
                <c:pt idx="0">
                  <c:v>6.94</c:v>
                </c:pt>
                <c:pt idx="1">
                  <c:v>7.59</c:v>
                </c:pt>
                <c:pt idx="2">
                  <c:v>8.0909999999999993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BC-4313-9B14-6DF3268BF11A}"/>
            </c:ext>
          </c:extLst>
        </c:ser>
        <c:ser>
          <c:idx val="1"/>
          <c:order val="1"/>
          <c:tx>
            <c:strRef>
              <c:f>'Ark1'!$C$27</c:f>
              <c:strCache>
                <c:ptCount val="1"/>
                <c:pt idx="0">
                  <c:v>Single</c:v>
                </c:pt>
              </c:strCache>
            </c:strRef>
          </c:tx>
          <c:spPr>
            <a:ln w="571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'Ark1'!$D$25:$F$25</c:f>
              <c:strCache>
                <c:ptCount val="3"/>
                <c:pt idx="0">
                  <c:v>Baseline</c:v>
                </c:pt>
                <c:pt idx="1">
                  <c:v>3 months</c:v>
                </c:pt>
                <c:pt idx="2">
                  <c:v>6 months</c:v>
                </c:pt>
              </c:strCache>
            </c:strRef>
          </c:cat>
          <c:val>
            <c:numRef>
              <c:f>'Ark1'!$D$27:$F$27</c:f>
              <c:numCache>
                <c:formatCode>General</c:formatCode>
                <c:ptCount val="3"/>
                <c:pt idx="0">
                  <c:v>7.02</c:v>
                </c:pt>
                <c:pt idx="1">
                  <c:v>7.4</c:v>
                </c:pt>
                <c:pt idx="2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2BC-4313-9B14-6DF3268BF11A}"/>
            </c:ext>
          </c:extLst>
        </c:ser>
        <c:ser>
          <c:idx val="2"/>
          <c:order val="2"/>
          <c:tx>
            <c:strRef>
              <c:f>'Ark1'!$C$28</c:f>
              <c:strCache>
                <c:ptCount val="1"/>
                <c:pt idx="0">
                  <c:v>Active control</c:v>
                </c:pt>
              </c:strCache>
            </c:strRef>
          </c:tx>
          <c:spPr>
            <a:ln w="57150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cat>
            <c:strRef>
              <c:f>'Ark1'!$D$25:$F$25</c:f>
              <c:strCache>
                <c:ptCount val="3"/>
                <c:pt idx="0">
                  <c:v>Baseline</c:v>
                </c:pt>
                <c:pt idx="1">
                  <c:v>3 months</c:v>
                </c:pt>
                <c:pt idx="2">
                  <c:v>6 months</c:v>
                </c:pt>
              </c:strCache>
            </c:strRef>
          </c:cat>
          <c:val>
            <c:numRef>
              <c:f>'Ark1'!$D$28:$F$28</c:f>
              <c:numCache>
                <c:formatCode>General</c:formatCode>
                <c:ptCount val="3"/>
                <c:pt idx="0">
                  <c:v>7.27</c:v>
                </c:pt>
                <c:pt idx="1">
                  <c:v>6.6</c:v>
                </c:pt>
                <c:pt idx="2">
                  <c:v>6.83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2BC-4313-9B14-6DF3268BF1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780480"/>
        <c:axId val="24797760"/>
      </c:lineChart>
      <c:catAx>
        <c:axId val="2478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4797760"/>
        <c:crosses val="autoZero"/>
        <c:auto val="1"/>
        <c:lblAlgn val="ctr"/>
        <c:lblOffset val="100"/>
        <c:noMultiLvlLbl val="0"/>
      </c:catAx>
      <c:valAx>
        <c:axId val="24797760"/>
        <c:scaling>
          <c:orientation val="minMax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/>
                  <a:t>Mean spatial </a:t>
                </a:r>
                <a:r>
                  <a:rPr lang="en-US" sz="1400" b="0"/>
                  <a:t>span</a:t>
                </a:r>
                <a:r>
                  <a:rPr lang="en-US" sz="1200" b="0"/>
                  <a:t> forward raw 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4780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367655592947761"/>
          <c:y val="0.94451555533146392"/>
          <c:w val="0.36038477662215679"/>
          <c:h val="5.30589076985779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3200"/>
              <a:t>DIGIT SPAN BACKWARDS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'Ark1'!$C$42</c:f>
              <c:strCache>
                <c:ptCount val="1"/>
                <c:pt idx="0">
                  <c:v>Double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'Ark1'!$D$41:$F$41</c:f>
              <c:strCache>
                <c:ptCount val="3"/>
                <c:pt idx="0">
                  <c:v>Baseline</c:v>
                </c:pt>
                <c:pt idx="1">
                  <c:v>3 months</c:v>
                </c:pt>
                <c:pt idx="2">
                  <c:v>6 months</c:v>
                </c:pt>
              </c:strCache>
            </c:strRef>
          </c:cat>
          <c:val>
            <c:numRef>
              <c:f>'Ark1'!$D$42:$F$42</c:f>
              <c:numCache>
                <c:formatCode>General</c:formatCode>
                <c:ptCount val="3"/>
                <c:pt idx="0">
                  <c:v>5.0940000000000003</c:v>
                </c:pt>
                <c:pt idx="1">
                  <c:v>5.8440000000000003</c:v>
                </c:pt>
                <c:pt idx="2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6D-4B83-B737-93AD1FB30AFA}"/>
            </c:ext>
          </c:extLst>
        </c:ser>
        <c:ser>
          <c:idx val="1"/>
          <c:order val="1"/>
          <c:tx>
            <c:strRef>
              <c:f>'Ark1'!$C$43</c:f>
              <c:strCache>
                <c:ptCount val="1"/>
                <c:pt idx="0">
                  <c:v>Single</c:v>
                </c:pt>
              </c:strCache>
            </c:strRef>
          </c:tx>
          <c:spPr>
            <a:ln w="571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'Ark1'!$D$41:$F$41</c:f>
              <c:strCache>
                <c:ptCount val="3"/>
                <c:pt idx="0">
                  <c:v>Baseline</c:v>
                </c:pt>
                <c:pt idx="1">
                  <c:v>3 months</c:v>
                </c:pt>
                <c:pt idx="2">
                  <c:v>6 months</c:v>
                </c:pt>
              </c:strCache>
            </c:strRef>
          </c:cat>
          <c:val>
            <c:numRef>
              <c:f>'Ark1'!$D$43:$F$43</c:f>
              <c:numCache>
                <c:formatCode>General</c:formatCode>
                <c:ptCount val="3"/>
                <c:pt idx="0">
                  <c:v>5.5620000000000003</c:v>
                </c:pt>
                <c:pt idx="1">
                  <c:v>5.7</c:v>
                </c:pt>
                <c:pt idx="2">
                  <c:v>6.0940000000000003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6D-4B83-B737-93AD1FB30AFA}"/>
            </c:ext>
          </c:extLst>
        </c:ser>
        <c:ser>
          <c:idx val="2"/>
          <c:order val="2"/>
          <c:tx>
            <c:strRef>
              <c:f>'Ark1'!$C$44</c:f>
              <c:strCache>
                <c:ptCount val="1"/>
                <c:pt idx="0">
                  <c:v>Active control</c:v>
                </c:pt>
              </c:strCache>
            </c:strRef>
          </c:tx>
          <c:spPr>
            <a:ln w="571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'Ark1'!$D$41:$F$41</c:f>
              <c:strCache>
                <c:ptCount val="3"/>
                <c:pt idx="0">
                  <c:v>Baseline</c:v>
                </c:pt>
                <c:pt idx="1">
                  <c:v>3 months</c:v>
                </c:pt>
                <c:pt idx="2">
                  <c:v>6 months</c:v>
                </c:pt>
              </c:strCache>
            </c:strRef>
          </c:cat>
          <c:val>
            <c:numRef>
              <c:f>'Ark1'!$D$44:$F$44</c:f>
              <c:numCache>
                <c:formatCode>General</c:formatCode>
                <c:ptCount val="3"/>
                <c:pt idx="0">
                  <c:v>5.27</c:v>
                </c:pt>
                <c:pt idx="1">
                  <c:v>5.6</c:v>
                </c:pt>
                <c:pt idx="2">
                  <c:v>5.2569999999999997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A6D-4B83-B737-93AD1FB30A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066352"/>
        <c:axId val="19064912"/>
      </c:lineChart>
      <c:catAx>
        <c:axId val="1906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064912"/>
        <c:crosses val="autoZero"/>
        <c:auto val="1"/>
        <c:lblAlgn val="ctr"/>
        <c:lblOffset val="100"/>
        <c:noMultiLvlLbl val="0"/>
      </c:catAx>
      <c:valAx>
        <c:axId val="19064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/>
                  <a:t>Mean</a:t>
                </a:r>
                <a:r>
                  <a:rPr lang="en-GB" sz="1200" baseline="0"/>
                  <a:t> digit span </a:t>
                </a:r>
                <a:r>
                  <a:rPr lang="en-GB" sz="1400" baseline="0"/>
                  <a:t>backwards</a:t>
                </a:r>
                <a:r>
                  <a:rPr lang="en-GB" sz="1200" baseline="0"/>
                  <a:t> raw score</a:t>
                </a:r>
                <a:endParaRPr lang="en-GB" sz="12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066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/>
              <a:t>BRIEF</a:t>
            </a:r>
            <a:r>
              <a:rPr lang="en-US" sz="2800"/>
              <a:t> </a:t>
            </a:r>
            <a:r>
              <a:rPr lang="en-US" sz="3200"/>
              <a:t>WORKING</a:t>
            </a:r>
            <a:r>
              <a:rPr lang="en-US" sz="2800"/>
              <a:t> MEMORY T-SCORE</a:t>
            </a:r>
            <a:r>
              <a:rPr lang="en-US" sz="2800" baseline="0"/>
              <a:t> PARTICIPANTS</a:t>
            </a:r>
            <a:endParaRPr lang="en-US" sz="2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'Ark1'!$C$75</c:f>
              <c:strCache>
                <c:ptCount val="1"/>
                <c:pt idx="0">
                  <c:v>Double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'Ark1'!$D$74:$F$74</c:f>
              <c:strCache>
                <c:ptCount val="3"/>
                <c:pt idx="0">
                  <c:v>Baseline</c:v>
                </c:pt>
                <c:pt idx="1">
                  <c:v>3 months</c:v>
                </c:pt>
                <c:pt idx="2">
                  <c:v>6 months</c:v>
                </c:pt>
              </c:strCache>
            </c:strRef>
          </c:cat>
          <c:val>
            <c:numRef>
              <c:f>'Ark1'!$D$75:$F$75</c:f>
              <c:numCache>
                <c:formatCode>General</c:formatCode>
                <c:ptCount val="3"/>
                <c:pt idx="0">
                  <c:v>65.308000000000007</c:v>
                </c:pt>
                <c:pt idx="1">
                  <c:v>56.881999999999998</c:v>
                </c:pt>
                <c:pt idx="2">
                  <c:v>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06F-48BD-A9C0-32D7F582BA60}"/>
            </c:ext>
          </c:extLst>
        </c:ser>
        <c:ser>
          <c:idx val="1"/>
          <c:order val="1"/>
          <c:tx>
            <c:strRef>
              <c:f>'Ark1'!$C$76</c:f>
              <c:strCache>
                <c:ptCount val="1"/>
                <c:pt idx="0">
                  <c:v>Single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'Ark1'!$D$74:$F$74</c:f>
              <c:strCache>
                <c:ptCount val="3"/>
                <c:pt idx="0">
                  <c:v>Baseline</c:v>
                </c:pt>
                <c:pt idx="1">
                  <c:v>3 months</c:v>
                </c:pt>
                <c:pt idx="2">
                  <c:v>6 months</c:v>
                </c:pt>
              </c:strCache>
            </c:strRef>
          </c:cat>
          <c:val>
            <c:numRef>
              <c:f>'Ark1'!$D$76:$F$76</c:f>
              <c:numCache>
                <c:formatCode>General</c:formatCode>
                <c:ptCount val="3"/>
                <c:pt idx="0">
                  <c:v>60.24</c:v>
                </c:pt>
                <c:pt idx="1">
                  <c:v>61.375</c:v>
                </c:pt>
                <c:pt idx="2">
                  <c:v>59.267000000000003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06F-48BD-A9C0-32D7F582BA60}"/>
            </c:ext>
          </c:extLst>
        </c:ser>
        <c:ser>
          <c:idx val="2"/>
          <c:order val="2"/>
          <c:tx>
            <c:strRef>
              <c:f>'Ark1'!$C$77</c:f>
              <c:strCache>
                <c:ptCount val="1"/>
                <c:pt idx="0">
                  <c:v>Active control</c:v>
                </c:pt>
              </c:strCache>
            </c:strRef>
          </c:tx>
          <c:spPr>
            <a:ln w="57150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cat>
            <c:strRef>
              <c:f>'Ark1'!$D$74:$F$74</c:f>
              <c:strCache>
                <c:ptCount val="3"/>
                <c:pt idx="0">
                  <c:v>Baseline</c:v>
                </c:pt>
                <c:pt idx="1">
                  <c:v>3 months</c:v>
                </c:pt>
                <c:pt idx="2">
                  <c:v>6 months</c:v>
                </c:pt>
              </c:strCache>
            </c:strRef>
          </c:cat>
          <c:val>
            <c:numRef>
              <c:f>'Ark1'!$D$77:$F$77</c:f>
              <c:numCache>
                <c:formatCode>General</c:formatCode>
                <c:ptCount val="3"/>
                <c:pt idx="0">
                  <c:v>60.933</c:v>
                </c:pt>
                <c:pt idx="1">
                  <c:v>60.625</c:v>
                </c:pt>
                <c:pt idx="2">
                  <c:v>57.076999999999998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06F-48BD-A9C0-32D7F582BA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68980303"/>
        <c:axId val="768999983"/>
      </c:lineChart>
      <c:catAx>
        <c:axId val="7689803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68999983"/>
        <c:crosses val="autoZero"/>
        <c:auto val="1"/>
        <c:lblAlgn val="ctr"/>
        <c:lblOffset val="100"/>
        <c:noMultiLvlLbl val="0"/>
      </c:catAx>
      <c:valAx>
        <c:axId val="768999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/>
                  <a:t>Mean</a:t>
                </a:r>
                <a:r>
                  <a:rPr lang="en-GB" sz="1400" baseline="0"/>
                  <a:t> Brief working memory t-scorre participants</a:t>
                </a:r>
                <a:endParaRPr lang="en-GB" sz="14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689803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3200"/>
              <a:t>BRIEF</a:t>
            </a:r>
            <a:r>
              <a:rPr lang="nb-NO" sz="3200" baseline="0"/>
              <a:t> WORKING MEMORY T-SCORE RELATIVE</a:t>
            </a:r>
            <a:endParaRPr lang="nb-NO" sz="3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'Ark1'!$C$91</c:f>
              <c:strCache>
                <c:ptCount val="1"/>
                <c:pt idx="0">
                  <c:v>Double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'Ark1'!$D$90:$F$90</c:f>
              <c:strCache>
                <c:ptCount val="3"/>
                <c:pt idx="0">
                  <c:v>Baseline</c:v>
                </c:pt>
                <c:pt idx="1">
                  <c:v>3 months</c:v>
                </c:pt>
                <c:pt idx="2">
                  <c:v>6 months</c:v>
                </c:pt>
              </c:strCache>
            </c:strRef>
          </c:cat>
          <c:val>
            <c:numRef>
              <c:f>'Ark1'!$D$91:$F$91</c:f>
              <c:numCache>
                <c:formatCode>General</c:formatCode>
                <c:ptCount val="3"/>
                <c:pt idx="0">
                  <c:v>57.11</c:v>
                </c:pt>
                <c:pt idx="1">
                  <c:v>52.470999999999997</c:v>
                </c:pt>
                <c:pt idx="2">
                  <c:v>56.917000000000002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E0F-4B6C-9848-A96B786E8055}"/>
            </c:ext>
          </c:extLst>
        </c:ser>
        <c:ser>
          <c:idx val="1"/>
          <c:order val="1"/>
          <c:tx>
            <c:strRef>
              <c:f>'Ark1'!$C$92</c:f>
              <c:strCache>
                <c:ptCount val="1"/>
                <c:pt idx="0">
                  <c:v>Single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'Ark1'!$D$90:$F$90</c:f>
              <c:strCache>
                <c:ptCount val="3"/>
                <c:pt idx="0">
                  <c:v>Baseline</c:v>
                </c:pt>
                <c:pt idx="1">
                  <c:v>3 months</c:v>
                </c:pt>
                <c:pt idx="2">
                  <c:v>6 months</c:v>
                </c:pt>
              </c:strCache>
            </c:strRef>
          </c:cat>
          <c:val>
            <c:numRef>
              <c:f>'Ark1'!$D$92:$F$92</c:f>
              <c:numCache>
                <c:formatCode>General</c:formatCode>
                <c:ptCount val="3"/>
                <c:pt idx="0">
                  <c:v>55.72</c:v>
                </c:pt>
                <c:pt idx="1">
                  <c:v>54.823999999999998</c:v>
                </c:pt>
                <c:pt idx="2">
                  <c:v>54.2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E0F-4B6C-9848-A96B786E8055}"/>
            </c:ext>
          </c:extLst>
        </c:ser>
        <c:ser>
          <c:idx val="2"/>
          <c:order val="2"/>
          <c:tx>
            <c:strRef>
              <c:f>'Ark1'!$C$93</c:f>
              <c:strCache>
                <c:ptCount val="1"/>
                <c:pt idx="0">
                  <c:v>Active control</c:v>
                </c:pt>
              </c:strCache>
            </c:strRef>
          </c:tx>
          <c:spPr>
            <a:ln w="57150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cat>
            <c:strRef>
              <c:f>'Ark1'!$D$90:$F$90</c:f>
              <c:strCache>
                <c:ptCount val="3"/>
                <c:pt idx="0">
                  <c:v>Baseline</c:v>
                </c:pt>
                <c:pt idx="1">
                  <c:v>3 months</c:v>
                </c:pt>
                <c:pt idx="2">
                  <c:v>6 months</c:v>
                </c:pt>
              </c:strCache>
            </c:strRef>
          </c:cat>
          <c:val>
            <c:numRef>
              <c:f>'Ark1'!$D$93:$F$93</c:f>
              <c:numCache>
                <c:formatCode>General</c:formatCode>
                <c:ptCount val="3"/>
                <c:pt idx="0">
                  <c:v>57.345999999999997</c:v>
                </c:pt>
                <c:pt idx="1">
                  <c:v>55.537999999999997</c:v>
                </c:pt>
                <c:pt idx="2">
                  <c:v>55.545000000000002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E0F-4B6C-9848-A96B786E80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06192271"/>
        <c:axId val="649140912"/>
      </c:lineChart>
      <c:catAx>
        <c:axId val="706192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49140912"/>
        <c:crosses val="autoZero"/>
        <c:auto val="1"/>
        <c:lblAlgn val="ctr"/>
        <c:lblOffset val="100"/>
        <c:noMultiLvlLbl val="0"/>
      </c:catAx>
      <c:valAx>
        <c:axId val="649140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/>
                  <a:t>Mean Brief working memory T-scor relative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06192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3200" b="0" i="0" u="none" strike="noStrike" baseline="0">
                <a:effectLst/>
              </a:rPr>
              <a:t>BRIEF METACOGNITION INDEX PARTICIPANT</a:t>
            </a:r>
            <a:r>
              <a:rPr lang="nb-NO" sz="3200" b="0" i="0" u="none" strike="noStrike" baseline="0"/>
              <a:t> </a:t>
            </a:r>
            <a:endParaRPr lang="nb-NO" sz="3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'Ark1'!$C$171</c:f>
              <c:strCache>
                <c:ptCount val="1"/>
                <c:pt idx="0">
                  <c:v>Double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'Ark1'!$D$170:$F$170</c:f>
              <c:strCache>
                <c:ptCount val="3"/>
                <c:pt idx="0">
                  <c:v>Baseline</c:v>
                </c:pt>
                <c:pt idx="1">
                  <c:v>3 months</c:v>
                </c:pt>
                <c:pt idx="2">
                  <c:v>6 months</c:v>
                </c:pt>
              </c:strCache>
            </c:strRef>
          </c:cat>
          <c:val>
            <c:numRef>
              <c:f>'Ark1'!$D$171:$F$171</c:f>
              <c:numCache>
                <c:formatCode>General</c:formatCode>
                <c:ptCount val="3"/>
                <c:pt idx="0">
                  <c:v>57.345999999999997</c:v>
                </c:pt>
                <c:pt idx="1">
                  <c:v>51</c:v>
                </c:pt>
                <c:pt idx="2">
                  <c:v>52.076999999999998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C71-4339-9509-BB5365814F91}"/>
            </c:ext>
          </c:extLst>
        </c:ser>
        <c:ser>
          <c:idx val="1"/>
          <c:order val="1"/>
          <c:tx>
            <c:strRef>
              <c:f>'Ark1'!$C$172</c:f>
              <c:strCache>
                <c:ptCount val="1"/>
                <c:pt idx="0">
                  <c:v>Single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'Ark1'!$D$170:$F$170</c:f>
              <c:strCache>
                <c:ptCount val="3"/>
                <c:pt idx="0">
                  <c:v>Baseline</c:v>
                </c:pt>
                <c:pt idx="1">
                  <c:v>3 months</c:v>
                </c:pt>
                <c:pt idx="2">
                  <c:v>6 months</c:v>
                </c:pt>
              </c:strCache>
            </c:strRef>
          </c:cat>
          <c:val>
            <c:numRef>
              <c:f>'Ark1'!$D$172:$F$172</c:f>
              <c:numCache>
                <c:formatCode>General</c:formatCode>
                <c:ptCount val="3"/>
                <c:pt idx="0">
                  <c:v>53.76</c:v>
                </c:pt>
                <c:pt idx="1">
                  <c:v>53.811999999999998</c:v>
                </c:pt>
                <c:pt idx="2">
                  <c:v>54.667000000000002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C71-4339-9509-BB5365814F91}"/>
            </c:ext>
          </c:extLst>
        </c:ser>
        <c:ser>
          <c:idx val="2"/>
          <c:order val="2"/>
          <c:tx>
            <c:strRef>
              <c:f>'Ark1'!$C$173</c:f>
              <c:strCache>
                <c:ptCount val="1"/>
                <c:pt idx="0">
                  <c:v>Active control</c:v>
                </c:pt>
              </c:strCache>
            </c:strRef>
          </c:tx>
          <c:spPr>
            <a:ln w="57150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cat>
            <c:strRef>
              <c:f>'Ark1'!$D$170:$F$170</c:f>
              <c:strCache>
                <c:ptCount val="3"/>
                <c:pt idx="0">
                  <c:v>Baseline</c:v>
                </c:pt>
                <c:pt idx="1">
                  <c:v>3 months</c:v>
                </c:pt>
                <c:pt idx="2">
                  <c:v>6 months</c:v>
                </c:pt>
              </c:strCache>
            </c:strRef>
          </c:cat>
          <c:val>
            <c:numRef>
              <c:f>'Ark1'!$D$173:$F$173</c:f>
              <c:numCache>
                <c:formatCode>General</c:formatCode>
                <c:ptCount val="3"/>
                <c:pt idx="0">
                  <c:v>55.067</c:v>
                </c:pt>
                <c:pt idx="1">
                  <c:v>53.5</c:v>
                </c:pt>
                <c:pt idx="2">
                  <c:v>51.231000000000002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C71-4339-9509-BB5365814F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31327120"/>
        <c:axId val="831327600"/>
      </c:lineChart>
      <c:catAx>
        <c:axId val="83132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1327600"/>
        <c:crosses val="autoZero"/>
        <c:auto val="1"/>
        <c:lblAlgn val="ctr"/>
        <c:lblOffset val="100"/>
        <c:noMultiLvlLbl val="0"/>
      </c:catAx>
      <c:valAx>
        <c:axId val="831327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/>
                  <a:t>Mean Brief</a:t>
                </a:r>
                <a:r>
                  <a:rPr lang="en-GB" sz="1400" baseline="0"/>
                  <a:t> Metacgocnition index t-score participant </a:t>
                </a:r>
                <a:endParaRPr lang="en-GB" sz="14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1327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3200" b="0" i="0" u="none" strike="noStrike" baseline="0">
                <a:effectLst/>
              </a:rPr>
              <a:t>BRIEF METACOGNITION INDEX RELATIVE</a:t>
            </a:r>
            <a:endParaRPr lang="nb-NO" sz="3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'Ark1'!$C$183</c:f>
              <c:strCache>
                <c:ptCount val="1"/>
                <c:pt idx="0">
                  <c:v>Double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'Ark1'!$D$182:$F$182</c:f>
              <c:strCache>
                <c:ptCount val="3"/>
                <c:pt idx="0">
                  <c:v>Baseline</c:v>
                </c:pt>
                <c:pt idx="1">
                  <c:v>3 months</c:v>
                </c:pt>
                <c:pt idx="2">
                  <c:v>6 months</c:v>
                </c:pt>
              </c:strCache>
            </c:strRef>
          </c:cat>
          <c:val>
            <c:numRef>
              <c:f>'Ark1'!$D$183:$F$183</c:f>
              <c:numCache>
                <c:formatCode>General</c:formatCode>
                <c:ptCount val="3"/>
                <c:pt idx="0">
                  <c:v>51.593000000000004</c:v>
                </c:pt>
                <c:pt idx="1">
                  <c:v>48.470999999999997</c:v>
                </c:pt>
                <c:pt idx="2">
                  <c:v>51.832999999999998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CED-4A14-8B9F-950467DAEC5A}"/>
            </c:ext>
          </c:extLst>
        </c:ser>
        <c:ser>
          <c:idx val="1"/>
          <c:order val="1"/>
          <c:tx>
            <c:strRef>
              <c:f>'Ark1'!$C$184</c:f>
              <c:strCache>
                <c:ptCount val="1"/>
                <c:pt idx="0">
                  <c:v>Single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'Ark1'!$D$182:$F$182</c:f>
              <c:strCache>
                <c:ptCount val="3"/>
                <c:pt idx="0">
                  <c:v>Baseline</c:v>
                </c:pt>
                <c:pt idx="1">
                  <c:v>3 months</c:v>
                </c:pt>
                <c:pt idx="2">
                  <c:v>6 months</c:v>
                </c:pt>
              </c:strCache>
            </c:strRef>
          </c:cat>
          <c:val>
            <c:numRef>
              <c:f>'Ark1'!$D$184:$F$184</c:f>
              <c:numCache>
                <c:formatCode>General</c:formatCode>
                <c:ptCount val="3"/>
                <c:pt idx="0">
                  <c:v>50.8</c:v>
                </c:pt>
                <c:pt idx="1">
                  <c:v>50.234999999999999</c:v>
                </c:pt>
                <c:pt idx="2">
                  <c:v>49.533000000000001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CED-4A14-8B9F-950467DAEC5A}"/>
            </c:ext>
          </c:extLst>
        </c:ser>
        <c:ser>
          <c:idx val="2"/>
          <c:order val="2"/>
          <c:tx>
            <c:strRef>
              <c:f>'Ark1'!$C$185</c:f>
              <c:strCache>
                <c:ptCount val="1"/>
                <c:pt idx="0">
                  <c:v>Active control</c:v>
                </c:pt>
              </c:strCache>
            </c:strRef>
          </c:tx>
          <c:spPr>
            <a:ln w="57150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cat>
            <c:strRef>
              <c:f>'Ark1'!$D$182:$F$182</c:f>
              <c:strCache>
                <c:ptCount val="3"/>
                <c:pt idx="0">
                  <c:v>Baseline</c:v>
                </c:pt>
                <c:pt idx="1">
                  <c:v>3 months</c:v>
                </c:pt>
                <c:pt idx="2">
                  <c:v>6 months</c:v>
                </c:pt>
              </c:strCache>
            </c:strRef>
          </c:cat>
          <c:val>
            <c:numRef>
              <c:f>'Ark1'!$D$185:$F$185</c:f>
              <c:numCache>
                <c:formatCode>General</c:formatCode>
                <c:ptCount val="3"/>
                <c:pt idx="0">
                  <c:v>52.808</c:v>
                </c:pt>
                <c:pt idx="1">
                  <c:v>51.332999999999998</c:v>
                </c:pt>
                <c:pt idx="2">
                  <c:v>51.091000000000001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CED-4A14-8B9F-950467DAEC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32019520"/>
        <c:axId val="832020960"/>
      </c:lineChart>
      <c:catAx>
        <c:axId val="832019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020960"/>
        <c:crosses val="autoZero"/>
        <c:auto val="1"/>
        <c:lblAlgn val="ctr"/>
        <c:lblOffset val="100"/>
        <c:noMultiLvlLbl val="0"/>
      </c:catAx>
      <c:valAx>
        <c:axId val="832020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/>
                  <a:t>Mean</a:t>
                </a:r>
                <a:r>
                  <a:rPr lang="en-GB" sz="1400" baseline="0"/>
                  <a:t> Brief metacognition index t-score relative </a:t>
                </a:r>
                <a:endParaRPr lang="en-GB" sz="14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019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0.90287</cdr:x>
      <cdr:y>0.33745</cdr:y>
    </cdr:from>
    <cdr:to>
      <cdr:x>1</cdr:x>
      <cdr:y>0.40436</cdr:y>
    </cdr:to>
    <cdr:sp macro="" textlink="">
      <cdr:nvSpPr>
        <cdr:cNvPr id="2" name="TekstSylinder 5">
          <a:extLst xmlns:a="http://schemas.openxmlformats.org/drawingml/2006/main">
            <a:ext uri="{FF2B5EF4-FFF2-40B4-BE49-F238E27FC236}">
              <a16:creationId xmlns:a16="http://schemas.microsoft.com/office/drawing/2014/main" id="{741CB4DF-4223-B05A-0943-D880436FB684}"/>
            </a:ext>
          </a:extLst>
        </cdr:cNvPr>
        <cdr:cNvSpPr txBox="1"/>
      </cdr:nvSpPr>
      <cdr:spPr>
        <a:xfrm xmlns:a="http://schemas.openxmlformats.org/drawingml/2006/main">
          <a:off x="10833477" y="1862423"/>
          <a:ext cx="1077539" cy="3693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none" rtlCol="0" anchor="ctr" anchorCtr="1">
          <a:spAutoFit/>
        </a:bodyPr>
        <a:lstStyle xmlns:a="http://schemas.openxmlformats.org/drawingml/2006/main">
          <a:defPPr rtl="0">
            <a:defRPr lang="nb-no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/>
            <a:t>Model **</a:t>
          </a:r>
          <a:endParaRPr lang="en-GB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0.90566</cdr:x>
      <cdr:y>0.3557</cdr:y>
    </cdr:from>
    <cdr:to>
      <cdr:x>0.98989</cdr:x>
      <cdr:y>0.42624</cdr:y>
    </cdr:to>
    <cdr:sp macro="" textlink="">
      <cdr:nvSpPr>
        <cdr:cNvPr id="2" name="TekstSylinder 5">
          <a:extLst xmlns:a="http://schemas.openxmlformats.org/drawingml/2006/main">
            <a:ext uri="{FF2B5EF4-FFF2-40B4-BE49-F238E27FC236}">
              <a16:creationId xmlns:a16="http://schemas.microsoft.com/office/drawing/2014/main" id="{741CB4DF-4223-B05A-0943-D880436FB684}"/>
            </a:ext>
          </a:extLst>
        </cdr:cNvPr>
        <cdr:cNvSpPr txBox="1"/>
      </cdr:nvSpPr>
      <cdr:spPr>
        <a:xfrm xmlns:a="http://schemas.openxmlformats.org/drawingml/2006/main">
          <a:off x="10343737" y="1862423"/>
          <a:ext cx="962123" cy="3693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none" rtlCol="0" anchor="ctr" anchorCtr="1">
          <a:spAutoFit/>
        </a:bodyPr>
        <a:lstStyle xmlns:a="http://schemas.openxmlformats.org/drawingml/2006/main">
          <a:defPPr rtl="0">
            <a:defRPr lang="nb-no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/>
            <a:t>Model *</a:t>
          </a:r>
          <a:endParaRPr lang="en-GB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82701-4556-4E21-86E4-445F72809ABE}" type="datetimeFigureOut">
              <a:rPr lang="nb-NO" smtClean="0"/>
              <a:t>29.01.2025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26465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778250" y="926465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40FF2-25E6-4822-A3C0-2FECBF2D9C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7132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4CC1C-1E53-41E5-91A3-DF08CA006808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19200"/>
            <a:ext cx="5853112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66750" y="4694238"/>
            <a:ext cx="5335588" cy="3840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26465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778250" y="926465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295F3-C7E5-46DF-BEE9-208CBAC62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895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>
                <a:solidFill>
                  <a:srgbClr val="222222"/>
                </a:solidFill>
                <a:effectLst/>
                <a:latin typeface="-apple-system"/>
              </a:rPr>
              <a:t>Contour plot of the cumulative sum of homozygous segments (cM) on the log10 scale detected by Beagle, extrapolated by spatial regression (Krig/fields)</a:t>
            </a:r>
          </a:p>
          <a:p>
            <a:endParaRPr lang="en-GB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295F3-C7E5-46DF-BEE9-208CBAC62B2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809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295F3-C7E5-46DF-BEE9-208CBAC62B2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21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295F3-C7E5-46DF-BEE9-208CBAC62B2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298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295F3-C7E5-46DF-BEE9-208CBAC62B2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849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7360BA-41AA-0E45-87D0-810569E6B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841" y="1171928"/>
            <a:ext cx="11520000" cy="1437957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4D937EF-6B94-AE4E-B08B-229BFC3FD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841" y="2680275"/>
            <a:ext cx="11520000" cy="78927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31" name="TekstSylinder 130">
            <a:extLst>
              <a:ext uri="{FF2B5EF4-FFF2-40B4-BE49-F238E27FC236}">
                <a16:creationId xmlns:a16="http://schemas.microsoft.com/office/drawing/2014/main" id="{8BFADD73-5F6D-CD4A-BC3E-01EF99854F34}"/>
              </a:ext>
            </a:extLst>
          </p:cNvPr>
          <p:cNvSpPr txBox="1"/>
          <p:nvPr userDrawn="1"/>
        </p:nvSpPr>
        <p:spPr>
          <a:xfrm>
            <a:off x="0" y="5535582"/>
            <a:ext cx="12192000" cy="400110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nb-NO" sz="2000" b="1" i="1" u="none" strike="noStrike" kern="1200" cap="none" spc="0" dirty="0" err="1">
                <a:ln w="0"/>
                <a:solidFill>
                  <a:schemeClr val="tx2"/>
                </a:solidFill>
                <a:effectLst/>
                <a:latin typeface="+mj-lt"/>
                <a:ea typeface="+mn-ea"/>
                <a:cs typeface="+mn-cs"/>
              </a:rPr>
              <a:t>Respect</a:t>
            </a:r>
            <a:r>
              <a:rPr lang="nb-NO" sz="2000" b="1" i="1" u="none" strike="noStrike" kern="1200" cap="none" spc="0" dirty="0">
                <a:ln w="0"/>
                <a:solidFill>
                  <a:schemeClr val="tx2"/>
                </a:solidFill>
                <a:effectLst/>
                <a:latin typeface="+mj-lt"/>
                <a:ea typeface="+mn-ea"/>
                <a:cs typeface="+mn-cs"/>
              </a:rPr>
              <a:t> • Professional </a:t>
            </a:r>
            <a:r>
              <a:rPr lang="nb-NO" sz="2000" b="1" i="1" u="none" strike="noStrike" kern="1200" cap="none" spc="0" dirty="0" err="1">
                <a:ln w="0"/>
                <a:solidFill>
                  <a:schemeClr val="tx2"/>
                </a:solidFill>
                <a:effectLst/>
                <a:latin typeface="+mj-lt"/>
                <a:ea typeface="+mn-ea"/>
                <a:cs typeface="+mn-cs"/>
              </a:rPr>
              <a:t>excellence</a:t>
            </a:r>
            <a:r>
              <a:rPr lang="nb-NO" sz="2000" b="1" i="1" u="none" strike="noStrike" kern="1200" cap="none" spc="0" dirty="0">
                <a:ln w="0"/>
                <a:solidFill>
                  <a:schemeClr val="tx2"/>
                </a:solidFill>
                <a:effectLst/>
                <a:latin typeface="+mj-lt"/>
                <a:ea typeface="+mn-ea"/>
                <a:cs typeface="+mn-cs"/>
              </a:rPr>
              <a:t> • Accessibility • </a:t>
            </a:r>
            <a:r>
              <a:rPr lang="nb-NO" sz="2000" b="1" i="1" u="none" strike="noStrike" kern="1200" cap="none" spc="0" dirty="0" err="1">
                <a:ln w="0"/>
                <a:solidFill>
                  <a:schemeClr val="tx2"/>
                </a:solidFill>
                <a:effectLst/>
                <a:latin typeface="+mj-lt"/>
                <a:ea typeface="+mn-ea"/>
                <a:cs typeface="+mn-cs"/>
              </a:rPr>
              <a:t>Commitment</a:t>
            </a:r>
            <a:endParaRPr lang="nb-NO" sz="2000" b="1" i="1" cap="none" spc="0" dirty="0">
              <a:ln w="0"/>
              <a:solidFill>
                <a:schemeClr val="tx2"/>
              </a:solidFill>
              <a:effectLst/>
              <a:latin typeface="+mj-lt"/>
            </a:endParaRPr>
          </a:p>
        </p:txBody>
      </p:sp>
      <p:sp>
        <p:nvSpPr>
          <p:cNvPr id="20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320841" y="3539937"/>
            <a:ext cx="11520000" cy="831372"/>
          </a:xfr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ctr">
              <a:buNone/>
              <a:defRPr lang="nb-NO" sz="2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+mj-ea"/>
                <a:cs typeface="+mj-cs"/>
              </a:defRPr>
            </a:lvl1pPr>
          </a:lstStyle>
          <a:p>
            <a:pPr lvl="0"/>
            <a:r>
              <a:rPr lang="nb-NO" dirty="0"/>
              <a:t>Klikk for å legge til navn og tittel på foredragsholder </a:t>
            </a:r>
          </a:p>
        </p:txBody>
      </p:sp>
      <p:sp>
        <p:nvSpPr>
          <p:cNvPr id="22" name="Plassholder for tekst 19"/>
          <p:cNvSpPr>
            <a:spLocks noGrp="1"/>
          </p:cNvSpPr>
          <p:nvPr>
            <p:ph type="body" sz="quarter" idx="11" hasCustomPrompt="1"/>
          </p:nvPr>
        </p:nvSpPr>
        <p:spPr>
          <a:xfrm>
            <a:off x="320841" y="4439237"/>
            <a:ext cx="11520000" cy="50165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nb-NO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pPr lvl="0"/>
            <a:r>
              <a:rPr lang="nb-NO" dirty="0"/>
              <a:t>Klikk for å legge til dato og sted</a:t>
            </a:r>
          </a:p>
        </p:txBody>
      </p:sp>
    </p:spTree>
    <p:extLst>
      <p:ext uri="{BB962C8B-B14F-4D97-AF65-F5344CB8AC3E}">
        <p14:creationId xmlns:p14="http://schemas.microsoft.com/office/powerpoint/2010/main" val="4199555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BCF1-0914-4552-8640-4C215F88DDD5}" type="datetimeFigureOut">
              <a:rPr lang="nb-NO" smtClean="0"/>
              <a:t>29.01.2025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3E3F-496D-4F46-BC80-3B1D5E94E02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9162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7360BA-41AA-0E45-87D0-810569E6B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841" y="1171928"/>
            <a:ext cx="11520000" cy="143795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  <a:effectLst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4D937EF-6B94-AE4E-B08B-229BFC3FD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841" y="2680275"/>
            <a:ext cx="11520000" cy="7892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131" name="TekstSylinder 130">
            <a:extLst>
              <a:ext uri="{FF2B5EF4-FFF2-40B4-BE49-F238E27FC236}">
                <a16:creationId xmlns:a16="http://schemas.microsoft.com/office/drawing/2014/main" id="{8BFADD73-5F6D-CD4A-BC3E-01EF99854F34}"/>
              </a:ext>
            </a:extLst>
          </p:cNvPr>
          <p:cNvSpPr txBox="1"/>
          <p:nvPr userDrawn="1"/>
        </p:nvSpPr>
        <p:spPr>
          <a:xfrm>
            <a:off x="0" y="5535582"/>
            <a:ext cx="12192000" cy="400110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nb-NO" sz="2000" b="1" i="1" u="none" strike="noStrike" kern="1200" cap="none" spc="0" dirty="0" err="1">
                <a:ln w="0"/>
                <a:solidFill>
                  <a:schemeClr val="tx2"/>
                </a:solidFill>
                <a:effectLst/>
                <a:latin typeface="+mj-lt"/>
                <a:ea typeface="+mn-ea"/>
                <a:cs typeface="+mn-cs"/>
              </a:rPr>
              <a:t>Respect</a:t>
            </a:r>
            <a:r>
              <a:rPr lang="nb-NO" sz="2000" b="1" i="1" u="none" strike="noStrike" kern="1200" cap="none" spc="0" dirty="0">
                <a:ln w="0"/>
                <a:solidFill>
                  <a:schemeClr val="tx2"/>
                </a:solidFill>
                <a:effectLst/>
                <a:latin typeface="+mj-lt"/>
                <a:ea typeface="+mn-ea"/>
                <a:cs typeface="+mn-cs"/>
              </a:rPr>
              <a:t> • Professional </a:t>
            </a:r>
            <a:r>
              <a:rPr lang="nb-NO" sz="2000" b="1" i="1" u="none" strike="noStrike" kern="1200" cap="none" spc="0" dirty="0" err="1">
                <a:ln w="0"/>
                <a:solidFill>
                  <a:schemeClr val="tx2"/>
                </a:solidFill>
                <a:effectLst/>
                <a:latin typeface="+mj-lt"/>
                <a:ea typeface="+mn-ea"/>
                <a:cs typeface="+mn-cs"/>
              </a:rPr>
              <a:t>excellence</a:t>
            </a:r>
            <a:r>
              <a:rPr lang="nb-NO" sz="2000" b="1" i="1" u="none" strike="noStrike" kern="1200" cap="none" spc="0" dirty="0">
                <a:ln w="0"/>
                <a:solidFill>
                  <a:schemeClr val="tx2"/>
                </a:solidFill>
                <a:effectLst/>
                <a:latin typeface="+mj-lt"/>
                <a:ea typeface="+mn-ea"/>
                <a:cs typeface="+mn-cs"/>
              </a:rPr>
              <a:t> • Accessibility • </a:t>
            </a:r>
            <a:r>
              <a:rPr lang="nb-NO" sz="2000" b="1" i="1" u="none" strike="noStrike" kern="1200" cap="none" spc="0" dirty="0" err="1">
                <a:ln w="0"/>
                <a:solidFill>
                  <a:schemeClr val="tx2"/>
                </a:solidFill>
                <a:effectLst/>
                <a:latin typeface="+mj-lt"/>
                <a:ea typeface="+mn-ea"/>
                <a:cs typeface="+mn-cs"/>
              </a:rPr>
              <a:t>Commitment</a:t>
            </a:r>
            <a:endParaRPr lang="nb-NO" sz="2000" b="1" i="1" cap="none" spc="0" dirty="0">
              <a:ln w="0"/>
              <a:solidFill>
                <a:schemeClr val="tx2"/>
              </a:solidFill>
              <a:effectLst/>
              <a:latin typeface="+mj-lt"/>
            </a:endParaRPr>
          </a:p>
        </p:txBody>
      </p:sp>
      <p:sp>
        <p:nvSpPr>
          <p:cNvPr id="20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320841" y="3539937"/>
            <a:ext cx="11520000" cy="83137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ctr">
              <a:buNone/>
              <a:defRPr lang="nb-NO" sz="2000" b="0" dirty="0">
                <a:solidFill>
                  <a:schemeClr val="bg1"/>
                </a:solidFill>
                <a:effectLst/>
                <a:ea typeface="+mj-ea"/>
                <a:cs typeface="+mj-cs"/>
              </a:defRPr>
            </a:lvl1pPr>
          </a:lstStyle>
          <a:p>
            <a:pPr lvl="0"/>
            <a:r>
              <a:rPr lang="nb-NO" dirty="0"/>
              <a:t>Klikk for å legge til navn og tittel på foredragsholder </a:t>
            </a:r>
          </a:p>
        </p:txBody>
      </p:sp>
      <p:sp>
        <p:nvSpPr>
          <p:cNvPr id="22" name="Plassholder for tekst 19"/>
          <p:cNvSpPr>
            <a:spLocks noGrp="1"/>
          </p:cNvSpPr>
          <p:nvPr>
            <p:ph type="body" sz="quarter" idx="11" hasCustomPrompt="1"/>
          </p:nvPr>
        </p:nvSpPr>
        <p:spPr>
          <a:xfrm>
            <a:off x="320841" y="4439237"/>
            <a:ext cx="11520000" cy="501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nb-NO" sz="2000" dirty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nb-NO" dirty="0"/>
              <a:t>Klikk for å legge til dato og sted</a:t>
            </a:r>
          </a:p>
        </p:txBody>
      </p:sp>
    </p:spTree>
    <p:extLst>
      <p:ext uri="{BB962C8B-B14F-4D97-AF65-F5344CB8AC3E}">
        <p14:creationId xmlns:p14="http://schemas.microsoft.com/office/powerpoint/2010/main" val="5410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Tittel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21" name="Plassholder for dato 2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22" name="Plassholder for bunntekst 2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ctr"/>
            <a:endParaRPr lang="nb-NO" dirty="0"/>
          </a:p>
        </p:txBody>
      </p:sp>
      <p:sp>
        <p:nvSpPr>
          <p:cNvPr id="23" name="Plassholder for lysbildenumm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4FB3E13-E338-4AFD-B301-E85F905B417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tekst 2"/>
          <p:cNvSpPr>
            <a:spLocks noGrp="1"/>
          </p:cNvSpPr>
          <p:nvPr>
            <p:ph type="body" sz="quarter" idx="17"/>
          </p:nvPr>
        </p:nvSpPr>
        <p:spPr>
          <a:xfrm>
            <a:off x="276225" y="1001713"/>
            <a:ext cx="11639550" cy="514826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Rediger tekststiler i malen</a:t>
            </a:r>
          </a:p>
          <a:p>
            <a:pPr marL="685800" lvl="1" indent="-228600" defTabSz="9144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Andre nivå</a:t>
            </a:r>
          </a:p>
          <a:p>
            <a:pPr marL="11430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Tredje nivå</a:t>
            </a:r>
          </a:p>
          <a:p>
            <a:pPr marL="16002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Fjerde nivå</a:t>
            </a:r>
          </a:p>
          <a:p>
            <a:pPr marL="2057400" marR="0" lvl="4" indent="-228600" fontAlgn="auto">
              <a:spcBef>
                <a:spcPct val="3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tabLst/>
            </a:pPr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97188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lassholder for innhold 3">
            <a:extLst>
              <a:ext uri="{FF2B5EF4-FFF2-40B4-BE49-F238E27FC236}">
                <a16:creationId xmlns:a16="http://schemas.microsoft.com/office/drawing/2014/main" id="{9B4ECABB-1F1C-4B63-B759-D0320069A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6600" y="1193484"/>
            <a:ext cx="5760000" cy="5040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Rediger tekststiler i malen</a:t>
            </a:r>
          </a:p>
          <a:p>
            <a:pPr marL="685800" lvl="1" indent="-228600" defTabSz="9144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Andre nivå</a:t>
            </a:r>
          </a:p>
          <a:p>
            <a:pPr marL="11430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Tredje nivå</a:t>
            </a:r>
          </a:p>
          <a:p>
            <a:pPr marL="16002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Fjerde nivå</a:t>
            </a:r>
          </a:p>
          <a:p>
            <a:pPr marL="2057400" marR="0" lvl="4" indent="-228600" fontAlgn="auto">
              <a:spcBef>
                <a:spcPct val="3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tabLst/>
            </a:pPr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innhold 3">
            <a:extLst>
              <a:ext uri="{FF2B5EF4-FFF2-40B4-BE49-F238E27FC236}">
                <a16:creationId xmlns:a16="http://schemas.microsoft.com/office/drawing/2014/main" id="{9B4ECABB-1F1C-4B63-B759-D0320069ACB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55400" y="1193484"/>
            <a:ext cx="5760000" cy="5040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Rediger tekststiler i malen</a:t>
            </a:r>
          </a:p>
          <a:p>
            <a:pPr marL="685800" lvl="1" indent="-228600" defTabSz="9144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Andre nivå</a:t>
            </a:r>
          </a:p>
          <a:p>
            <a:pPr marL="11430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Tredje nivå</a:t>
            </a:r>
          </a:p>
          <a:p>
            <a:pPr marL="16002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Fjerde nivå</a:t>
            </a:r>
          </a:p>
          <a:p>
            <a:pPr marL="2057400" marR="0" lvl="4" indent="-228600" fontAlgn="auto">
              <a:spcBef>
                <a:spcPct val="3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tabLst/>
            </a:pPr>
            <a:r>
              <a:rPr lang="nb-NO"/>
              <a:t>Femte nivå</a:t>
            </a:r>
            <a:endParaRPr lang="nb-NO" dirty="0"/>
          </a:p>
        </p:txBody>
      </p:sp>
      <p:sp>
        <p:nvSpPr>
          <p:cNvPr id="18" name="Tittel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9" name="Plassholder for dato 18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20" name="Plassholder for bunntekst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endParaRPr lang="nb-NO" dirty="0"/>
          </a:p>
        </p:txBody>
      </p:sp>
      <p:sp>
        <p:nvSpPr>
          <p:cNvPr id="21" name="Plassholder for lysbildenummer 2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4FB3E13-E338-4AFD-B301-E85F905B417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2765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DF462F9-5A86-478A-A355-27E56493C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6600" y="1193484"/>
            <a:ext cx="5760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B4ECABB-1F1C-4B63-B759-D0320069A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6600" y="2017396"/>
            <a:ext cx="5760000" cy="413575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Rediger tekststiler i malen</a:t>
            </a:r>
          </a:p>
          <a:p>
            <a:pPr marL="685800" lvl="1" indent="-228600" defTabSz="9144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Andre nivå</a:t>
            </a:r>
          </a:p>
          <a:p>
            <a:pPr marL="11430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Tredje nivå</a:t>
            </a:r>
          </a:p>
          <a:p>
            <a:pPr marL="16002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Fjerde nivå</a:t>
            </a:r>
          </a:p>
          <a:p>
            <a:pPr marL="2057400" marR="0" lvl="4" indent="-228600" fontAlgn="auto">
              <a:spcBef>
                <a:spcPct val="3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tabLst/>
            </a:pPr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DDF462F9-5A86-478A-A355-27E56493C4F4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155400" y="1193484"/>
            <a:ext cx="5760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3" name="Plassholder for innhold 3">
            <a:extLst>
              <a:ext uri="{FF2B5EF4-FFF2-40B4-BE49-F238E27FC236}">
                <a16:creationId xmlns:a16="http://schemas.microsoft.com/office/drawing/2014/main" id="{9B4ECABB-1F1C-4B63-B759-D0320069ACB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55400" y="2017396"/>
            <a:ext cx="5760000" cy="413575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Rediger tekststiler i malen</a:t>
            </a:r>
          </a:p>
          <a:p>
            <a:pPr marL="685800" lvl="1" indent="-228600" defTabSz="9144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Andre nivå</a:t>
            </a:r>
          </a:p>
          <a:p>
            <a:pPr marL="11430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Tredje nivå</a:t>
            </a:r>
          </a:p>
          <a:p>
            <a:pPr marL="16002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Fjerde nivå</a:t>
            </a:r>
          </a:p>
          <a:p>
            <a:pPr marL="2057400" marR="0" lvl="4" indent="-228600" fontAlgn="auto">
              <a:spcBef>
                <a:spcPct val="3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tabLst/>
            </a:pPr>
            <a:r>
              <a:rPr lang="nb-NO"/>
              <a:t>Femte nivå</a:t>
            </a:r>
            <a:endParaRPr lang="nb-NO" dirty="0"/>
          </a:p>
        </p:txBody>
      </p:sp>
      <p:sp>
        <p:nvSpPr>
          <p:cNvPr id="17" name="Tittel 16"/>
          <p:cNvSpPr>
            <a:spLocks noGrp="1"/>
          </p:cNvSpPr>
          <p:nvPr>
            <p:ph type="title"/>
          </p:nvPr>
        </p:nvSpPr>
        <p:spPr>
          <a:xfrm>
            <a:off x="276600" y="287999"/>
            <a:ext cx="11638800" cy="540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8" name="Plassholder for dato 1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9" name="Plassholder for bunntekst 18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endParaRPr lang="nb-NO" dirty="0"/>
          </a:p>
        </p:txBody>
      </p:sp>
      <p:sp>
        <p:nvSpPr>
          <p:cNvPr id="20" name="Plassholder for lysbildenummer 1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4FB3E13-E338-4AFD-B301-E85F905B417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1994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A19BF88-5137-4E4E-A149-AEC5D4F21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00" y="287999"/>
            <a:ext cx="5400000" cy="1769401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F84722C-8465-4395-AFFC-043D1163F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3200" y="287999"/>
            <a:ext cx="6172200" cy="591480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Rediger tekststiler i malen</a:t>
            </a:r>
          </a:p>
          <a:p>
            <a:pPr marL="685800" lvl="1" indent="-228600" defTabSz="9144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Andre nivå</a:t>
            </a:r>
          </a:p>
          <a:p>
            <a:pPr marL="11430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Tredje nivå</a:t>
            </a:r>
          </a:p>
          <a:p>
            <a:pPr marL="16002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Fjerde nivå</a:t>
            </a:r>
          </a:p>
          <a:p>
            <a:pPr marL="2057400" marR="0" lvl="4" indent="-228600" fontAlgn="auto">
              <a:spcBef>
                <a:spcPct val="3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tabLst/>
            </a:pPr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568503D-E1B2-47A0-88F8-FD595D8C52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6599" y="2082800"/>
            <a:ext cx="5400000" cy="412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bunn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nb-NO" dirty="0"/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3E13-E338-4AFD-B301-E85F905B417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54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36B405D-122C-43B5-A8CA-85434D343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00" y="287999"/>
            <a:ext cx="5400000" cy="17694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48C09C2-DF02-40AC-B9AB-30AC0355C5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43200" y="287999"/>
            <a:ext cx="6172200" cy="59148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46F2FCD-1ACD-48BE-9487-6A70DE923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6599" y="2081350"/>
            <a:ext cx="5400000" cy="4121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bunn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nb-NO" dirty="0"/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3E13-E338-4AFD-B301-E85F905B417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5803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dato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2" name="Plassholder for bunn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nb-NO" dirty="0"/>
          </a:p>
        </p:txBody>
      </p:sp>
      <p:sp>
        <p:nvSpPr>
          <p:cNvPr id="13" name="Plassholder for lysbilde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3E13-E338-4AFD-B301-E85F905B417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748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76000" y="869541"/>
            <a:ext cx="11640000" cy="5280000"/>
          </a:xfrm>
        </p:spPr>
        <p:txBody>
          <a:bodyPr vert="vert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179388" marR="0" lvl="0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/>
              <a:t>Rediger tekststiler i malen</a:t>
            </a:r>
          </a:p>
          <a:p>
            <a:pPr marR="0" lvl="1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/>
              <a:t>Andre nivå</a:t>
            </a:r>
          </a:p>
          <a:p>
            <a:pPr marL="538163" marR="0" lvl="2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/>
              <a:t>Tredje nivå</a:t>
            </a:r>
          </a:p>
          <a:p>
            <a:pPr marL="717550" marR="0" lvl="3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/>
              <a:t>Fjerde nivå</a:t>
            </a:r>
          </a:p>
          <a:p>
            <a:pPr marL="896938" marR="0" lvl="4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/>
              <a:t>Femte nivå</a:t>
            </a:r>
            <a:endParaRPr lang="nb-NO" dirty="0"/>
          </a:p>
        </p:txBody>
      </p:sp>
      <p:sp>
        <p:nvSpPr>
          <p:cNvPr id="11" name="Plassholder for dato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2" name="Plassholder for bunn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3" name="Plassholder for lysbilde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ECEEF-5377-45E9-946E-B271D1C73A12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86401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76001" y="288000"/>
            <a:ext cx="10812555" cy="5808000"/>
          </a:xfrm>
        </p:spPr>
        <p:txBody>
          <a:bodyPr vert="vert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179388" marR="0" lvl="0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/>
              <a:t>Rediger tekststiler i malen</a:t>
            </a:r>
          </a:p>
          <a:p>
            <a:pPr marR="0" lvl="1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/>
              <a:t>Andre nivå</a:t>
            </a:r>
          </a:p>
          <a:p>
            <a:pPr marL="538163" marR="0" lvl="2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/>
              <a:t>Tredje nivå</a:t>
            </a:r>
          </a:p>
          <a:p>
            <a:pPr marL="717550" marR="0" lvl="3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/>
              <a:t>Fjerde nivå</a:t>
            </a:r>
          </a:p>
          <a:p>
            <a:pPr marL="896938" marR="0" lvl="4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21" name="Plassholder for lysbildenumm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24EA3-30FB-4103-B819-6BE52BC7375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088556" y="287999"/>
            <a:ext cx="826844" cy="5808001"/>
          </a:xfrm>
        </p:spPr>
        <p:txBody>
          <a:bodyPr vert="vert"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3464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tel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19F895D-4D75-4B51-A145-2BBC4BD80702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Plassholder for tekst 2"/>
          <p:cNvSpPr>
            <a:spLocks noGrp="1"/>
          </p:cNvSpPr>
          <p:nvPr>
            <p:ph type="body" sz="quarter" idx="17"/>
          </p:nvPr>
        </p:nvSpPr>
        <p:spPr>
          <a:xfrm>
            <a:off x="276225" y="1001713"/>
            <a:ext cx="11639550" cy="514826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Klikk for å redigere tekststiler i malen</a:t>
            </a:r>
          </a:p>
          <a:p>
            <a:pPr marL="2286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Andre nivå</a:t>
            </a:r>
          </a:p>
          <a:p>
            <a:pPr marL="2286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Tredje nivå</a:t>
            </a:r>
          </a:p>
          <a:p>
            <a:pPr marL="2286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Fjerde nivå</a:t>
            </a:r>
          </a:p>
          <a:p>
            <a:pPr marL="228600" lvl="4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604315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7360BA-41AA-0E45-87D0-810569E6B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841" y="1171928"/>
            <a:ext cx="11520000" cy="1437957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4D937EF-6B94-AE4E-B08B-229BFC3FD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841" y="2680275"/>
            <a:ext cx="11520000" cy="78927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131" name="TekstSylinder 130">
            <a:extLst>
              <a:ext uri="{FF2B5EF4-FFF2-40B4-BE49-F238E27FC236}">
                <a16:creationId xmlns:a16="http://schemas.microsoft.com/office/drawing/2014/main" id="{8BFADD73-5F6D-CD4A-BC3E-01EF99854F34}"/>
              </a:ext>
            </a:extLst>
          </p:cNvPr>
          <p:cNvSpPr txBox="1"/>
          <p:nvPr userDrawn="1"/>
        </p:nvSpPr>
        <p:spPr>
          <a:xfrm>
            <a:off x="0" y="5535582"/>
            <a:ext cx="12192000" cy="400110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nb-NO" sz="2000" b="1" i="1" u="none" strike="noStrike" kern="1200" cap="none" spc="0" dirty="0" err="1">
                <a:ln w="0"/>
                <a:solidFill>
                  <a:schemeClr val="tx2"/>
                </a:solidFill>
                <a:effectLst/>
                <a:latin typeface="+mj-lt"/>
                <a:ea typeface="+mn-ea"/>
                <a:cs typeface="+mn-cs"/>
              </a:rPr>
              <a:t>Respect</a:t>
            </a:r>
            <a:r>
              <a:rPr lang="nb-NO" sz="2000" b="1" i="1" u="none" strike="noStrike" kern="1200" cap="none" spc="0" dirty="0">
                <a:ln w="0"/>
                <a:solidFill>
                  <a:schemeClr val="tx2"/>
                </a:solidFill>
                <a:effectLst/>
                <a:latin typeface="+mj-lt"/>
                <a:ea typeface="+mn-ea"/>
                <a:cs typeface="+mn-cs"/>
              </a:rPr>
              <a:t> • Professional </a:t>
            </a:r>
            <a:r>
              <a:rPr lang="nb-NO" sz="2000" b="1" i="1" u="none" strike="noStrike" kern="1200" cap="none" spc="0" dirty="0" err="1">
                <a:ln w="0"/>
                <a:solidFill>
                  <a:schemeClr val="tx2"/>
                </a:solidFill>
                <a:effectLst/>
                <a:latin typeface="+mj-lt"/>
                <a:ea typeface="+mn-ea"/>
                <a:cs typeface="+mn-cs"/>
              </a:rPr>
              <a:t>excellence</a:t>
            </a:r>
            <a:r>
              <a:rPr lang="nb-NO" sz="2000" b="1" i="1" u="none" strike="noStrike" kern="1200" cap="none" spc="0" dirty="0">
                <a:ln w="0"/>
                <a:solidFill>
                  <a:schemeClr val="tx2"/>
                </a:solidFill>
                <a:effectLst/>
                <a:latin typeface="+mj-lt"/>
                <a:ea typeface="+mn-ea"/>
                <a:cs typeface="+mn-cs"/>
              </a:rPr>
              <a:t> • Accessibility • </a:t>
            </a:r>
            <a:r>
              <a:rPr lang="nb-NO" sz="2000" b="1" i="1" u="none" strike="noStrike" kern="1200" cap="none" spc="0" dirty="0" err="1">
                <a:ln w="0"/>
                <a:solidFill>
                  <a:schemeClr val="tx2"/>
                </a:solidFill>
                <a:effectLst/>
                <a:latin typeface="+mj-lt"/>
                <a:ea typeface="+mn-ea"/>
                <a:cs typeface="+mn-cs"/>
              </a:rPr>
              <a:t>Commitment</a:t>
            </a:r>
            <a:endParaRPr lang="nb-NO" sz="2000" b="1" i="1" cap="none" spc="0" dirty="0">
              <a:ln w="0"/>
              <a:solidFill>
                <a:schemeClr val="tx2"/>
              </a:solidFill>
              <a:effectLst/>
              <a:latin typeface="+mj-lt"/>
            </a:endParaRPr>
          </a:p>
        </p:txBody>
      </p:sp>
      <p:sp>
        <p:nvSpPr>
          <p:cNvPr id="20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320841" y="3539937"/>
            <a:ext cx="11520000" cy="831372"/>
          </a:xfr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ctr">
              <a:buNone/>
              <a:defRPr lang="nb-NO" sz="2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+mj-ea"/>
                <a:cs typeface="+mj-cs"/>
              </a:defRPr>
            </a:lvl1pPr>
          </a:lstStyle>
          <a:p>
            <a:pPr lvl="0"/>
            <a:r>
              <a:rPr lang="nb-NO" dirty="0"/>
              <a:t>Klikk for å legge til navn og tittel på foredragsholder </a:t>
            </a:r>
          </a:p>
        </p:txBody>
      </p:sp>
      <p:sp>
        <p:nvSpPr>
          <p:cNvPr id="22" name="Plassholder for tekst 19"/>
          <p:cNvSpPr>
            <a:spLocks noGrp="1"/>
          </p:cNvSpPr>
          <p:nvPr>
            <p:ph type="body" sz="quarter" idx="11" hasCustomPrompt="1"/>
          </p:nvPr>
        </p:nvSpPr>
        <p:spPr>
          <a:xfrm>
            <a:off x="320841" y="4439237"/>
            <a:ext cx="11520000" cy="50165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nb-NO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pPr lvl="0"/>
            <a:r>
              <a:rPr lang="nb-NO" dirty="0"/>
              <a:t>Klikk for å legge til dato og sted</a:t>
            </a:r>
          </a:p>
        </p:txBody>
      </p:sp>
    </p:spTree>
    <p:extLst>
      <p:ext uri="{BB962C8B-B14F-4D97-AF65-F5344CB8AC3E}">
        <p14:creationId xmlns:p14="http://schemas.microsoft.com/office/powerpoint/2010/main" val="157261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tel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21" name="Plassholder for dato 2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Plassholder for bunntekst 2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Plassholder for lysbildenumm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B3E13-E338-4AFD-B301-E85F905B4171}" type="slidenum">
              <a:rPr kumimoji="0" lang="nb-NO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lassholder for tekst 2"/>
          <p:cNvSpPr>
            <a:spLocks noGrp="1"/>
          </p:cNvSpPr>
          <p:nvPr>
            <p:ph type="body" sz="quarter" idx="17"/>
          </p:nvPr>
        </p:nvSpPr>
        <p:spPr>
          <a:xfrm>
            <a:off x="276225" y="1001713"/>
            <a:ext cx="11639550" cy="514826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Rediger tekststiler i malen</a:t>
            </a:r>
          </a:p>
          <a:p>
            <a:pPr marL="6858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Andre nivå</a:t>
            </a:r>
          </a:p>
          <a:p>
            <a:pPr marL="11430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Tredje nivå</a:t>
            </a:r>
          </a:p>
          <a:p>
            <a:pPr marL="16002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Fjerde nivå</a:t>
            </a:r>
          </a:p>
          <a:p>
            <a:pPr marL="2057400" marR="0" lvl="4" indent="-228600" fontAlgn="auto">
              <a:spcBef>
                <a:spcPct val="3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tabLst/>
            </a:pPr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2887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lassholder for innhold 3">
            <a:extLst>
              <a:ext uri="{FF2B5EF4-FFF2-40B4-BE49-F238E27FC236}">
                <a16:creationId xmlns:a16="http://schemas.microsoft.com/office/drawing/2014/main" id="{9B4ECABB-1F1C-4B63-B759-D0320069A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6600" y="1193484"/>
            <a:ext cx="5760000" cy="5040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Rediger tekststiler i malen</a:t>
            </a:r>
          </a:p>
          <a:p>
            <a:pPr marL="6858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Andre nivå</a:t>
            </a:r>
          </a:p>
          <a:p>
            <a:pPr marL="11430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Tredje nivå</a:t>
            </a:r>
          </a:p>
          <a:p>
            <a:pPr marL="16002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Fjerde nivå</a:t>
            </a:r>
          </a:p>
          <a:p>
            <a:pPr marL="2057400" marR="0" lvl="4" indent="-228600" fontAlgn="auto">
              <a:spcBef>
                <a:spcPct val="3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tabLst/>
            </a:pPr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innhold 3">
            <a:extLst>
              <a:ext uri="{FF2B5EF4-FFF2-40B4-BE49-F238E27FC236}">
                <a16:creationId xmlns:a16="http://schemas.microsoft.com/office/drawing/2014/main" id="{9B4ECABB-1F1C-4B63-B759-D0320069ACB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55400" y="1193484"/>
            <a:ext cx="5760000" cy="5040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Rediger tekststiler i malen</a:t>
            </a:r>
          </a:p>
          <a:p>
            <a:pPr marL="6858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Andre nivå</a:t>
            </a:r>
          </a:p>
          <a:p>
            <a:pPr marL="11430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Tredje nivå</a:t>
            </a:r>
          </a:p>
          <a:p>
            <a:pPr marL="16002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Fjerde nivå</a:t>
            </a:r>
          </a:p>
          <a:p>
            <a:pPr marL="2057400" marR="0" lvl="4" indent="-228600" fontAlgn="auto">
              <a:spcBef>
                <a:spcPct val="3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tabLst/>
            </a:pPr>
            <a:r>
              <a:rPr lang="nb-NO"/>
              <a:t>Femte nivå</a:t>
            </a:r>
            <a:endParaRPr lang="nb-NO" dirty="0"/>
          </a:p>
        </p:txBody>
      </p:sp>
      <p:sp>
        <p:nvSpPr>
          <p:cNvPr id="18" name="Tittel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9" name="Plassholder for dato 18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Plassholder for bunntekst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lassholder for lysbildenummer 2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B3E13-E338-4AFD-B301-E85F905B4171}" type="slidenum">
              <a:rPr kumimoji="0" lang="nb-NO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14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DF462F9-5A86-478A-A355-27E56493C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6600" y="1193484"/>
            <a:ext cx="5760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B4ECABB-1F1C-4B63-B759-D0320069A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6600" y="2017396"/>
            <a:ext cx="5760000" cy="413575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Rediger tekststiler i malen</a:t>
            </a:r>
          </a:p>
          <a:p>
            <a:pPr marL="6858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Andre nivå</a:t>
            </a:r>
          </a:p>
          <a:p>
            <a:pPr marL="11430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Tredje nivå</a:t>
            </a:r>
          </a:p>
          <a:p>
            <a:pPr marL="16002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Fjerde nivå</a:t>
            </a:r>
          </a:p>
          <a:p>
            <a:pPr marL="2057400" marR="0" lvl="4" indent="-228600" fontAlgn="auto">
              <a:spcBef>
                <a:spcPct val="3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tabLst/>
            </a:pPr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DDF462F9-5A86-478A-A355-27E56493C4F4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155400" y="1193484"/>
            <a:ext cx="5760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3" name="Plassholder for innhold 3">
            <a:extLst>
              <a:ext uri="{FF2B5EF4-FFF2-40B4-BE49-F238E27FC236}">
                <a16:creationId xmlns:a16="http://schemas.microsoft.com/office/drawing/2014/main" id="{9B4ECABB-1F1C-4B63-B759-D0320069ACB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55400" y="2017396"/>
            <a:ext cx="5760000" cy="413575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Rediger tekststiler i malen</a:t>
            </a:r>
          </a:p>
          <a:p>
            <a:pPr marL="6858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Andre nivå</a:t>
            </a:r>
          </a:p>
          <a:p>
            <a:pPr marL="11430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Tredje nivå</a:t>
            </a:r>
          </a:p>
          <a:p>
            <a:pPr marL="16002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Fjerde nivå</a:t>
            </a:r>
          </a:p>
          <a:p>
            <a:pPr marL="2057400" marR="0" lvl="4" indent="-228600" fontAlgn="auto">
              <a:spcBef>
                <a:spcPct val="3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tabLst/>
            </a:pPr>
            <a:r>
              <a:rPr lang="nb-NO"/>
              <a:t>Femte nivå</a:t>
            </a:r>
            <a:endParaRPr lang="nb-NO" dirty="0"/>
          </a:p>
        </p:txBody>
      </p:sp>
      <p:sp>
        <p:nvSpPr>
          <p:cNvPr id="17" name="Tittel 16"/>
          <p:cNvSpPr>
            <a:spLocks noGrp="1"/>
          </p:cNvSpPr>
          <p:nvPr>
            <p:ph type="title"/>
          </p:nvPr>
        </p:nvSpPr>
        <p:spPr>
          <a:xfrm>
            <a:off x="276600" y="287999"/>
            <a:ext cx="11638800" cy="540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8" name="Plassholder for dato 1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Plassholder for bunntekst 18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Plassholder for lysbildenummer 1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B3E13-E338-4AFD-B301-E85F905B4171}" type="slidenum">
              <a:rPr kumimoji="0" lang="nb-NO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794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A19BF88-5137-4E4E-A149-AEC5D4F21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00" y="287999"/>
            <a:ext cx="5400000" cy="1769401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F84722C-8465-4395-AFFC-043D1163F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3200" y="287999"/>
            <a:ext cx="6172200" cy="591480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Rediger tekststiler i malen</a:t>
            </a:r>
          </a:p>
          <a:p>
            <a:pPr marL="6858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Andre nivå</a:t>
            </a:r>
          </a:p>
          <a:p>
            <a:pPr marL="11430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Tredje nivå</a:t>
            </a:r>
          </a:p>
          <a:p>
            <a:pPr marL="16002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Fjerde nivå</a:t>
            </a:r>
          </a:p>
          <a:p>
            <a:pPr marL="2057400" marR="0" lvl="4" indent="-228600" fontAlgn="auto">
              <a:spcBef>
                <a:spcPct val="3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tabLst/>
            </a:pPr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568503D-E1B2-47A0-88F8-FD595D8C52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6599" y="2082800"/>
            <a:ext cx="5400000" cy="412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lassholder for bunn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B3E13-E338-4AFD-B301-E85F905B4171}" type="slidenum">
              <a:rPr kumimoji="0" lang="nb-NO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86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36B405D-122C-43B5-A8CA-85434D343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00" y="287999"/>
            <a:ext cx="5400000" cy="17694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48C09C2-DF02-40AC-B9AB-30AC0355C5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43200" y="287999"/>
            <a:ext cx="6172200" cy="59148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46F2FCD-1ACD-48BE-9487-6A70DE923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6599" y="2081350"/>
            <a:ext cx="5400000" cy="4121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lassholder for bunn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B3E13-E338-4AFD-B301-E85F905B4171}" type="slidenum">
              <a:rPr kumimoji="0" lang="nb-NO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dato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Plassholder for bunn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Plassholder for lysbilde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B3E13-E338-4AFD-B301-E85F905B4171}" type="slidenum">
              <a:rPr kumimoji="0" lang="nb-NO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46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76000" y="869541"/>
            <a:ext cx="11640000" cy="5280000"/>
          </a:xfrm>
        </p:spPr>
        <p:txBody>
          <a:bodyPr vert="vert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179388" marR="0" lvl="0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/>
              <a:t>Rediger tekststiler i malen</a:t>
            </a:r>
          </a:p>
          <a:p>
            <a:pPr marL="358775" marR="0" lvl="1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/>
              <a:t>Andre nivå</a:t>
            </a:r>
          </a:p>
          <a:p>
            <a:pPr marL="538163" marR="0" lvl="2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/>
              <a:t>Tredje nivå</a:t>
            </a:r>
          </a:p>
          <a:p>
            <a:pPr marL="717550" marR="0" lvl="3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/>
              <a:t>Fjerde nivå</a:t>
            </a:r>
          </a:p>
          <a:p>
            <a:pPr marL="896938" marR="0" lvl="4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/>
              <a:t>Femte nivå</a:t>
            </a:r>
            <a:endParaRPr lang="nb-NO" dirty="0"/>
          </a:p>
        </p:txBody>
      </p:sp>
      <p:sp>
        <p:nvSpPr>
          <p:cNvPr id="11" name="Plassholder for dato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Plassholder for bunn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Plassholder for lysbilde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ECEEF-5377-45E9-946E-B271D1C73A12}" type="slidenum">
              <a:rPr kumimoji="0" lang="nb-NO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4353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76001" y="288000"/>
            <a:ext cx="10812555" cy="5808000"/>
          </a:xfrm>
        </p:spPr>
        <p:txBody>
          <a:bodyPr vert="vert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179388" marR="0" lvl="0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/>
              <a:t>Rediger tekststiler i malen</a:t>
            </a:r>
          </a:p>
          <a:p>
            <a:pPr marL="358775" marR="0" lvl="1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/>
              <a:t>Andre nivå</a:t>
            </a:r>
          </a:p>
          <a:p>
            <a:pPr marL="538163" marR="0" lvl="2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/>
              <a:t>Tredje nivå</a:t>
            </a:r>
          </a:p>
          <a:p>
            <a:pPr marL="717550" marR="0" lvl="3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/>
              <a:t>Fjerde nivå</a:t>
            </a:r>
          </a:p>
          <a:p>
            <a:pPr marL="896938" marR="0" lvl="4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lassholder for lysbildenumm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A24EA3-30FB-4103-B819-6BE52BC73759}" type="slidenum">
              <a:rPr kumimoji="0" lang="nb-NO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088556" y="287999"/>
            <a:ext cx="826844" cy="5808001"/>
          </a:xfrm>
        </p:spPr>
        <p:txBody>
          <a:bodyPr vert="vert"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84979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7360BA-41AA-0E45-87D0-810569E6B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841" y="1171928"/>
            <a:ext cx="11520000" cy="143795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  <a:effectLst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4D937EF-6B94-AE4E-B08B-229BFC3FD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841" y="2680275"/>
            <a:ext cx="11520000" cy="7892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131" name="TekstSylinder 130">
            <a:extLst>
              <a:ext uri="{FF2B5EF4-FFF2-40B4-BE49-F238E27FC236}">
                <a16:creationId xmlns:a16="http://schemas.microsoft.com/office/drawing/2014/main" id="{8BFADD73-5F6D-CD4A-BC3E-01EF99854F34}"/>
              </a:ext>
            </a:extLst>
          </p:cNvPr>
          <p:cNvSpPr txBox="1"/>
          <p:nvPr userDrawn="1"/>
        </p:nvSpPr>
        <p:spPr>
          <a:xfrm>
            <a:off x="0" y="5535582"/>
            <a:ext cx="12192000" cy="400110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nb-NO" sz="2000" b="1" i="1" u="none" strike="noStrike" kern="1200" cap="none" spc="0" dirty="0" err="1">
                <a:ln w="0"/>
                <a:solidFill>
                  <a:schemeClr val="accent1"/>
                </a:solidFill>
                <a:effectLst/>
                <a:latin typeface="+mj-lt"/>
                <a:ea typeface="+mn-ea"/>
                <a:cs typeface="+mn-cs"/>
              </a:rPr>
              <a:t>Respect</a:t>
            </a:r>
            <a:r>
              <a:rPr lang="nb-NO" sz="2000" b="1" i="1" u="none" strike="noStrike" kern="1200" cap="none" spc="0" dirty="0">
                <a:ln w="0"/>
                <a:solidFill>
                  <a:schemeClr val="accent1"/>
                </a:solidFill>
                <a:effectLst/>
                <a:latin typeface="+mj-lt"/>
                <a:ea typeface="+mn-ea"/>
                <a:cs typeface="+mn-cs"/>
              </a:rPr>
              <a:t> • Professional </a:t>
            </a:r>
            <a:r>
              <a:rPr lang="nb-NO" sz="2000" b="1" i="1" u="none" strike="noStrike" kern="1200" cap="none" spc="0" dirty="0" err="1">
                <a:ln w="0"/>
                <a:solidFill>
                  <a:schemeClr val="accent1"/>
                </a:solidFill>
                <a:effectLst/>
                <a:latin typeface="+mj-lt"/>
                <a:ea typeface="+mn-ea"/>
                <a:cs typeface="+mn-cs"/>
              </a:rPr>
              <a:t>excellence</a:t>
            </a:r>
            <a:r>
              <a:rPr lang="nb-NO" sz="2000" b="1" i="1" u="none" strike="noStrike" kern="1200" cap="none" spc="0" dirty="0">
                <a:ln w="0"/>
                <a:solidFill>
                  <a:schemeClr val="accent1"/>
                </a:solidFill>
                <a:effectLst/>
                <a:latin typeface="+mj-lt"/>
                <a:ea typeface="+mn-ea"/>
                <a:cs typeface="+mn-cs"/>
              </a:rPr>
              <a:t> • Accessibility • </a:t>
            </a:r>
            <a:r>
              <a:rPr lang="nb-NO" sz="2000" b="1" i="1" u="none" strike="noStrike" kern="1200" cap="none" spc="0" dirty="0" err="1">
                <a:ln w="0"/>
                <a:solidFill>
                  <a:schemeClr val="accent1"/>
                </a:solidFill>
                <a:effectLst/>
                <a:latin typeface="+mj-lt"/>
                <a:ea typeface="+mn-ea"/>
                <a:cs typeface="+mn-cs"/>
              </a:rPr>
              <a:t>Commitment</a:t>
            </a:r>
            <a:endParaRPr lang="nb-NO" sz="2000" b="1" i="1" cap="none" spc="0" dirty="0">
              <a:ln w="0"/>
              <a:solidFill>
                <a:schemeClr val="accent1"/>
              </a:solidFill>
              <a:effectLst/>
              <a:latin typeface="+mj-lt"/>
            </a:endParaRPr>
          </a:p>
        </p:txBody>
      </p:sp>
      <p:sp>
        <p:nvSpPr>
          <p:cNvPr id="20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320841" y="3539937"/>
            <a:ext cx="11520000" cy="83137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ctr">
              <a:buNone/>
              <a:defRPr lang="nb-NO" sz="2000" b="0" dirty="0">
                <a:solidFill>
                  <a:schemeClr val="bg1"/>
                </a:solidFill>
                <a:effectLst/>
                <a:ea typeface="+mj-ea"/>
                <a:cs typeface="+mj-cs"/>
              </a:defRPr>
            </a:lvl1pPr>
          </a:lstStyle>
          <a:p>
            <a:pPr lvl="0"/>
            <a:r>
              <a:rPr lang="nb-NO" dirty="0"/>
              <a:t>Klikk for å legge til navn og tittel på foredragsholder </a:t>
            </a:r>
          </a:p>
        </p:txBody>
      </p:sp>
      <p:sp>
        <p:nvSpPr>
          <p:cNvPr id="22" name="Plassholder for tekst 19"/>
          <p:cNvSpPr>
            <a:spLocks noGrp="1"/>
          </p:cNvSpPr>
          <p:nvPr>
            <p:ph type="body" sz="quarter" idx="11" hasCustomPrompt="1"/>
          </p:nvPr>
        </p:nvSpPr>
        <p:spPr>
          <a:xfrm>
            <a:off x="320841" y="4439237"/>
            <a:ext cx="11520000" cy="501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nb-NO" sz="2000" dirty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nb-NO" dirty="0"/>
              <a:t>Klikk for å legge til dato og sted</a:t>
            </a:r>
          </a:p>
        </p:txBody>
      </p:sp>
    </p:spTree>
    <p:extLst>
      <p:ext uri="{BB962C8B-B14F-4D97-AF65-F5344CB8AC3E}">
        <p14:creationId xmlns:p14="http://schemas.microsoft.com/office/powerpoint/2010/main" val="361515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lassholder for innhold 3">
            <a:extLst>
              <a:ext uri="{FF2B5EF4-FFF2-40B4-BE49-F238E27FC236}">
                <a16:creationId xmlns:a16="http://schemas.microsoft.com/office/drawing/2014/main" id="{9B4ECABB-1F1C-4B63-B759-D0320069A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6600" y="1193484"/>
            <a:ext cx="5760000" cy="5040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Klikk for å redigere tekststiler i malen</a:t>
            </a:r>
          </a:p>
          <a:p>
            <a:pPr marL="2286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Andre nivå</a:t>
            </a:r>
          </a:p>
          <a:p>
            <a:pPr marL="2286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Tredje nivå</a:t>
            </a:r>
          </a:p>
          <a:p>
            <a:pPr marL="2286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Fjerde nivå</a:t>
            </a:r>
          </a:p>
          <a:p>
            <a:pPr marL="228600" lvl="4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innhold 3">
            <a:extLst>
              <a:ext uri="{FF2B5EF4-FFF2-40B4-BE49-F238E27FC236}">
                <a16:creationId xmlns:a16="http://schemas.microsoft.com/office/drawing/2014/main" id="{9B4ECABB-1F1C-4B63-B759-D0320069ACB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55400" y="1193484"/>
            <a:ext cx="5760000" cy="5040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Klikk for å redigere tekststiler i malen</a:t>
            </a:r>
          </a:p>
          <a:p>
            <a:pPr marL="2286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Andre nivå</a:t>
            </a:r>
          </a:p>
          <a:p>
            <a:pPr marL="2286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Tredje nivå</a:t>
            </a:r>
          </a:p>
          <a:p>
            <a:pPr marL="2286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Fjerde nivå</a:t>
            </a:r>
          </a:p>
          <a:p>
            <a:pPr marL="228600" lvl="4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Femte nivå</a:t>
            </a:r>
            <a:endParaRPr lang="nb-NO" dirty="0"/>
          </a:p>
        </p:txBody>
      </p:sp>
      <p:sp>
        <p:nvSpPr>
          <p:cNvPr id="18" name="Tittel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19F895D-4D75-4B51-A145-2BBC4BD80702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955404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tel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21" name="Plassholder for dato 2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Plassholder for bunntekst 2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Plassholder for lysbildenumm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B3E13-E338-4AFD-B301-E85F905B4171}" type="slidenum">
              <a:rPr kumimoji="0" lang="nb-NO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lassholder for tekst 2"/>
          <p:cNvSpPr>
            <a:spLocks noGrp="1"/>
          </p:cNvSpPr>
          <p:nvPr>
            <p:ph type="body" sz="quarter" idx="17"/>
          </p:nvPr>
        </p:nvSpPr>
        <p:spPr>
          <a:xfrm>
            <a:off x="276225" y="1001713"/>
            <a:ext cx="11639550" cy="514826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Rediger tekststiler i malen</a:t>
            </a:r>
          </a:p>
          <a:p>
            <a:pPr marL="6858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Andre nivå</a:t>
            </a:r>
          </a:p>
          <a:p>
            <a:pPr marL="11430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Tredje nivå</a:t>
            </a:r>
          </a:p>
          <a:p>
            <a:pPr marL="16002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Fjerde nivå</a:t>
            </a:r>
          </a:p>
          <a:p>
            <a:pPr marL="2057400" marR="0" lvl="4" indent="-228600" fontAlgn="auto">
              <a:spcBef>
                <a:spcPct val="3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tabLst/>
            </a:pPr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3590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lassholder for innhold 3">
            <a:extLst>
              <a:ext uri="{FF2B5EF4-FFF2-40B4-BE49-F238E27FC236}">
                <a16:creationId xmlns:a16="http://schemas.microsoft.com/office/drawing/2014/main" id="{9B4ECABB-1F1C-4B63-B759-D0320069A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6600" y="1193484"/>
            <a:ext cx="5760000" cy="5040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Rediger tekststiler i malen</a:t>
            </a:r>
          </a:p>
          <a:p>
            <a:pPr marL="6858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Andre nivå</a:t>
            </a:r>
          </a:p>
          <a:p>
            <a:pPr marL="11430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Tredje nivå</a:t>
            </a:r>
          </a:p>
          <a:p>
            <a:pPr marL="16002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Fjerde nivå</a:t>
            </a:r>
          </a:p>
          <a:p>
            <a:pPr marL="2057400" marR="0" lvl="4" indent="-228600" fontAlgn="auto">
              <a:spcBef>
                <a:spcPct val="3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tabLst/>
            </a:pPr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innhold 3">
            <a:extLst>
              <a:ext uri="{FF2B5EF4-FFF2-40B4-BE49-F238E27FC236}">
                <a16:creationId xmlns:a16="http://schemas.microsoft.com/office/drawing/2014/main" id="{9B4ECABB-1F1C-4B63-B759-D0320069ACB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55400" y="1193484"/>
            <a:ext cx="5760000" cy="5040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Rediger tekststiler i malen</a:t>
            </a:r>
          </a:p>
          <a:p>
            <a:pPr marL="6858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Andre nivå</a:t>
            </a:r>
          </a:p>
          <a:p>
            <a:pPr marL="11430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Tredje nivå</a:t>
            </a:r>
          </a:p>
          <a:p>
            <a:pPr marL="16002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Fjerde nivå</a:t>
            </a:r>
          </a:p>
          <a:p>
            <a:pPr marL="2057400" marR="0" lvl="4" indent="-228600" fontAlgn="auto">
              <a:spcBef>
                <a:spcPct val="3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tabLst/>
            </a:pPr>
            <a:r>
              <a:rPr lang="nb-NO"/>
              <a:t>Femte nivå</a:t>
            </a:r>
            <a:endParaRPr lang="nb-NO" dirty="0"/>
          </a:p>
        </p:txBody>
      </p:sp>
      <p:sp>
        <p:nvSpPr>
          <p:cNvPr id="18" name="Tittel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9" name="Plassholder for dato 18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Plassholder for bunntekst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lassholder for lysbildenummer 2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B3E13-E338-4AFD-B301-E85F905B4171}" type="slidenum">
              <a:rPr kumimoji="0" lang="nb-NO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64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DF462F9-5A86-478A-A355-27E56493C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6600" y="1193484"/>
            <a:ext cx="5760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B4ECABB-1F1C-4B63-B759-D0320069A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6600" y="2017396"/>
            <a:ext cx="5760000" cy="413575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Rediger tekststiler i malen</a:t>
            </a:r>
          </a:p>
          <a:p>
            <a:pPr marL="6858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Andre nivå</a:t>
            </a:r>
          </a:p>
          <a:p>
            <a:pPr marL="11430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Tredje nivå</a:t>
            </a:r>
          </a:p>
          <a:p>
            <a:pPr marL="16002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Fjerde nivå</a:t>
            </a:r>
          </a:p>
          <a:p>
            <a:pPr marL="2057400" marR="0" lvl="4" indent="-228600" fontAlgn="auto">
              <a:spcBef>
                <a:spcPct val="3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tabLst/>
            </a:pPr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DDF462F9-5A86-478A-A355-27E56493C4F4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155400" y="1193484"/>
            <a:ext cx="5760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3" name="Plassholder for innhold 3">
            <a:extLst>
              <a:ext uri="{FF2B5EF4-FFF2-40B4-BE49-F238E27FC236}">
                <a16:creationId xmlns:a16="http://schemas.microsoft.com/office/drawing/2014/main" id="{9B4ECABB-1F1C-4B63-B759-D0320069ACB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55400" y="2017396"/>
            <a:ext cx="5760000" cy="413575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Rediger tekststiler i malen</a:t>
            </a:r>
          </a:p>
          <a:p>
            <a:pPr marL="6858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Andre nivå</a:t>
            </a:r>
          </a:p>
          <a:p>
            <a:pPr marL="11430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Tredje nivå</a:t>
            </a:r>
          </a:p>
          <a:p>
            <a:pPr marL="16002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Fjerde nivå</a:t>
            </a:r>
          </a:p>
          <a:p>
            <a:pPr marL="2057400" marR="0" lvl="4" indent="-228600" fontAlgn="auto">
              <a:spcBef>
                <a:spcPct val="3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tabLst/>
            </a:pPr>
            <a:r>
              <a:rPr lang="nb-NO"/>
              <a:t>Femte nivå</a:t>
            </a:r>
            <a:endParaRPr lang="nb-NO" dirty="0"/>
          </a:p>
        </p:txBody>
      </p:sp>
      <p:sp>
        <p:nvSpPr>
          <p:cNvPr id="17" name="Tittel 16"/>
          <p:cNvSpPr>
            <a:spLocks noGrp="1"/>
          </p:cNvSpPr>
          <p:nvPr>
            <p:ph type="title"/>
          </p:nvPr>
        </p:nvSpPr>
        <p:spPr>
          <a:xfrm>
            <a:off x="276600" y="287999"/>
            <a:ext cx="11638800" cy="540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8" name="Plassholder for dato 1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Plassholder for bunntekst 18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Plassholder for lysbildenummer 1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B3E13-E338-4AFD-B301-E85F905B4171}" type="slidenum">
              <a:rPr kumimoji="0" lang="nb-NO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23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A19BF88-5137-4E4E-A149-AEC5D4F21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00" y="287999"/>
            <a:ext cx="5400000" cy="1769401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F84722C-8465-4395-AFFC-043D1163F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3200" y="287999"/>
            <a:ext cx="6172200" cy="591480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Rediger tekststiler i malen</a:t>
            </a:r>
          </a:p>
          <a:p>
            <a:pPr marL="6858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Andre nivå</a:t>
            </a:r>
          </a:p>
          <a:p>
            <a:pPr marL="11430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Tredje nivå</a:t>
            </a:r>
          </a:p>
          <a:p>
            <a:pPr marL="16002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Fjerde nivå</a:t>
            </a:r>
          </a:p>
          <a:p>
            <a:pPr marL="2057400" marR="0" lvl="4" indent="-228600" fontAlgn="auto">
              <a:spcBef>
                <a:spcPct val="3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tabLst/>
            </a:pPr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568503D-E1B2-47A0-88F8-FD595D8C52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6599" y="2082800"/>
            <a:ext cx="5400000" cy="412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lassholder for bunn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B3E13-E338-4AFD-B301-E85F905B4171}" type="slidenum">
              <a:rPr kumimoji="0" lang="nb-NO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70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36B405D-122C-43B5-A8CA-85434D343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00" y="287999"/>
            <a:ext cx="5400000" cy="17694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48C09C2-DF02-40AC-B9AB-30AC0355C5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43200" y="287999"/>
            <a:ext cx="6172200" cy="59148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46F2FCD-1ACD-48BE-9487-6A70DE923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6599" y="2081350"/>
            <a:ext cx="5400000" cy="4121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lassholder for bunn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B3E13-E338-4AFD-B301-E85F905B4171}" type="slidenum">
              <a:rPr kumimoji="0" lang="nb-NO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59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dato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Plassholder for bunn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Plassholder for lysbilde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B3E13-E338-4AFD-B301-E85F905B4171}" type="slidenum">
              <a:rPr kumimoji="0" lang="nb-NO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767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76000" y="869541"/>
            <a:ext cx="11640000" cy="5280000"/>
          </a:xfrm>
        </p:spPr>
        <p:txBody>
          <a:bodyPr vert="vert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179388" marR="0" lvl="0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/>
              <a:t>Rediger tekststiler i malen</a:t>
            </a:r>
          </a:p>
          <a:p>
            <a:pPr marL="358775" marR="0" lvl="1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/>
              <a:t>Andre nivå</a:t>
            </a:r>
          </a:p>
          <a:p>
            <a:pPr marL="538163" marR="0" lvl="2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/>
              <a:t>Tredje nivå</a:t>
            </a:r>
          </a:p>
          <a:p>
            <a:pPr marL="717550" marR="0" lvl="3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/>
              <a:t>Fjerde nivå</a:t>
            </a:r>
          </a:p>
          <a:p>
            <a:pPr marL="896938" marR="0" lvl="4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/>
              <a:t>Femte nivå</a:t>
            </a:r>
            <a:endParaRPr lang="nb-NO" dirty="0"/>
          </a:p>
        </p:txBody>
      </p:sp>
      <p:sp>
        <p:nvSpPr>
          <p:cNvPr id="11" name="Plassholder for dato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Plassholder for bunn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Plassholder for lysbilde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ECEEF-5377-45E9-946E-B271D1C73A12}" type="slidenum">
              <a:rPr kumimoji="0" lang="nb-NO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95706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76001" y="288000"/>
            <a:ext cx="10812555" cy="5808000"/>
          </a:xfrm>
        </p:spPr>
        <p:txBody>
          <a:bodyPr vert="vert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179388" marR="0" lvl="0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/>
              <a:t>Rediger tekststiler i malen</a:t>
            </a:r>
          </a:p>
          <a:p>
            <a:pPr marL="358775" marR="0" lvl="1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/>
              <a:t>Andre nivå</a:t>
            </a:r>
          </a:p>
          <a:p>
            <a:pPr marL="538163" marR="0" lvl="2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/>
              <a:t>Tredje nivå</a:t>
            </a:r>
          </a:p>
          <a:p>
            <a:pPr marL="717550" marR="0" lvl="3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/>
              <a:t>Fjerde nivå</a:t>
            </a:r>
          </a:p>
          <a:p>
            <a:pPr marL="896938" marR="0" lvl="4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lassholder for lysbildenumm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A24EA3-30FB-4103-B819-6BE52BC73759}" type="slidenum">
              <a:rPr kumimoji="0" lang="nb-NO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088556" y="287999"/>
            <a:ext cx="826844" cy="5808001"/>
          </a:xfrm>
        </p:spPr>
        <p:txBody>
          <a:bodyPr vert="vert"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19184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7360BA-41AA-0E45-87D0-810569E6B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841" y="1171928"/>
            <a:ext cx="11520000" cy="1437957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4D937EF-6B94-AE4E-B08B-229BFC3FD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841" y="2680275"/>
            <a:ext cx="11520000" cy="78927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131" name="TekstSylinder 130">
            <a:extLst>
              <a:ext uri="{FF2B5EF4-FFF2-40B4-BE49-F238E27FC236}">
                <a16:creationId xmlns:a16="http://schemas.microsoft.com/office/drawing/2014/main" id="{8BFADD73-5F6D-CD4A-BC3E-01EF99854F34}"/>
              </a:ext>
            </a:extLst>
          </p:cNvPr>
          <p:cNvSpPr txBox="1"/>
          <p:nvPr userDrawn="1"/>
        </p:nvSpPr>
        <p:spPr>
          <a:xfrm>
            <a:off x="0" y="5535582"/>
            <a:ext cx="12192000" cy="400110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nb-NO" sz="2000" b="1" i="1" u="none" strike="noStrike" kern="1200" cap="none" spc="0" dirty="0" err="1">
                <a:ln w="0"/>
                <a:solidFill>
                  <a:schemeClr val="tx2"/>
                </a:solidFill>
                <a:effectLst/>
                <a:latin typeface="+mj-lt"/>
                <a:ea typeface="+mn-ea"/>
                <a:cs typeface="+mn-cs"/>
              </a:rPr>
              <a:t>Respect</a:t>
            </a:r>
            <a:r>
              <a:rPr lang="nb-NO" sz="2000" b="1" i="1" u="none" strike="noStrike" kern="1200" cap="none" spc="0" dirty="0">
                <a:ln w="0"/>
                <a:solidFill>
                  <a:schemeClr val="tx2"/>
                </a:solidFill>
                <a:effectLst/>
                <a:latin typeface="+mj-lt"/>
                <a:ea typeface="+mn-ea"/>
                <a:cs typeface="+mn-cs"/>
              </a:rPr>
              <a:t> • Professional </a:t>
            </a:r>
            <a:r>
              <a:rPr lang="nb-NO" sz="2000" b="1" i="1" u="none" strike="noStrike" kern="1200" cap="none" spc="0" dirty="0" err="1">
                <a:ln w="0"/>
                <a:solidFill>
                  <a:schemeClr val="tx2"/>
                </a:solidFill>
                <a:effectLst/>
                <a:latin typeface="+mj-lt"/>
                <a:ea typeface="+mn-ea"/>
                <a:cs typeface="+mn-cs"/>
              </a:rPr>
              <a:t>excellence</a:t>
            </a:r>
            <a:r>
              <a:rPr lang="nb-NO" sz="2000" b="1" i="1" u="none" strike="noStrike" kern="1200" cap="none" spc="0" dirty="0">
                <a:ln w="0"/>
                <a:solidFill>
                  <a:schemeClr val="tx2"/>
                </a:solidFill>
                <a:effectLst/>
                <a:latin typeface="+mj-lt"/>
                <a:ea typeface="+mn-ea"/>
                <a:cs typeface="+mn-cs"/>
              </a:rPr>
              <a:t> • Accessibility • </a:t>
            </a:r>
            <a:r>
              <a:rPr lang="nb-NO" sz="2000" b="1" i="1" u="none" strike="noStrike" kern="1200" cap="none" spc="0" dirty="0" err="1">
                <a:ln w="0"/>
                <a:solidFill>
                  <a:schemeClr val="tx2"/>
                </a:solidFill>
                <a:effectLst/>
                <a:latin typeface="+mj-lt"/>
                <a:ea typeface="+mn-ea"/>
                <a:cs typeface="+mn-cs"/>
              </a:rPr>
              <a:t>Commitment</a:t>
            </a:r>
            <a:endParaRPr lang="nb-NO" sz="2000" b="1" i="1" cap="none" spc="0" dirty="0">
              <a:ln w="0"/>
              <a:solidFill>
                <a:schemeClr val="tx2"/>
              </a:solidFill>
              <a:effectLst/>
              <a:latin typeface="+mj-lt"/>
            </a:endParaRPr>
          </a:p>
        </p:txBody>
      </p:sp>
      <p:sp>
        <p:nvSpPr>
          <p:cNvPr id="20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320841" y="3539937"/>
            <a:ext cx="11520000" cy="831372"/>
          </a:xfr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ctr">
              <a:buNone/>
              <a:defRPr lang="nb-NO" sz="2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+mj-ea"/>
                <a:cs typeface="+mj-cs"/>
              </a:defRPr>
            </a:lvl1pPr>
          </a:lstStyle>
          <a:p>
            <a:pPr lvl="0"/>
            <a:r>
              <a:rPr lang="nb-NO" dirty="0"/>
              <a:t>Klikk for å legge til navn og tittel på foredragsholder </a:t>
            </a:r>
          </a:p>
        </p:txBody>
      </p:sp>
      <p:sp>
        <p:nvSpPr>
          <p:cNvPr id="22" name="Plassholder for tekst 19"/>
          <p:cNvSpPr>
            <a:spLocks noGrp="1"/>
          </p:cNvSpPr>
          <p:nvPr>
            <p:ph type="body" sz="quarter" idx="11" hasCustomPrompt="1"/>
          </p:nvPr>
        </p:nvSpPr>
        <p:spPr>
          <a:xfrm>
            <a:off x="320841" y="4439237"/>
            <a:ext cx="11520000" cy="50165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nb-NO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pPr lvl="0"/>
            <a:r>
              <a:rPr lang="nb-NO" dirty="0"/>
              <a:t>Klikk for å legge til dato og sted</a:t>
            </a:r>
          </a:p>
        </p:txBody>
      </p:sp>
    </p:spTree>
    <p:extLst>
      <p:ext uri="{BB962C8B-B14F-4D97-AF65-F5344CB8AC3E}">
        <p14:creationId xmlns:p14="http://schemas.microsoft.com/office/powerpoint/2010/main" val="128031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tel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19F895D-4D75-4B51-A145-2BBC4BD80702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Plassholder for tekst 2"/>
          <p:cNvSpPr>
            <a:spLocks noGrp="1"/>
          </p:cNvSpPr>
          <p:nvPr>
            <p:ph type="body" sz="quarter" idx="17"/>
          </p:nvPr>
        </p:nvSpPr>
        <p:spPr>
          <a:xfrm>
            <a:off x="276225" y="1001713"/>
            <a:ext cx="11639550" cy="514826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Rediger tekststiler i malen</a:t>
            </a:r>
          </a:p>
          <a:p>
            <a:pPr marL="6858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Andre nivå</a:t>
            </a:r>
          </a:p>
          <a:p>
            <a:pPr marL="11430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Tredje nivå</a:t>
            </a:r>
          </a:p>
          <a:p>
            <a:pPr marL="16002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Fjerde nivå</a:t>
            </a:r>
          </a:p>
          <a:p>
            <a:pPr marL="2057400" marR="0" lvl="4" indent="-228600" fontAlgn="auto">
              <a:spcBef>
                <a:spcPct val="3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tabLst/>
            </a:pPr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68245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DF462F9-5A86-478A-A355-27E56493C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6600" y="1193484"/>
            <a:ext cx="5760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B4ECABB-1F1C-4B63-B759-D0320069A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6600" y="2017396"/>
            <a:ext cx="5760000" cy="413575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Klikk for å redigere tekststiler i malen</a:t>
            </a:r>
          </a:p>
          <a:p>
            <a:pPr marL="2286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Andre nivå</a:t>
            </a:r>
          </a:p>
          <a:p>
            <a:pPr marL="2286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Tredje nivå</a:t>
            </a:r>
          </a:p>
          <a:p>
            <a:pPr marL="2286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Fjerde nivå</a:t>
            </a:r>
          </a:p>
          <a:p>
            <a:pPr marL="228600" lvl="4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DDF462F9-5A86-478A-A355-27E56493C4F4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155400" y="1193484"/>
            <a:ext cx="5760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innhold 3">
            <a:extLst>
              <a:ext uri="{FF2B5EF4-FFF2-40B4-BE49-F238E27FC236}">
                <a16:creationId xmlns:a16="http://schemas.microsoft.com/office/drawing/2014/main" id="{9B4ECABB-1F1C-4B63-B759-D0320069ACB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55400" y="2017396"/>
            <a:ext cx="5760000" cy="413575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Klikk for å redigere tekststiler i malen</a:t>
            </a:r>
          </a:p>
          <a:p>
            <a:pPr marL="2286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Andre nivå</a:t>
            </a:r>
          </a:p>
          <a:p>
            <a:pPr marL="2286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Tredje nivå</a:t>
            </a:r>
          </a:p>
          <a:p>
            <a:pPr marL="2286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Fjerde nivå</a:t>
            </a:r>
          </a:p>
          <a:p>
            <a:pPr marL="228600" lvl="4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Femte nivå</a:t>
            </a:r>
            <a:endParaRPr lang="nb-NO" dirty="0"/>
          </a:p>
        </p:txBody>
      </p:sp>
      <p:sp>
        <p:nvSpPr>
          <p:cNvPr id="17" name="Tittel 16"/>
          <p:cNvSpPr>
            <a:spLocks noGrp="1"/>
          </p:cNvSpPr>
          <p:nvPr>
            <p:ph type="title"/>
          </p:nvPr>
        </p:nvSpPr>
        <p:spPr>
          <a:xfrm>
            <a:off x="276600" y="287999"/>
            <a:ext cx="11638800" cy="540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19F895D-4D75-4B51-A145-2BBC4BD80702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410926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innhold 3">
            <a:extLst>
              <a:ext uri="{FF2B5EF4-FFF2-40B4-BE49-F238E27FC236}">
                <a16:creationId xmlns:a16="http://schemas.microsoft.com/office/drawing/2014/main" id="{9B4ECABB-1F1C-4B63-B759-D0320069A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6600" y="1193484"/>
            <a:ext cx="5760000" cy="5040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Rediger tekststiler i malen</a:t>
            </a:r>
          </a:p>
          <a:p>
            <a:pPr marL="6858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Andre nivå</a:t>
            </a:r>
          </a:p>
          <a:p>
            <a:pPr marL="11430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Tredje nivå</a:t>
            </a:r>
          </a:p>
          <a:p>
            <a:pPr marL="16002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Fjerde nivå</a:t>
            </a:r>
          </a:p>
          <a:p>
            <a:pPr marL="2057400" marR="0" lvl="4" indent="-228600" fontAlgn="auto">
              <a:spcBef>
                <a:spcPct val="3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tabLst/>
            </a:pPr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innhold 3">
            <a:extLst>
              <a:ext uri="{FF2B5EF4-FFF2-40B4-BE49-F238E27FC236}">
                <a16:creationId xmlns:a16="http://schemas.microsoft.com/office/drawing/2014/main" id="{9B4ECABB-1F1C-4B63-B759-D0320069ACB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55400" y="1193484"/>
            <a:ext cx="5760000" cy="5040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Rediger tekststiler i malen</a:t>
            </a:r>
          </a:p>
          <a:p>
            <a:pPr marL="6858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Andre nivå</a:t>
            </a:r>
          </a:p>
          <a:p>
            <a:pPr marL="11430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Tredje nivå</a:t>
            </a:r>
          </a:p>
          <a:p>
            <a:pPr marL="16002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Fjerde nivå</a:t>
            </a:r>
          </a:p>
          <a:p>
            <a:pPr marL="2057400" marR="0" lvl="4" indent="-228600" fontAlgn="auto">
              <a:spcBef>
                <a:spcPct val="3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tabLst/>
            </a:pPr>
            <a:r>
              <a:rPr lang="nb-NO"/>
              <a:t>Femte nivå</a:t>
            </a:r>
            <a:endParaRPr lang="nb-NO" dirty="0"/>
          </a:p>
        </p:txBody>
      </p:sp>
      <p:sp>
        <p:nvSpPr>
          <p:cNvPr id="18" name="Tittel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19F895D-4D75-4B51-A145-2BBC4BD80702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6036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DF462F9-5A86-478A-A355-27E56493C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6600" y="1193484"/>
            <a:ext cx="5760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B4ECABB-1F1C-4B63-B759-D0320069A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6600" y="2017396"/>
            <a:ext cx="5760000" cy="413575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Rediger tekststiler i malen</a:t>
            </a:r>
          </a:p>
          <a:p>
            <a:pPr marL="6858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Andre nivå</a:t>
            </a:r>
          </a:p>
          <a:p>
            <a:pPr marL="11430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Tredje nivå</a:t>
            </a:r>
          </a:p>
          <a:p>
            <a:pPr marL="16002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Fjerde nivå</a:t>
            </a:r>
          </a:p>
          <a:p>
            <a:pPr marL="2057400" marR="0" lvl="4" indent="-228600" fontAlgn="auto">
              <a:spcBef>
                <a:spcPct val="3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tabLst/>
            </a:pPr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DDF462F9-5A86-478A-A355-27E56493C4F4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155400" y="1193484"/>
            <a:ext cx="5760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3" name="Plassholder for innhold 3">
            <a:extLst>
              <a:ext uri="{FF2B5EF4-FFF2-40B4-BE49-F238E27FC236}">
                <a16:creationId xmlns:a16="http://schemas.microsoft.com/office/drawing/2014/main" id="{9B4ECABB-1F1C-4B63-B759-D0320069ACB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55400" y="2017396"/>
            <a:ext cx="5760000" cy="413575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Rediger tekststiler i malen</a:t>
            </a:r>
          </a:p>
          <a:p>
            <a:pPr marL="6858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Andre nivå</a:t>
            </a:r>
          </a:p>
          <a:p>
            <a:pPr marL="11430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Tredje nivå</a:t>
            </a:r>
          </a:p>
          <a:p>
            <a:pPr marL="16002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Fjerde nivå</a:t>
            </a:r>
          </a:p>
          <a:p>
            <a:pPr marL="2057400" marR="0" lvl="4" indent="-228600" fontAlgn="auto">
              <a:spcBef>
                <a:spcPct val="3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tabLst/>
            </a:pPr>
            <a:r>
              <a:rPr lang="nb-NO"/>
              <a:t>Femte nivå</a:t>
            </a:r>
            <a:endParaRPr lang="nb-NO" dirty="0"/>
          </a:p>
        </p:txBody>
      </p:sp>
      <p:sp>
        <p:nvSpPr>
          <p:cNvPr id="17" name="Tittel 16"/>
          <p:cNvSpPr>
            <a:spLocks noGrp="1"/>
          </p:cNvSpPr>
          <p:nvPr>
            <p:ph type="title"/>
          </p:nvPr>
        </p:nvSpPr>
        <p:spPr>
          <a:xfrm>
            <a:off x="276600" y="287999"/>
            <a:ext cx="11638800" cy="540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19F895D-4D75-4B51-A145-2BBC4BD80702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7585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A19BF88-5137-4E4E-A149-AEC5D4F21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00" y="287999"/>
            <a:ext cx="5400000" cy="1769401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F84722C-8465-4395-AFFC-043D1163F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3200" y="287999"/>
            <a:ext cx="6172200" cy="591480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Rediger tekststiler i malen</a:t>
            </a:r>
          </a:p>
          <a:p>
            <a:pPr marL="6858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Andre nivå</a:t>
            </a:r>
          </a:p>
          <a:p>
            <a:pPr marL="11430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Tredje nivå</a:t>
            </a:r>
          </a:p>
          <a:p>
            <a:pPr marL="16002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Fjerde nivå</a:t>
            </a:r>
          </a:p>
          <a:p>
            <a:pPr marL="2057400" marR="0" lvl="4" indent="-228600" fontAlgn="auto">
              <a:spcBef>
                <a:spcPct val="3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tabLst/>
            </a:pPr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568503D-E1B2-47A0-88F8-FD595D8C52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6599" y="2082800"/>
            <a:ext cx="5400000" cy="412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895D-4D75-4B51-A145-2BBC4BD80702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6049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6B405D-122C-43B5-A8CA-85434D343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00" y="287999"/>
            <a:ext cx="5400000" cy="17694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48C09C2-DF02-40AC-B9AB-30AC0355C5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43200" y="287999"/>
            <a:ext cx="6172200" cy="59148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46F2FCD-1ACD-48BE-9487-6A70DE923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6599" y="2081350"/>
            <a:ext cx="5400000" cy="4121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895D-4D75-4B51-A145-2BBC4BD80702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5706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895D-4D75-4B51-A145-2BBC4BD80702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7573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76000" y="869541"/>
            <a:ext cx="11640000" cy="5280000"/>
          </a:xfrm>
        </p:spPr>
        <p:txBody>
          <a:bodyPr vert="vert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179388" marR="0" lvl="0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/>
              <a:t>Rediger tekststiler i malen</a:t>
            </a:r>
          </a:p>
          <a:p>
            <a:pPr marL="358775" marR="0" lvl="1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/>
              <a:t>Andre nivå</a:t>
            </a:r>
          </a:p>
          <a:p>
            <a:pPr marL="538163" marR="0" lvl="2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/>
              <a:t>Tredje nivå</a:t>
            </a:r>
          </a:p>
          <a:p>
            <a:pPr marL="717550" marR="0" lvl="3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/>
              <a:t>Fjerde nivå</a:t>
            </a:r>
          </a:p>
          <a:p>
            <a:pPr marL="896938" marR="0" lvl="4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/>
              <a:t>Femte nivå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895D-4D75-4B51-A145-2BBC4BD80702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0450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76001" y="288000"/>
            <a:ext cx="10812555" cy="5808000"/>
          </a:xfrm>
        </p:spPr>
        <p:txBody>
          <a:bodyPr vert="vert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179388" marR="0" lvl="0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/>
              <a:t>Rediger tekststiler i malen</a:t>
            </a:r>
          </a:p>
          <a:p>
            <a:pPr marL="358775" marR="0" lvl="1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/>
              <a:t>Andre nivå</a:t>
            </a:r>
          </a:p>
          <a:p>
            <a:pPr marL="538163" marR="0" lvl="2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/>
              <a:t>Tredje nivå</a:t>
            </a:r>
          </a:p>
          <a:p>
            <a:pPr marL="717550" marR="0" lvl="3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/>
              <a:t>Fjerde nivå</a:t>
            </a:r>
          </a:p>
          <a:p>
            <a:pPr marL="896938" marR="0" lvl="4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/>
              <a:t>Femte nivå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088556" y="287999"/>
            <a:ext cx="826844" cy="5808001"/>
          </a:xfrm>
        </p:spPr>
        <p:txBody>
          <a:bodyPr vert="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895D-4D75-4B51-A145-2BBC4BD80702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5060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BCF1-0914-4552-8640-4C215F88DDD5}" type="datetimeFigureOut">
              <a:rPr lang="nb-NO" smtClean="0"/>
              <a:t>29.01.2025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3E3F-496D-4F46-BC80-3B1D5E94E02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7372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A19BF88-5137-4E4E-A149-AEC5D4F21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00" y="287999"/>
            <a:ext cx="5400000" cy="1769401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F84722C-8465-4395-AFFC-043D1163F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3200" y="287999"/>
            <a:ext cx="6172200" cy="591480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Klikk for å redigere tekststiler i malen</a:t>
            </a:r>
          </a:p>
          <a:p>
            <a:pPr marL="2286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Andre nivå</a:t>
            </a:r>
          </a:p>
          <a:p>
            <a:pPr marL="2286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Tredje nivå</a:t>
            </a:r>
          </a:p>
          <a:p>
            <a:pPr marL="2286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Fjerde nivå</a:t>
            </a:r>
          </a:p>
          <a:p>
            <a:pPr marL="228600" lvl="4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568503D-E1B2-47A0-88F8-FD595D8C52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6599" y="2082800"/>
            <a:ext cx="5400000" cy="412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895D-4D75-4B51-A145-2BBC4BD80702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75294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36B405D-122C-43B5-A8CA-85434D343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00" y="287999"/>
            <a:ext cx="5400000" cy="17694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48C09C2-DF02-40AC-B9AB-30AC0355C5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43200" y="287999"/>
            <a:ext cx="6172200" cy="59148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46F2FCD-1ACD-48BE-9487-6A70DE923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6599" y="2081350"/>
            <a:ext cx="5400000" cy="4121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895D-4D75-4B51-A145-2BBC4BD80702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50357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895D-4D75-4B51-A145-2BBC4BD80702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8973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76000" y="869541"/>
            <a:ext cx="11640000" cy="5280000"/>
          </a:xfrm>
        </p:spPr>
        <p:txBody>
          <a:bodyPr vert="vert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179388" marR="0" lvl="0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/>
              <a:t>Klikk for å redigere tekststiler i malen</a:t>
            </a:r>
          </a:p>
          <a:p>
            <a:pPr marL="179388" marR="0" lvl="1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/>
              <a:t>Andre nivå</a:t>
            </a:r>
          </a:p>
          <a:p>
            <a:pPr marL="179388" marR="0" lvl="2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/>
              <a:t>Tredje nivå</a:t>
            </a:r>
          </a:p>
          <a:p>
            <a:pPr marL="179388" marR="0" lvl="3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/>
              <a:t>Fjerde nivå</a:t>
            </a:r>
          </a:p>
          <a:p>
            <a:pPr marL="179388" marR="0" lvl="4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/>
              <a:t>Femte nivå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895D-4D75-4B51-A145-2BBC4BD80702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89596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-1"/>
            <a:ext cx="12192000" cy="62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76001" y="288000"/>
            <a:ext cx="10812555" cy="5808000"/>
          </a:xfrm>
        </p:spPr>
        <p:txBody>
          <a:bodyPr vert="vert" lIns="91440" tIns="45720" rIns="91440" bIns="45720" rtlCol="0">
            <a:normAutofit/>
          </a:bodyPr>
          <a:lstStyle>
            <a:lvl1pPr>
              <a:defRPr lang="nb-NO" smtClean="0"/>
            </a:lvl1pPr>
            <a:lvl2pPr>
              <a:defRPr lang="nb-NO" smtClean="0"/>
            </a:lvl2pPr>
            <a:lvl3pPr>
              <a:defRPr lang="nb-NO" smtClean="0"/>
            </a:lvl3pPr>
            <a:lvl4pPr>
              <a:defRPr lang="nb-NO" smtClean="0"/>
            </a:lvl4pPr>
            <a:lvl5pPr>
              <a:defRPr lang="nb-NO" dirty="0"/>
            </a:lvl5pPr>
          </a:lstStyle>
          <a:p>
            <a:pPr marL="179388" marR="0" lvl="0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/>
              <a:t>Klikk for å redigere tekststiler i malen</a:t>
            </a:r>
          </a:p>
          <a:p>
            <a:pPr marL="179388" marR="0" lvl="1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/>
              <a:t>Andre nivå</a:t>
            </a:r>
          </a:p>
          <a:p>
            <a:pPr marL="179388" marR="0" lvl="2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/>
              <a:t>Tredje nivå</a:t>
            </a:r>
          </a:p>
          <a:p>
            <a:pPr marL="179388" marR="0" lvl="3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/>
              <a:t>Fjerde nivå</a:t>
            </a:r>
          </a:p>
          <a:p>
            <a:pPr marL="179388" marR="0" lvl="4" indent="-179388" defTabSz="457200" fontAlgn="auto">
              <a:spcBef>
                <a:spcPts val="400"/>
              </a:spcBef>
              <a:spcAft>
                <a:spcPts val="0"/>
              </a:spcAft>
              <a:buClrTx/>
              <a:buSzTx/>
              <a:tabLst/>
            </a:pPr>
            <a:r>
              <a:rPr lang="nb-NO"/>
              <a:t>Femte nivå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088556" y="287999"/>
            <a:ext cx="826844" cy="5808001"/>
          </a:xfrm>
        </p:spPr>
        <p:txBody>
          <a:bodyPr vert="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895D-4D75-4B51-A145-2BBC4BD80702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4833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33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Sekskant 521"/>
          <p:cNvSpPr>
            <a:spLocks noChangeAspect="1"/>
          </p:cNvSpPr>
          <p:nvPr userDrawn="1"/>
        </p:nvSpPr>
        <p:spPr>
          <a:xfrm>
            <a:off x="2036303" y="2912813"/>
            <a:ext cx="3924000" cy="3924025"/>
          </a:xfrm>
          <a:prstGeom prst="ellipse">
            <a:avLst/>
          </a:prstGeom>
          <a:ln w="19050" cap="rnd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1" name="Frihåndsform 20"/>
          <p:cNvSpPr>
            <a:spLocks noChangeAspect="1"/>
          </p:cNvSpPr>
          <p:nvPr userDrawn="1"/>
        </p:nvSpPr>
        <p:spPr>
          <a:xfrm>
            <a:off x="7120402" y="3650814"/>
            <a:ext cx="4705170" cy="3216187"/>
          </a:xfrm>
          <a:custGeom>
            <a:avLst/>
            <a:gdLst>
              <a:gd name="connsiteX0" fmla="*/ 2352585 w 4705170"/>
              <a:gd name="connsiteY0" fmla="*/ 0 h 3216187"/>
              <a:gd name="connsiteX1" fmla="*/ 4705170 w 4705170"/>
              <a:gd name="connsiteY1" fmla="*/ 2352600 h 3216187"/>
              <a:gd name="connsiteX2" fmla="*/ 4599403 w 4705170"/>
              <a:gd name="connsiteY2" fmla="*/ 3052192 h 3216187"/>
              <a:gd name="connsiteX3" fmla="*/ 4539380 w 4705170"/>
              <a:gd name="connsiteY3" fmla="*/ 3216187 h 3216187"/>
              <a:gd name="connsiteX4" fmla="*/ 165791 w 4705170"/>
              <a:gd name="connsiteY4" fmla="*/ 3216187 h 3216187"/>
              <a:gd name="connsiteX5" fmla="*/ 105768 w 4705170"/>
              <a:gd name="connsiteY5" fmla="*/ 3052192 h 3216187"/>
              <a:gd name="connsiteX6" fmla="*/ 0 w 4705170"/>
              <a:gd name="connsiteY6" fmla="*/ 2352600 h 3216187"/>
              <a:gd name="connsiteX7" fmla="*/ 2352585 w 4705170"/>
              <a:gd name="connsiteY7" fmla="*/ 0 h 321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05170" h="3216187">
                <a:moveTo>
                  <a:pt x="2352585" y="0"/>
                </a:moveTo>
                <a:cubicBezTo>
                  <a:pt x="3651882" y="0"/>
                  <a:pt x="4705170" y="1053295"/>
                  <a:pt x="4705170" y="2352600"/>
                </a:cubicBezTo>
                <a:cubicBezTo>
                  <a:pt x="4705170" y="2596220"/>
                  <a:pt x="4668140" y="2831191"/>
                  <a:pt x="4599403" y="3052192"/>
                </a:cubicBezTo>
                <a:lnTo>
                  <a:pt x="4539380" y="3216187"/>
                </a:lnTo>
                <a:lnTo>
                  <a:pt x="165791" y="3216187"/>
                </a:lnTo>
                <a:lnTo>
                  <a:pt x="105768" y="3052192"/>
                </a:lnTo>
                <a:cubicBezTo>
                  <a:pt x="37030" y="2831191"/>
                  <a:pt x="0" y="2596220"/>
                  <a:pt x="0" y="2352600"/>
                </a:cubicBezTo>
                <a:cubicBezTo>
                  <a:pt x="0" y="1053295"/>
                  <a:pt x="1053288" y="0"/>
                  <a:pt x="2352585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6350" cap="rnd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2" name="Frihåndsform 21"/>
          <p:cNvSpPr>
            <a:spLocks noChangeAspect="1"/>
          </p:cNvSpPr>
          <p:nvPr userDrawn="1"/>
        </p:nvSpPr>
        <p:spPr>
          <a:xfrm>
            <a:off x="8677070" y="3704556"/>
            <a:ext cx="3520931" cy="3162445"/>
          </a:xfrm>
          <a:custGeom>
            <a:avLst/>
            <a:gdLst>
              <a:gd name="connsiteX0" fmla="*/ 3520931 w 3520931"/>
              <a:gd name="connsiteY0" fmla="*/ 0 h 3162445"/>
              <a:gd name="connsiteX1" fmla="*/ 3520931 w 3520931"/>
              <a:gd name="connsiteY1" fmla="*/ 3162445 h 3162445"/>
              <a:gd name="connsiteX2" fmla="*/ 0 w 3520931"/>
              <a:gd name="connsiteY2" fmla="*/ 3162445 h 3162445"/>
              <a:gd name="connsiteX3" fmla="*/ 792 w 3520931"/>
              <a:gd name="connsiteY3" fmla="*/ 3158014 h 3162445"/>
              <a:gd name="connsiteX4" fmla="*/ 3491237 w 3520931"/>
              <a:gd name="connsiteY4" fmla="*/ 2258 h 3162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0931" h="3162445">
                <a:moveTo>
                  <a:pt x="3520931" y="0"/>
                </a:moveTo>
                <a:lnTo>
                  <a:pt x="3520931" y="3162445"/>
                </a:lnTo>
                <a:lnTo>
                  <a:pt x="0" y="3162445"/>
                </a:lnTo>
                <a:lnTo>
                  <a:pt x="792" y="3158014"/>
                </a:lnTo>
                <a:cubicBezTo>
                  <a:pt x="345229" y="1474786"/>
                  <a:pt x="1752768" y="178810"/>
                  <a:pt x="3491237" y="2258"/>
                </a:cubicBezTo>
                <a:close/>
              </a:path>
            </a:pathLst>
          </a:custGeom>
          <a:ln w="19050" cap="rnd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1" name="Plassholder for tekst 2"/>
          <p:cNvSpPr>
            <a:spLocks noGrp="1"/>
          </p:cNvSpPr>
          <p:nvPr>
            <p:ph type="body" idx="1"/>
          </p:nvPr>
        </p:nvSpPr>
        <p:spPr>
          <a:xfrm>
            <a:off x="276600" y="1009584"/>
            <a:ext cx="11638800" cy="5167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dirty="0"/>
              <a:t>Rediger tekststiler i malen</a:t>
            </a:r>
          </a:p>
          <a:p>
            <a:pPr lvl="1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dirty="0"/>
              <a:t>Andre nivå</a:t>
            </a:r>
          </a:p>
          <a:p>
            <a:pPr lvl="2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dirty="0"/>
              <a:t>Tredje nivå</a:t>
            </a:r>
          </a:p>
          <a:p>
            <a:pPr lvl="3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dirty="0"/>
              <a:t>Fjerde nivå</a:t>
            </a:r>
          </a:p>
          <a:p>
            <a:pPr marR="0" lvl="4" fontAlgn="auto">
              <a:spcBef>
                <a:spcPct val="3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tabLst/>
            </a:pPr>
            <a:r>
              <a:rPr lang="nb-NO" dirty="0"/>
              <a:t>Femte nivå</a:t>
            </a: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76600" y="6356350"/>
            <a:ext cx="16084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987468" y="6356350"/>
            <a:ext cx="5983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4" name="Plassholder for tittel 1"/>
          <p:cNvSpPr>
            <a:spLocks noGrp="1"/>
          </p:cNvSpPr>
          <p:nvPr>
            <p:ph type="title"/>
          </p:nvPr>
        </p:nvSpPr>
        <p:spPr>
          <a:xfrm>
            <a:off x="276600" y="287999"/>
            <a:ext cx="11638800" cy="62280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cxnSp>
        <p:nvCxnSpPr>
          <p:cNvPr id="15" name="Rett linje 14"/>
          <p:cNvCxnSpPr/>
          <p:nvPr userDrawn="1"/>
        </p:nvCxnSpPr>
        <p:spPr>
          <a:xfrm flipH="1" flipV="1">
            <a:off x="11648" y="189214"/>
            <a:ext cx="6264000" cy="0"/>
          </a:xfrm>
          <a:prstGeom prst="line">
            <a:avLst/>
          </a:prstGeom>
          <a:ln w="69850" cap="rnd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073082" y="6356350"/>
            <a:ext cx="518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019F895D-4D75-4B51-A145-2BBC4BD80702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7" name="Sekskant 521"/>
          <p:cNvSpPr>
            <a:spLocks noChangeAspect="1"/>
          </p:cNvSpPr>
          <p:nvPr userDrawn="1"/>
        </p:nvSpPr>
        <p:spPr>
          <a:xfrm>
            <a:off x="10849662" y="378684"/>
            <a:ext cx="1116000" cy="1116007"/>
          </a:xfrm>
          <a:prstGeom prst="ellipse">
            <a:avLst/>
          </a:prstGeom>
          <a:solidFill>
            <a:schemeClr val="accent1">
              <a:alpha val="50196"/>
            </a:schemeClr>
          </a:solidFill>
          <a:ln w="6350" cap="rnd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pic>
        <p:nvPicPr>
          <p:cNvPr id="19" name="Bilde 18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377" y="6356350"/>
            <a:ext cx="262394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0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57" r:id="rId10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nb-NO" sz="2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b-NO" sz="24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b-NO" sz="20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b-NO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b-NO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kskant 521"/>
          <p:cNvSpPr>
            <a:spLocks noChangeAspect="1"/>
          </p:cNvSpPr>
          <p:nvPr userDrawn="1"/>
        </p:nvSpPr>
        <p:spPr>
          <a:xfrm>
            <a:off x="5259859" y="504693"/>
            <a:ext cx="1475993" cy="1476000"/>
          </a:xfrm>
          <a:prstGeom prst="ellipse">
            <a:avLst/>
          </a:prstGeom>
          <a:solidFill>
            <a:srgbClr val="218888">
              <a:alpha val="60000"/>
            </a:srgbClr>
          </a:solidFill>
          <a:ln w="6350" cap="rnd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2" name="Frihåndsform 21"/>
          <p:cNvSpPr>
            <a:spLocks noChangeAspect="1"/>
          </p:cNvSpPr>
          <p:nvPr userDrawn="1"/>
        </p:nvSpPr>
        <p:spPr>
          <a:xfrm>
            <a:off x="-5999" y="4505400"/>
            <a:ext cx="3531117" cy="2361600"/>
          </a:xfrm>
          <a:custGeom>
            <a:avLst/>
            <a:gdLst>
              <a:gd name="connsiteX0" fmla="*/ 1605116 w 3531117"/>
              <a:gd name="connsiteY0" fmla="*/ 0 h 2361600"/>
              <a:gd name="connsiteX1" fmla="*/ 3531117 w 3531117"/>
              <a:gd name="connsiteY1" fmla="*/ 1926015 h 2361600"/>
              <a:gd name="connsiteX2" fmla="*/ 3491987 w 3531117"/>
              <a:gd name="connsiteY2" fmla="*/ 2314175 h 2361600"/>
              <a:gd name="connsiteX3" fmla="*/ 3479793 w 3531117"/>
              <a:gd name="connsiteY3" fmla="*/ 2361600 h 2361600"/>
              <a:gd name="connsiteX4" fmla="*/ 0 w 3531117"/>
              <a:gd name="connsiteY4" fmla="*/ 2361600 h 2361600"/>
              <a:gd name="connsiteX5" fmla="*/ 0 w 3531117"/>
              <a:gd name="connsiteY5" fmla="*/ 862407 h 2361600"/>
              <a:gd name="connsiteX6" fmla="*/ 8047 w 3531117"/>
              <a:gd name="connsiteY6" fmla="*/ 849162 h 2361600"/>
              <a:gd name="connsiteX7" fmla="*/ 1605116 w 3531117"/>
              <a:gd name="connsiteY7" fmla="*/ 0 h 23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1117" h="2361600">
                <a:moveTo>
                  <a:pt x="1605116" y="0"/>
                </a:moveTo>
                <a:cubicBezTo>
                  <a:pt x="2668816" y="0"/>
                  <a:pt x="3531117" y="862306"/>
                  <a:pt x="3531117" y="1926015"/>
                </a:cubicBezTo>
                <a:cubicBezTo>
                  <a:pt x="3531117" y="2058979"/>
                  <a:pt x="3517643" y="2188796"/>
                  <a:pt x="3491987" y="2314175"/>
                </a:cubicBezTo>
                <a:lnTo>
                  <a:pt x="3479793" y="2361600"/>
                </a:lnTo>
                <a:lnTo>
                  <a:pt x="0" y="2361600"/>
                </a:lnTo>
                <a:lnTo>
                  <a:pt x="0" y="862407"/>
                </a:lnTo>
                <a:lnTo>
                  <a:pt x="8047" y="849162"/>
                </a:lnTo>
                <a:cubicBezTo>
                  <a:pt x="354163" y="336839"/>
                  <a:pt x="940304" y="0"/>
                  <a:pt x="1605116" y="0"/>
                </a:cubicBezTo>
                <a:close/>
              </a:path>
            </a:pathLst>
          </a:custGeom>
          <a:solidFill>
            <a:srgbClr val="218888">
              <a:alpha val="60000"/>
            </a:srgbClr>
          </a:solidFill>
          <a:ln w="6350" cap="rnd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9" name="Rektangel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B5B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Frihåndsform 22"/>
          <p:cNvSpPr>
            <a:spLocks noChangeAspect="1"/>
          </p:cNvSpPr>
          <p:nvPr userDrawn="1"/>
        </p:nvSpPr>
        <p:spPr>
          <a:xfrm>
            <a:off x="-5999" y="599756"/>
            <a:ext cx="8788029" cy="6267245"/>
          </a:xfrm>
          <a:custGeom>
            <a:avLst/>
            <a:gdLst>
              <a:gd name="connsiteX0" fmla="*/ 3676091 w 8788029"/>
              <a:gd name="connsiteY0" fmla="*/ 0 h 6267245"/>
              <a:gd name="connsiteX1" fmla="*/ 8788029 w 8788029"/>
              <a:gd name="connsiteY1" fmla="*/ 5111957 h 6267245"/>
              <a:gd name="connsiteX2" fmla="*/ 8684172 w 8788029"/>
              <a:gd name="connsiteY2" fmla="*/ 6142195 h 6267245"/>
              <a:gd name="connsiteX3" fmla="*/ 8655311 w 8788029"/>
              <a:gd name="connsiteY3" fmla="*/ 6267245 h 6267245"/>
              <a:gd name="connsiteX4" fmla="*/ 0 w 8788029"/>
              <a:gd name="connsiteY4" fmla="*/ 6267245 h 6267245"/>
              <a:gd name="connsiteX5" fmla="*/ 0 w 8788029"/>
              <a:gd name="connsiteY5" fmla="*/ 1561664 h 6267245"/>
              <a:gd name="connsiteX6" fmla="*/ 61405 w 8788029"/>
              <a:gd name="connsiteY6" fmla="*/ 1497258 h 6267245"/>
              <a:gd name="connsiteX7" fmla="*/ 3676091 w 8788029"/>
              <a:gd name="connsiteY7" fmla="*/ 0 h 6267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88029" h="6267245">
                <a:moveTo>
                  <a:pt x="3676091" y="0"/>
                </a:moveTo>
                <a:cubicBezTo>
                  <a:pt x="6499336" y="0"/>
                  <a:pt x="8788029" y="2288701"/>
                  <a:pt x="8788029" y="5111957"/>
                </a:cubicBezTo>
                <a:cubicBezTo>
                  <a:pt x="8788029" y="5464864"/>
                  <a:pt x="8752268" y="5809419"/>
                  <a:pt x="8684172" y="6142195"/>
                </a:cubicBezTo>
                <a:lnTo>
                  <a:pt x="8655311" y="6267245"/>
                </a:lnTo>
                <a:lnTo>
                  <a:pt x="0" y="6267245"/>
                </a:lnTo>
                <a:lnTo>
                  <a:pt x="0" y="1561664"/>
                </a:lnTo>
                <a:lnTo>
                  <a:pt x="61405" y="1497258"/>
                </a:lnTo>
                <a:cubicBezTo>
                  <a:pt x="986484" y="572176"/>
                  <a:pt x="2264469" y="0"/>
                  <a:pt x="3676091" y="0"/>
                </a:cubicBezTo>
                <a:close/>
              </a:path>
            </a:pathLst>
          </a:custGeom>
          <a:ln w="19050" cap="rnd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4" name="Frihåndsform 23"/>
          <p:cNvSpPr>
            <a:spLocks noChangeAspect="1"/>
          </p:cNvSpPr>
          <p:nvPr userDrawn="1"/>
        </p:nvSpPr>
        <p:spPr>
          <a:xfrm>
            <a:off x="7413531" y="3966946"/>
            <a:ext cx="4784470" cy="2900054"/>
          </a:xfrm>
          <a:custGeom>
            <a:avLst/>
            <a:gdLst>
              <a:gd name="connsiteX0" fmla="*/ 3238015 w 4784470"/>
              <a:gd name="connsiteY0" fmla="*/ 0 h 2900054"/>
              <a:gd name="connsiteX1" fmla="*/ 4506172 w 4784470"/>
              <a:gd name="connsiteY1" fmla="*/ 256030 h 2900054"/>
              <a:gd name="connsiteX2" fmla="*/ 4784470 w 4784470"/>
              <a:gd name="connsiteY2" fmla="*/ 390093 h 2900054"/>
              <a:gd name="connsiteX3" fmla="*/ 4784470 w 4784470"/>
              <a:gd name="connsiteY3" fmla="*/ 2900054 h 2900054"/>
              <a:gd name="connsiteX4" fmla="*/ 0 w 4784470"/>
              <a:gd name="connsiteY4" fmla="*/ 2900054 h 2900054"/>
              <a:gd name="connsiteX5" fmla="*/ 17563 w 4784470"/>
              <a:gd name="connsiteY5" fmla="*/ 2761839 h 2900054"/>
              <a:gd name="connsiteX6" fmla="*/ 3238015 w 4784470"/>
              <a:gd name="connsiteY6" fmla="*/ 0 h 290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4470" h="2900054">
                <a:moveTo>
                  <a:pt x="3238015" y="0"/>
                </a:moveTo>
                <a:cubicBezTo>
                  <a:pt x="3687850" y="0"/>
                  <a:pt x="4116392" y="91166"/>
                  <a:pt x="4506172" y="256030"/>
                </a:cubicBezTo>
                <a:lnTo>
                  <a:pt x="4784470" y="390093"/>
                </a:lnTo>
                <a:lnTo>
                  <a:pt x="4784470" y="2900054"/>
                </a:lnTo>
                <a:lnTo>
                  <a:pt x="0" y="2900054"/>
                </a:lnTo>
                <a:lnTo>
                  <a:pt x="17563" y="2761839"/>
                </a:lnTo>
                <a:cubicBezTo>
                  <a:pt x="256516" y="1197978"/>
                  <a:pt x="1607364" y="0"/>
                  <a:pt x="3238015" y="0"/>
                </a:cubicBezTo>
                <a:close/>
              </a:path>
            </a:pathLst>
          </a:custGeom>
          <a:ln w="19050" cap="rnd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cxnSp>
        <p:nvCxnSpPr>
          <p:cNvPr id="12" name="Rett linje 11"/>
          <p:cNvCxnSpPr/>
          <p:nvPr userDrawn="1"/>
        </p:nvCxnSpPr>
        <p:spPr>
          <a:xfrm flipH="1" flipV="1">
            <a:off x="0" y="189214"/>
            <a:ext cx="6264000" cy="0"/>
          </a:xfrm>
          <a:prstGeom prst="line">
            <a:avLst/>
          </a:prstGeom>
          <a:ln w="69850" cap="rnd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tekst 2"/>
          <p:cNvSpPr>
            <a:spLocks noGrp="1"/>
          </p:cNvSpPr>
          <p:nvPr>
            <p:ph type="body" idx="1"/>
          </p:nvPr>
        </p:nvSpPr>
        <p:spPr>
          <a:xfrm>
            <a:off x="276600" y="1009584"/>
            <a:ext cx="11638800" cy="5167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dirty="0"/>
              <a:t>Rediger tekststiler i malen</a:t>
            </a:r>
          </a:p>
          <a:p>
            <a:pPr marL="685800" lvl="1" indent="-228600" defTabSz="9144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dirty="0"/>
              <a:t>Andre nivå</a:t>
            </a:r>
          </a:p>
          <a:p>
            <a:pPr marL="11430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dirty="0"/>
              <a:t>Tredje nivå</a:t>
            </a:r>
          </a:p>
          <a:p>
            <a:pPr marL="16002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dirty="0"/>
              <a:t>Fjerde nivå</a:t>
            </a:r>
          </a:p>
          <a:p>
            <a:pPr marL="2057400" marR="0" lvl="4" indent="-228600" fontAlgn="auto">
              <a:spcBef>
                <a:spcPct val="3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tabLst/>
            </a:pPr>
            <a:r>
              <a:rPr lang="nb-NO" dirty="0"/>
              <a:t>Femte nivå</a:t>
            </a:r>
          </a:p>
        </p:txBody>
      </p:sp>
      <p:sp>
        <p:nvSpPr>
          <p:cNvPr id="1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76600" y="6356350"/>
            <a:ext cx="16084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987468" y="6356350"/>
            <a:ext cx="5983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6" name="Plassholder for tittel 1"/>
          <p:cNvSpPr>
            <a:spLocks noGrp="1"/>
          </p:cNvSpPr>
          <p:nvPr>
            <p:ph type="title"/>
          </p:nvPr>
        </p:nvSpPr>
        <p:spPr>
          <a:xfrm>
            <a:off x="276600" y="287999"/>
            <a:ext cx="11638800" cy="62280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073082" y="6356350"/>
            <a:ext cx="518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019F895D-4D75-4B51-A145-2BBC4BD80702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8" name="Bilde 17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377" y="6356350"/>
            <a:ext cx="262394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00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85000"/>
            <a:lumOff val="15000"/>
          </a:schemeClr>
        </a:buClr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85000"/>
            <a:lumOff val="15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85000"/>
            <a:lumOff val="15000"/>
          </a:schemeClr>
        </a:buClr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85000"/>
            <a:lumOff val="15000"/>
          </a:schemeClr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85000"/>
            <a:lumOff val="15000"/>
          </a:schemeClr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>
          <p15:clr>
            <a:srgbClr val="F26B43"/>
          </p15:clr>
        </p15:guide>
        <p15:guide id="1" pos="3840">
          <p15:clr>
            <a:srgbClr val="F26B43"/>
          </p15:clr>
        </p15:guide>
        <p15:guide id="2" pos="1464">
          <p15:clr>
            <a:srgbClr val="F26B43"/>
          </p15:clr>
        </p15:guide>
        <p15:guide id="3" pos="7152">
          <p15:clr>
            <a:srgbClr val="F26B43"/>
          </p15:clr>
        </p15:guide>
        <p15:guide id="4" pos="984">
          <p15:clr>
            <a:srgbClr val="F26B43"/>
          </p15:clr>
        </p15:guide>
        <p15:guide id="5" orient="horz" pos="388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F579E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8" name="Rett linje 7"/>
          <p:cNvCxnSpPr/>
          <p:nvPr userDrawn="1"/>
        </p:nvCxnSpPr>
        <p:spPr>
          <a:xfrm flipH="1" flipV="1">
            <a:off x="0" y="189214"/>
            <a:ext cx="6264000" cy="0"/>
          </a:xfrm>
          <a:prstGeom prst="line">
            <a:avLst/>
          </a:prstGeom>
          <a:ln w="69850" cap="rnd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Frihåndsform 20"/>
          <p:cNvSpPr>
            <a:spLocks noChangeAspect="1"/>
          </p:cNvSpPr>
          <p:nvPr userDrawn="1"/>
        </p:nvSpPr>
        <p:spPr>
          <a:xfrm>
            <a:off x="-6000" y="-9000"/>
            <a:ext cx="9910608" cy="5469654"/>
          </a:xfrm>
          <a:custGeom>
            <a:avLst/>
            <a:gdLst>
              <a:gd name="connsiteX0" fmla="*/ 0 w 9910608"/>
              <a:gd name="connsiteY0" fmla="*/ 0 h 5469654"/>
              <a:gd name="connsiteX1" fmla="*/ 9910608 w 9910608"/>
              <a:gd name="connsiteY1" fmla="*/ 0 h 5469654"/>
              <a:gd name="connsiteX2" fmla="*/ 9892819 w 9910608"/>
              <a:gd name="connsiteY2" fmla="*/ 233943 h 5469654"/>
              <a:gd name="connsiteX3" fmla="*/ 4090949 w 9910608"/>
              <a:gd name="connsiteY3" fmla="*/ 5469654 h 5469654"/>
              <a:gd name="connsiteX4" fmla="*/ 169656 w 9910608"/>
              <a:gd name="connsiteY4" fmla="*/ 3954606 h 5469654"/>
              <a:gd name="connsiteX5" fmla="*/ 0 w 9910608"/>
              <a:gd name="connsiteY5" fmla="*/ 3792854 h 546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10608" h="5469654">
                <a:moveTo>
                  <a:pt x="0" y="0"/>
                </a:moveTo>
                <a:lnTo>
                  <a:pt x="9910608" y="0"/>
                </a:lnTo>
                <a:lnTo>
                  <a:pt x="9892819" y="233943"/>
                </a:lnTo>
                <a:cubicBezTo>
                  <a:pt x="9594163" y="3174764"/>
                  <a:pt x="7110555" y="5469654"/>
                  <a:pt x="4090949" y="5469654"/>
                </a:cubicBezTo>
                <a:cubicBezTo>
                  <a:pt x="2581145" y="5469654"/>
                  <a:pt x="1205341" y="4895932"/>
                  <a:pt x="169656" y="3954606"/>
                </a:cubicBezTo>
                <a:lnTo>
                  <a:pt x="0" y="3792854"/>
                </a:lnTo>
                <a:close/>
              </a:path>
            </a:pathLst>
          </a:custGeom>
          <a:ln w="19050" cap="rnd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2" name="Frihåndsform 21"/>
          <p:cNvSpPr>
            <a:spLocks noChangeAspect="1"/>
          </p:cNvSpPr>
          <p:nvPr userDrawn="1"/>
        </p:nvSpPr>
        <p:spPr>
          <a:xfrm>
            <a:off x="4045077" y="-8999"/>
            <a:ext cx="8027981" cy="6834169"/>
          </a:xfrm>
          <a:custGeom>
            <a:avLst/>
            <a:gdLst>
              <a:gd name="connsiteX0" fmla="*/ 1159168 w 8027981"/>
              <a:gd name="connsiteY0" fmla="*/ 0 h 6834169"/>
              <a:gd name="connsiteX1" fmla="*/ 6868813 w 8027981"/>
              <a:gd name="connsiteY1" fmla="*/ 0 h 6834169"/>
              <a:gd name="connsiteX2" fmla="*/ 7111380 w 8027981"/>
              <a:gd name="connsiteY2" fmla="*/ 266893 h 6834169"/>
              <a:gd name="connsiteX3" fmla="*/ 8027981 w 8027981"/>
              <a:gd name="connsiteY3" fmla="*/ 2820170 h 6834169"/>
              <a:gd name="connsiteX4" fmla="*/ 4013990 w 8027981"/>
              <a:gd name="connsiteY4" fmla="*/ 6834169 h 6834169"/>
              <a:gd name="connsiteX5" fmla="*/ 0 w 8027981"/>
              <a:gd name="connsiteY5" fmla="*/ 2820170 h 6834169"/>
              <a:gd name="connsiteX6" fmla="*/ 916600 w 8027981"/>
              <a:gd name="connsiteY6" fmla="*/ 266893 h 683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27981" h="6834169">
                <a:moveTo>
                  <a:pt x="1159168" y="0"/>
                </a:moveTo>
                <a:lnTo>
                  <a:pt x="6868813" y="0"/>
                </a:lnTo>
                <a:lnTo>
                  <a:pt x="7111380" y="266893"/>
                </a:lnTo>
                <a:cubicBezTo>
                  <a:pt x="7684000" y="960749"/>
                  <a:pt x="8027981" y="1850289"/>
                  <a:pt x="8027981" y="2820170"/>
                </a:cubicBezTo>
                <a:cubicBezTo>
                  <a:pt x="8027981" y="5037040"/>
                  <a:pt x="6230856" y="6834169"/>
                  <a:pt x="4013990" y="6834169"/>
                </a:cubicBezTo>
                <a:cubicBezTo>
                  <a:pt x="1797124" y="6834169"/>
                  <a:pt x="0" y="5037040"/>
                  <a:pt x="0" y="2820170"/>
                </a:cubicBezTo>
                <a:cubicBezTo>
                  <a:pt x="0" y="1850289"/>
                  <a:pt x="343981" y="960749"/>
                  <a:pt x="916600" y="266893"/>
                </a:cubicBezTo>
                <a:close/>
              </a:path>
            </a:pathLst>
          </a:custGeom>
          <a:ln w="19050" cap="rnd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1" name="Sekskant 521"/>
          <p:cNvSpPr>
            <a:spLocks noChangeAspect="1"/>
          </p:cNvSpPr>
          <p:nvPr userDrawn="1"/>
        </p:nvSpPr>
        <p:spPr>
          <a:xfrm>
            <a:off x="5576501" y="390148"/>
            <a:ext cx="4968000" cy="4968030"/>
          </a:xfrm>
          <a:prstGeom prst="ellipse">
            <a:avLst/>
          </a:prstGeom>
          <a:solidFill>
            <a:srgbClr val="774176">
              <a:alpha val="40000"/>
            </a:srgbClr>
          </a:solidFill>
          <a:ln w="6350" cap="rnd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12" name="Plassholder for tekst 2"/>
          <p:cNvSpPr>
            <a:spLocks noGrp="1"/>
          </p:cNvSpPr>
          <p:nvPr>
            <p:ph type="body" idx="1"/>
          </p:nvPr>
        </p:nvSpPr>
        <p:spPr>
          <a:xfrm>
            <a:off x="276600" y="1009584"/>
            <a:ext cx="11638800" cy="5167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dirty="0"/>
              <a:t>Rediger tekststiler i malen</a:t>
            </a:r>
          </a:p>
          <a:p>
            <a:pPr marL="6858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dirty="0"/>
              <a:t>Andre nivå</a:t>
            </a:r>
          </a:p>
          <a:p>
            <a:pPr marL="11430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dirty="0"/>
              <a:t>Tredje nivå</a:t>
            </a:r>
          </a:p>
          <a:p>
            <a:pPr marL="16002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dirty="0"/>
              <a:t>Fjerde nivå</a:t>
            </a:r>
          </a:p>
          <a:p>
            <a:pPr marL="2057400" marR="0" lvl="4" indent="-228600" fontAlgn="auto">
              <a:spcBef>
                <a:spcPct val="3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tabLst/>
            </a:pPr>
            <a:r>
              <a:rPr lang="nb-NO" dirty="0"/>
              <a:t>Femte nivå</a:t>
            </a:r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76600" y="6356350"/>
            <a:ext cx="16084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987468" y="6356350"/>
            <a:ext cx="5983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Plassholder for tittel 1"/>
          <p:cNvSpPr>
            <a:spLocks noGrp="1"/>
          </p:cNvSpPr>
          <p:nvPr>
            <p:ph type="title"/>
          </p:nvPr>
        </p:nvSpPr>
        <p:spPr>
          <a:xfrm>
            <a:off x="276600" y="287999"/>
            <a:ext cx="11638800" cy="62280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1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073082" y="6356350"/>
            <a:ext cx="518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019F895D-4D75-4B51-A145-2BBC4BD80702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377" y="6356350"/>
            <a:ext cx="262394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85000"/>
            <a:lumOff val="15000"/>
          </a:schemeClr>
        </a:buClr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85000"/>
            <a:lumOff val="15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85000"/>
            <a:lumOff val="15000"/>
          </a:schemeClr>
        </a:buClr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85000"/>
            <a:lumOff val="15000"/>
          </a:schemeClr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85000"/>
            <a:lumOff val="15000"/>
          </a:schemeClr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>
          <p15:clr>
            <a:srgbClr val="F26B43"/>
          </p15:clr>
        </p15:guide>
        <p15:guide id="1" pos="3840">
          <p15:clr>
            <a:srgbClr val="F26B43"/>
          </p15:clr>
        </p15:guide>
        <p15:guide id="2" pos="1464">
          <p15:clr>
            <a:srgbClr val="F26B43"/>
          </p15:clr>
        </p15:guide>
        <p15:guide id="3" pos="7152">
          <p15:clr>
            <a:srgbClr val="F26B43"/>
          </p15:clr>
        </p15:guide>
        <p15:guide id="4" pos="984">
          <p15:clr>
            <a:srgbClr val="F26B43"/>
          </p15:clr>
        </p15:guide>
        <p15:guide id="5" orient="horz" pos="388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Ellipse 7"/>
          <p:cNvSpPr>
            <a:spLocks noChangeAspect="1"/>
          </p:cNvSpPr>
          <p:nvPr userDrawn="1"/>
        </p:nvSpPr>
        <p:spPr>
          <a:xfrm>
            <a:off x="764270" y="1472780"/>
            <a:ext cx="540000" cy="540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Frihåndsform 23"/>
          <p:cNvSpPr>
            <a:spLocks noChangeAspect="1"/>
          </p:cNvSpPr>
          <p:nvPr userDrawn="1"/>
        </p:nvSpPr>
        <p:spPr>
          <a:xfrm>
            <a:off x="234690" y="-9000"/>
            <a:ext cx="9971999" cy="6876000"/>
          </a:xfrm>
          <a:custGeom>
            <a:avLst/>
            <a:gdLst>
              <a:gd name="connsiteX0" fmla="*/ 1108406 w 9971999"/>
              <a:gd name="connsiteY0" fmla="*/ 0 h 6876000"/>
              <a:gd name="connsiteX1" fmla="*/ 8863592 w 9971999"/>
              <a:gd name="connsiteY1" fmla="*/ 0 h 6876000"/>
              <a:gd name="connsiteX2" fmla="*/ 8981458 w 9971999"/>
              <a:gd name="connsiteY2" fmla="*/ 149986 h 6876000"/>
              <a:gd name="connsiteX3" fmla="*/ 9971999 w 9971999"/>
              <a:gd name="connsiteY3" fmla="*/ 3133201 h 6876000"/>
              <a:gd name="connsiteX4" fmla="*/ 8338473 w 9971999"/>
              <a:gd name="connsiteY4" fmla="*/ 6823942 h 6876000"/>
              <a:gd name="connsiteX5" fmla="*/ 8278375 w 9971999"/>
              <a:gd name="connsiteY5" fmla="*/ 6876000 h 6876000"/>
              <a:gd name="connsiteX6" fmla="*/ 1693624 w 9971999"/>
              <a:gd name="connsiteY6" fmla="*/ 6876000 h 6876000"/>
              <a:gd name="connsiteX7" fmla="*/ 1633526 w 9971999"/>
              <a:gd name="connsiteY7" fmla="*/ 6823942 h 6876000"/>
              <a:gd name="connsiteX8" fmla="*/ 0 w 9971999"/>
              <a:gd name="connsiteY8" fmla="*/ 3133201 h 6876000"/>
              <a:gd name="connsiteX9" fmla="*/ 990541 w 9971999"/>
              <a:gd name="connsiteY9" fmla="*/ 149986 h 68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71999" h="6876000">
                <a:moveTo>
                  <a:pt x="1108406" y="0"/>
                </a:moveTo>
                <a:lnTo>
                  <a:pt x="8863592" y="0"/>
                </a:lnTo>
                <a:lnTo>
                  <a:pt x="8981458" y="149986"/>
                </a:lnTo>
                <a:cubicBezTo>
                  <a:pt x="9603581" y="981867"/>
                  <a:pt x="9971999" y="2014509"/>
                  <a:pt x="9971999" y="3133201"/>
                </a:cubicBezTo>
                <a:cubicBezTo>
                  <a:pt x="9971999" y="4596105"/>
                  <a:pt x="9341983" y="5911860"/>
                  <a:pt x="8338473" y="6823942"/>
                </a:cubicBezTo>
                <a:lnTo>
                  <a:pt x="8278375" y="6876000"/>
                </a:lnTo>
                <a:lnTo>
                  <a:pt x="1693624" y="6876000"/>
                </a:lnTo>
                <a:lnTo>
                  <a:pt x="1633526" y="6823942"/>
                </a:lnTo>
                <a:cubicBezTo>
                  <a:pt x="630016" y="5911860"/>
                  <a:pt x="0" y="4596105"/>
                  <a:pt x="0" y="3133201"/>
                </a:cubicBezTo>
                <a:cubicBezTo>
                  <a:pt x="0" y="2014509"/>
                  <a:pt x="368418" y="981867"/>
                  <a:pt x="990541" y="149986"/>
                </a:cubicBezTo>
                <a:close/>
              </a:path>
            </a:pathLst>
          </a:custGeom>
          <a:ln w="19050" cap="rnd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7" name="Frihåndsform 26"/>
          <p:cNvSpPr>
            <a:spLocks noChangeAspect="1"/>
          </p:cNvSpPr>
          <p:nvPr userDrawn="1"/>
        </p:nvSpPr>
        <p:spPr>
          <a:xfrm>
            <a:off x="6886030" y="5541146"/>
            <a:ext cx="2967846" cy="1325855"/>
          </a:xfrm>
          <a:custGeom>
            <a:avLst/>
            <a:gdLst>
              <a:gd name="connsiteX0" fmla="*/ 1483923 w 2967846"/>
              <a:gd name="connsiteY0" fmla="*/ 0 h 1325855"/>
              <a:gd name="connsiteX1" fmla="*/ 2947556 w 2967846"/>
              <a:gd name="connsiteY1" fmla="*/ 1192907 h 1325855"/>
              <a:gd name="connsiteX2" fmla="*/ 2967846 w 2967846"/>
              <a:gd name="connsiteY2" fmla="*/ 1325855 h 1325855"/>
              <a:gd name="connsiteX3" fmla="*/ 0 w 2967846"/>
              <a:gd name="connsiteY3" fmla="*/ 1325855 h 1325855"/>
              <a:gd name="connsiteX4" fmla="*/ 20290 w 2967846"/>
              <a:gd name="connsiteY4" fmla="*/ 1192907 h 1325855"/>
              <a:gd name="connsiteX5" fmla="*/ 1483923 w 2967846"/>
              <a:gd name="connsiteY5" fmla="*/ 0 h 132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7846" h="1325855">
                <a:moveTo>
                  <a:pt x="1483923" y="0"/>
                </a:moveTo>
                <a:cubicBezTo>
                  <a:pt x="2205890" y="0"/>
                  <a:pt x="2808247" y="512117"/>
                  <a:pt x="2947556" y="1192907"/>
                </a:cubicBezTo>
                <a:lnTo>
                  <a:pt x="2967846" y="1325855"/>
                </a:lnTo>
                <a:lnTo>
                  <a:pt x="0" y="1325855"/>
                </a:lnTo>
                <a:lnTo>
                  <a:pt x="20290" y="1192907"/>
                </a:lnTo>
                <a:cubicBezTo>
                  <a:pt x="159599" y="512117"/>
                  <a:pt x="761957" y="0"/>
                  <a:pt x="1483923" y="0"/>
                </a:cubicBezTo>
                <a:close/>
              </a:path>
            </a:pathLst>
          </a:custGeom>
          <a:solidFill>
            <a:schemeClr val="tx2">
              <a:lumMod val="75000"/>
              <a:alpha val="60000"/>
            </a:schemeClr>
          </a:solidFill>
          <a:ln w="6350" cap="rnd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6" name="Frihåndsform 25"/>
          <p:cNvSpPr>
            <a:spLocks noChangeAspect="1"/>
          </p:cNvSpPr>
          <p:nvPr userDrawn="1"/>
        </p:nvSpPr>
        <p:spPr>
          <a:xfrm>
            <a:off x="6167902" y="4699268"/>
            <a:ext cx="4320000" cy="2167732"/>
          </a:xfrm>
          <a:custGeom>
            <a:avLst/>
            <a:gdLst>
              <a:gd name="connsiteX0" fmla="*/ 2160000 w 4320000"/>
              <a:gd name="connsiteY0" fmla="*/ 0 h 2167732"/>
              <a:gd name="connsiteX1" fmla="*/ 4320000 w 4320000"/>
              <a:gd name="connsiteY1" fmla="*/ 2160010 h 2167732"/>
              <a:gd name="connsiteX2" fmla="*/ 4319610 w 4320000"/>
              <a:gd name="connsiteY2" fmla="*/ 2167732 h 2167732"/>
              <a:gd name="connsiteX3" fmla="*/ 390 w 4320000"/>
              <a:gd name="connsiteY3" fmla="*/ 2167732 h 2167732"/>
              <a:gd name="connsiteX4" fmla="*/ 0 w 4320000"/>
              <a:gd name="connsiteY4" fmla="*/ 2160010 h 2167732"/>
              <a:gd name="connsiteX5" fmla="*/ 2160000 w 4320000"/>
              <a:gd name="connsiteY5" fmla="*/ 0 h 2167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0000" h="2167732">
                <a:moveTo>
                  <a:pt x="2160000" y="0"/>
                </a:moveTo>
                <a:cubicBezTo>
                  <a:pt x="3352935" y="0"/>
                  <a:pt x="4320000" y="967069"/>
                  <a:pt x="4320000" y="2160010"/>
                </a:cubicBezTo>
                <a:lnTo>
                  <a:pt x="4319610" y="2167732"/>
                </a:lnTo>
                <a:lnTo>
                  <a:pt x="390" y="2167732"/>
                </a:lnTo>
                <a:lnTo>
                  <a:pt x="0" y="2160010"/>
                </a:lnTo>
                <a:cubicBezTo>
                  <a:pt x="0" y="967069"/>
                  <a:pt x="967065" y="0"/>
                  <a:pt x="2160000" y="0"/>
                </a:cubicBezTo>
                <a:close/>
              </a:path>
            </a:pathLst>
          </a:custGeom>
          <a:ln w="12700" cap="rnd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8" name="Frihåndsform 27"/>
          <p:cNvSpPr>
            <a:spLocks noChangeAspect="1"/>
          </p:cNvSpPr>
          <p:nvPr userDrawn="1"/>
        </p:nvSpPr>
        <p:spPr>
          <a:xfrm>
            <a:off x="-6000" y="-8999"/>
            <a:ext cx="5601277" cy="2472987"/>
          </a:xfrm>
          <a:custGeom>
            <a:avLst/>
            <a:gdLst>
              <a:gd name="connsiteX0" fmla="*/ 0 w 5601277"/>
              <a:gd name="connsiteY0" fmla="*/ 0 h 2472987"/>
              <a:gd name="connsiteX1" fmla="*/ 5601277 w 5601277"/>
              <a:gd name="connsiteY1" fmla="*/ 0 h 2472987"/>
              <a:gd name="connsiteX2" fmla="*/ 5571784 w 5601277"/>
              <a:gd name="connsiteY2" fmla="*/ 87165 h 2472987"/>
              <a:gd name="connsiteX3" fmla="*/ 2156424 w 5601277"/>
              <a:gd name="connsiteY3" fmla="*/ 2472987 h 2472987"/>
              <a:gd name="connsiteX4" fmla="*/ 123507 w 5601277"/>
              <a:gd name="connsiteY4" fmla="*/ 1852015 h 2472987"/>
              <a:gd name="connsiteX5" fmla="*/ 0 w 5601277"/>
              <a:gd name="connsiteY5" fmla="*/ 1759659 h 247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01277" h="2472987">
                <a:moveTo>
                  <a:pt x="0" y="0"/>
                </a:moveTo>
                <a:lnTo>
                  <a:pt x="5601277" y="0"/>
                </a:lnTo>
                <a:lnTo>
                  <a:pt x="5571784" y="87165"/>
                </a:lnTo>
                <a:cubicBezTo>
                  <a:pt x="5062019" y="1479400"/>
                  <a:pt x="3725253" y="2472987"/>
                  <a:pt x="2156424" y="2472987"/>
                </a:cubicBezTo>
                <a:cubicBezTo>
                  <a:pt x="1403385" y="2472987"/>
                  <a:pt x="703814" y="2244064"/>
                  <a:pt x="123507" y="1852015"/>
                </a:cubicBezTo>
                <a:lnTo>
                  <a:pt x="0" y="1759659"/>
                </a:lnTo>
                <a:close/>
              </a:path>
            </a:pathLst>
          </a:custGeom>
          <a:ln w="25400" cap="rnd" cmpd="sng">
            <a:solidFill>
              <a:schemeClr val="tx2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cxnSp>
        <p:nvCxnSpPr>
          <p:cNvPr id="13" name="Rett linje 12"/>
          <p:cNvCxnSpPr/>
          <p:nvPr userDrawn="1"/>
        </p:nvCxnSpPr>
        <p:spPr>
          <a:xfrm flipH="1" flipV="1">
            <a:off x="0" y="189214"/>
            <a:ext cx="6264000" cy="0"/>
          </a:xfrm>
          <a:prstGeom prst="line">
            <a:avLst/>
          </a:prstGeom>
          <a:ln w="69850" cap="rnd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lassholder for tekst 2"/>
          <p:cNvSpPr>
            <a:spLocks noGrp="1"/>
          </p:cNvSpPr>
          <p:nvPr>
            <p:ph type="body" idx="1"/>
          </p:nvPr>
        </p:nvSpPr>
        <p:spPr>
          <a:xfrm>
            <a:off x="276600" y="1009584"/>
            <a:ext cx="11638800" cy="5167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dirty="0"/>
              <a:t>Rediger tekststiler i malen</a:t>
            </a:r>
          </a:p>
          <a:p>
            <a:pPr marL="6858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dirty="0"/>
              <a:t>Andre nivå</a:t>
            </a:r>
          </a:p>
          <a:p>
            <a:pPr marL="11430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dirty="0"/>
              <a:t>Tredje nivå</a:t>
            </a:r>
          </a:p>
          <a:p>
            <a:pPr marL="16002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dirty="0"/>
              <a:t>Fjerde nivå</a:t>
            </a:r>
          </a:p>
          <a:p>
            <a:pPr marL="2057400" marR="0" lvl="4" indent="-228600" fontAlgn="auto">
              <a:spcBef>
                <a:spcPct val="3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tabLst/>
            </a:pPr>
            <a:r>
              <a:rPr lang="nb-NO" dirty="0"/>
              <a:t>Femte nivå</a:t>
            </a:r>
          </a:p>
        </p:txBody>
      </p:sp>
      <p:sp>
        <p:nvSpPr>
          <p:cNvPr id="15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76600" y="6356350"/>
            <a:ext cx="16084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987468" y="6356350"/>
            <a:ext cx="5983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7" name="Plassholder for tittel 1"/>
          <p:cNvSpPr>
            <a:spLocks noGrp="1"/>
          </p:cNvSpPr>
          <p:nvPr>
            <p:ph type="title"/>
          </p:nvPr>
        </p:nvSpPr>
        <p:spPr>
          <a:xfrm>
            <a:off x="276600" y="287999"/>
            <a:ext cx="11638800" cy="62280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1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073082" y="6356350"/>
            <a:ext cx="518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019F895D-4D75-4B51-A145-2BBC4BD80702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20" name="Bilde 19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300" y="6356350"/>
            <a:ext cx="262394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9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85000"/>
            <a:lumOff val="15000"/>
          </a:schemeClr>
        </a:buClr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85000"/>
            <a:lumOff val="15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85000"/>
            <a:lumOff val="15000"/>
          </a:schemeClr>
        </a:buClr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85000"/>
            <a:lumOff val="15000"/>
          </a:schemeClr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85000"/>
            <a:lumOff val="15000"/>
          </a:schemeClr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>
          <p15:clr>
            <a:srgbClr val="F26B43"/>
          </p15:clr>
        </p15:guide>
        <p15:guide id="1" pos="3840">
          <p15:clr>
            <a:srgbClr val="F26B43"/>
          </p15:clr>
        </p15:guide>
        <p15:guide id="2" pos="1464">
          <p15:clr>
            <a:srgbClr val="F26B43"/>
          </p15:clr>
        </p15:guide>
        <p15:guide id="3" pos="7152">
          <p15:clr>
            <a:srgbClr val="F26B43"/>
          </p15:clr>
        </p15:guide>
        <p15:guide id="4" pos="984">
          <p15:clr>
            <a:srgbClr val="F26B43"/>
          </p15:clr>
        </p15:guide>
        <p15:guide id="5" orient="horz" pos="3888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ett linje 6"/>
          <p:cNvCxnSpPr/>
          <p:nvPr userDrawn="1"/>
        </p:nvCxnSpPr>
        <p:spPr>
          <a:xfrm flipH="1" flipV="1">
            <a:off x="-600" y="6176963"/>
            <a:ext cx="12193200" cy="0"/>
          </a:xfrm>
          <a:prstGeom prst="line">
            <a:avLst/>
          </a:prstGeom>
          <a:ln w="25400" cap="rnd" cmpd="sng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ett linje 7"/>
          <p:cNvCxnSpPr/>
          <p:nvPr userDrawn="1"/>
        </p:nvCxnSpPr>
        <p:spPr>
          <a:xfrm flipH="1" flipV="1">
            <a:off x="0" y="189214"/>
            <a:ext cx="6264000" cy="0"/>
          </a:xfrm>
          <a:prstGeom prst="line">
            <a:avLst/>
          </a:prstGeom>
          <a:ln w="69850" cap="rnd" cmpd="sng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lassholder for tekst 2"/>
          <p:cNvSpPr>
            <a:spLocks noGrp="1"/>
          </p:cNvSpPr>
          <p:nvPr>
            <p:ph type="body" idx="1"/>
          </p:nvPr>
        </p:nvSpPr>
        <p:spPr>
          <a:xfrm>
            <a:off x="276600" y="1009584"/>
            <a:ext cx="11638800" cy="5167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dirty="0"/>
              <a:t>Rediger tekststiler i malen</a:t>
            </a:r>
          </a:p>
          <a:p>
            <a:pPr marL="685800" lvl="1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dirty="0"/>
              <a:t>Andre nivå</a:t>
            </a:r>
          </a:p>
          <a:p>
            <a:pPr marL="1143000" lvl="2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dirty="0"/>
              <a:t>Tredje nivå</a:t>
            </a:r>
          </a:p>
          <a:p>
            <a:pPr marL="1600200" lvl="3" indent="-228600">
              <a:spcBef>
                <a:spcPct val="3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  <a:tab pos="2340000" algn="l"/>
                <a:tab pos="2520000" algn="l"/>
                <a:tab pos="2700000" algn="l"/>
                <a:tab pos="2880000" algn="l"/>
                <a:tab pos="3060000" algn="l"/>
                <a:tab pos="3600000" algn="l"/>
              </a:tabLst>
            </a:pPr>
            <a:r>
              <a:rPr lang="nb-NO" dirty="0"/>
              <a:t>Fjerde nivå</a:t>
            </a:r>
          </a:p>
          <a:p>
            <a:pPr marL="2057400" marR="0" lvl="4" indent="-228600" fontAlgn="auto">
              <a:spcBef>
                <a:spcPct val="300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tabLst/>
            </a:pPr>
            <a:r>
              <a:rPr lang="nb-NO" dirty="0"/>
              <a:t>Femte nivå</a:t>
            </a:r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76600" y="6356350"/>
            <a:ext cx="16084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987468" y="6356350"/>
            <a:ext cx="5983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2" name="Plassholder for tittel 1"/>
          <p:cNvSpPr>
            <a:spLocks noGrp="1"/>
          </p:cNvSpPr>
          <p:nvPr>
            <p:ph type="title"/>
          </p:nvPr>
        </p:nvSpPr>
        <p:spPr>
          <a:xfrm>
            <a:off x="276600" y="287999"/>
            <a:ext cx="11638800" cy="62280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073082" y="6356350"/>
            <a:ext cx="518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019F895D-4D75-4B51-A145-2BBC4BD80702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377" y="6356350"/>
            <a:ext cx="262394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05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8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85000"/>
            <a:lumOff val="15000"/>
          </a:schemeClr>
        </a:buClr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85000"/>
            <a:lumOff val="15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85000"/>
            <a:lumOff val="15000"/>
          </a:schemeClr>
        </a:buClr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85000"/>
            <a:lumOff val="15000"/>
          </a:schemeClr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85000"/>
            <a:lumOff val="15000"/>
          </a:schemeClr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>
          <p15:clr>
            <a:srgbClr val="F26B43"/>
          </p15:clr>
        </p15:guide>
        <p15:guide id="1" pos="3840">
          <p15:clr>
            <a:srgbClr val="F26B43"/>
          </p15:clr>
        </p15:guide>
        <p15:guide id="2" pos="1464">
          <p15:clr>
            <a:srgbClr val="F26B43"/>
          </p15:clr>
        </p15:guide>
        <p15:guide id="3" pos="7152">
          <p15:clr>
            <a:srgbClr val="F26B43"/>
          </p15:clr>
        </p15:guide>
        <p15:guide id="4" pos="984">
          <p15:clr>
            <a:srgbClr val="F26B43"/>
          </p15:clr>
        </p15:guide>
        <p15:guide id="5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png"/><Relationship Id="rId21" Type="http://schemas.openxmlformats.org/officeDocument/2006/relationships/image" Target="../media/image4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jpeg"/><Relationship Id="rId25" Type="http://schemas.openxmlformats.org/officeDocument/2006/relationships/image" Target="../media/image45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24" Type="http://schemas.openxmlformats.org/officeDocument/2006/relationships/image" Target="../media/image17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10" Type="http://schemas.openxmlformats.org/officeDocument/2006/relationships/image" Target="../media/image31.jpe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Relationship Id="rId14" Type="http://schemas.openxmlformats.org/officeDocument/2006/relationships/image" Target="../media/image35.png"/><Relationship Id="rId22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Relationship Id="rId5" Type="http://schemas.openxmlformats.org/officeDocument/2006/relationships/hyperlink" Target="https://pxweb.nordicstatistics.org/pxweb/en/Nordic%20Statistics/Nordic%20Statistics__Demography__Fertility/CHIL02.px/table/tableViewLayout1/" TargetMode="External"/><Relationship Id="rId4" Type="http://schemas.openxmlformats.org/officeDocument/2006/relationships/hyperlink" Target="https://pxweb.nordicstatistics.org/pxweb/en/Nordic%20Statistics/Nordic%20Statistics__Demography__Population%20projections/POPU06.px/table/tableViewLayout1/?loadedQueryId=ba99f07f-2d22-4211-8660-08b6ab487dba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20841" y="2425937"/>
            <a:ext cx="11520000" cy="1437957"/>
          </a:xfrm>
        </p:spPr>
        <p:txBody>
          <a:bodyPr>
            <a:normAutofit fontScale="90000"/>
          </a:bodyPr>
          <a:lstStyle/>
          <a:p>
            <a:r>
              <a:rPr lang="en-US"/>
              <a:t>Cognitive Function and Progression Of Cognitive Decline in a Norwegian MCI Population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/>
              <a:t>Associate professor Susanne Hernes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/>
              <a:t>Gral conference, Phoenix 2025</a:t>
            </a:r>
          </a:p>
        </p:txBody>
      </p:sp>
      <p:pic>
        <p:nvPicPr>
          <p:cNvPr id="2050" name="Picture 2" descr="Logo">
            <a:extLst>
              <a:ext uri="{FF2B5EF4-FFF2-40B4-BE49-F238E27FC236}">
                <a16:creationId xmlns:a16="http://schemas.microsoft.com/office/drawing/2014/main" id="{6BD978E8-FBF3-4FE5-8326-2856F34F2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68" y="5865596"/>
            <a:ext cx="2165684" cy="87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University of Bergen - Wikipedia">
            <a:extLst>
              <a:ext uri="{FF2B5EF4-FFF2-40B4-BE49-F238E27FC236}">
                <a16:creationId xmlns:a16="http://schemas.microsoft.com/office/drawing/2014/main" id="{DB0176EC-834F-AF01-2AE4-9192D5B5D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0610" y="441444"/>
            <a:ext cx="1050757" cy="102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60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807A96B-2842-1581-F479-1FE51D086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/>
              <a:t>Overview at baseline for individuals completed 6 months evaluation 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7C0F794-7B14-B1BA-ACCE-2F18E8A8975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E743FD9-4288-D014-E8BE-D8A0CBE8130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BBFA45C-747C-3775-4ED8-2DC309EF630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19F895D-4D75-4B51-A145-2BBC4BD80702}" type="slidenum">
              <a:rPr lang="nb-NO" smtClean="0"/>
              <a:pPr/>
              <a:t>10</a:t>
            </a:fld>
            <a:endParaRPr lang="nb-NO" dirty="0"/>
          </a:p>
        </p:txBody>
      </p:sp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DF7B314D-8AE9-E3E7-6F64-9E3622D25A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491437"/>
              </p:ext>
            </p:extLst>
          </p:nvPr>
        </p:nvGraphicFramePr>
        <p:xfrm>
          <a:off x="1180409" y="1214304"/>
          <a:ext cx="9667392" cy="442939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71653">
                  <a:extLst>
                    <a:ext uri="{9D8B030D-6E8A-4147-A177-3AD203B41FA5}">
                      <a16:colId xmlns:a16="http://schemas.microsoft.com/office/drawing/2014/main" val="1312688827"/>
                    </a:ext>
                  </a:extLst>
                </a:gridCol>
                <a:gridCol w="2901843">
                  <a:extLst>
                    <a:ext uri="{9D8B030D-6E8A-4147-A177-3AD203B41FA5}">
                      <a16:colId xmlns:a16="http://schemas.microsoft.com/office/drawing/2014/main" val="1759910125"/>
                    </a:ext>
                  </a:extLst>
                </a:gridCol>
                <a:gridCol w="1604210">
                  <a:extLst>
                    <a:ext uri="{9D8B030D-6E8A-4147-A177-3AD203B41FA5}">
                      <a16:colId xmlns:a16="http://schemas.microsoft.com/office/drawing/2014/main" val="485988413"/>
                    </a:ext>
                  </a:extLst>
                </a:gridCol>
                <a:gridCol w="1395663">
                  <a:extLst>
                    <a:ext uri="{9D8B030D-6E8A-4147-A177-3AD203B41FA5}">
                      <a16:colId xmlns:a16="http://schemas.microsoft.com/office/drawing/2014/main" val="3082062398"/>
                    </a:ext>
                  </a:extLst>
                </a:gridCol>
                <a:gridCol w="1395664">
                  <a:extLst>
                    <a:ext uri="{9D8B030D-6E8A-4147-A177-3AD203B41FA5}">
                      <a16:colId xmlns:a16="http://schemas.microsoft.com/office/drawing/2014/main" val="1549656701"/>
                    </a:ext>
                  </a:extLst>
                </a:gridCol>
                <a:gridCol w="898359">
                  <a:extLst>
                    <a:ext uri="{9D8B030D-6E8A-4147-A177-3AD203B41FA5}">
                      <a16:colId xmlns:a16="http://schemas.microsoft.com/office/drawing/2014/main" val="2240223817"/>
                    </a:ext>
                  </a:extLst>
                </a:gridCol>
              </a:tblGrid>
              <a:tr h="558999">
                <a:tc gridSpan="2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Double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Single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Active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040381"/>
                  </a:ext>
                </a:extLst>
              </a:tr>
              <a:tr h="323865">
                <a:tc gridSpan="2">
                  <a:txBody>
                    <a:bodyPr/>
                    <a:lstStyle/>
                    <a:p>
                      <a:r>
                        <a:rPr lang="en-GB"/>
                        <a:t>No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.45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674488"/>
                  </a:ext>
                </a:extLst>
              </a:tr>
              <a:tr h="323865">
                <a:tc gridSpan="2">
                  <a:txBody>
                    <a:bodyPr/>
                    <a:lstStyle/>
                    <a:p>
                      <a:r>
                        <a:rPr lang="en-GB"/>
                        <a:t>Sex, no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16M/16F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21M/11F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22M/15F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.44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269154"/>
                  </a:ext>
                </a:extLst>
              </a:tr>
              <a:tr h="323865">
                <a:tc gridSpan="2">
                  <a:txBody>
                    <a:bodyPr/>
                    <a:lstStyle/>
                    <a:p>
                      <a:r>
                        <a:rPr lang="en-GB"/>
                        <a:t>Age, mean (SD)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67.1 (7.4)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69.0 (7.3)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67.5 (8.1)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.59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195526"/>
                  </a:ext>
                </a:extLst>
              </a:tr>
              <a:tr h="1285138">
                <a:tc>
                  <a:txBody>
                    <a:bodyPr/>
                    <a:lstStyle/>
                    <a:p>
                      <a:r>
                        <a:rPr lang="en-GB"/>
                        <a:t>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Primary school</a:t>
                      </a:r>
                    </a:p>
                    <a:p>
                      <a:r>
                        <a:rPr lang="en-GB"/>
                        <a:t>Secondary school </a:t>
                      </a:r>
                    </a:p>
                    <a:p>
                      <a:r>
                        <a:rPr lang="en-GB"/>
                        <a:t>Vocational certificate</a:t>
                      </a:r>
                    </a:p>
                    <a:p>
                      <a:r>
                        <a:rPr lang="en-GB"/>
                        <a:t>College/University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6%</a:t>
                      </a:r>
                    </a:p>
                    <a:p>
                      <a:r>
                        <a:rPr lang="en-GB"/>
                        <a:t>31%</a:t>
                      </a:r>
                    </a:p>
                    <a:p>
                      <a:r>
                        <a:rPr lang="en-GB"/>
                        <a:t>13%</a:t>
                      </a:r>
                    </a:p>
                    <a:p>
                      <a:r>
                        <a:rPr lang="en-GB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</a:t>
                      </a:r>
                    </a:p>
                    <a:p>
                      <a:r>
                        <a:rPr lang="en-GB"/>
                        <a:t>31%</a:t>
                      </a:r>
                    </a:p>
                    <a:p>
                      <a:r>
                        <a:rPr lang="en-GB"/>
                        <a:t>9%</a:t>
                      </a:r>
                    </a:p>
                    <a:p>
                      <a:r>
                        <a:rPr lang="en-GB"/>
                        <a:t>59%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3%</a:t>
                      </a:r>
                    </a:p>
                    <a:p>
                      <a:r>
                        <a:rPr lang="en-GB"/>
                        <a:t>27%</a:t>
                      </a:r>
                    </a:p>
                    <a:p>
                      <a:r>
                        <a:rPr lang="en-GB"/>
                        <a:t>8%</a:t>
                      </a:r>
                    </a:p>
                    <a:p>
                      <a:r>
                        <a:rPr lang="en-GB"/>
                        <a:t>62%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.78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819321"/>
                  </a:ext>
                </a:extLst>
              </a:tr>
              <a:tr h="401053">
                <a:tc gridSpan="2">
                  <a:txBody>
                    <a:bodyPr/>
                    <a:lstStyle/>
                    <a:p>
                      <a:r>
                        <a:rPr lang="en-GB"/>
                        <a:t>General ability index WAIS, mean (SD)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97.4 (12.6)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102.8 (12.1)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102.7 (11.7)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.12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0749639"/>
                  </a:ext>
                </a:extLst>
              </a:tr>
              <a:tr h="323865">
                <a:tc gridSpan="2">
                  <a:txBody>
                    <a:bodyPr/>
                    <a:lstStyle/>
                    <a:p>
                      <a:r>
                        <a:rPr lang="en-GB"/>
                        <a:t>MMSE, mean (SD)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26.1 (2.9)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27.5 (1.8)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27.6 (2.4)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&lt;.05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453003"/>
                  </a:ext>
                </a:extLst>
              </a:tr>
              <a:tr h="323865">
                <a:tc gridSpan="2">
                  <a:txBody>
                    <a:bodyPr/>
                    <a:lstStyle/>
                    <a:p>
                      <a:r>
                        <a:rPr lang="en-GB"/>
                        <a:t>Clinical dementia rating scale-Sum of boxes,</a:t>
                      </a:r>
                    </a:p>
                    <a:p>
                      <a:r>
                        <a:rPr lang="en-GB"/>
                        <a:t>mean (SD)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1.4(1.0)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1.3(1.1)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1.4(1.2)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.91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630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045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4012C47-C5C7-2186-A522-CBF1609D69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0487736"/>
              </p:ext>
            </p:extLst>
          </p:nvPr>
        </p:nvGraphicFramePr>
        <p:xfrm>
          <a:off x="810567" y="462518"/>
          <a:ext cx="11093380" cy="5519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539F1AD-CCC1-B3FE-591D-D0885AD2AC5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B95D331-CCF6-B0E8-ADFC-D70DAF30547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4A1D119-0602-BAD9-3F56-1F5727FE5B7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19F895D-4D75-4B51-A145-2BBC4BD80702}" type="slidenum">
              <a:rPr lang="nb-NO" smtClean="0"/>
              <a:pPr/>
              <a:t>11</a:t>
            </a:fld>
            <a:endParaRPr lang="nb-NO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1FDCE86B-F1D7-7B1E-E9D0-A2A155E01867}"/>
              </a:ext>
            </a:extLst>
          </p:cNvPr>
          <p:cNvSpPr txBox="1"/>
          <p:nvPr/>
        </p:nvSpPr>
        <p:spPr>
          <a:xfrm>
            <a:off x="9201988" y="122132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*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52CC52A8-D166-5EBE-A976-9FE4C7B7D8CE}"/>
              </a:ext>
            </a:extLst>
          </p:cNvPr>
          <p:cNvSpPr txBox="1"/>
          <p:nvPr/>
        </p:nvSpPr>
        <p:spPr>
          <a:xfrm>
            <a:off x="6096000" y="103665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**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7FEBE01B-937A-D07E-F38D-E8ED7719297A}"/>
              </a:ext>
            </a:extLst>
          </p:cNvPr>
          <p:cNvSpPr txBox="1"/>
          <p:nvPr/>
        </p:nvSpPr>
        <p:spPr>
          <a:xfrm>
            <a:off x="10639729" y="5584249"/>
            <a:ext cx="14834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GB" sz="1400"/>
              <a:t>*   p &lt; .05</a:t>
            </a:r>
          </a:p>
          <a:p>
            <a:r>
              <a:rPr lang="en-GB" sz="1400"/>
              <a:t>** p &lt; .001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52955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2060650-2EC2-E644-D85C-98630058A3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179750"/>
              </p:ext>
            </p:extLst>
          </p:nvPr>
        </p:nvGraphicFramePr>
        <p:xfrm>
          <a:off x="341875" y="616206"/>
          <a:ext cx="11421276" cy="5235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16BA923-B4BD-A7C1-8C50-19871102840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6DE1099-4FC4-D756-9C16-88253032111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2328A6D-260A-5687-9783-687291A295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19F895D-4D75-4B51-A145-2BBC4BD80702}" type="slidenum">
              <a:rPr lang="nb-NO" smtClean="0"/>
              <a:pPr/>
              <a:t>12</a:t>
            </a:fld>
            <a:endParaRPr lang="nb-NO" dirty="0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00A90FA3-CD08-2E68-F572-27AFD0A17F6E}"/>
              </a:ext>
            </a:extLst>
          </p:cNvPr>
          <p:cNvSpPr txBox="1"/>
          <p:nvPr/>
        </p:nvSpPr>
        <p:spPr>
          <a:xfrm>
            <a:off x="9106204" y="107365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**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9B666D71-3032-B109-2529-F9DB7BECA25D}"/>
              </a:ext>
            </a:extLst>
          </p:cNvPr>
          <p:cNvSpPr txBox="1"/>
          <p:nvPr/>
        </p:nvSpPr>
        <p:spPr>
          <a:xfrm>
            <a:off x="5752431" y="157878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*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BA43464A-9DE7-3ACD-28DD-9C36191FAA6E}"/>
              </a:ext>
            </a:extLst>
          </p:cNvPr>
          <p:cNvSpPr txBox="1"/>
          <p:nvPr/>
        </p:nvSpPr>
        <p:spPr>
          <a:xfrm>
            <a:off x="10639729" y="5584249"/>
            <a:ext cx="14834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GB" sz="1400"/>
              <a:t>*   p &lt; .05</a:t>
            </a:r>
          </a:p>
          <a:p>
            <a:r>
              <a:rPr lang="en-GB" sz="1400"/>
              <a:t>** p &lt; .001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89907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842F8E4-E69C-CDEE-CBC5-81447C23257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66A87FD-4239-271D-C2D4-1B1A97E3D2C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9B388A0-971B-63C2-6B7C-F5D052CD029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19F895D-4D75-4B51-A145-2BBC4BD80702}" type="slidenum">
              <a:rPr lang="nb-NO" smtClean="0"/>
              <a:pPr/>
              <a:t>13</a:t>
            </a:fld>
            <a:endParaRPr lang="nb-NO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8712677-3D69-AD71-E31C-1CE3AC055F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5183459"/>
              </p:ext>
            </p:extLst>
          </p:nvPr>
        </p:nvGraphicFramePr>
        <p:xfrm>
          <a:off x="548640" y="556953"/>
          <a:ext cx="10798233" cy="5419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kstSylinder 1">
            <a:extLst>
              <a:ext uri="{FF2B5EF4-FFF2-40B4-BE49-F238E27FC236}">
                <a16:creationId xmlns:a16="http://schemas.microsoft.com/office/drawing/2014/main" id="{BA5CF808-E934-96FC-B6F5-6A1F03498FBF}"/>
              </a:ext>
            </a:extLst>
          </p:cNvPr>
          <p:cNvSpPr txBox="1"/>
          <p:nvPr/>
        </p:nvSpPr>
        <p:spPr>
          <a:xfrm>
            <a:off x="9377809" y="117323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*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0876C34-C525-446C-75AF-AA6EE3B887F7}"/>
              </a:ext>
            </a:extLst>
          </p:cNvPr>
          <p:cNvSpPr txBox="1"/>
          <p:nvPr/>
        </p:nvSpPr>
        <p:spPr>
          <a:xfrm>
            <a:off x="10639729" y="5584249"/>
            <a:ext cx="14834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GB" sz="1400"/>
              <a:t>*   p &lt; .05</a:t>
            </a:r>
          </a:p>
          <a:p>
            <a:r>
              <a:rPr lang="en-GB" sz="1400"/>
              <a:t>** p &lt; .001</a:t>
            </a:r>
            <a:endParaRPr lang="en-GB" sz="1400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2CD4DC24-E157-D6C8-C0D7-BE9C1267AC07}"/>
              </a:ext>
            </a:extLst>
          </p:cNvPr>
          <p:cNvSpPr txBox="1"/>
          <p:nvPr/>
        </p:nvSpPr>
        <p:spPr>
          <a:xfrm>
            <a:off x="10782677" y="1811623"/>
            <a:ext cx="1077539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GB"/>
              <a:t>Model **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817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34D6BA4-59C4-08AF-46A7-C1BA2A1D3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200" y="2073519"/>
            <a:ext cx="5400000" cy="1769401"/>
          </a:xfrm>
        </p:spPr>
        <p:txBody>
          <a:bodyPr>
            <a:normAutofit/>
          </a:bodyPr>
          <a:lstStyle/>
          <a:p>
            <a:r>
              <a:rPr lang="en-US" sz="3600"/>
              <a:t>How does the participant and the relatives view the effect?</a:t>
            </a:r>
          </a:p>
        </p:txBody>
      </p:sp>
      <p:pic>
        <p:nvPicPr>
          <p:cNvPr id="11" name="Plassholder for innhold 10" descr="Et bilde som inneholder klær, Menneskeansikt, person, mann&#10;&#10;Automatisk generert beskrivelse">
            <a:extLst>
              <a:ext uri="{FF2B5EF4-FFF2-40B4-BE49-F238E27FC236}">
                <a16:creationId xmlns:a16="http://schemas.microsoft.com/office/drawing/2014/main" id="{F2F6DE3D-1632-4F24-AC75-C34BA41106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713" r="3" b="3"/>
          <a:stretch/>
        </p:blipFill>
        <p:spPr>
          <a:xfrm>
            <a:off x="5743200" y="287999"/>
            <a:ext cx="6172200" cy="5914801"/>
          </a:xfrm>
          <a:noFill/>
        </p:spPr>
      </p:pic>
      <p:sp>
        <p:nvSpPr>
          <p:cNvPr id="20" name="Date Placeholder 4">
            <a:extLst>
              <a:ext uri="{FF2B5EF4-FFF2-40B4-BE49-F238E27FC236}">
                <a16:creationId xmlns:a16="http://schemas.microsoft.com/office/drawing/2014/main" id="{5D283BF1-AD1C-3264-30C9-C0462F15DB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6600" y="6356350"/>
            <a:ext cx="1608438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22" name="Footer Placeholder 5">
            <a:extLst>
              <a:ext uri="{FF2B5EF4-FFF2-40B4-BE49-F238E27FC236}">
                <a16:creationId xmlns:a16="http://schemas.microsoft.com/office/drawing/2014/main" id="{3967C72E-197D-4988-EB89-1B3D458D3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7468" y="6356350"/>
            <a:ext cx="5983185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037D7A0-4F54-4DBC-E2F4-B792D9448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3082" y="6356350"/>
            <a:ext cx="51898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19F895D-4D75-4B51-A145-2BBC4BD80702}" type="slidenum">
              <a:rPr lang="nb-NO" smtClean="0"/>
              <a:pPr>
                <a:spcAft>
                  <a:spcPts val="600"/>
                </a:spcAft>
              </a:pPr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520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24036B-E122-87BD-A8D8-FF9028D2B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126" y="1250525"/>
            <a:ext cx="5400000" cy="1769401"/>
          </a:xfrm>
        </p:spPr>
        <p:txBody>
          <a:bodyPr/>
          <a:lstStyle/>
          <a:p>
            <a:r>
              <a:rPr lang="en-GB"/>
              <a:t>BRIEF-A</a:t>
            </a:r>
            <a:br>
              <a:rPr lang="en-GB"/>
            </a:br>
            <a:r>
              <a:rPr lang="en-GB"/>
              <a:t>Behavior Rating Inventory of Executive Function</a:t>
            </a:r>
          </a:p>
        </p:txBody>
      </p:sp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63278A16-17F2-FD3A-994A-5C58014DB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8875" y="630238"/>
            <a:ext cx="5181600" cy="5229225"/>
          </a:xfrm>
        </p:spPr>
      </p:pic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5258A18-AC24-0431-7BF3-0D4EBE430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B84BE9B-6BE8-545B-E8E3-37E018DA9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1ECB996-9B1A-FD9D-CE54-6D5678B41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895D-4D75-4B51-A145-2BBC4BD80702}" type="slidenum">
              <a:rPr lang="nb-NO" smtClean="0"/>
              <a:pPr/>
              <a:t>15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6447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4F51BB8-1C73-0B40-4F95-7AD70A13E27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814A964-8795-8F9C-AC6A-CB46CDC575C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B3341C8-5205-00D6-0E15-F2ACEB0A943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19F895D-4D75-4B51-A145-2BBC4BD80702}" type="slidenum">
              <a:rPr lang="nb-NO" smtClean="0"/>
              <a:pPr/>
              <a:t>16</a:t>
            </a:fld>
            <a:endParaRPr lang="nb-NO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45BA11E-E17E-44A7-40D2-9AB70BAD18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2012086"/>
              </p:ext>
            </p:extLst>
          </p:nvPr>
        </p:nvGraphicFramePr>
        <p:xfrm>
          <a:off x="496957" y="387626"/>
          <a:ext cx="11072191" cy="5536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0549657F-E67C-C6B7-4CF7-19A5C5637265}"/>
              </a:ext>
            </a:extLst>
          </p:cNvPr>
          <p:cNvCxnSpPr>
            <a:cxnSpLocks/>
          </p:cNvCxnSpPr>
          <p:nvPr/>
        </p:nvCxnSpPr>
        <p:spPr>
          <a:xfrm>
            <a:off x="1987468" y="1777011"/>
            <a:ext cx="9760584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36504AA4-36BD-65DC-A951-DE9649437F57}"/>
              </a:ext>
            </a:extLst>
          </p:cNvPr>
          <p:cNvSpPr txBox="1"/>
          <p:nvPr/>
        </p:nvSpPr>
        <p:spPr>
          <a:xfrm>
            <a:off x="9916204" y="1453845"/>
            <a:ext cx="1831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Impairment level </a:t>
            </a:r>
          </a:p>
          <a:p>
            <a:r>
              <a:rPr lang="en-GB"/>
              <a:t>In Brief</a:t>
            </a:r>
          </a:p>
        </p:txBody>
      </p:sp>
      <p:sp>
        <p:nvSpPr>
          <p:cNvPr id="2" name="Rektangel: avrundede hjørner 1">
            <a:extLst>
              <a:ext uri="{FF2B5EF4-FFF2-40B4-BE49-F238E27FC236}">
                <a16:creationId xmlns:a16="http://schemas.microsoft.com/office/drawing/2014/main" id="{96894231-6225-7015-6B6C-F36842C9EC36}"/>
              </a:ext>
            </a:extLst>
          </p:cNvPr>
          <p:cNvSpPr/>
          <p:nvPr/>
        </p:nvSpPr>
        <p:spPr>
          <a:xfrm>
            <a:off x="11045227" y="358775"/>
            <a:ext cx="869133" cy="492604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1DC8FB65-CA2A-AF7F-2AFB-D716715DA234}"/>
              </a:ext>
            </a:extLst>
          </p:cNvPr>
          <p:cNvSpPr/>
          <p:nvPr/>
        </p:nvSpPr>
        <p:spPr>
          <a:xfrm>
            <a:off x="11258594" y="414953"/>
            <a:ext cx="423250" cy="40191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69CAD8A-206F-620D-ACB8-959742CEB952}"/>
              </a:ext>
            </a:extLst>
          </p:cNvPr>
          <p:cNvSpPr/>
          <p:nvPr/>
        </p:nvSpPr>
        <p:spPr>
          <a:xfrm>
            <a:off x="11249541" y="423906"/>
            <a:ext cx="423250" cy="401914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ktangel: avrundede hjørner 8">
            <a:extLst>
              <a:ext uri="{FF2B5EF4-FFF2-40B4-BE49-F238E27FC236}">
                <a16:creationId xmlns:a16="http://schemas.microsoft.com/office/drawing/2014/main" id="{DFCCF4E1-1B0C-7127-6FAF-321B77E250A4}"/>
              </a:ext>
            </a:extLst>
          </p:cNvPr>
          <p:cNvSpPr/>
          <p:nvPr/>
        </p:nvSpPr>
        <p:spPr>
          <a:xfrm>
            <a:off x="11257895" y="265829"/>
            <a:ext cx="414896" cy="7502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1FFEDAA3-D843-5A7D-9A24-0017F03B37FD}"/>
              </a:ext>
            </a:extLst>
          </p:cNvPr>
          <p:cNvSpPr/>
          <p:nvPr/>
        </p:nvSpPr>
        <p:spPr>
          <a:xfrm>
            <a:off x="10918480" y="108641"/>
            <a:ext cx="1109832" cy="9596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A59D7165-D84E-2879-62B9-1F24E3911543}"/>
              </a:ext>
            </a:extLst>
          </p:cNvPr>
          <p:cNvCxnSpPr>
            <a:stCxn id="11" idx="3"/>
            <a:endCxn id="11" idx="7"/>
          </p:cNvCxnSpPr>
          <p:nvPr/>
        </p:nvCxnSpPr>
        <p:spPr>
          <a:xfrm flipV="1">
            <a:off x="11081011" y="249181"/>
            <a:ext cx="784770" cy="6785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53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0A8D300-4A4E-B27C-25AA-83248581398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69BC352-0499-89FE-8914-EF1BAA4B188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C7A79B2-9875-91B2-0A19-CDE285C5FAA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19F895D-4D75-4B51-A145-2BBC4BD80702}" type="slidenum">
              <a:rPr lang="nb-NO" smtClean="0"/>
              <a:pPr/>
              <a:t>17</a:t>
            </a:fld>
            <a:endParaRPr lang="nb-NO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85D53F2-75CD-E5EA-719D-645736E2D6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6760468"/>
              </p:ext>
            </p:extLst>
          </p:nvPr>
        </p:nvGraphicFramePr>
        <p:xfrm>
          <a:off x="407504" y="447261"/>
          <a:ext cx="11459818" cy="5546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kstSylinder 1">
            <a:extLst>
              <a:ext uri="{FF2B5EF4-FFF2-40B4-BE49-F238E27FC236}">
                <a16:creationId xmlns:a16="http://schemas.microsoft.com/office/drawing/2014/main" id="{F7A71886-2A1A-0D69-03FF-EF0B9F95679A}"/>
              </a:ext>
            </a:extLst>
          </p:cNvPr>
          <p:cNvSpPr txBox="1"/>
          <p:nvPr/>
        </p:nvSpPr>
        <p:spPr>
          <a:xfrm>
            <a:off x="6358551" y="208289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*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9E8D2ED-019A-67EE-3376-E06447FD30A0}"/>
              </a:ext>
            </a:extLst>
          </p:cNvPr>
          <p:cNvSpPr txBox="1"/>
          <p:nvPr/>
        </p:nvSpPr>
        <p:spPr>
          <a:xfrm>
            <a:off x="10639729" y="5584249"/>
            <a:ext cx="14834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GB" sz="1400"/>
              <a:t>*   p &lt; .05</a:t>
            </a:r>
          </a:p>
          <a:p>
            <a:r>
              <a:rPr lang="en-GB" sz="1400"/>
              <a:t>** p &lt; .001</a:t>
            </a:r>
            <a:endParaRPr lang="en-GB" sz="1400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FDA0716C-AB7C-2A43-1A2F-EF08FC77DE29}"/>
              </a:ext>
            </a:extLst>
          </p:cNvPr>
          <p:cNvSpPr txBox="1"/>
          <p:nvPr/>
        </p:nvSpPr>
        <p:spPr>
          <a:xfrm>
            <a:off x="10782677" y="1811623"/>
            <a:ext cx="962123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GB"/>
              <a:t>Model *</a:t>
            </a:r>
            <a:endParaRPr lang="en-GB" dirty="0"/>
          </a:p>
        </p:txBody>
      </p:sp>
      <p:sp>
        <p:nvSpPr>
          <p:cNvPr id="9" name="Rektangel: avrundede hjørner 8">
            <a:extLst>
              <a:ext uri="{FF2B5EF4-FFF2-40B4-BE49-F238E27FC236}">
                <a16:creationId xmlns:a16="http://schemas.microsoft.com/office/drawing/2014/main" id="{A33386D9-A944-820B-6637-9C7C46EDDCD9}"/>
              </a:ext>
            </a:extLst>
          </p:cNvPr>
          <p:cNvSpPr/>
          <p:nvPr/>
        </p:nvSpPr>
        <p:spPr>
          <a:xfrm>
            <a:off x="11045227" y="358775"/>
            <a:ext cx="869133" cy="492604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815E3111-CCE0-0C49-3DD1-655C71484B67}"/>
              </a:ext>
            </a:extLst>
          </p:cNvPr>
          <p:cNvSpPr/>
          <p:nvPr/>
        </p:nvSpPr>
        <p:spPr>
          <a:xfrm>
            <a:off x="11258594" y="414953"/>
            <a:ext cx="423250" cy="40191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A72E41E1-35A5-EC0F-F29E-5C0706452C6C}"/>
              </a:ext>
            </a:extLst>
          </p:cNvPr>
          <p:cNvSpPr/>
          <p:nvPr/>
        </p:nvSpPr>
        <p:spPr>
          <a:xfrm>
            <a:off x="11249541" y="423906"/>
            <a:ext cx="423250" cy="401914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ktangel: avrundede hjørner 11">
            <a:extLst>
              <a:ext uri="{FF2B5EF4-FFF2-40B4-BE49-F238E27FC236}">
                <a16:creationId xmlns:a16="http://schemas.microsoft.com/office/drawing/2014/main" id="{151B61B0-9D24-8F6A-D824-A8D05CED59E3}"/>
              </a:ext>
            </a:extLst>
          </p:cNvPr>
          <p:cNvSpPr/>
          <p:nvPr/>
        </p:nvSpPr>
        <p:spPr>
          <a:xfrm>
            <a:off x="11257895" y="265829"/>
            <a:ext cx="414896" cy="7502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C33BC72-A4A8-F664-92B2-B0060934A485}"/>
              </a:ext>
            </a:extLst>
          </p:cNvPr>
          <p:cNvSpPr/>
          <p:nvPr/>
        </p:nvSpPr>
        <p:spPr>
          <a:xfrm>
            <a:off x="10918480" y="108641"/>
            <a:ext cx="1109832" cy="9596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C762181C-5394-CC84-6D8A-EB0D4F7BDA2C}"/>
              </a:ext>
            </a:extLst>
          </p:cNvPr>
          <p:cNvCxnSpPr>
            <a:stCxn id="13" idx="3"/>
            <a:endCxn id="13" idx="7"/>
          </p:cNvCxnSpPr>
          <p:nvPr/>
        </p:nvCxnSpPr>
        <p:spPr>
          <a:xfrm flipV="1">
            <a:off x="11081011" y="249181"/>
            <a:ext cx="784770" cy="6785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86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C66FE5FE-9FF5-664A-ACCF-1B22CF436BB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F022241-C440-2E1C-3545-5834FC2C424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9FB7654-38B2-FAA5-E793-BF069D05694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19F895D-4D75-4B51-A145-2BBC4BD80702}" type="slidenum">
              <a:rPr lang="nb-NO" smtClean="0"/>
              <a:pPr/>
              <a:t>18</a:t>
            </a:fld>
            <a:endParaRPr lang="nb-NO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F66E479-95C5-35E4-D1A8-31207F65E0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0039617"/>
              </p:ext>
            </p:extLst>
          </p:nvPr>
        </p:nvGraphicFramePr>
        <p:xfrm>
          <a:off x="485775" y="657225"/>
          <a:ext cx="11344275" cy="5400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ktangel: avrundede hjørner 1">
            <a:extLst>
              <a:ext uri="{FF2B5EF4-FFF2-40B4-BE49-F238E27FC236}">
                <a16:creationId xmlns:a16="http://schemas.microsoft.com/office/drawing/2014/main" id="{1EEB3AE1-86F2-6658-3C9D-7EA5474CB867}"/>
              </a:ext>
            </a:extLst>
          </p:cNvPr>
          <p:cNvSpPr/>
          <p:nvPr/>
        </p:nvSpPr>
        <p:spPr>
          <a:xfrm>
            <a:off x="11045227" y="358775"/>
            <a:ext cx="869133" cy="492604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4E66638B-8015-7F93-A177-6D72DF859E76}"/>
              </a:ext>
            </a:extLst>
          </p:cNvPr>
          <p:cNvSpPr/>
          <p:nvPr/>
        </p:nvSpPr>
        <p:spPr>
          <a:xfrm>
            <a:off x="11258594" y="414953"/>
            <a:ext cx="423250" cy="40191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B453923-F1E6-5B4C-C498-E5D27F12BD59}"/>
              </a:ext>
            </a:extLst>
          </p:cNvPr>
          <p:cNvSpPr/>
          <p:nvPr/>
        </p:nvSpPr>
        <p:spPr>
          <a:xfrm>
            <a:off x="11249541" y="423906"/>
            <a:ext cx="423250" cy="401914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ktangel: avrundede hjørner 8">
            <a:extLst>
              <a:ext uri="{FF2B5EF4-FFF2-40B4-BE49-F238E27FC236}">
                <a16:creationId xmlns:a16="http://schemas.microsoft.com/office/drawing/2014/main" id="{EB40085F-D98F-9616-7ED2-9C332483335C}"/>
              </a:ext>
            </a:extLst>
          </p:cNvPr>
          <p:cNvSpPr/>
          <p:nvPr/>
        </p:nvSpPr>
        <p:spPr>
          <a:xfrm>
            <a:off x="11257895" y="265829"/>
            <a:ext cx="414896" cy="7502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8FF4E9A1-EEBF-FAF6-B5E5-FDD9A1014C26}"/>
              </a:ext>
            </a:extLst>
          </p:cNvPr>
          <p:cNvSpPr/>
          <p:nvPr/>
        </p:nvSpPr>
        <p:spPr>
          <a:xfrm>
            <a:off x="10918480" y="108641"/>
            <a:ext cx="1109832" cy="9596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574C77F6-8865-FBCA-7C1E-E4968475697D}"/>
              </a:ext>
            </a:extLst>
          </p:cNvPr>
          <p:cNvCxnSpPr>
            <a:stCxn id="10" idx="3"/>
            <a:endCxn id="10" idx="7"/>
          </p:cNvCxnSpPr>
          <p:nvPr/>
        </p:nvCxnSpPr>
        <p:spPr>
          <a:xfrm flipV="1">
            <a:off x="11081011" y="249181"/>
            <a:ext cx="784770" cy="6785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44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44564F3-36EE-EBF3-E64A-655FC4305F3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BE1135F-DFBE-E335-03DE-E9F0D129E1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06BCA28-7F1B-1BB7-C171-00215AE57C3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19F895D-4D75-4B51-A145-2BBC4BD80702}" type="slidenum">
              <a:rPr lang="nb-NO" smtClean="0"/>
              <a:pPr/>
              <a:t>19</a:t>
            </a:fld>
            <a:endParaRPr lang="nb-NO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731BEC9-79ED-5812-CC4A-D750CE405F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8293455"/>
              </p:ext>
            </p:extLst>
          </p:nvPr>
        </p:nvGraphicFramePr>
        <p:xfrm>
          <a:off x="617621" y="537411"/>
          <a:ext cx="11293642" cy="5518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Sylinder 8">
            <a:extLst>
              <a:ext uri="{FF2B5EF4-FFF2-40B4-BE49-F238E27FC236}">
                <a16:creationId xmlns:a16="http://schemas.microsoft.com/office/drawing/2014/main" id="{754E7ABA-B583-2BB2-EF59-19551CE8CD29}"/>
              </a:ext>
            </a:extLst>
          </p:cNvPr>
          <p:cNvSpPr txBox="1"/>
          <p:nvPr/>
        </p:nvSpPr>
        <p:spPr>
          <a:xfrm>
            <a:off x="6195589" y="221360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**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11C3BBD9-1349-0DB5-6389-B188F54EFF07}"/>
              </a:ext>
            </a:extLst>
          </p:cNvPr>
          <p:cNvSpPr txBox="1"/>
          <p:nvPr/>
        </p:nvSpPr>
        <p:spPr>
          <a:xfrm>
            <a:off x="9788306" y="202893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*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DCBF65FC-E2C7-F85D-4F2E-1F3D8D2D7DF5}"/>
              </a:ext>
            </a:extLst>
          </p:cNvPr>
          <p:cNvSpPr txBox="1"/>
          <p:nvPr/>
        </p:nvSpPr>
        <p:spPr>
          <a:xfrm>
            <a:off x="10639729" y="5584249"/>
            <a:ext cx="14834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GB" sz="1400"/>
              <a:t>*   p &lt; .05</a:t>
            </a:r>
          </a:p>
          <a:p>
            <a:r>
              <a:rPr lang="en-GB" sz="1400"/>
              <a:t>** p &lt; .001</a:t>
            </a:r>
            <a:endParaRPr lang="en-GB" sz="1400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741CB4DF-4223-B05A-0943-D880436FB684}"/>
              </a:ext>
            </a:extLst>
          </p:cNvPr>
          <p:cNvSpPr txBox="1"/>
          <p:nvPr/>
        </p:nvSpPr>
        <p:spPr>
          <a:xfrm>
            <a:off x="10782677" y="1811623"/>
            <a:ext cx="1077539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GB"/>
              <a:t>Model **</a:t>
            </a:r>
            <a:endParaRPr lang="en-GB" dirty="0"/>
          </a:p>
        </p:txBody>
      </p:sp>
      <p:sp>
        <p:nvSpPr>
          <p:cNvPr id="8" name="Rektangel: avrundede hjørner 7">
            <a:extLst>
              <a:ext uri="{FF2B5EF4-FFF2-40B4-BE49-F238E27FC236}">
                <a16:creationId xmlns:a16="http://schemas.microsoft.com/office/drawing/2014/main" id="{A4C8CCEB-E8AD-38DB-4C69-22A82A1D4BE4}"/>
              </a:ext>
            </a:extLst>
          </p:cNvPr>
          <p:cNvSpPr/>
          <p:nvPr/>
        </p:nvSpPr>
        <p:spPr>
          <a:xfrm>
            <a:off x="11045227" y="358775"/>
            <a:ext cx="869133" cy="492604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0995E5B-399C-1204-35E1-C5DACA5E4610}"/>
              </a:ext>
            </a:extLst>
          </p:cNvPr>
          <p:cNvSpPr/>
          <p:nvPr/>
        </p:nvSpPr>
        <p:spPr>
          <a:xfrm>
            <a:off x="11258594" y="414953"/>
            <a:ext cx="423250" cy="40191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928B45EB-75F6-DCF3-D3D0-3E3B06E8E67E}"/>
              </a:ext>
            </a:extLst>
          </p:cNvPr>
          <p:cNvSpPr/>
          <p:nvPr/>
        </p:nvSpPr>
        <p:spPr>
          <a:xfrm>
            <a:off x="11249541" y="423906"/>
            <a:ext cx="423250" cy="401914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ktangel: avrundede hjørner 12">
            <a:extLst>
              <a:ext uri="{FF2B5EF4-FFF2-40B4-BE49-F238E27FC236}">
                <a16:creationId xmlns:a16="http://schemas.microsoft.com/office/drawing/2014/main" id="{C91EB94E-4F31-21C2-B304-7B9146BC7046}"/>
              </a:ext>
            </a:extLst>
          </p:cNvPr>
          <p:cNvSpPr/>
          <p:nvPr/>
        </p:nvSpPr>
        <p:spPr>
          <a:xfrm>
            <a:off x="11257895" y="265829"/>
            <a:ext cx="414896" cy="7502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5275C779-BA18-E9C4-1855-F509988D1272}"/>
              </a:ext>
            </a:extLst>
          </p:cNvPr>
          <p:cNvSpPr/>
          <p:nvPr/>
        </p:nvSpPr>
        <p:spPr>
          <a:xfrm>
            <a:off x="10918480" y="108641"/>
            <a:ext cx="1109832" cy="9596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5" name="Rett linje 14">
            <a:extLst>
              <a:ext uri="{FF2B5EF4-FFF2-40B4-BE49-F238E27FC236}">
                <a16:creationId xmlns:a16="http://schemas.microsoft.com/office/drawing/2014/main" id="{A592707D-01F6-E840-63F2-9B1731C67DBE}"/>
              </a:ext>
            </a:extLst>
          </p:cNvPr>
          <p:cNvCxnSpPr>
            <a:stCxn id="14" idx="3"/>
            <a:endCxn id="14" idx="7"/>
          </p:cNvCxnSpPr>
          <p:nvPr/>
        </p:nvCxnSpPr>
        <p:spPr>
          <a:xfrm flipV="1">
            <a:off x="11081011" y="249181"/>
            <a:ext cx="784770" cy="6785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06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B0D2132E-25FC-8C33-6ECA-FCACB77D8F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85"/>
          <a:stretch/>
        </p:blipFill>
        <p:spPr>
          <a:xfrm>
            <a:off x="276600" y="1193484"/>
            <a:ext cx="5760000" cy="5040000"/>
          </a:xfrm>
          <a:prstGeom prst="rect">
            <a:avLst/>
          </a:prstGeom>
          <a:noFill/>
        </p:spPr>
      </p:pic>
      <p:sp>
        <p:nvSpPr>
          <p:cNvPr id="6" name="Plassholder for tekst 5"/>
          <p:cNvSpPr>
            <a:spLocks noGrp="1"/>
          </p:cNvSpPr>
          <p:nvPr>
            <p:ph sz="half" idx="2"/>
          </p:nvPr>
        </p:nvSpPr>
        <p:spPr>
          <a:xfrm>
            <a:off x="6212882" y="1033666"/>
            <a:ext cx="5760000" cy="5040000"/>
          </a:xfrm>
        </p:spPr>
        <p:txBody>
          <a:bodyPr>
            <a:normAutofit/>
          </a:bodyPr>
          <a:lstStyle/>
          <a:p>
            <a:r>
              <a:rPr lang="nb-NO"/>
              <a:t>Homogeneous population</a:t>
            </a:r>
          </a:p>
          <a:p>
            <a:pPr lvl="1"/>
            <a:r>
              <a:rPr lang="nb-NO"/>
              <a:t>Genetic makeup</a:t>
            </a:r>
          </a:p>
          <a:p>
            <a:pPr lvl="1"/>
            <a:r>
              <a:rPr lang="nb-NO"/>
              <a:t>Ethnicity </a:t>
            </a:r>
          </a:p>
          <a:p>
            <a:r>
              <a:rPr lang="nb-NO"/>
              <a:t>High educational level</a:t>
            </a:r>
          </a:p>
          <a:p>
            <a:r>
              <a:rPr lang="nb-NO"/>
              <a:t>Access to healthcare</a:t>
            </a:r>
          </a:p>
          <a:p>
            <a:r>
              <a:rPr lang="nb-NO"/>
              <a:t>Low level of pollution and toxins</a:t>
            </a:r>
          </a:p>
          <a:p>
            <a:r>
              <a:rPr lang="nb-NO"/>
              <a:t>Apolipoprotein </a:t>
            </a:r>
            <a:r>
              <a:rPr lang="el-GR"/>
              <a:t>ε</a:t>
            </a:r>
            <a:r>
              <a:rPr lang="nb-NO"/>
              <a:t>4 carriership 19,8%  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nb-NO" sz="3400"/>
              <a:t>What makes Norway special with regards to cognitive decline</a:t>
            </a:r>
          </a:p>
        </p:txBody>
      </p:sp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598DFF5C-5341-937D-928B-4EA93648C97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516EF106-9A14-6E15-AE13-7D5387F657F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8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19F895D-4D75-4B51-A145-2BBC4BD80702}" type="slidenum">
              <a:rPr lang="nb-NO" smtClean="0"/>
              <a:pPr>
                <a:spcAft>
                  <a:spcPts val="600"/>
                </a:spcAft>
              </a:pPr>
              <a:t>2</a:t>
            </a:fld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6C2FF9F0-3B69-1CA5-AC4D-63D4EBD1A47B}"/>
              </a:ext>
            </a:extLst>
          </p:cNvPr>
          <p:cNvSpPr txBox="1"/>
          <p:nvPr/>
        </p:nvSpPr>
        <p:spPr>
          <a:xfrm>
            <a:off x="6036600" y="5186921"/>
            <a:ext cx="611256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Mattingsdal, Morten, et al. "The genetic structure of Norway." </a:t>
            </a:r>
            <a:r>
              <a:rPr lang="en-US" sz="1100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European Journal of Human Genetics</a:t>
            </a:r>
            <a:r>
              <a:rPr lang="en-US" sz="11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29.11 (2021): 1710-1718.</a:t>
            </a:r>
          </a:p>
          <a:p>
            <a:endParaRPr lang="en-US" sz="110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nb-NO" sz="11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Kumar, Theresa, et al. "Allele frequencies of apolipoprotein E gene polymorphisms in the protein coding region and promoter region (-491A/T) in a healthy Norwegian population." </a:t>
            </a:r>
            <a:r>
              <a:rPr lang="nb-NO" sz="1100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Human biology</a:t>
            </a:r>
            <a:r>
              <a:rPr lang="nb-NO" sz="11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(2002): 137-142.</a:t>
            </a:r>
            <a:endParaRPr lang="en-GB" sz="1100"/>
          </a:p>
        </p:txBody>
      </p:sp>
    </p:spTree>
    <p:extLst>
      <p:ext uri="{BB962C8B-B14F-4D97-AF65-F5344CB8AC3E}">
        <p14:creationId xmlns:p14="http://schemas.microsoft.com/office/powerpoint/2010/main" val="48410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6"/>
          <p:cNvPicPr/>
          <p:nvPr/>
        </p:nvPicPr>
        <p:blipFill>
          <a:blip r:embed="rId2"/>
          <a:stretch>
            <a:fillRect/>
          </a:stretch>
        </p:blipFill>
        <p:spPr>
          <a:xfrm>
            <a:off x="2359942" y="2187059"/>
            <a:ext cx="5693292" cy="3335593"/>
          </a:xfrm>
          <a:prstGeom prst="rect">
            <a:avLst/>
          </a:prstGeom>
        </p:spPr>
      </p:pic>
      <p:sp>
        <p:nvSpPr>
          <p:cNvPr id="5" name="AutoShape 2" descr="Yonas Geda, MD | Barrow Neurological Institu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1514" y="828520"/>
            <a:ext cx="1108710" cy="1108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8440101" y="1842941"/>
            <a:ext cx="851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Yonas </a:t>
            </a:r>
            <a:r>
              <a:rPr lang="nb-NO" sz="1100" dirty="0" err="1"/>
              <a:t>Geda</a:t>
            </a:r>
            <a:endParaRPr lang="nb-NO" sz="11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2386" y="816820"/>
            <a:ext cx="1155383" cy="11553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7361257" y="1841824"/>
            <a:ext cx="10034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Linda Chang</a:t>
            </a:r>
          </a:p>
        </p:txBody>
      </p:sp>
      <p:pic>
        <p:nvPicPr>
          <p:cNvPr id="7176" name="Picture 8" descr="Anette Hylen Ranhoff – Hannah Seymour – FF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731" y="816820"/>
            <a:ext cx="1155538" cy="11555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422395" y="1841823"/>
            <a:ext cx="10269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Anette H. Ranhoff</a:t>
            </a:r>
          </a:p>
        </p:txBody>
      </p:sp>
      <p:pic>
        <p:nvPicPr>
          <p:cNvPr id="7178" name="Picture 10" descr="Norske forskere: Søvn kan bremse demens – 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913" y="816820"/>
            <a:ext cx="866470" cy="11555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504622" y="6075996"/>
            <a:ext cx="278794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Per Kristian </a:t>
            </a:r>
            <a:r>
              <a:rPr lang="nb-NO" sz="1100" dirty="0" err="1"/>
              <a:t>EIde</a:t>
            </a:r>
            <a:endParaRPr lang="nb-NO" sz="11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4706" y="722003"/>
            <a:ext cx="810151" cy="12152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998051" y="1841824"/>
            <a:ext cx="10034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Elin Lien</a:t>
            </a:r>
          </a:p>
        </p:txBody>
      </p:sp>
      <p:pic>
        <p:nvPicPr>
          <p:cNvPr id="7182" name="Picture 14" descr="Nye sykehusbygg i Oslo: Vi bør glede oss! | Tove Nakke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577" y="665420"/>
            <a:ext cx="847873" cy="12718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858212" y="1834716"/>
            <a:ext cx="10034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Tove Nakken</a:t>
            </a:r>
          </a:p>
        </p:txBody>
      </p:sp>
      <p:pic>
        <p:nvPicPr>
          <p:cNvPr id="7184" name="Picture 16" descr="Demens - Dette har demente katter og mennesker til felle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512" y="722003"/>
            <a:ext cx="1138963" cy="11056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855662" y="1827608"/>
            <a:ext cx="10034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Mirjeta Emini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46875" y="1841823"/>
            <a:ext cx="1003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Anne Rita Øksengård</a:t>
            </a:r>
          </a:p>
        </p:txBody>
      </p:sp>
      <p:pic>
        <p:nvPicPr>
          <p:cNvPr id="7186" name="Picture 18" descr="Tverrfaglig akuttgeriatri ivaretar skrøpelige eldre best i sykehus - Debatt  og kronikk - Dagens Medisi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95" y="3549931"/>
            <a:ext cx="977189" cy="12254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79706" y="4678187"/>
            <a:ext cx="1003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Susanne Hernes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6957" y="6318936"/>
            <a:ext cx="1003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Trine Holt Edwin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79587" y="4702095"/>
            <a:ext cx="10034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Per Nordnes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75679" y="6295909"/>
            <a:ext cx="1003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Mona L Henriksen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334" y="722003"/>
            <a:ext cx="1124860" cy="10984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091" y="3549931"/>
            <a:ext cx="1173702" cy="13041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287" y="5028279"/>
            <a:ext cx="1118047" cy="1237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3502" y="5032352"/>
            <a:ext cx="1021169" cy="13615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TextBox 35"/>
          <p:cNvSpPr txBox="1"/>
          <p:nvPr/>
        </p:nvSpPr>
        <p:spPr>
          <a:xfrm>
            <a:off x="2020885" y="6307842"/>
            <a:ext cx="1003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Anne Liv Lyngroth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19151" y="6359803"/>
            <a:ext cx="10034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Geir Ringstad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864746" y="4708842"/>
            <a:ext cx="10034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Haakon R Hol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944" y="5035026"/>
            <a:ext cx="1235219" cy="12178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4041" y="5049315"/>
            <a:ext cx="948530" cy="12549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94" name="Picture 26" descr="Andreas ENGVIG | Intern | MD, PhD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365" y="4852099"/>
            <a:ext cx="1022547" cy="10225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86925" y="3223298"/>
            <a:ext cx="1231984" cy="12319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7395" y="3565787"/>
            <a:ext cx="900651" cy="12897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202" name="Picture 34" descr="Are Hugo Pripp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86" y="4754533"/>
            <a:ext cx="849953" cy="11332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886468" y="4666830"/>
            <a:ext cx="1003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Anne Brita Knapskog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278273" y="4344127"/>
            <a:ext cx="1003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Rannveig Eldholm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0281733" y="4342445"/>
            <a:ext cx="1003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Kia Minna </a:t>
            </a:r>
            <a:r>
              <a:rPr lang="nb-NO" sz="1100" dirty="0" err="1"/>
              <a:t>Hynninen</a:t>
            </a:r>
            <a:endParaRPr lang="nb-NO" sz="1100" dirty="0"/>
          </a:p>
        </p:txBody>
      </p:sp>
      <p:pic>
        <p:nvPicPr>
          <p:cNvPr id="7204" name="Picture 36" descr="bilde av doktoranden Hans Kristian Bø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459" y="4757839"/>
            <a:ext cx="1095084" cy="10950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8348713" y="5820424"/>
            <a:ext cx="10034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Hans Kr. Bø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312225" y="5820424"/>
            <a:ext cx="11874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Andreas </a:t>
            </a:r>
            <a:r>
              <a:rPr lang="nb-NO" sz="1100" dirty="0" err="1"/>
              <a:t>Engvig</a:t>
            </a:r>
            <a:endParaRPr lang="nb-NO" sz="1100" dirty="0"/>
          </a:p>
        </p:txBody>
      </p:sp>
      <p:sp>
        <p:nvSpPr>
          <p:cNvPr id="56" name="TextBox 55"/>
          <p:cNvSpPr txBox="1"/>
          <p:nvPr/>
        </p:nvSpPr>
        <p:spPr>
          <a:xfrm>
            <a:off x="10551322" y="5820424"/>
            <a:ext cx="10034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Are Pripp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852892" y="3585334"/>
            <a:ext cx="954308" cy="12502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" name="TextBox 60"/>
          <p:cNvSpPr txBox="1"/>
          <p:nvPr/>
        </p:nvSpPr>
        <p:spPr>
          <a:xfrm>
            <a:off x="10353889" y="1826787"/>
            <a:ext cx="10269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Per Kristian Eide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255854" y="3249325"/>
            <a:ext cx="949073" cy="11799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5" name="TextBox 64"/>
          <p:cNvSpPr txBox="1"/>
          <p:nvPr/>
        </p:nvSpPr>
        <p:spPr>
          <a:xfrm>
            <a:off x="8358216" y="4375673"/>
            <a:ext cx="10034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Bodil Olsen</a:t>
            </a:r>
          </a:p>
        </p:txBody>
      </p:sp>
      <p:pic>
        <p:nvPicPr>
          <p:cNvPr id="66" name="Picture 2"/>
          <p:cNvPicPr/>
          <p:nvPr/>
        </p:nvPicPr>
        <p:blipFill>
          <a:blip r:embed="rId24"/>
          <a:stretch>
            <a:fillRect/>
          </a:stretch>
        </p:blipFill>
        <p:spPr>
          <a:xfrm>
            <a:off x="5257387" y="3683"/>
            <a:ext cx="1879541" cy="1388961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96956" y="3549931"/>
            <a:ext cx="3758705" cy="32046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8" name="Rectangle 47"/>
          <p:cNvSpPr/>
          <p:nvPr/>
        </p:nvSpPr>
        <p:spPr>
          <a:xfrm>
            <a:off x="878637" y="665420"/>
            <a:ext cx="4089557" cy="15922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Rectangle 48"/>
          <p:cNvSpPr/>
          <p:nvPr/>
        </p:nvSpPr>
        <p:spPr>
          <a:xfrm>
            <a:off x="7232386" y="665421"/>
            <a:ext cx="4148454" cy="16072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3" name="Rectangle 52"/>
          <p:cNvSpPr/>
          <p:nvPr/>
        </p:nvSpPr>
        <p:spPr>
          <a:xfrm>
            <a:off x="8056830" y="2962233"/>
            <a:ext cx="3696976" cy="33256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215449" y="3080595"/>
            <a:ext cx="1131653" cy="1425883"/>
          </a:xfrm>
          <a:prstGeom prst="rect">
            <a:avLst/>
          </a:prstGeom>
          <a:effectLst>
            <a:softEdge rad="215900"/>
          </a:effectLst>
        </p:spPr>
      </p:pic>
    </p:spTree>
    <p:extLst>
      <p:ext uri="{BB962C8B-B14F-4D97-AF65-F5344CB8AC3E}">
        <p14:creationId xmlns:p14="http://schemas.microsoft.com/office/powerpoint/2010/main" val="3279418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D7B6C5C-DA97-2F1A-48F4-FE0BF60F49A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65" y="1082842"/>
            <a:ext cx="7013987" cy="495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lassholder for innhold 10">
            <a:extLst>
              <a:ext uri="{FF2B5EF4-FFF2-40B4-BE49-F238E27FC236}">
                <a16:creationId xmlns:a16="http://schemas.microsoft.com/office/drawing/2014/main" id="{2FC495BD-7EEC-DE88-D790-D782FE6E3A0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970653" y="1193484"/>
            <a:ext cx="3944747" cy="5040000"/>
          </a:xfrm>
        </p:spPr>
        <p:txBody>
          <a:bodyPr/>
          <a:lstStyle/>
          <a:p>
            <a:pPr marL="0" indent="0">
              <a:buNone/>
            </a:pPr>
            <a:r>
              <a:rPr lang="en-GB"/>
              <a:t>Norwegian individuals with MCI have a reduced life expectancy of 5 to 6 years.</a:t>
            </a:r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402242E7-8986-3682-DBCB-B35D1B60A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Loss of life years in a Norwegian MCI population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93E0097-B5F7-DA75-BB37-E2D3AB04F1E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A372937-BC7B-9FF4-E8B8-D9A2C86A883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D651225-957D-9DA6-AB2C-A7C19350082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19F895D-4D75-4B51-A145-2BBC4BD80702}" type="slidenum">
              <a:rPr lang="nb-NO" smtClean="0"/>
              <a:pPr/>
              <a:t>3</a:t>
            </a:fld>
            <a:endParaRPr lang="nb-NO" dirty="0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1D9FDA60-8F2A-E13F-FDC0-3B9855CCF22D}"/>
              </a:ext>
            </a:extLst>
          </p:cNvPr>
          <p:cNvSpPr txBox="1"/>
          <p:nvPr/>
        </p:nvSpPr>
        <p:spPr>
          <a:xfrm>
            <a:off x="7658589" y="5013375"/>
            <a:ext cx="43926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Strand, Bjørn Heine, et al. "The loss in expectation of life due to early-onset mild cognitive impairment and early-onset dementia in Norway." </a:t>
            </a:r>
            <a:r>
              <a:rPr lang="en-US" sz="1400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Dementia and geriatric cognitive disorders</a:t>
            </a:r>
            <a:r>
              <a:rPr lang="en-US" sz="14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47.4-6 (2019): 355-365.</a:t>
            </a:r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118816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>
            <a:extLst>
              <a:ext uri="{FF2B5EF4-FFF2-40B4-BE49-F238E27FC236}">
                <a16:creationId xmlns:a16="http://schemas.microsoft.com/office/drawing/2014/main" id="{E4C648D8-FCD7-A718-22D6-7A7F75860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The Tromsø population study 2001 vs 2016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B7D8C65-0177-DF36-B812-8A9EF02A080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8E38FE2-7464-D8EA-1D12-B9CCECA6352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573392B-4FB1-D9B0-CE53-97525BDB763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19F895D-4D75-4B51-A145-2BBC4BD80702}" type="slidenum">
              <a:rPr lang="nb-NO" smtClean="0"/>
              <a:pPr/>
              <a:t>4</a:t>
            </a:fld>
            <a:endParaRPr lang="nb-NO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241E0E8F-0B83-668D-B6B3-DE654E8AA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88" y="1704975"/>
            <a:ext cx="11312024" cy="3448050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207B0AB-9363-7E1A-CB82-DC541A6CACF9}"/>
              </a:ext>
            </a:extLst>
          </p:cNvPr>
          <p:cNvSpPr txBox="1"/>
          <p:nvPr/>
        </p:nvSpPr>
        <p:spPr>
          <a:xfrm>
            <a:off x="436566" y="5672309"/>
            <a:ext cx="565943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GB"/>
              <a:t>The Tromsø population study             2001              2016</a:t>
            </a:r>
            <a:endParaRPr lang="en-GB" dirty="0"/>
          </a:p>
        </p:txBody>
      </p:sp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A0140BC9-3AAC-5BDF-7076-2D9A142A7C3F}"/>
              </a:ext>
            </a:extLst>
          </p:cNvPr>
          <p:cNvCxnSpPr/>
          <p:nvPr/>
        </p:nvCxnSpPr>
        <p:spPr>
          <a:xfrm>
            <a:off x="3619500" y="5856975"/>
            <a:ext cx="361950" cy="0"/>
          </a:xfrm>
          <a:prstGeom prst="line">
            <a:avLst/>
          </a:prstGeom>
          <a:ln w="57150">
            <a:solidFill>
              <a:srgbClr val="6A8C8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tt linje 14">
            <a:extLst>
              <a:ext uri="{FF2B5EF4-FFF2-40B4-BE49-F238E27FC236}">
                <a16:creationId xmlns:a16="http://schemas.microsoft.com/office/drawing/2014/main" id="{028EE824-7310-7F5E-3BBC-317A2823FAA7}"/>
              </a:ext>
            </a:extLst>
          </p:cNvPr>
          <p:cNvCxnSpPr/>
          <p:nvPr/>
        </p:nvCxnSpPr>
        <p:spPr>
          <a:xfrm>
            <a:off x="4867370" y="5856975"/>
            <a:ext cx="3619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4CF47A0D-28A9-4731-9469-B2B250B0DC75}"/>
              </a:ext>
            </a:extLst>
          </p:cNvPr>
          <p:cNvSpPr txBox="1"/>
          <p:nvPr/>
        </p:nvSpPr>
        <p:spPr>
          <a:xfrm>
            <a:off x="6176199" y="5626142"/>
            <a:ext cx="573920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2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Johnsen, Bente, et al. "Improved cognitive function in the Tromsø study in Norway from 2001 to 2016." </a:t>
            </a:r>
            <a:r>
              <a:rPr lang="en-US" sz="1200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Neurology: Clinical Practice</a:t>
            </a:r>
            <a:r>
              <a:rPr lang="en-US" sz="12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11.6 (2021): e856-e866.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5901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770F7B-D76C-55FD-C279-87904E3C2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The Progression of AD and Resource use (PADR) study</a:t>
            </a: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80A6469-DEE8-6FF4-9217-11626A8204C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83CD64E-8786-1BD7-A33D-F0D183EF4C4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8AF7A5D-A4BC-22C9-3375-C3583EBA29A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19F895D-4D75-4B51-A145-2BBC4BD80702}" type="slidenum">
              <a:rPr lang="nb-NO" smtClean="0"/>
              <a:pPr/>
              <a:t>5</a:t>
            </a:fld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9CC7285-5C61-68B4-B4BC-5AC4A68FD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060" y="910800"/>
            <a:ext cx="9945137" cy="5217431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6D95FA83-62F8-40BA-DD90-B1FE391F3BED}"/>
              </a:ext>
            </a:extLst>
          </p:cNvPr>
          <p:cNvSpPr txBox="1"/>
          <p:nvPr/>
        </p:nvSpPr>
        <p:spPr>
          <a:xfrm rot="16200000">
            <a:off x="9160187" y="3467864"/>
            <a:ext cx="4509631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nb-NO" sz="12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Eldholm, Rannveig Sakshaug, et al. "Progression of Alzheimer’s disease: a longitudinal study in Norwegian memory clinics." </a:t>
            </a:r>
            <a:r>
              <a:rPr lang="nb-NO" sz="1200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Journal of Alzheimer's disease</a:t>
            </a:r>
            <a:r>
              <a:rPr lang="nb-NO" sz="12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61.3 (2018): 1221-1232</a:t>
            </a:r>
            <a:r>
              <a:rPr lang="nb-NO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228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lassholder for innhold 14">
            <a:extLst>
              <a:ext uri="{FF2B5EF4-FFF2-40B4-BE49-F238E27FC236}">
                <a16:creationId xmlns:a16="http://schemas.microsoft.com/office/drawing/2014/main" id="{261CF757-8D4A-CD0E-FEB4-13007AABBD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5732" y="1604917"/>
            <a:ext cx="5369517" cy="38955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E533520B-2E79-FA31-0941-A7084DA85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753" y="2055008"/>
            <a:ext cx="5663022" cy="31571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09B3B9A6-D3B8-E8DC-4F30-3460F2CC1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00" y="287999"/>
            <a:ext cx="11638800" cy="622801"/>
          </a:xfrm>
        </p:spPr>
        <p:txBody>
          <a:bodyPr>
            <a:normAutofit fontScale="90000"/>
          </a:bodyPr>
          <a:lstStyle/>
          <a:p>
            <a:r>
              <a:rPr lang="en-US"/>
              <a:t>Nordic countries approaching the demographic shift</a:t>
            </a:r>
          </a:p>
        </p:txBody>
      </p:sp>
      <p:sp>
        <p:nvSpPr>
          <p:cNvPr id="20" name="Date Placeholder 4">
            <a:extLst>
              <a:ext uri="{FF2B5EF4-FFF2-40B4-BE49-F238E27FC236}">
                <a16:creationId xmlns:a16="http://schemas.microsoft.com/office/drawing/2014/main" id="{585007DD-D7AD-E899-1445-242123CCAD22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276600" y="6356350"/>
            <a:ext cx="1608438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22" name="Footer Placeholder 5">
            <a:extLst>
              <a:ext uri="{FF2B5EF4-FFF2-40B4-BE49-F238E27FC236}">
                <a16:creationId xmlns:a16="http://schemas.microsoft.com/office/drawing/2014/main" id="{AD4A8A8B-E006-C0D9-F441-2FD25E27892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987468" y="6356350"/>
            <a:ext cx="5983185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91B7893-FEF8-A619-25EC-5E96CEAF48C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073082" y="6356350"/>
            <a:ext cx="51898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19F895D-4D75-4B51-A145-2BBC4BD80702}" type="slidenum">
              <a:rPr lang="nb-NO" smtClean="0"/>
              <a:pPr>
                <a:spcAft>
                  <a:spcPts val="600"/>
                </a:spcAft>
              </a:pPr>
              <a:t>6</a:t>
            </a:fld>
            <a:endParaRPr lang="nb-NO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2A57C143-34B1-1871-9F89-0E890B033890}"/>
              </a:ext>
            </a:extLst>
          </p:cNvPr>
          <p:cNvSpPr txBox="1"/>
          <p:nvPr/>
        </p:nvSpPr>
        <p:spPr>
          <a:xfrm>
            <a:off x="7336643" y="5712956"/>
            <a:ext cx="4762842" cy="430887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sz="1100">
                <a:hlinkClick r:id="rId4"/>
              </a:rPr>
              <a:t>POPU06: Population projections by reporting country, age, sex and time. PxWeb</a:t>
            </a:r>
            <a:endParaRPr lang="en-US" sz="1100">
              <a:hlinkClick r:id="rId5"/>
            </a:endParaRPr>
          </a:p>
          <a:p>
            <a:r>
              <a:rPr lang="en-US" sz="1100">
                <a:hlinkClick r:id="rId5"/>
              </a:rPr>
              <a:t>CHIL02: Fertility rates by reporting country, age and time. PxWeb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424808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92FC749-27C8-ED68-40B9-74C566CEA7E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Using computerized working memory training in MCI to investigate the effect on:</a:t>
            </a:r>
          </a:p>
          <a:p>
            <a:r>
              <a:rPr lang="en-GB"/>
              <a:t>Cognition</a:t>
            </a:r>
          </a:p>
          <a:p>
            <a:r>
              <a:rPr lang="en-GB"/>
              <a:t>Quality of life</a:t>
            </a:r>
          </a:p>
          <a:p>
            <a:r>
              <a:rPr lang="en-GB"/>
              <a:t>Health economics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Furhermore:</a:t>
            </a:r>
          </a:p>
          <a:p>
            <a:r>
              <a:rPr lang="en-GB"/>
              <a:t>Investigate super-responders</a:t>
            </a:r>
          </a:p>
          <a:p>
            <a:r>
              <a:rPr lang="en-GB"/>
              <a:t>Investigate training intensity</a:t>
            </a:r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318CDCFA-4430-111B-606E-DDE3957A5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The REACT MCI study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8581EF3-2541-83C1-CF9B-2EB5CA71078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5453FA8-EAAC-F0F3-6104-1610BD7D8FF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6831419-46CA-FF4E-27AD-84937BDB803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19F895D-4D75-4B51-A145-2BBC4BD80702}" type="slidenum">
              <a:rPr lang="nb-NO" smtClean="0"/>
              <a:pPr/>
              <a:t>7</a:t>
            </a:fld>
            <a:endParaRPr lang="nb-NO" dirty="0"/>
          </a:p>
        </p:txBody>
      </p:sp>
      <p:sp>
        <p:nvSpPr>
          <p:cNvPr id="8" name="AutoShape 18" descr="Forside - Sørlandet sykehus">
            <a:extLst>
              <a:ext uri="{FF2B5EF4-FFF2-40B4-BE49-F238E27FC236}">
                <a16:creationId xmlns:a16="http://schemas.microsoft.com/office/drawing/2014/main" id="{DB61538E-7144-C86A-2D9C-563751B62F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759644" y="7330320"/>
            <a:ext cx="88817" cy="8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9" name="Picture 2" descr="Norge/Norway - Kart/Map">
            <a:extLst>
              <a:ext uri="{FF2B5EF4-FFF2-40B4-BE49-F238E27FC236}">
                <a16:creationId xmlns:a16="http://schemas.microsoft.com/office/drawing/2014/main" id="{4460E643-0D71-BC94-7823-C3BAFB710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570" y="730145"/>
            <a:ext cx="3055615" cy="509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Stillinger hos N.K.S. Kløveråsen as">
            <a:extLst>
              <a:ext uri="{FF2B5EF4-FFF2-40B4-BE49-F238E27FC236}">
                <a16:creationId xmlns:a16="http://schemas.microsoft.com/office/drawing/2014/main" id="{9EF66925-0633-79B5-FCB6-DAE6785AB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313" y="2185977"/>
            <a:ext cx="1389817" cy="73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Psykiater / overlege - NKS Olaviken | legejobber.no">
            <a:extLst>
              <a:ext uri="{FF2B5EF4-FFF2-40B4-BE49-F238E27FC236}">
                <a16:creationId xmlns:a16="http://schemas.microsoft.com/office/drawing/2014/main" id="{248C241E-2C0D-5474-98D1-0685BF8D7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663" y="4786148"/>
            <a:ext cx="2023380" cy="44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Psykologspesialist / psykolog | Tidsskrift for Norsk psykologforening">
            <a:extLst>
              <a:ext uri="{FF2B5EF4-FFF2-40B4-BE49-F238E27FC236}">
                <a16:creationId xmlns:a16="http://schemas.microsoft.com/office/drawing/2014/main" id="{6C61DAE7-EC7A-3606-8D78-F7DCBB860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036" y="3218527"/>
            <a:ext cx="2248171" cy="112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22" descr="Visuell profil - Oslo universitetssykehus">
            <a:extLst>
              <a:ext uri="{FF2B5EF4-FFF2-40B4-BE49-F238E27FC236}">
                <a16:creationId xmlns:a16="http://schemas.microsoft.com/office/drawing/2014/main" id="{895D6640-FC0F-4E23-99DC-A336C3E311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41612" y="496542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14" name="Picture 24" descr="Smertesamling i desember!">
            <a:extLst>
              <a:ext uri="{FF2B5EF4-FFF2-40B4-BE49-F238E27FC236}">
                <a16:creationId xmlns:a16="http://schemas.microsoft.com/office/drawing/2014/main" id="{42ABA0D4-971E-6739-D84D-A2E6A5A42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929" y="4730441"/>
            <a:ext cx="1776298" cy="52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6" descr="Jobb i Arendal: Ledig stilling: Rørlegger - Teknisk avdeling - Teknisk  drift | Sørlandet sykehus HF | kode: 1137222">
            <a:extLst>
              <a:ext uri="{FF2B5EF4-FFF2-40B4-BE49-F238E27FC236}">
                <a16:creationId xmlns:a16="http://schemas.microsoft.com/office/drawing/2014/main" id="{3B7E455F-069D-461E-3EA5-19AD3F699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888" y="5320985"/>
            <a:ext cx="2340347" cy="39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ADB795B8-BC9F-F4C3-AE89-C385C210DD8B}"/>
              </a:ext>
            </a:extLst>
          </p:cNvPr>
          <p:cNvSpPr/>
          <p:nvPr/>
        </p:nvSpPr>
        <p:spPr>
          <a:xfrm>
            <a:off x="9085230" y="5270221"/>
            <a:ext cx="243840" cy="2350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C2A67DF3-71EC-BD2D-421C-BDEB0F7D11B2}"/>
              </a:ext>
            </a:extLst>
          </p:cNvPr>
          <p:cNvSpPr/>
          <p:nvPr/>
        </p:nvSpPr>
        <p:spPr>
          <a:xfrm>
            <a:off x="9347475" y="4876200"/>
            <a:ext cx="243840" cy="2350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20A70EB7-8471-C06D-40EF-6D2415655986}"/>
              </a:ext>
            </a:extLst>
          </p:cNvPr>
          <p:cNvSpPr/>
          <p:nvPr/>
        </p:nvSpPr>
        <p:spPr>
          <a:xfrm>
            <a:off x="8523074" y="4818910"/>
            <a:ext cx="243840" cy="2350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9503CF88-F44C-8ADB-C1DF-60DB71F30473}"/>
              </a:ext>
            </a:extLst>
          </p:cNvPr>
          <p:cNvSpPr/>
          <p:nvPr/>
        </p:nvSpPr>
        <p:spPr>
          <a:xfrm>
            <a:off x="9048130" y="3828347"/>
            <a:ext cx="243840" cy="2350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68360946-CA05-7A39-644C-E82C0BE32776}"/>
              </a:ext>
            </a:extLst>
          </p:cNvPr>
          <p:cNvSpPr/>
          <p:nvPr/>
        </p:nvSpPr>
        <p:spPr>
          <a:xfrm>
            <a:off x="9289165" y="2393840"/>
            <a:ext cx="243840" cy="2350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4" name="Rett linje 23">
            <a:extLst>
              <a:ext uri="{FF2B5EF4-FFF2-40B4-BE49-F238E27FC236}">
                <a16:creationId xmlns:a16="http://schemas.microsoft.com/office/drawing/2014/main" id="{ADE771C9-AF04-7347-C025-1A089639D26D}"/>
              </a:ext>
            </a:extLst>
          </p:cNvPr>
          <p:cNvCxnSpPr/>
          <p:nvPr/>
        </p:nvCxnSpPr>
        <p:spPr>
          <a:xfrm flipH="1">
            <a:off x="8496672" y="5380368"/>
            <a:ext cx="571470" cy="18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ktangel 25">
            <a:extLst>
              <a:ext uri="{FF2B5EF4-FFF2-40B4-BE49-F238E27FC236}">
                <a16:creationId xmlns:a16="http://schemas.microsoft.com/office/drawing/2014/main" id="{4CDB1AE8-E2BA-9B55-7998-C871266B3DEA}"/>
              </a:ext>
            </a:extLst>
          </p:cNvPr>
          <p:cNvSpPr/>
          <p:nvPr/>
        </p:nvSpPr>
        <p:spPr>
          <a:xfrm>
            <a:off x="9894531" y="2292206"/>
            <a:ext cx="1475311" cy="622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E666047C-4445-13C8-1681-7A628A336235}"/>
              </a:ext>
            </a:extLst>
          </p:cNvPr>
          <p:cNvSpPr/>
          <p:nvPr/>
        </p:nvSpPr>
        <p:spPr>
          <a:xfrm>
            <a:off x="7885480" y="720712"/>
            <a:ext cx="1403685" cy="1396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86024AD2-42BF-608F-9A2A-36A17C122178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1291135" y="95818"/>
            <a:ext cx="881370" cy="76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9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Rett linje 46"/>
          <p:cNvCxnSpPr/>
          <p:nvPr/>
        </p:nvCxnSpPr>
        <p:spPr>
          <a:xfrm>
            <a:off x="7266280" y="2706325"/>
            <a:ext cx="371368" cy="828972"/>
          </a:xfrm>
          <a:prstGeom prst="line">
            <a:avLst/>
          </a:prstGeom>
          <a:ln w="38100">
            <a:solidFill>
              <a:srgbClr val="09C3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8" name="Rett linje 77"/>
          <p:cNvCxnSpPr>
            <a:cxnSpLocks/>
          </p:cNvCxnSpPr>
          <p:nvPr/>
        </p:nvCxnSpPr>
        <p:spPr>
          <a:xfrm>
            <a:off x="5549386" y="1872959"/>
            <a:ext cx="1351" cy="2535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REACT MCI – a double blinded randomized trial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ctr"/>
            <a:r>
              <a:rPr lang="nb-NO"/>
              <a:t>Susanne Hernes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4FB3E13-E338-4AFD-B301-E85F905B4171}" type="slidenum">
              <a:rPr lang="nb-NO" smtClean="0"/>
              <a:pPr/>
              <a:t>8</a:t>
            </a:fld>
            <a:endParaRPr lang="nb-NO" dirty="0"/>
          </a:p>
        </p:txBody>
      </p:sp>
      <p:cxnSp>
        <p:nvCxnSpPr>
          <p:cNvPr id="12" name="Rett pilkobling 11"/>
          <p:cNvCxnSpPr/>
          <p:nvPr/>
        </p:nvCxnSpPr>
        <p:spPr>
          <a:xfrm flipV="1">
            <a:off x="2025935" y="3532513"/>
            <a:ext cx="9948058" cy="58416"/>
          </a:xfrm>
          <a:prstGeom prst="straightConnector1">
            <a:avLst/>
          </a:prstGeom>
          <a:ln w="38100">
            <a:solidFill>
              <a:srgbClr val="09C3A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Avrundet rektangel 13"/>
          <p:cNvSpPr/>
          <p:nvPr/>
        </p:nvSpPr>
        <p:spPr>
          <a:xfrm rot="16200000">
            <a:off x="1257411" y="3341125"/>
            <a:ext cx="2309960" cy="45606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/>
              <a:t>Randomization</a:t>
            </a:r>
            <a:endParaRPr lang="en-GB" dirty="0"/>
          </a:p>
        </p:txBody>
      </p:sp>
      <p:cxnSp>
        <p:nvCxnSpPr>
          <p:cNvPr id="18" name="Rett linje 17"/>
          <p:cNvCxnSpPr>
            <a:stCxn id="14" idx="2"/>
          </p:cNvCxnSpPr>
          <p:nvPr/>
        </p:nvCxnSpPr>
        <p:spPr>
          <a:xfrm flipV="1">
            <a:off x="2640422" y="2756768"/>
            <a:ext cx="433962" cy="812388"/>
          </a:xfrm>
          <a:prstGeom prst="line">
            <a:avLst/>
          </a:prstGeom>
          <a:ln w="38100">
            <a:solidFill>
              <a:srgbClr val="09C3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Rett linje 19"/>
          <p:cNvCxnSpPr/>
          <p:nvPr/>
        </p:nvCxnSpPr>
        <p:spPr>
          <a:xfrm>
            <a:off x="2640422" y="3597730"/>
            <a:ext cx="433962" cy="727698"/>
          </a:xfrm>
          <a:prstGeom prst="line">
            <a:avLst/>
          </a:prstGeom>
          <a:ln w="38100">
            <a:solidFill>
              <a:srgbClr val="09C3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Rett linje 23"/>
          <p:cNvCxnSpPr/>
          <p:nvPr/>
        </p:nvCxnSpPr>
        <p:spPr>
          <a:xfrm flipH="1">
            <a:off x="4959618" y="4418631"/>
            <a:ext cx="2306661" cy="1"/>
          </a:xfrm>
          <a:prstGeom prst="line">
            <a:avLst/>
          </a:prstGeom>
          <a:ln w="38100">
            <a:solidFill>
              <a:srgbClr val="09C3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Rett linje 26"/>
          <p:cNvCxnSpPr/>
          <p:nvPr/>
        </p:nvCxnSpPr>
        <p:spPr>
          <a:xfrm flipH="1">
            <a:off x="4969982" y="2752955"/>
            <a:ext cx="781985" cy="3813"/>
          </a:xfrm>
          <a:prstGeom prst="line">
            <a:avLst/>
          </a:prstGeom>
          <a:ln w="38100">
            <a:solidFill>
              <a:srgbClr val="09C3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kstSylinder 28"/>
          <p:cNvSpPr txBox="1"/>
          <p:nvPr/>
        </p:nvSpPr>
        <p:spPr>
          <a:xfrm>
            <a:off x="5634972" y="2427513"/>
            <a:ext cx="1858573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GB" sz="1600"/>
              <a:t>I: Computerized WMT 5w/25s </a:t>
            </a:r>
          </a:p>
        </p:txBody>
      </p:sp>
      <p:sp>
        <p:nvSpPr>
          <p:cNvPr id="39" name="Avrundet rektangel 38"/>
          <p:cNvSpPr/>
          <p:nvPr/>
        </p:nvSpPr>
        <p:spPr>
          <a:xfrm>
            <a:off x="1885038" y="1363556"/>
            <a:ext cx="1054706" cy="56949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/>
              <a:t>Baseline</a:t>
            </a:r>
            <a:endParaRPr lang="en-GB" dirty="0"/>
          </a:p>
        </p:txBody>
      </p:sp>
      <p:sp>
        <p:nvSpPr>
          <p:cNvPr id="40" name="Avrundet rektangel 39"/>
          <p:cNvSpPr/>
          <p:nvPr/>
        </p:nvSpPr>
        <p:spPr>
          <a:xfrm>
            <a:off x="10791195" y="1367563"/>
            <a:ext cx="1054706" cy="56949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/>
              <a:t>48 months</a:t>
            </a:r>
            <a:endParaRPr lang="en-GB" dirty="0"/>
          </a:p>
        </p:txBody>
      </p:sp>
      <p:sp>
        <p:nvSpPr>
          <p:cNvPr id="41" name="Avrundet rektangel 40"/>
          <p:cNvSpPr/>
          <p:nvPr/>
        </p:nvSpPr>
        <p:spPr>
          <a:xfrm>
            <a:off x="9625259" y="1367563"/>
            <a:ext cx="1054706" cy="56949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/>
              <a:t>24 months</a:t>
            </a:r>
            <a:endParaRPr lang="en-GB" dirty="0"/>
          </a:p>
        </p:txBody>
      </p:sp>
      <p:sp>
        <p:nvSpPr>
          <p:cNvPr id="42" name="Avrundet rektangel 41"/>
          <p:cNvSpPr/>
          <p:nvPr/>
        </p:nvSpPr>
        <p:spPr>
          <a:xfrm>
            <a:off x="8459323" y="1367563"/>
            <a:ext cx="1054706" cy="56949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/>
              <a:t>12 months</a:t>
            </a:r>
            <a:endParaRPr lang="en-GB" dirty="0"/>
          </a:p>
        </p:txBody>
      </p:sp>
      <p:sp>
        <p:nvSpPr>
          <p:cNvPr id="43" name="Avrundet rektangel 42"/>
          <p:cNvSpPr/>
          <p:nvPr/>
        </p:nvSpPr>
        <p:spPr>
          <a:xfrm>
            <a:off x="7285781" y="1367415"/>
            <a:ext cx="1054706" cy="56949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/>
              <a:t>6 months</a:t>
            </a:r>
            <a:endParaRPr lang="en-GB" dirty="0"/>
          </a:p>
        </p:txBody>
      </p:sp>
      <p:sp>
        <p:nvSpPr>
          <p:cNvPr id="44" name="Avrundet rektangel 43"/>
          <p:cNvSpPr/>
          <p:nvPr/>
        </p:nvSpPr>
        <p:spPr>
          <a:xfrm>
            <a:off x="5058242" y="1349388"/>
            <a:ext cx="1054706" cy="56949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/>
              <a:t>3 months</a:t>
            </a:r>
            <a:endParaRPr lang="en-GB" dirty="0"/>
          </a:p>
        </p:txBody>
      </p:sp>
      <p:sp>
        <p:nvSpPr>
          <p:cNvPr id="9" name="TekstSylinder 8"/>
          <p:cNvSpPr txBox="1"/>
          <p:nvPr/>
        </p:nvSpPr>
        <p:spPr>
          <a:xfrm>
            <a:off x="3074384" y="4007663"/>
            <a:ext cx="189559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GB" sz="1600"/>
              <a:t>III: Generalized cognitive stimulation 5w/25s</a:t>
            </a:r>
            <a:endParaRPr lang="en-GB" sz="1600" dirty="0"/>
          </a:p>
        </p:txBody>
      </p:sp>
      <p:cxnSp>
        <p:nvCxnSpPr>
          <p:cNvPr id="62" name="Rett pilkobling 61"/>
          <p:cNvCxnSpPr>
            <a:endCxn id="14" idx="3"/>
          </p:cNvCxnSpPr>
          <p:nvPr/>
        </p:nvCxnSpPr>
        <p:spPr>
          <a:xfrm>
            <a:off x="2412391" y="1928819"/>
            <a:ext cx="0" cy="48535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4" name="TekstSylinder 63"/>
          <p:cNvSpPr txBox="1"/>
          <p:nvPr/>
        </p:nvSpPr>
        <p:spPr>
          <a:xfrm>
            <a:off x="1617657" y="5095741"/>
            <a:ext cx="175150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GB"/>
              <a:t>Cognitive testing</a:t>
            </a:r>
          </a:p>
          <a:p>
            <a:r>
              <a:rPr lang="en-GB"/>
              <a:t>MRI</a:t>
            </a:r>
          </a:p>
          <a:p>
            <a:r>
              <a:rPr lang="en-GB" i="1"/>
              <a:t>Glymfatics</a:t>
            </a:r>
            <a:endParaRPr lang="en-GB" i="1" dirty="0"/>
          </a:p>
        </p:txBody>
      </p:sp>
      <p:sp>
        <p:nvSpPr>
          <p:cNvPr id="66" name="TekstSylinder 65"/>
          <p:cNvSpPr txBox="1"/>
          <p:nvPr/>
        </p:nvSpPr>
        <p:spPr>
          <a:xfrm>
            <a:off x="5570547" y="4893898"/>
            <a:ext cx="628639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GB"/>
              <a:t>Cognitive testing</a:t>
            </a:r>
          </a:p>
          <a:p>
            <a:r>
              <a:rPr lang="en-GB"/>
              <a:t>QOL</a:t>
            </a:r>
          </a:p>
          <a:p>
            <a:r>
              <a:rPr lang="en-GB"/>
              <a:t>Relatives stress</a:t>
            </a:r>
          </a:p>
          <a:p>
            <a:r>
              <a:rPr lang="en-GB"/>
              <a:t>Health economics</a:t>
            </a:r>
          </a:p>
        </p:txBody>
      </p:sp>
      <p:cxnSp>
        <p:nvCxnSpPr>
          <p:cNvPr id="71" name="Rett linje 70"/>
          <p:cNvCxnSpPr/>
          <p:nvPr/>
        </p:nvCxnSpPr>
        <p:spPr>
          <a:xfrm flipH="1">
            <a:off x="7280578" y="3561721"/>
            <a:ext cx="378191" cy="847032"/>
          </a:xfrm>
          <a:prstGeom prst="line">
            <a:avLst/>
          </a:prstGeom>
          <a:ln w="38100">
            <a:solidFill>
              <a:srgbClr val="09C3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3" name="TekstSylinder 72"/>
          <p:cNvSpPr txBox="1"/>
          <p:nvPr/>
        </p:nvSpPr>
        <p:spPr>
          <a:xfrm>
            <a:off x="3091862" y="2427514"/>
            <a:ext cx="1858573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GB" sz="1600"/>
              <a:t>I: Computerized WMT 5w/25s </a:t>
            </a:r>
          </a:p>
        </p:txBody>
      </p:sp>
      <p:sp>
        <p:nvSpPr>
          <p:cNvPr id="74" name="TekstSylinder 73"/>
          <p:cNvSpPr txBox="1"/>
          <p:nvPr/>
        </p:nvSpPr>
        <p:spPr>
          <a:xfrm>
            <a:off x="3101045" y="3253925"/>
            <a:ext cx="1858573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GB" sz="1600"/>
              <a:t>II: Computerized WMT 5w/25s </a:t>
            </a:r>
          </a:p>
        </p:txBody>
      </p:sp>
      <p:pic>
        <p:nvPicPr>
          <p:cNvPr id="80" name="Picture 3" descr="86b26009-f078-4aad-82c1-c9517fd180d8@sik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30" y="2993084"/>
            <a:ext cx="1995832" cy="13089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Ellipse 80"/>
          <p:cNvSpPr/>
          <p:nvPr/>
        </p:nvSpPr>
        <p:spPr>
          <a:xfrm>
            <a:off x="5474691" y="2670313"/>
            <a:ext cx="155267" cy="12234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2" name="Ellipse 81"/>
          <p:cNvSpPr/>
          <p:nvPr/>
        </p:nvSpPr>
        <p:spPr>
          <a:xfrm>
            <a:off x="5437615" y="3510266"/>
            <a:ext cx="155267" cy="12234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3" name="Ellipse 82"/>
          <p:cNvSpPr/>
          <p:nvPr/>
        </p:nvSpPr>
        <p:spPr>
          <a:xfrm>
            <a:off x="5479705" y="4355945"/>
            <a:ext cx="155267" cy="12234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4" name="Ellipse 83"/>
          <p:cNvSpPr/>
          <p:nvPr/>
        </p:nvSpPr>
        <p:spPr>
          <a:xfrm>
            <a:off x="7771758" y="3496711"/>
            <a:ext cx="155267" cy="12234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5" name="Ellipse 84"/>
          <p:cNvSpPr/>
          <p:nvPr/>
        </p:nvSpPr>
        <p:spPr>
          <a:xfrm>
            <a:off x="8916099" y="3485140"/>
            <a:ext cx="155267" cy="12234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6" name="Ellipse 85"/>
          <p:cNvSpPr/>
          <p:nvPr/>
        </p:nvSpPr>
        <p:spPr>
          <a:xfrm>
            <a:off x="10082034" y="3480690"/>
            <a:ext cx="155267" cy="12234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7" name="Ellipse 86"/>
          <p:cNvSpPr/>
          <p:nvPr/>
        </p:nvSpPr>
        <p:spPr>
          <a:xfrm>
            <a:off x="11258925" y="3468585"/>
            <a:ext cx="155267" cy="12234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9" name="Rett linje 88"/>
          <p:cNvCxnSpPr>
            <a:stCxn id="84" idx="0"/>
          </p:cNvCxnSpPr>
          <p:nvPr/>
        </p:nvCxnSpPr>
        <p:spPr>
          <a:xfrm flipH="1" flipV="1">
            <a:off x="7845222" y="1947132"/>
            <a:ext cx="4170" cy="1549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0" name="Rett linje 89"/>
          <p:cNvCxnSpPr/>
          <p:nvPr/>
        </p:nvCxnSpPr>
        <p:spPr>
          <a:xfrm flipH="1" flipV="1">
            <a:off x="10151184" y="1947132"/>
            <a:ext cx="4170" cy="1549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1" name="Rett linje 90"/>
          <p:cNvCxnSpPr/>
          <p:nvPr/>
        </p:nvCxnSpPr>
        <p:spPr>
          <a:xfrm flipH="1" flipV="1">
            <a:off x="8980788" y="1938012"/>
            <a:ext cx="4170" cy="1549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2" name="Rett linje 91"/>
          <p:cNvCxnSpPr/>
          <p:nvPr/>
        </p:nvCxnSpPr>
        <p:spPr>
          <a:xfrm flipH="1" flipV="1">
            <a:off x="11322106" y="1938011"/>
            <a:ext cx="4170" cy="1549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4" name="Rett pilkobling 93"/>
          <p:cNvCxnSpPr/>
          <p:nvPr/>
        </p:nvCxnSpPr>
        <p:spPr>
          <a:xfrm flipV="1">
            <a:off x="2412391" y="4782310"/>
            <a:ext cx="0" cy="32630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8" name="Rett pilkobling 97"/>
          <p:cNvCxnSpPr/>
          <p:nvPr/>
        </p:nvCxnSpPr>
        <p:spPr>
          <a:xfrm flipH="1" flipV="1">
            <a:off x="7852003" y="3732349"/>
            <a:ext cx="5946" cy="114499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0" name="Rett pilkobling 99"/>
          <p:cNvCxnSpPr/>
          <p:nvPr/>
        </p:nvCxnSpPr>
        <p:spPr>
          <a:xfrm flipH="1" flipV="1">
            <a:off x="11318548" y="3774422"/>
            <a:ext cx="11164" cy="111434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1" name="Rett pilkobling 100"/>
          <p:cNvCxnSpPr/>
          <p:nvPr/>
        </p:nvCxnSpPr>
        <p:spPr>
          <a:xfrm flipV="1">
            <a:off x="10159667" y="3774422"/>
            <a:ext cx="1" cy="111502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2" name="Rett pilkobling 101"/>
          <p:cNvCxnSpPr/>
          <p:nvPr/>
        </p:nvCxnSpPr>
        <p:spPr>
          <a:xfrm flipV="1">
            <a:off x="9016829" y="3740030"/>
            <a:ext cx="7055" cy="114873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Picture 10" descr="Scientists explain why solitaire is so addictive - Business Insider">
            <a:extLst>
              <a:ext uri="{FF2B5EF4-FFF2-40B4-BE49-F238E27FC236}">
                <a16:creationId xmlns:a16="http://schemas.microsoft.com/office/drawing/2014/main" id="{86406726-516D-2859-75EE-DADFBA504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990" y="4023319"/>
            <a:ext cx="733705" cy="55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ogmed - Wikipedia">
            <a:extLst>
              <a:ext uri="{FF2B5EF4-FFF2-40B4-BE49-F238E27FC236}">
                <a16:creationId xmlns:a16="http://schemas.microsoft.com/office/drawing/2014/main" id="{7E3757C0-A4E1-A613-7B69-B1706FF90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545" y="3112445"/>
            <a:ext cx="621416" cy="62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ogmed - Wikipedia">
            <a:extLst>
              <a:ext uri="{FF2B5EF4-FFF2-40B4-BE49-F238E27FC236}">
                <a16:creationId xmlns:a16="http://schemas.microsoft.com/office/drawing/2014/main" id="{93B53960-E301-DEAF-C719-E30CA1751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766" y="2223234"/>
            <a:ext cx="621416" cy="62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ogmed - Wikipedia">
            <a:extLst>
              <a:ext uri="{FF2B5EF4-FFF2-40B4-BE49-F238E27FC236}">
                <a16:creationId xmlns:a16="http://schemas.microsoft.com/office/drawing/2014/main" id="{B5370475-8D43-A057-7AB5-9A4982491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837" y="2227101"/>
            <a:ext cx="621416" cy="62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68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A7094A-B6D1-82AC-219A-72093F71B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REACT MCI – preliminary results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025CE917-411A-5425-BF3E-DB2FF536887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20B8A57-83B9-CE3F-1E60-6D3FB4F5BE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B021DD9-3C79-A1E4-5B17-94D65C58C42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19F895D-4D75-4B51-A145-2BBC4BD80702}" type="slidenum">
              <a:rPr lang="nb-NO" smtClean="0"/>
              <a:pPr/>
              <a:t>9</a:t>
            </a:fld>
            <a:endParaRPr lang="nb-NO" dirty="0"/>
          </a:p>
        </p:txBody>
      </p:sp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7D706412-7483-D943-7A3C-E2192A1FCD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592162"/>
              </p:ext>
            </p:extLst>
          </p:nvPr>
        </p:nvGraphicFramePr>
        <p:xfrm>
          <a:off x="489528" y="1293091"/>
          <a:ext cx="11259127" cy="4821867"/>
        </p:xfrm>
        <a:graphic>
          <a:graphicData uri="http://schemas.openxmlformats.org/drawingml/2006/table">
            <a:tbl>
              <a:tblPr/>
              <a:tblGrid>
                <a:gridCol w="3203363">
                  <a:extLst>
                    <a:ext uri="{9D8B030D-6E8A-4147-A177-3AD203B41FA5}">
                      <a16:colId xmlns:a16="http://schemas.microsoft.com/office/drawing/2014/main" val="4110967038"/>
                    </a:ext>
                  </a:extLst>
                </a:gridCol>
                <a:gridCol w="2934889">
                  <a:extLst>
                    <a:ext uri="{9D8B030D-6E8A-4147-A177-3AD203B41FA5}">
                      <a16:colId xmlns:a16="http://schemas.microsoft.com/office/drawing/2014/main" val="4018923813"/>
                    </a:ext>
                  </a:extLst>
                </a:gridCol>
                <a:gridCol w="5120875">
                  <a:extLst>
                    <a:ext uri="{9D8B030D-6E8A-4147-A177-3AD203B41FA5}">
                      <a16:colId xmlns:a16="http://schemas.microsoft.com/office/drawing/2014/main" val="775029733"/>
                    </a:ext>
                  </a:extLst>
                </a:gridCol>
              </a:tblGrid>
              <a:tr h="277185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52"/>
                        </a:lnSpc>
                        <a:spcAft>
                          <a:spcPts val="1000"/>
                        </a:spcAft>
                      </a:pPr>
                      <a:endParaRPr lang="en-US" sz="18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52"/>
                        </a:lnSpc>
                        <a:spcAft>
                          <a:spcPts val="1000"/>
                        </a:spcAft>
                      </a:pPr>
                      <a:r>
                        <a:rPr lang="en-US" sz="1800" b="1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DOMAIN</a:t>
                      </a:r>
                      <a:r>
                        <a:rPr lang="en-US" sz="1800" b="0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52"/>
                        </a:lnSpc>
                        <a:spcAft>
                          <a:spcPts val="1000"/>
                        </a:spcAft>
                      </a:pPr>
                      <a:r>
                        <a:rPr lang="en-US" sz="1800" b="1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r>
                        <a:rPr lang="en-US" sz="1800" b="0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2505006"/>
                  </a:ext>
                </a:extLst>
              </a:tr>
              <a:tr h="277185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52"/>
                        </a:lnSpc>
                        <a:spcAft>
                          <a:spcPts val="1000"/>
                        </a:spcAft>
                      </a:pPr>
                      <a:endParaRPr lang="en-US" sz="18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52"/>
                        </a:lnSpc>
                        <a:spcAft>
                          <a:spcPts val="1000"/>
                        </a:spcAft>
                      </a:pPr>
                      <a:r>
                        <a:rPr lang="en-US" sz="1800" b="0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Intellectual functioning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52"/>
                        </a:lnSpc>
                        <a:spcAft>
                          <a:spcPts val="1000"/>
                        </a:spcAft>
                      </a:pPr>
                      <a:r>
                        <a:rPr lang="en-US" sz="1800" b="0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Ability Index (GAI)  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7429475"/>
                  </a:ext>
                </a:extLst>
              </a:tr>
              <a:tr h="277185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52"/>
                        </a:lnSpc>
                        <a:spcAft>
                          <a:spcPts val="1000"/>
                        </a:spcAft>
                      </a:pPr>
                      <a:endParaRPr lang="en-US" sz="18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52"/>
                        </a:lnSpc>
                        <a:spcAft>
                          <a:spcPts val="1000"/>
                        </a:spcAft>
                      </a:pPr>
                      <a:r>
                        <a:rPr lang="en-US" sz="1800" b="0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Global screening 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52"/>
                        </a:lnSpc>
                        <a:spcAft>
                          <a:spcPts val="1000"/>
                        </a:spcAft>
                      </a:pPr>
                      <a:r>
                        <a:rPr lang="en-US" sz="1800" b="0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MMSE 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9453149"/>
                  </a:ext>
                </a:extLst>
              </a:tr>
              <a:tr h="593007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52"/>
                        </a:lnSpc>
                        <a:spcAft>
                          <a:spcPts val="1000"/>
                        </a:spcAft>
                      </a:pPr>
                      <a:r>
                        <a:rPr lang="en-US" sz="1800" b="0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Conducted by study team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52"/>
                        </a:lnSpc>
                        <a:spcAft>
                          <a:spcPts val="1000"/>
                        </a:spcAft>
                      </a:pPr>
                      <a:r>
                        <a:rPr lang="en-US" sz="1800" b="0" i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Working memory  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52"/>
                        </a:lnSpc>
                        <a:spcAft>
                          <a:spcPts val="1000"/>
                        </a:spcAft>
                      </a:pPr>
                      <a:r>
                        <a:rPr lang="en-US" sz="1800" b="0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Spatial span forward, spatial span backward, digit span forward, and digit span backwards 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9196863"/>
                  </a:ext>
                </a:extLst>
              </a:tr>
              <a:tr h="277185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52"/>
                        </a:lnSpc>
                        <a:spcAft>
                          <a:spcPts val="1000"/>
                        </a:spcAft>
                      </a:pPr>
                      <a:endParaRPr lang="en-US" sz="18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52"/>
                        </a:lnSpc>
                        <a:spcAft>
                          <a:spcPts val="1000"/>
                        </a:spcAft>
                      </a:pPr>
                      <a:r>
                        <a:rPr lang="en-US" sz="1800" b="0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Immediate learning 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52"/>
                        </a:lnSpc>
                        <a:spcAft>
                          <a:spcPts val="1000"/>
                        </a:spcAft>
                      </a:pPr>
                      <a:r>
                        <a:rPr lang="en-US" sz="1800" b="0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 learning and story memory 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6703327"/>
                  </a:ext>
                </a:extLst>
              </a:tr>
              <a:tr h="277185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52"/>
                        </a:lnSpc>
                        <a:spcAft>
                          <a:spcPts val="1000"/>
                        </a:spcAft>
                      </a:pPr>
                      <a:endParaRPr lang="en-US" sz="18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52"/>
                        </a:lnSpc>
                        <a:spcAft>
                          <a:spcPts val="1000"/>
                        </a:spcAft>
                      </a:pPr>
                      <a:r>
                        <a:rPr lang="en-US" sz="1800" b="0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Visuospatial 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52"/>
                        </a:lnSpc>
                        <a:spcAft>
                          <a:spcPts val="1000"/>
                        </a:spcAft>
                      </a:pPr>
                      <a:r>
                        <a:rPr lang="en-US" sz="1800" b="0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Figure copy and line orientation 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5509584"/>
                  </a:ext>
                </a:extLst>
              </a:tr>
              <a:tr h="264243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52"/>
                        </a:lnSpc>
                        <a:spcAft>
                          <a:spcPts val="1000"/>
                        </a:spcAft>
                      </a:pPr>
                      <a:endParaRPr lang="en-US" sz="18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52"/>
                        </a:lnSpc>
                        <a:spcAft>
                          <a:spcPts val="1000"/>
                        </a:spcAft>
                      </a:pPr>
                      <a:r>
                        <a:rPr lang="en-US" sz="1800" b="0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Language 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52"/>
                        </a:lnSpc>
                        <a:spcAft>
                          <a:spcPts val="1000"/>
                        </a:spcAft>
                      </a:pPr>
                      <a:r>
                        <a:rPr lang="en-US" sz="1800" b="0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Picture naming and Semantic fluency 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3336907"/>
                  </a:ext>
                </a:extLst>
              </a:tr>
              <a:tr h="277185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52"/>
                        </a:lnSpc>
                        <a:spcAft>
                          <a:spcPts val="1000"/>
                        </a:spcAft>
                      </a:pPr>
                      <a:endParaRPr lang="en-US" sz="18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52"/>
                        </a:lnSpc>
                        <a:spcAft>
                          <a:spcPts val="1000"/>
                        </a:spcAft>
                      </a:pPr>
                      <a:r>
                        <a:rPr lang="en-US" sz="1800" b="0" i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Attention 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52"/>
                        </a:lnSpc>
                        <a:spcAft>
                          <a:spcPts val="1000"/>
                        </a:spcAft>
                      </a:pPr>
                      <a:r>
                        <a:rPr lang="en-US" sz="1800" b="0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 span and coding 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3344201"/>
                  </a:ext>
                </a:extLst>
              </a:tr>
              <a:tr h="467527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52"/>
                        </a:lnSpc>
                        <a:spcAft>
                          <a:spcPts val="1000"/>
                        </a:spcAft>
                      </a:pPr>
                      <a:endParaRPr lang="en-US" sz="18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52"/>
                        </a:lnSpc>
                        <a:spcAft>
                          <a:spcPts val="1000"/>
                        </a:spcAft>
                      </a:pPr>
                      <a:r>
                        <a:rPr lang="en-US" sz="1800" b="0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Delayed memory 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52"/>
                        </a:lnSpc>
                        <a:spcAft>
                          <a:spcPts val="1000"/>
                        </a:spcAft>
                      </a:pPr>
                      <a:r>
                        <a:rPr lang="en-US" sz="1800" b="0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 recall, list recognition, story memory and figure recall 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588757"/>
                  </a:ext>
                </a:extLst>
              </a:tr>
              <a:tr h="657869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52"/>
                        </a:lnSpc>
                        <a:spcAft>
                          <a:spcPts val="1000"/>
                        </a:spcAft>
                      </a:pPr>
                      <a:endParaRPr lang="en-US" sz="18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52"/>
                        </a:lnSpc>
                        <a:spcAft>
                          <a:spcPts val="1000"/>
                        </a:spcAft>
                      </a:pPr>
                      <a:r>
                        <a:rPr lang="en-US" sz="1800" b="0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Executive function  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52"/>
                        </a:lnSpc>
                        <a:spcAft>
                          <a:spcPts val="1000"/>
                        </a:spcAft>
                      </a:pPr>
                      <a:r>
                        <a:rPr lang="en-US" sz="1800" b="0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Color Word Interference Task Inhibition and Color Word interference Task Inhibition/switching 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5048373"/>
                  </a:ext>
                </a:extLst>
              </a:tr>
              <a:tr h="329960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52"/>
                        </a:lnSpc>
                        <a:spcAft>
                          <a:spcPts val="1000"/>
                        </a:spcAft>
                      </a:pPr>
                      <a:r>
                        <a:rPr lang="en-US" sz="1800" b="0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 self-report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52"/>
                        </a:lnSpc>
                        <a:spcAft>
                          <a:spcPts val="1000"/>
                        </a:spcAft>
                      </a:pPr>
                      <a:r>
                        <a:rPr lang="en-US" sz="1800" b="0" i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Cognitive function</a:t>
                      </a:r>
                      <a:r>
                        <a:rPr lang="en-US" sz="1800" b="0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QOL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52"/>
                        </a:lnSpc>
                        <a:spcAft>
                          <a:spcPts val="1000"/>
                        </a:spcAft>
                      </a:pPr>
                      <a:r>
                        <a:rPr lang="en-US" sz="1800" b="0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Brief A, EQ5D5L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9724541"/>
                  </a:ext>
                </a:extLst>
              </a:tr>
              <a:tr h="563523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52"/>
                        </a:lnSpc>
                        <a:spcAft>
                          <a:spcPts val="1000"/>
                        </a:spcAft>
                      </a:pPr>
                      <a:r>
                        <a:rPr lang="en-US" sz="1800" b="0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Relative self-report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52"/>
                        </a:lnSpc>
                        <a:spcAft>
                          <a:spcPts val="1000"/>
                        </a:spcAft>
                      </a:pPr>
                      <a:r>
                        <a:rPr lang="en-US" sz="1800" b="0" i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Cognitive function</a:t>
                      </a:r>
                      <a:r>
                        <a:rPr lang="en-US" sz="1800" b="0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QOL,</a:t>
                      </a:r>
                    </a:p>
                    <a:p>
                      <a:pPr algn="l" rtl="0" fontAlgn="base">
                        <a:lnSpc>
                          <a:spcPts val="1552"/>
                        </a:lnSpc>
                        <a:spcAft>
                          <a:spcPts val="1000"/>
                        </a:spcAft>
                      </a:pPr>
                      <a:r>
                        <a:rPr lang="en-US" sz="1800" b="0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Relatives stress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52"/>
                        </a:lnSpc>
                        <a:spcAft>
                          <a:spcPts val="1000"/>
                        </a:spcAft>
                      </a:pPr>
                      <a:r>
                        <a:rPr lang="en-US" sz="1800" b="0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Brief A, EQ5D5L, Resource utilization in dementia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464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460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SHF logo lysblå">
  <a:themeElements>
    <a:clrScheme name="SSHF Profil_frisk v2019">
      <a:dk1>
        <a:srgbClr val="000000"/>
      </a:dk1>
      <a:lt1>
        <a:srgbClr val="FFFFFF"/>
      </a:lt1>
      <a:dk2>
        <a:srgbClr val="004A93"/>
      </a:dk2>
      <a:lt2>
        <a:srgbClr val="ABB7B2"/>
      </a:lt2>
      <a:accent1>
        <a:srgbClr val="7AB2E1"/>
      </a:accent1>
      <a:accent2>
        <a:srgbClr val="9F579E"/>
      </a:accent2>
      <a:accent3>
        <a:srgbClr val="AFCA0B"/>
      </a:accent3>
      <a:accent4>
        <a:srgbClr val="2CB5B5"/>
      </a:accent4>
      <a:accent5>
        <a:srgbClr val="ED7004"/>
      </a:accent5>
      <a:accent6>
        <a:srgbClr val="FFCE00"/>
      </a:accent6>
      <a:hlink>
        <a:srgbClr val="2492FF"/>
      </a:hlink>
      <a:folHlink>
        <a:srgbClr val="6BBA93"/>
      </a:folHlink>
    </a:clrScheme>
    <a:fontScheme name="SSHF_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E881CAB4-F569-4092-B886-DD4704D8A17D}" vid="{695009D6-D764-4A67-A3E0-28FE85E489A3}"/>
    </a:ext>
  </a:extLst>
</a:theme>
</file>

<file path=ppt/theme/theme2.xml><?xml version="1.0" encoding="utf-8"?>
<a:theme xmlns:a="http://schemas.openxmlformats.org/drawingml/2006/main" name="SSHF Turkis">
  <a:themeElements>
    <a:clrScheme name="SSHF Profil_frisk v2019">
      <a:dk1>
        <a:srgbClr val="000000"/>
      </a:dk1>
      <a:lt1>
        <a:srgbClr val="FFFFFF"/>
      </a:lt1>
      <a:dk2>
        <a:srgbClr val="004A93"/>
      </a:dk2>
      <a:lt2>
        <a:srgbClr val="ABB7B2"/>
      </a:lt2>
      <a:accent1>
        <a:srgbClr val="7AB2E1"/>
      </a:accent1>
      <a:accent2>
        <a:srgbClr val="9F579E"/>
      </a:accent2>
      <a:accent3>
        <a:srgbClr val="AFCA0B"/>
      </a:accent3>
      <a:accent4>
        <a:srgbClr val="2CB5B5"/>
      </a:accent4>
      <a:accent5>
        <a:srgbClr val="ED7004"/>
      </a:accent5>
      <a:accent6>
        <a:srgbClr val="FFCE00"/>
      </a:accent6>
      <a:hlink>
        <a:srgbClr val="2492FF"/>
      </a:hlink>
      <a:folHlink>
        <a:srgbClr val="6BBA93"/>
      </a:folHlink>
    </a:clrScheme>
    <a:fontScheme name="SSHF_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sjon1" id="{E881CAB4-F569-4092-B886-DD4704D8A17D}" vid="{43EF7AB5-090F-4FBE-9CC2-07B1031DC796}"/>
    </a:ext>
  </a:extLst>
</a:theme>
</file>

<file path=ppt/theme/theme3.xml><?xml version="1.0" encoding="utf-8"?>
<a:theme xmlns:a="http://schemas.openxmlformats.org/drawingml/2006/main" name="SSHF lilla">
  <a:themeElements>
    <a:clrScheme name="SSHF Profil_frisk v2019">
      <a:dk1>
        <a:srgbClr val="000000"/>
      </a:dk1>
      <a:lt1>
        <a:srgbClr val="FFFFFF"/>
      </a:lt1>
      <a:dk2>
        <a:srgbClr val="004A93"/>
      </a:dk2>
      <a:lt2>
        <a:srgbClr val="ABB7B2"/>
      </a:lt2>
      <a:accent1>
        <a:srgbClr val="7AB2E1"/>
      </a:accent1>
      <a:accent2>
        <a:srgbClr val="9F579E"/>
      </a:accent2>
      <a:accent3>
        <a:srgbClr val="AFCA0B"/>
      </a:accent3>
      <a:accent4>
        <a:srgbClr val="2CB5B5"/>
      </a:accent4>
      <a:accent5>
        <a:srgbClr val="ED7004"/>
      </a:accent5>
      <a:accent6>
        <a:srgbClr val="FFCE00"/>
      </a:accent6>
      <a:hlink>
        <a:srgbClr val="2492FF"/>
      </a:hlink>
      <a:folHlink>
        <a:srgbClr val="6BBA93"/>
      </a:folHlink>
    </a:clrScheme>
    <a:fontScheme name="SSHF_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sjon1" id="{E881CAB4-F569-4092-B886-DD4704D8A17D}" vid="{68F1BD4B-B0D0-4517-8F38-F27E5167B3A2}"/>
    </a:ext>
  </a:extLst>
</a:theme>
</file>

<file path=ppt/theme/theme4.xml><?xml version="1.0" encoding="utf-8"?>
<a:theme xmlns:a="http://schemas.openxmlformats.org/drawingml/2006/main" name="SSHF logo mørkeblå">
  <a:themeElements>
    <a:clrScheme name="SSHF Profil_frisk v2019">
      <a:dk1>
        <a:srgbClr val="000000"/>
      </a:dk1>
      <a:lt1>
        <a:srgbClr val="FFFFFF"/>
      </a:lt1>
      <a:dk2>
        <a:srgbClr val="004A93"/>
      </a:dk2>
      <a:lt2>
        <a:srgbClr val="ABB7B2"/>
      </a:lt2>
      <a:accent1>
        <a:srgbClr val="7AB2E1"/>
      </a:accent1>
      <a:accent2>
        <a:srgbClr val="9F579E"/>
      </a:accent2>
      <a:accent3>
        <a:srgbClr val="AFCA0B"/>
      </a:accent3>
      <a:accent4>
        <a:srgbClr val="2CB5B5"/>
      </a:accent4>
      <a:accent5>
        <a:srgbClr val="ED7004"/>
      </a:accent5>
      <a:accent6>
        <a:srgbClr val="FFCE00"/>
      </a:accent6>
      <a:hlink>
        <a:srgbClr val="2492FF"/>
      </a:hlink>
      <a:folHlink>
        <a:srgbClr val="6BBA93"/>
      </a:folHlink>
    </a:clrScheme>
    <a:fontScheme name="SSHF_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sjon1" id="{E881CAB4-F569-4092-B886-DD4704D8A17D}" vid="{95CC91B2-742D-4C77-B620-35E68FA61EC3}"/>
    </a:ext>
  </a:extLst>
</a:theme>
</file>

<file path=ppt/theme/theme5.xml><?xml version="1.0" encoding="utf-8"?>
<a:theme xmlns:a="http://schemas.openxmlformats.org/drawingml/2006/main" name="1_SSHF hvit">
  <a:themeElements>
    <a:clrScheme name="SSHF Profil_frisk v2019">
      <a:dk1>
        <a:srgbClr val="000000"/>
      </a:dk1>
      <a:lt1>
        <a:srgbClr val="FFFFFF"/>
      </a:lt1>
      <a:dk2>
        <a:srgbClr val="004A93"/>
      </a:dk2>
      <a:lt2>
        <a:srgbClr val="ABB7B2"/>
      </a:lt2>
      <a:accent1>
        <a:srgbClr val="7AB2E1"/>
      </a:accent1>
      <a:accent2>
        <a:srgbClr val="9F579E"/>
      </a:accent2>
      <a:accent3>
        <a:srgbClr val="AFCA0B"/>
      </a:accent3>
      <a:accent4>
        <a:srgbClr val="2CB5B5"/>
      </a:accent4>
      <a:accent5>
        <a:srgbClr val="ED7004"/>
      </a:accent5>
      <a:accent6>
        <a:srgbClr val="FFCE00"/>
      </a:accent6>
      <a:hlink>
        <a:srgbClr val="2492FF"/>
      </a:hlink>
      <a:folHlink>
        <a:srgbClr val="6BBA93"/>
      </a:folHlink>
    </a:clrScheme>
    <a:fontScheme name="SSHF_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sjon1" id="{E881CAB4-F569-4092-B886-DD4704D8A17D}" vid="{A97343DA-F1EA-455D-87EE-CA383EA59F5C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5b906c1f-19d2-4ac1-bea8-1ddf524e35b3}" enabled="1" method="Standard" siteId="{7f8e4cf0-71fb-489c-a336-3f9252a63908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SSHF engelsk  bredskjerm 16,9</Template>
  <TotalTime>3222</TotalTime>
  <Words>936</Words>
  <Application>Microsoft Office PowerPoint</Application>
  <PresentationFormat>Widescreen</PresentationFormat>
  <Paragraphs>224</Paragraphs>
  <Slides>20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5</vt:i4>
      </vt:variant>
      <vt:variant>
        <vt:lpstr>Lysbildetitler</vt:lpstr>
      </vt:variant>
      <vt:variant>
        <vt:i4>20</vt:i4>
      </vt:variant>
    </vt:vector>
  </HeadingPairs>
  <TitlesOfParts>
    <vt:vector size="30" baseType="lpstr">
      <vt:lpstr>-apple-system</vt:lpstr>
      <vt:lpstr>Aptos</vt:lpstr>
      <vt:lpstr>Arial</vt:lpstr>
      <vt:lpstr>Calibri</vt:lpstr>
      <vt:lpstr>Open Sans</vt:lpstr>
      <vt:lpstr>SSHF logo lysblå</vt:lpstr>
      <vt:lpstr>SSHF Turkis</vt:lpstr>
      <vt:lpstr>SSHF lilla</vt:lpstr>
      <vt:lpstr>SSHF logo mørkeblå</vt:lpstr>
      <vt:lpstr>1_SSHF hvit</vt:lpstr>
      <vt:lpstr>Cognitive Function and Progression Of Cognitive Decline in a Norwegian MCI Population</vt:lpstr>
      <vt:lpstr>What makes Norway special with regards to cognitive decline</vt:lpstr>
      <vt:lpstr>Loss of life years in a Norwegian MCI population</vt:lpstr>
      <vt:lpstr>The Tromsø population study 2001 vs 2016</vt:lpstr>
      <vt:lpstr>The Progression of AD and Resource use (PADR) study</vt:lpstr>
      <vt:lpstr>Nordic countries approaching the demographic shift</vt:lpstr>
      <vt:lpstr>The REACT MCI study</vt:lpstr>
      <vt:lpstr>REACT MCI – a double blinded randomized trial</vt:lpstr>
      <vt:lpstr>REACT MCI – preliminary results</vt:lpstr>
      <vt:lpstr>Overview at baseline for individuals completed 6 months evaluation </vt:lpstr>
      <vt:lpstr>PowerPoint-presentasjon</vt:lpstr>
      <vt:lpstr>PowerPoint-presentasjon</vt:lpstr>
      <vt:lpstr>PowerPoint-presentasjon</vt:lpstr>
      <vt:lpstr>How does the participant and the relatives view the effect?</vt:lpstr>
      <vt:lpstr>BRIEF-A Behavior Rating Inventory of Executive Function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Helse Sør-Øst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Susanne Miriam Sørensen Hernes</dc:creator>
  <cp:lastModifiedBy>Susanne Miriam Sørensen Hernes</cp:lastModifiedBy>
  <cp:revision>11</cp:revision>
  <dcterms:created xsi:type="dcterms:W3CDTF">2025-01-19T09:39:54Z</dcterms:created>
  <dcterms:modified xsi:type="dcterms:W3CDTF">2025-01-29T04:38:22Z</dcterms:modified>
</cp:coreProperties>
</file>