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590" r:id="rId3"/>
    <p:sldId id="383" r:id="rId4"/>
    <p:sldId id="556" r:id="rId5"/>
    <p:sldId id="589" r:id="rId6"/>
    <p:sldId id="557" r:id="rId7"/>
    <p:sldId id="594" r:id="rId8"/>
    <p:sldId id="316" r:id="rId9"/>
    <p:sldId id="629" r:id="rId10"/>
    <p:sldId id="563" r:id="rId11"/>
    <p:sldId id="431" r:id="rId12"/>
    <p:sldId id="427" r:id="rId13"/>
    <p:sldId id="592" r:id="rId14"/>
    <p:sldId id="256" r:id="rId15"/>
    <p:sldId id="470" r:id="rId16"/>
    <p:sldId id="562" r:id="rId17"/>
    <p:sldId id="397" r:id="rId18"/>
    <p:sldId id="285" r:id="rId19"/>
    <p:sldId id="588" r:id="rId20"/>
    <p:sldId id="596" r:id="rId21"/>
    <p:sldId id="595" r:id="rId22"/>
    <p:sldId id="580" r:id="rId23"/>
    <p:sldId id="632" r:id="rId24"/>
    <p:sldId id="631" r:id="rId25"/>
    <p:sldId id="634" r:id="rId26"/>
    <p:sldId id="384" r:id="rId27"/>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96" autoAdjust="0"/>
    <p:restoredTop sz="89917" autoAdjust="0"/>
  </p:normalViewPr>
  <p:slideViewPr>
    <p:cSldViewPr snapToGrid="0">
      <p:cViewPr varScale="1">
        <p:scale>
          <a:sx n="101" d="100"/>
          <a:sy n="101" d="100"/>
        </p:scale>
        <p:origin x="924" y="114"/>
      </p:cViewPr>
      <p:guideLst/>
    </p:cSldViewPr>
  </p:slideViewPr>
  <p:outlineViewPr>
    <p:cViewPr>
      <p:scale>
        <a:sx n="33" d="100"/>
        <a:sy n="33" d="100"/>
      </p:scale>
      <p:origin x="0" y="-1416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93" d="100"/>
          <a:sy n="93" d="100"/>
        </p:scale>
        <p:origin x="3708"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1B6F1-31D3-4C29-A3C2-CBADCFA18EC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7AF840B-9AEF-4CC5-837D-D85436DF4A0E}">
      <dgm:prSet phldrT="[Text]"/>
      <dgm:spPr/>
      <dgm:t>
        <a:bodyPr/>
        <a:lstStyle/>
        <a:p>
          <a:r>
            <a:rPr lang="en-US" dirty="0"/>
            <a:t>White Matter Health</a:t>
          </a:r>
        </a:p>
      </dgm:t>
    </dgm:pt>
    <dgm:pt modelId="{F13AF4B8-8899-4A9D-867E-E1E66B6CF3B4}" type="parTrans" cxnId="{547C6358-BD4A-4E55-BA17-E78945768A2B}">
      <dgm:prSet/>
      <dgm:spPr/>
      <dgm:t>
        <a:bodyPr/>
        <a:lstStyle/>
        <a:p>
          <a:endParaRPr lang="en-US"/>
        </a:p>
      </dgm:t>
    </dgm:pt>
    <dgm:pt modelId="{85BDFE63-7849-4C50-A7B2-DD3C22061337}" type="sibTrans" cxnId="{547C6358-BD4A-4E55-BA17-E78945768A2B}">
      <dgm:prSet/>
      <dgm:spPr/>
      <dgm:t>
        <a:bodyPr/>
        <a:lstStyle/>
        <a:p>
          <a:endParaRPr lang="en-US"/>
        </a:p>
      </dgm:t>
    </dgm:pt>
    <dgm:pt modelId="{F50993EC-133C-40A2-BFA3-531329A5BDFC}">
      <dgm:prSet phldrT="[Text]"/>
      <dgm:spPr/>
      <dgm:t>
        <a:bodyPr/>
        <a:lstStyle/>
        <a:p>
          <a:r>
            <a:rPr lang="en-US" dirty="0"/>
            <a:t>Clinical Care</a:t>
          </a:r>
        </a:p>
        <a:p>
          <a:r>
            <a:rPr lang="en-US" dirty="0"/>
            <a:t>(Vascular disease,  TBI, many others) </a:t>
          </a:r>
        </a:p>
      </dgm:t>
    </dgm:pt>
    <dgm:pt modelId="{1672B738-C4B0-4C0B-93A2-BCE2050B7A56}" type="parTrans" cxnId="{F84C7C73-B550-4852-8E45-0D5A3A8ECCD3}">
      <dgm:prSet/>
      <dgm:spPr/>
      <dgm:t>
        <a:bodyPr/>
        <a:lstStyle/>
        <a:p>
          <a:endParaRPr lang="en-US"/>
        </a:p>
      </dgm:t>
    </dgm:pt>
    <dgm:pt modelId="{E373CBE0-64B2-493A-81DD-B06DBFBD54DC}" type="sibTrans" cxnId="{F84C7C73-B550-4852-8E45-0D5A3A8ECCD3}">
      <dgm:prSet/>
      <dgm:spPr/>
      <dgm:t>
        <a:bodyPr/>
        <a:lstStyle/>
        <a:p>
          <a:endParaRPr lang="en-US"/>
        </a:p>
      </dgm:t>
    </dgm:pt>
    <dgm:pt modelId="{DFE5BFC7-5837-46BA-9B8B-2DE8657ED33F}">
      <dgm:prSet phldrT="[Text]"/>
      <dgm:spPr/>
      <dgm:t>
        <a:bodyPr/>
        <a:lstStyle/>
        <a:p>
          <a:r>
            <a:rPr lang="en-US" dirty="0"/>
            <a:t>Public Health</a:t>
          </a:r>
        </a:p>
        <a:p>
          <a:r>
            <a:rPr lang="en-US" dirty="0"/>
            <a:t>(Public policy, lifestyle modification trials)</a:t>
          </a:r>
        </a:p>
      </dgm:t>
    </dgm:pt>
    <dgm:pt modelId="{C7C60A00-DAD8-46EC-B52A-AAE8D9634029}" type="parTrans" cxnId="{D1DCDE04-A366-42DC-879D-8DD78479B6FF}">
      <dgm:prSet/>
      <dgm:spPr/>
      <dgm:t>
        <a:bodyPr/>
        <a:lstStyle/>
        <a:p>
          <a:endParaRPr lang="en-US"/>
        </a:p>
      </dgm:t>
    </dgm:pt>
    <dgm:pt modelId="{FCF7527A-9A1A-45FC-A702-CBE6635D5114}" type="sibTrans" cxnId="{D1DCDE04-A366-42DC-879D-8DD78479B6FF}">
      <dgm:prSet/>
      <dgm:spPr/>
      <dgm:t>
        <a:bodyPr/>
        <a:lstStyle/>
        <a:p>
          <a:endParaRPr lang="en-US"/>
        </a:p>
      </dgm:t>
    </dgm:pt>
    <dgm:pt modelId="{FAFE5581-496A-4A4A-B246-B9A8B26FBA9E}">
      <dgm:prSet phldrT="[Text]"/>
      <dgm:spPr/>
      <dgm:t>
        <a:bodyPr/>
        <a:lstStyle/>
        <a:p>
          <a:r>
            <a:rPr lang="en-US" dirty="0"/>
            <a:t>Laboratory Investigation</a:t>
          </a:r>
        </a:p>
        <a:p>
          <a:r>
            <a:rPr lang="en-US" dirty="0"/>
            <a:t>(Neuroinflammation, repair, restoration, other ideas) </a:t>
          </a:r>
        </a:p>
      </dgm:t>
    </dgm:pt>
    <dgm:pt modelId="{901933AF-8BCD-4CF6-9B16-52B6930A93EF}" type="parTrans" cxnId="{E67A0F1C-E54A-4E99-8BAA-C2AE11373A78}">
      <dgm:prSet/>
      <dgm:spPr/>
      <dgm:t>
        <a:bodyPr/>
        <a:lstStyle/>
        <a:p>
          <a:endParaRPr lang="en-US"/>
        </a:p>
      </dgm:t>
    </dgm:pt>
    <dgm:pt modelId="{3D93B706-3B88-426F-A83F-84A39ABF4D33}" type="sibTrans" cxnId="{E67A0F1C-E54A-4E99-8BAA-C2AE11373A78}">
      <dgm:prSet/>
      <dgm:spPr/>
      <dgm:t>
        <a:bodyPr/>
        <a:lstStyle/>
        <a:p>
          <a:endParaRPr lang="en-US"/>
        </a:p>
      </dgm:t>
    </dgm:pt>
    <dgm:pt modelId="{D09DE528-65DB-4A74-99E8-0CF852A704CE}" type="pres">
      <dgm:prSet presAssocID="{AFD1B6F1-31D3-4C29-A3C2-CBADCFA18EC1}" presName="cycle" presStyleCnt="0">
        <dgm:presLayoutVars>
          <dgm:chMax val="1"/>
          <dgm:dir/>
          <dgm:animLvl val="ctr"/>
          <dgm:resizeHandles val="exact"/>
        </dgm:presLayoutVars>
      </dgm:prSet>
      <dgm:spPr/>
      <dgm:t>
        <a:bodyPr/>
        <a:lstStyle/>
        <a:p>
          <a:endParaRPr lang="en-US"/>
        </a:p>
      </dgm:t>
    </dgm:pt>
    <dgm:pt modelId="{B43244A7-3B8E-43C6-868D-ED48C7336F88}" type="pres">
      <dgm:prSet presAssocID="{87AF840B-9AEF-4CC5-837D-D85436DF4A0E}" presName="centerShape" presStyleLbl="node0" presStyleIdx="0" presStyleCnt="1"/>
      <dgm:spPr/>
      <dgm:t>
        <a:bodyPr/>
        <a:lstStyle/>
        <a:p>
          <a:endParaRPr lang="en-US"/>
        </a:p>
      </dgm:t>
    </dgm:pt>
    <dgm:pt modelId="{2C0F1C76-DC58-4469-B78F-5742C12CB7FF}" type="pres">
      <dgm:prSet presAssocID="{1672B738-C4B0-4C0B-93A2-BCE2050B7A56}" presName="parTrans" presStyleLbl="bgSibTrans2D1" presStyleIdx="0" presStyleCnt="3" custLinFactNeighborX="1892" custLinFactNeighborY="6531"/>
      <dgm:spPr/>
      <dgm:t>
        <a:bodyPr/>
        <a:lstStyle/>
        <a:p>
          <a:endParaRPr lang="en-US"/>
        </a:p>
      </dgm:t>
    </dgm:pt>
    <dgm:pt modelId="{C77242AF-3DF0-4312-88A4-C6983BFEFD70}" type="pres">
      <dgm:prSet presAssocID="{F50993EC-133C-40A2-BFA3-531329A5BDFC}" presName="node" presStyleLbl="node1" presStyleIdx="0" presStyleCnt="3" custScaleX="106786" custScaleY="103294" custRadScaleRad="109328" custRadScaleInc="5074">
        <dgm:presLayoutVars>
          <dgm:bulletEnabled val="1"/>
        </dgm:presLayoutVars>
      </dgm:prSet>
      <dgm:spPr/>
      <dgm:t>
        <a:bodyPr/>
        <a:lstStyle/>
        <a:p>
          <a:endParaRPr lang="en-US"/>
        </a:p>
      </dgm:t>
    </dgm:pt>
    <dgm:pt modelId="{947C6D8A-CE0B-4BA0-8FAB-0D0BF58AEFA2}" type="pres">
      <dgm:prSet presAssocID="{C7C60A00-DAD8-46EC-B52A-AAE8D9634029}" presName="parTrans" presStyleLbl="bgSibTrans2D1" presStyleIdx="1" presStyleCnt="3" custLinFactNeighborX="-1832" custLinFactNeighborY="6500"/>
      <dgm:spPr/>
      <dgm:t>
        <a:bodyPr/>
        <a:lstStyle/>
        <a:p>
          <a:endParaRPr lang="en-US"/>
        </a:p>
      </dgm:t>
    </dgm:pt>
    <dgm:pt modelId="{BA3BD1D4-2340-49FA-ADF1-BC9371978FC4}" type="pres">
      <dgm:prSet presAssocID="{DFE5BFC7-5837-46BA-9B8B-2DE8657ED33F}" presName="node" presStyleLbl="node1" presStyleIdx="1" presStyleCnt="3" custScaleX="116272" custRadScaleRad="100864" custRadScaleInc="-814">
        <dgm:presLayoutVars>
          <dgm:bulletEnabled val="1"/>
        </dgm:presLayoutVars>
      </dgm:prSet>
      <dgm:spPr/>
      <dgm:t>
        <a:bodyPr/>
        <a:lstStyle/>
        <a:p>
          <a:endParaRPr lang="en-US"/>
        </a:p>
      </dgm:t>
    </dgm:pt>
    <dgm:pt modelId="{309CF7F1-474E-4DCB-B1BA-611C33854D49}" type="pres">
      <dgm:prSet presAssocID="{901933AF-8BCD-4CF6-9B16-52B6930A93EF}" presName="parTrans" presStyleLbl="bgSibTrans2D1" presStyleIdx="2" presStyleCnt="3" custLinFactNeighborX="-3600" custLinFactNeighborY="-6500"/>
      <dgm:spPr/>
      <dgm:t>
        <a:bodyPr/>
        <a:lstStyle/>
        <a:p>
          <a:endParaRPr lang="en-US"/>
        </a:p>
      </dgm:t>
    </dgm:pt>
    <dgm:pt modelId="{9F16DB9C-07AE-4513-BFF2-2D69EFD97866}" type="pres">
      <dgm:prSet presAssocID="{FAFE5581-496A-4A4A-B246-B9A8B26FBA9E}" presName="node" presStyleLbl="node1" presStyleIdx="2" presStyleCnt="3" custScaleX="121804" custRadScaleRad="111138" custRadScaleInc="-2557">
        <dgm:presLayoutVars>
          <dgm:bulletEnabled val="1"/>
        </dgm:presLayoutVars>
      </dgm:prSet>
      <dgm:spPr/>
      <dgm:t>
        <a:bodyPr/>
        <a:lstStyle/>
        <a:p>
          <a:endParaRPr lang="en-US"/>
        </a:p>
      </dgm:t>
    </dgm:pt>
  </dgm:ptLst>
  <dgm:cxnLst>
    <dgm:cxn modelId="{EE3F9E1A-8289-4BB7-9BAA-A6107A566DBB}" type="presOf" srcId="{1672B738-C4B0-4C0B-93A2-BCE2050B7A56}" destId="{2C0F1C76-DC58-4469-B78F-5742C12CB7FF}" srcOrd="0" destOrd="0" presId="urn:microsoft.com/office/officeart/2005/8/layout/radial4"/>
    <dgm:cxn modelId="{F84C7C73-B550-4852-8E45-0D5A3A8ECCD3}" srcId="{87AF840B-9AEF-4CC5-837D-D85436DF4A0E}" destId="{F50993EC-133C-40A2-BFA3-531329A5BDFC}" srcOrd="0" destOrd="0" parTransId="{1672B738-C4B0-4C0B-93A2-BCE2050B7A56}" sibTransId="{E373CBE0-64B2-493A-81DD-B06DBFBD54DC}"/>
    <dgm:cxn modelId="{E67A0F1C-E54A-4E99-8BAA-C2AE11373A78}" srcId="{87AF840B-9AEF-4CC5-837D-D85436DF4A0E}" destId="{FAFE5581-496A-4A4A-B246-B9A8B26FBA9E}" srcOrd="2" destOrd="0" parTransId="{901933AF-8BCD-4CF6-9B16-52B6930A93EF}" sibTransId="{3D93B706-3B88-426F-A83F-84A39ABF4D33}"/>
    <dgm:cxn modelId="{201DD7D0-DFD5-41BD-8E31-40C7DF798BFB}" type="presOf" srcId="{87AF840B-9AEF-4CC5-837D-D85436DF4A0E}" destId="{B43244A7-3B8E-43C6-868D-ED48C7336F88}" srcOrd="0" destOrd="0" presId="urn:microsoft.com/office/officeart/2005/8/layout/radial4"/>
    <dgm:cxn modelId="{AD8FAC45-FBDA-42B4-AE08-3D25E127C3A7}" type="presOf" srcId="{901933AF-8BCD-4CF6-9B16-52B6930A93EF}" destId="{309CF7F1-474E-4DCB-B1BA-611C33854D49}" srcOrd="0" destOrd="0" presId="urn:microsoft.com/office/officeart/2005/8/layout/radial4"/>
    <dgm:cxn modelId="{C9B59051-A54F-4512-B207-370C07D82A25}" type="presOf" srcId="{F50993EC-133C-40A2-BFA3-531329A5BDFC}" destId="{C77242AF-3DF0-4312-88A4-C6983BFEFD70}" srcOrd="0" destOrd="0" presId="urn:microsoft.com/office/officeart/2005/8/layout/radial4"/>
    <dgm:cxn modelId="{D1DCDE04-A366-42DC-879D-8DD78479B6FF}" srcId="{87AF840B-9AEF-4CC5-837D-D85436DF4A0E}" destId="{DFE5BFC7-5837-46BA-9B8B-2DE8657ED33F}" srcOrd="1" destOrd="0" parTransId="{C7C60A00-DAD8-46EC-B52A-AAE8D9634029}" sibTransId="{FCF7527A-9A1A-45FC-A702-CBE6635D5114}"/>
    <dgm:cxn modelId="{547C6358-BD4A-4E55-BA17-E78945768A2B}" srcId="{AFD1B6F1-31D3-4C29-A3C2-CBADCFA18EC1}" destId="{87AF840B-9AEF-4CC5-837D-D85436DF4A0E}" srcOrd="0" destOrd="0" parTransId="{F13AF4B8-8899-4A9D-867E-E1E66B6CF3B4}" sibTransId="{85BDFE63-7849-4C50-A7B2-DD3C22061337}"/>
    <dgm:cxn modelId="{42B52F7F-74F8-45DD-8EEA-5D8467C7B783}" type="presOf" srcId="{C7C60A00-DAD8-46EC-B52A-AAE8D9634029}" destId="{947C6D8A-CE0B-4BA0-8FAB-0D0BF58AEFA2}" srcOrd="0" destOrd="0" presId="urn:microsoft.com/office/officeart/2005/8/layout/radial4"/>
    <dgm:cxn modelId="{DE312B71-D729-4876-9D7F-9BB606EE6776}" type="presOf" srcId="{DFE5BFC7-5837-46BA-9B8B-2DE8657ED33F}" destId="{BA3BD1D4-2340-49FA-ADF1-BC9371978FC4}" srcOrd="0" destOrd="0" presId="urn:microsoft.com/office/officeart/2005/8/layout/radial4"/>
    <dgm:cxn modelId="{60CF4147-897C-40C4-BAF3-F2422667883C}" type="presOf" srcId="{AFD1B6F1-31D3-4C29-A3C2-CBADCFA18EC1}" destId="{D09DE528-65DB-4A74-99E8-0CF852A704CE}" srcOrd="0" destOrd="0" presId="urn:microsoft.com/office/officeart/2005/8/layout/radial4"/>
    <dgm:cxn modelId="{6326D40C-C4E3-45CC-A1B8-84E43816D472}" type="presOf" srcId="{FAFE5581-496A-4A4A-B246-B9A8B26FBA9E}" destId="{9F16DB9C-07AE-4513-BFF2-2D69EFD97866}" srcOrd="0" destOrd="0" presId="urn:microsoft.com/office/officeart/2005/8/layout/radial4"/>
    <dgm:cxn modelId="{996090E2-8F7A-4D0A-89E6-2F5FA315ADFA}" type="presParOf" srcId="{D09DE528-65DB-4A74-99E8-0CF852A704CE}" destId="{B43244A7-3B8E-43C6-868D-ED48C7336F88}" srcOrd="0" destOrd="0" presId="urn:microsoft.com/office/officeart/2005/8/layout/radial4"/>
    <dgm:cxn modelId="{C6F759D4-1D63-447E-82AE-179FA4DB7962}" type="presParOf" srcId="{D09DE528-65DB-4A74-99E8-0CF852A704CE}" destId="{2C0F1C76-DC58-4469-B78F-5742C12CB7FF}" srcOrd="1" destOrd="0" presId="urn:microsoft.com/office/officeart/2005/8/layout/radial4"/>
    <dgm:cxn modelId="{F0949402-CEE9-47DA-8959-F2F9D2425606}" type="presParOf" srcId="{D09DE528-65DB-4A74-99E8-0CF852A704CE}" destId="{C77242AF-3DF0-4312-88A4-C6983BFEFD70}" srcOrd="2" destOrd="0" presId="urn:microsoft.com/office/officeart/2005/8/layout/radial4"/>
    <dgm:cxn modelId="{7502BF5C-5A89-4488-A7B3-1DAA9080FE07}" type="presParOf" srcId="{D09DE528-65DB-4A74-99E8-0CF852A704CE}" destId="{947C6D8A-CE0B-4BA0-8FAB-0D0BF58AEFA2}" srcOrd="3" destOrd="0" presId="urn:microsoft.com/office/officeart/2005/8/layout/radial4"/>
    <dgm:cxn modelId="{A7D68F2A-36E2-480A-B56B-980452B78285}" type="presParOf" srcId="{D09DE528-65DB-4A74-99E8-0CF852A704CE}" destId="{BA3BD1D4-2340-49FA-ADF1-BC9371978FC4}" srcOrd="4" destOrd="0" presId="urn:microsoft.com/office/officeart/2005/8/layout/radial4"/>
    <dgm:cxn modelId="{82F2F5BE-309C-4803-9863-428D52CF9382}" type="presParOf" srcId="{D09DE528-65DB-4A74-99E8-0CF852A704CE}" destId="{309CF7F1-474E-4DCB-B1BA-611C33854D49}" srcOrd="5" destOrd="0" presId="urn:microsoft.com/office/officeart/2005/8/layout/radial4"/>
    <dgm:cxn modelId="{46EF8685-C35B-4853-94F8-0AF4BF83DF95}" type="presParOf" srcId="{D09DE528-65DB-4A74-99E8-0CF852A704CE}" destId="{9F16DB9C-07AE-4513-BFF2-2D69EFD9786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244A7-3B8E-43C6-868D-ED48C7336F88}">
      <dsp:nvSpPr>
        <dsp:cNvPr id="0" name=""/>
        <dsp:cNvSpPr/>
      </dsp:nvSpPr>
      <dsp:spPr>
        <a:xfrm>
          <a:off x="3119746" y="3163022"/>
          <a:ext cx="2370296" cy="237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dirty="0"/>
            <a:t>White Matter Health</a:t>
          </a:r>
        </a:p>
      </dsp:txBody>
      <dsp:txXfrm>
        <a:off x="3466868" y="3510144"/>
        <a:ext cx="1676052" cy="1676052"/>
      </dsp:txXfrm>
    </dsp:sp>
    <dsp:sp modelId="{2C0F1C76-DC58-4469-B78F-5742C12CB7FF}">
      <dsp:nvSpPr>
        <dsp:cNvPr id="0" name=""/>
        <dsp:cNvSpPr/>
      </dsp:nvSpPr>
      <dsp:spPr>
        <a:xfrm rot="13082664">
          <a:off x="1125130" y="2484796"/>
          <a:ext cx="2439952" cy="675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7242AF-3DF0-4312-88A4-C6983BFEFD70}">
      <dsp:nvSpPr>
        <dsp:cNvPr id="0" name=""/>
        <dsp:cNvSpPr/>
      </dsp:nvSpPr>
      <dsp:spPr>
        <a:xfrm>
          <a:off x="135876" y="1096225"/>
          <a:ext cx="2404587" cy="18607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Clinical Care</a:t>
          </a:r>
        </a:p>
        <a:p>
          <a:pPr lvl="0" algn="ctr" defTabSz="933450">
            <a:lnSpc>
              <a:spcPct val="90000"/>
            </a:lnSpc>
            <a:spcBef>
              <a:spcPct val="0"/>
            </a:spcBef>
            <a:spcAft>
              <a:spcPct val="35000"/>
            </a:spcAft>
          </a:pPr>
          <a:r>
            <a:rPr lang="en-US" sz="2100" kern="1200" dirty="0"/>
            <a:t>(Vascular disease,  TBI, many others) </a:t>
          </a:r>
        </a:p>
      </dsp:txBody>
      <dsp:txXfrm>
        <a:off x="190376" y="1150725"/>
        <a:ext cx="2295587" cy="1751764"/>
      </dsp:txXfrm>
    </dsp:sp>
    <dsp:sp modelId="{947C6D8A-CE0B-4BA0-8FAB-0D0BF58AEFA2}">
      <dsp:nvSpPr>
        <dsp:cNvPr id="0" name=""/>
        <dsp:cNvSpPr/>
      </dsp:nvSpPr>
      <dsp:spPr>
        <a:xfrm rot="16170459">
          <a:off x="3176285" y="1675817"/>
          <a:ext cx="2138003" cy="675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3BD1D4-2340-49FA-ADF1-BC9371978FC4}">
      <dsp:nvSpPr>
        <dsp:cNvPr id="0" name=""/>
        <dsp:cNvSpPr/>
      </dsp:nvSpPr>
      <dsp:spPr>
        <a:xfrm>
          <a:off x="2966173" y="0"/>
          <a:ext cx="2618191" cy="1801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Public Health</a:t>
          </a:r>
        </a:p>
        <a:p>
          <a:pPr lvl="0" algn="ctr" defTabSz="933450">
            <a:lnSpc>
              <a:spcPct val="90000"/>
            </a:lnSpc>
            <a:spcBef>
              <a:spcPct val="0"/>
            </a:spcBef>
            <a:spcAft>
              <a:spcPct val="35000"/>
            </a:spcAft>
          </a:pPr>
          <a:r>
            <a:rPr lang="en-US" sz="2100" kern="1200" dirty="0"/>
            <a:t>(Public policy, lifestyle modification trials)</a:t>
          </a:r>
        </a:p>
      </dsp:txBody>
      <dsp:txXfrm>
        <a:off x="3018935" y="52762"/>
        <a:ext cx="2512667" cy="1695901"/>
      </dsp:txXfrm>
    </dsp:sp>
    <dsp:sp modelId="{309CF7F1-474E-4DCB-B1BA-611C33854D49}">
      <dsp:nvSpPr>
        <dsp:cNvPr id="0" name=""/>
        <dsp:cNvSpPr/>
      </dsp:nvSpPr>
      <dsp:spPr>
        <a:xfrm rot="19407948">
          <a:off x="5038548" y="2430594"/>
          <a:ext cx="2498889" cy="6755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16DB9C-07AE-4513-BFF2-2D69EFD97866}">
      <dsp:nvSpPr>
        <dsp:cNvPr id="0" name=""/>
        <dsp:cNvSpPr/>
      </dsp:nvSpPr>
      <dsp:spPr>
        <a:xfrm>
          <a:off x="6010504" y="1167761"/>
          <a:ext cx="2742759" cy="1801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a:t>Laboratory Investigation</a:t>
          </a:r>
        </a:p>
        <a:p>
          <a:pPr lvl="0" algn="ctr" defTabSz="933450">
            <a:lnSpc>
              <a:spcPct val="90000"/>
            </a:lnSpc>
            <a:spcBef>
              <a:spcPct val="0"/>
            </a:spcBef>
            <a:spcAft>
              <a:spcPct val="35000"/>
            </a:spcAft>
          </a:pPr>
          <a:r>
            <a:rPr lang="en-US" sz="2100" kern="1200" dirty="0"/>
            <a:t>(Neuroinflammation, repair, restoration, other ideas) </a:t>
          </a:r>
        </a:p>
      </dsp:txBody>
      <dsp:txXfrm>
        <a:off x="6063266" y="1220523"/>
        <a:ext cx="2637235" cy="16959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E1BDED-F020-4274-9C4F-DEE97E10E775}"/>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39C53CEA-741D-4527-9EDE-3BDEF41E1138}" type="slidenum">
              <a:rPr lang="en-US" smtClean="0"/>
              <a:t>‹#›</a:t>
            </a:fld>
            <a:endParaRPr lang="en-US"/>
          </a:p>
        </p:txBody>
      </p:sp>
    </p:spTree>
    <p:extLst>
      <p:ext uri="{BB962C8B-B14F-4D97-AF65-F5344CB8AC3E}">
        <p14:creationId xmlns:p14="http://schemas.microsoft.com/office/powerpoint/2010/main" val="2469070346"/>
      </p:ext>
    </p:extLst>
  </p:cSld>
  <p:clrMap bg1="dk1" tx1="lt1" bg2="dk2" tx2="lt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456" units="cm"/>
          <inkml:channel name="Y" type="integer" max="1080" units="cm"/>
          <inkml:channel name="T" type="integer" max="2.14748E9" units="dev"/>
        </inkml:traceFormat>
        <inkml:channelProperties>
          <inkml:channelProperty channel="X" name="resolution" value="67.76471" units="1/cm"/>
          <inkml:channelProperty channel="Y" name="resolution" value="37.63066" units="1/cm"/>
          <inkml:channelProperty channel="T" name="resolution" value="1" units="1/dev"/>
        </inkml:channelProperties>
      </inkml:inkSource>
      <inkml:timestamp xml:id="ts0" timeString="2020-02-14T19:47:04.4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93B74C-3EF4-48ED-ADFB-3776566336AB}" emma:medium="tactile" emma:mode="ink">
          <msink:context xmlns:msink="http://schemas.microsoft.com/ink/2010/main" type="writingRegion" rotatedBoundingBox="9232,6979 9247,6979 9247,6994 9232,6994"/>
        </emma:interpretation>
      </emma:emma>
    </inkml:annotationXML>
    <inkml:traceGroup>
      <inkml:annotationXML>
        <emma:emma xmlns:emma="http://www.w3.org/2003/04/emma" version="1.0">
          <emma:interpretation id="{2C8BE0B7-6A7C-411B-A60B-6FEBD144EDA6}" emma:medium="tactile" emma:mode="ink">
            <msink:context xmlns:msink="http://schemas.microsoft.com/ink/2010/main" type="paragraph" rotatedBoundingBox="9232,6979 9247,6979 9247,6994 9232,6994" alignmentLevel="1"/>
          </emma:interpretation>
        </emma:emma>
      </inkml:annotationXML>
      <inkml:traceGroup>
        <inkml:annotationXML>
          <emma:emma xmlns:emma="http://www.w3.org/2003/04/emma" version="1.0">
            <emma:interpretation id="{DA87C2D6-3F2E-480E-B3B7-0C930E72B1C0}" emma:medium="tactile" emma:mode="ink">
              <msink:context xmlns:msink="http://schemas.microsoft.com/ink/2010/main" type="line" rotatedBoundingBox="9232,6979 9247,6979 9247,6994 9232,6994"/>
            </emma:interpretation>
          </emma:emma>
        </inkml:annotationXML>
        <inkml:traceGroup>
          <inkml:annotationXML>
            <emma:emma xmlns:emma="http://www.w3.org/2003/04/emma" version="1.0">
              <emma:interpretation id="{0AEF2591-895E-44BC-A113-CE44BBB8B92B}" emma:medium="tactile" emma:mode="ink">
                <msink:context xmlns:msink="http://schemas.microsoft.com/ink/2010/main" type="inkWord" rotatedBoundingBox="9232,6979 9247,6979 9247,6994 9232,6994"/>
              </emma:interpretation>
              <emma:one-of disjunction-type="recognition" id="oneOf0">
                <emma:interpretation id="interp0" emma:lang="" emma:confidence="0">
                  <emma:literal>.</emma:literal>
                </emma:interpretation>
                <emma:interpretation id="interp1" emma:lang="" emma:confidence="0">
                  <emma:literal>v</emma:literal>
                </emma:interpretation>
                <emma:interpretation id="interp2" emma:lang="" emma:confidence="0">
                  <emma:literal>}</emma:literal>
                </emma:interpretation>
                <emma:interpretation id="interp3" emma:lang="" emma:confidence="0">
                  <emma:literal>w</emma:literal>
                </emma:interpretation>
                <emma:interpretation id="interp4" emma:lang="" emma:confidence="0">
                  <emma:literal>3</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1"/>
            <a:ext cx="3013763" cy="467072"/>
          </a:xfrm>
          <a:prstGeom prst="rect">
            <a:avLst/>
          </a:prstGeom>
        </p:spPr>
        <p:txBody>
          <a:bodyPr vert="horz" lIns="92930" tIns="46465" rIns="92930" bIns="46465" rtlCol="0"/>
          <a:lstStyle>
            <a:lvl1pPr algn="r">
              <a:defRPr sz="1200"/>
            </a:lvl1pPr>
          </a:lstStyle>
          <a:p>
            <a:fld id="{4395549E-B678-4E89-8252-67419861A6D7}" type="datetimeFigureOut">
              <a:rPr lang="en-US" smtClean="0"/>
              <a:t>01/28/2025</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9"/>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5C5F3FD5-B2C9-4568-B80C-E183C5C4FDFF}" type="slidenum">
              <a:rPr lang="en-US" smtClean="0"/>
              <a:t>‹#›</a:t>
            </a:fld>
            <a:endParaRPr lang="en-US"/>
          </a:p>
        </p:txBody>
      </p:sp>
    </p:spTree>
    <p:extLst>
      <p:ext uri="{BB962C8B-B14F-4D97-AF65-F5344CB8AC3E}">
        <p14:creationId xmlns:p14="http://schemas.microsoft.com/office/powerpoint/2010/main" val="321068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F3FD5-B2C9-4568-B80C-E183C5C4FDFF}" type="slidenum">
              <a:rPr lang="en-US" smtClean="0"/>
              <a:t>7</a:t>
            </a:fld>
            <a:endParaRPr lang="en-US"/>
          </a:p>
        </p:txBody>
      </p:sp>
    </p:spTree>
    <p:extLst>
      <p:ext uri="{BB962C8B-B14F-4D97-AF65-F5344CB8AC3E}">
        <p14:creationId xmlns:p14="http://schemas.microsoft.com/office/powerpoint/2010/main" val="1344491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72E1F-462E-4CD5-8884-51F2ED6D2AE5}" type="slidenum">
              <a:rPr lang="en-US" smtClean="0"/>
              <a:t>9</a:t>
            </a:fld>
            <a:endParaRPr lang="en-US"/>
          </a:p>
        </p:txBody>
      </p:sp>
    </p:spTree>
    <p:extLst>
      <p:ext uri="{BB962C8B-B14F-4D97-AF65-F5344CB8AC3E}">
        <p14:creationId xmlns:p14="http://schemas.microsoft.com/office/powerpoint/2010/main" val="3858139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A9E5E45-D2FC-4E27-97CE-41CCA686ED83}"/>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A4099DF7-636A-4FDB-9D15-2F5E36D19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DFA4B837-CBD9-4DB3-8553-45FC97C3A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5060" indent="-290408">
              <a:defRPr sz="2400">
                <a:solidFill>
                  <a:schemeClr val="tx1"/>
                </a:solidFill>
                <a:latin typeface="Times New Roman" panose="02020603050405020304" pitchFamily="18" charset="0"/>
              </a:defRPr>
            </a:lvl2pPr>
            <a:lvl3pPr marL="1161631" indent="-232326">
              <a:defRPr sz="2400">
                <a:solidFill>
                  <a:schemeClr val="tx1"/>
                </a:solidFill>
                <a:latin typeface="Times New Roman" panose="02020603050405020304" pitchFamily="18" charset="0"/>
              </a:defRPr>
            </a:lvl3pPr>
            <a:lvl4pPr marL="1626283" indent="-232326">
              <a:defRPr sz="2400">
                <a:solidFill>
                  <a:schemeClr val="tx1"/>
                </a:solidFill>
                <a:latin typeface="Times New Roman" panose="02020603050405020304" pitchFamily="18" charset="0"/>
              </a:defRPr>
            </a:lvl4pPr>
            <a:lvl5pPr marL="2090936" indent="-232326">
              <a:defRPr sz="2400">
                <a:solidFill>
                  <a:schemeClr val="tx1"/>
                </a:solidFill>
                <a:latin typeface="Times New Roman" panose="02020603050405020304" pitchFamily="18" charset="0"/>
              </a:defRPr>
            </a:lvl5pPr>
            <a:lvl6pPr marL="2555588" indent="-232326" eaLnBrk="0" fontAlgn="base" hangingPunct="0">
              <a:spcBef>
                <a:spcPct val="0"/>
              </a:spcBef>
              <a:spcAft>
                <a:spcPct val="0"/>
              </a:spcAft>
              <a:defRPr sz="2400">
                <a:solidFill>
                  <a:schemeClr val="tx1"/>
                </a:solidFill>
                <a:latin typeface="Times New Roman" panose="02020603050405020304" pitchFamily="18" charset="0"/>
              </a:defRPr>
            </a:lvl6pPr>
            <a:lvl7pPr marL="3020240" indent="-232326" eaLnBrk="0" fontAlgn="base" hangingPunct="0">
              <a:spcBef>
                <a:spcPct val="0"/>
              </a:spcBef>
              <a:spcAft>
                <a:spcPct val="0"/>
              </a:spcAft>
              <a:defRPr sz="2400">
                <a:solidFill>
                  <a:schemeClr val="tx1"/>
                </a:solidFill>
                <a:latin typeface="Times New Roman" panose="02020603050405020304" pitchFamily="18" charset="0"/>
              </a:defRPr>
            </a:lvl7pPr>
            <a:lvl8pPr marL="3484893" indent="-232326" eaLnBrk="0" fontAlgn="base" hangingPunct="0">
              <a:spcBef>
                <a:spcPct val="0"/>
              </a:spcBef>
              <a:spcAft>
                <a:spcPct val="0"/>
              </a:spcAft>
              <a:defRPr sz="2400">
                <a:solidFill>
                  <a:schemeClr val="tx1"/>
                </a:solidFill>
                <a:latin typeface="Times New Roman" panose="02020603050405020304" pitchFamily="18" charset="0"/>
              </a:defRPr>
            </a:lvl8pPr>
            <a:lvl9pPr marL="3949545" indent="-232326" eaLnBrk="0" fontAlgn="base" hangingPunct="0">
              <a:spcBef>
                <a:spcPct val="0"/>
              </a:spcBef>
              <a:spcAft>
                <a:spcPct val="0"/>
              </a:spcAft>
              <a:defRPr sz="2400">
                <a:solidFill>
                  <a:schemeClr val="tx1"/>
                </a:solidFill>
                <a:latin typeface="Times New Roman" panose="02020603050405020304" pitchFamily="18" charset="0"/>
              </a:defRPr>
            </a:lvl9pPr>
          </a:lstStyle>
          <a:p>
            <a:fld id="{818FD27A-A23F-497F-97B1-3EAD3F3292F2}" type="slidenum">
              <a:rPr lang="en-US" altLang="en-US" sz="120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http://www.ncbi.nlm.nih.gov/pubmed/23127680</a:t>
            </a:r>
          </a:p>
          <a:p>
            <a:endParaRPr lang="en-US" altLang="en-US">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212"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55060" indent="-290408" defTabSz="942212"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61631" indent="-232326" defTabSz="942212"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26283" indent="-232326" defTabSz="942212"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90936" indent="-232326" defTabSz="942212"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55588" indent="-232326" defTabSz="94221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0240" indent="-232326" defTabSz="94221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84893" indent="-232326" defTabSz="94221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49545" indent="-232326" defTabSz="94221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0920B0B2-A820-4277-B77F-A0A7A222521E}"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06587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5F3FD5-B2C9-4568-B80C-E183C5C4FDFF}" type="slidenum">
              <a:rPr lang="en-US" smtClean="0"/>
              <a:t>18</a:t>
            </a:fld>
            <a:endParaRPr lang="en-US"/>
          </a:p>
        </p:txBody>
      </p:sp>
    </p:spTree>
    <p:extLst>
      <p:ext uri="{BB962C8B-B14F-4D97-AF65-F5344CB8AC3E}">
        <p14:creationId xmlns:p14="http://schemas.microsoft.com/office/powerpoint/2010/main" val="48329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BC8AFE-34FC-44F5-BADC-EA655AB9F68E}" type="datetimeFigureOut">
              <a:rPr lang="en-US" smtClean="0"/>
              <a:t>01/28/2025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260632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8AFE-34FC-44F5-BADC-EA655AB9F68E}" type="datetimeFigureOut">
              <a:rPr lang="en-US" smtClean="0"/>
              <a:t>01/28/2025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7717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8AFE-34FC-44F5-BADC-EA655AB9F68E}" type="datetimeFigureOut">
              <a:rPr lang="en-US" smtClean="0"/>
              <a:t>01/28/2025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206055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609986" y="274544"/>
            <a:ext cx="10972031"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984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BC8AFE-34FC-44F5-BADC-EA655AB9F68E}" type="datetimeFigureOut">
              <a:rPr lang="en-US" smtClean="0"/>
              <a:t>01/28/2025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173051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BC8AFE-34FC-44F5-BADC-EA655AB9F68E}" type="datetimeFigureOut">
              <a:rPr lang="en-US" smtClean="0"/>
              <a:t>01/28/2025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100018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BC8AFE-34FC-44F5-BADC-EA655AB9F68E}" type="datetimeFigureOut">
              <a:rPr lang="en-US" smtClean="0"/>
              <a:t>01/28/2025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68659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BC8AFE-34FC-44F5-BADC-EA655AB9F68E}" type="datetimeFigureOut">
              <a:rPr lang="en-US" smtClean="0"/>
              <a:t>01/28/2025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294072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BC8AFE-34FC-44F5-BADC-EA655AB9F68E}" type="datetimeFigureOut">
              <a:rPr lang="en-US" smtClean="0"/>
              <a:t>01/28/2025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85816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C8AFE-34FC-44F5-BADC-EA655AB9F68E}" type="datetimeFigureOut">
              <a:rPr lang="en-US" smtClean="0"/>
              <a:t>01/28/2025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181863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C8AFE-34FC-44F5-BADC-EA655AB9F68E}" type="datetimeFigureOut">
              <a:rPr lang="en-US" smtClean="0"/>
              <a:t>01/28/2025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392514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BC8AFE-34FC-44F5-BADC-EA655AB9F68E}" type="datetimeFigureOut">
              <a:rPr lang="en-US" smtClean="0"/>
              <a:t>01/28/2025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2C97-3BF2-476C-9E24-41B57385C8F0}" type="slidenum">
              <a:rPr lang="en-US" smtClean="0"/>
              <a:t>‹#›</a:t>
            </a:fld>
            <a:endParaRPr lang="en-US"/>
          </a:p>
        </p:txBody>
      </p:sp>
    </p:spTree>
    <p:extLst>
      <p:ext uri="{BB962C8B-B14F-4D97-AF65-F5344CB8AC3E}">
        <p14:creationId xmlns:p14="http://schemas.microsoft.com/office/powerpoint/2010/main" val="286936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C8AFE-34FC-44F5-BADC-EA655AB9F68E}" type="datetimeFigureOut">
              <a:rPr lang="en-US" smtClean="0"/>
              <a:t>01/28/2025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42C97-3BF2-476C-9E24-41B57385C8F0}" type="slidenum">
              <a:rPr lang="en-US" smtClean="0"/>
              <a:t>‹#›</a:t>
            </a:fld>
            <a:endParaRPr lang="en-US"/>
          </a:p>
        </p:txBody>
      </p:sp>
    </p:spTree>
    <p:extLst>
      <p:ext uri="{BB962C8B-B14F-4D97-AF65-F5344CB8AC3E}">
        <p14:creationId xmlns:p14="http://schemas.microsoft.com/office/powerpoint/2010/main" val="2633248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12"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4.xml"/><Relationship Id="rId11" Type="http://schemas.openxmlformats.org/officeDocument/2006/relationships/image" Target="../media/image20.png"/><Relationship Id="rId10" Type="http://schemas.openxmlformats.org/officeDocument/2006/relationships/image" Target="../media/image19.png"/><Relationship Id="rId9"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609604" y="2204306"/>
            <a:ext cx="10676964" cy="1638259"/>
          </a:xfrm>
        </p:spPr>
        <p:txBody>
          <a:bodyPr>
            <a:normAutofit fontScale="90000"/>
          </a:bodyPr>
          <a:lstStyle/>
          <a:p>
            <a:r>
              <a:rPr lang="en-US" altLang="en-US" dirty="0">
                <a:solidFill>
                  <a:srgbClr val="92D050"/>
                </a:solidFill>
                <a:latin typeface="Arial" panose="020B0604020202020204" pitchFamily="34" charset="0"/>
                <a:cs typeface="Arial" panose="020B0604020202020204" pitchFamily="34" charset="0"/>
              </a:rPr>
              <a:t> Factors Affecting White Matter Health Over the Lifespan</a:t>
            </a:r>
            <a:endParaRPr lang="en-US" sz="8800"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8" name="Subtitle 7"/>
          <p:cNvSpPr>
            <a:spLocks noGrp="1"/>
          </p:cNvSpPr>
          <p:nvPr>
            <p:ph type="subTitle" idx="1"/>
          </p:nvPr>
        </p:nvSpPr>
        <p:spPr>
          <a:xfrm>
            <a:off x="1414272" y="4055870"/>
            <a:ext cx="9363456" cy="2488365"/>
          </a:xfrm>
        </p:spPr>
        <p:txBody>
          <a:bodyPr>
            <a:normAutofit/>
          </a:bodyPr>
          <a:lstStyle/>
          <a:p>
            <a:pPr>
              <a:lnSpc>
                <a:spcPct val="100000"/>
              </a:lnSpc>
            </a:pPr>
            <a:r>
              <a:rPr lang="en-US" sz="2800" dirty="0">
                <a:solidFill>
                  <a:schemeClr val="bg1"/>
                </a:solidFill>
                <a:latin typeface="Arial" panose="020B0604020202020204" pitchFamily="34" charset="0"/>
                <a:cs typeface="Arial" panose="020B0604020202020204" pitchFamily="34" charset="0"/>
              </a:rPr>
              <a:t>Christopher M. Filley, MD</a:t>
            </a:r>
          </a:p>
          <a:p>
            <a:pPr>
              <a:lnSpc>
                <a:spcPct val="100000"/>
              </a:lnSpc>
            </a:pPr>
            <a:r>
              <a:rPr lang="en-US" sz="2800" dirty="0">
                <a:solidFill>
                  <a:schemeClr val="bg1"/>
                </a:solidFill>
                <a:latin typeface="Arial" panose="020B0604020202020204" pitchFamily="34" charset="0"/>
                <a:cs typeface="Arial" panose="020B0604020202020204" pitchFamily="34" charset="0"/>
              </a:rPr>
              <a:t>Professor Emeritus of Neurology</a:t>
            </a:r>
          </a:p>
          <a:p>
            <a:pPr>
              <a:lnSpc>
                <a:spcPct val="100000"/>
              </a:lnSpc>
            </a:pPr>
            <a:r>
              <a:rPr lang="en-US" sz="2800" dirty="0">
                <a:solidFill>
                  <a:schemeClr val="bg1"/>
                </a:solidFill>
                <a:latin typeface="Arial" panose="020B0604020202020204" pitchFamily="34" charset="0"/>
                <a:cs typeface="Arial" panose="020B0604020202020204" pitchFamily="34" charset="0"/>
              </a:rPr>
              <a:t>Founder, Behavioral Neurology Section</a:t>
            </a:r>
          </a:p>
          <a:p>
            <a:pPr>
              <a:lnSpc>
                <a:spcPct val="100000"/>
              </a:lnSpc>
            </a:pPr>
            <a:r>
              <a:rPr lang="en-US" sz="2800" dirty="0">
                <a:solidFill>
                  <a:schemeClr val="bg1"/>
                </a:solidFill>
                <a:latin typeface="Arial" panose="020B0604020202020204" pitchFamily="34" charset="0"/>
                <a:cs typeface="Arial" panose="020B0604020202020204" pitchFamily="34" charset="0"/>
              </a:rPr>
              <a:t>University of Colorado School of Medicine</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87" y="144781"/>
            <a:ext cx="1945729" cy="187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379" y="538996"/>
            <a:ext cx="6497539" cy="1076829"/>
          </a:xfrm>
          <a:prstGeom prst="rect">
            <a:avLst/>
          </a:prstGeom>
        </p:spPr>
      </p:pic>
    </p:spTree>
    <p:extLst>
      <p:ext uri="{BB962C8B-B14F-4D97-AF65-F5344CB8AC3E}">
        <p14:creationId xmlns:p14="http://schemas.microsoft.com/office/powerpoint/2010/main" val="33682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0657" name="Title 3">
            <a:extLst>
              <a:ext uri="{FF2B5EF4-FFF2-40B4-BE49-F238E27FC236}">
                <a16:creationId xmlns:a16="http://schemas.microsoft.com/office/drawing/2014/main" id="{DF4DE72C-8E54-42C6-89F0-6441AEC203CF}"/>
              </a:ext>
            </a:extLst>
          </p:cNvPr>
          <p:cNvSpPr>
            <a:spLocks noGrp="1"/>
          </p:cNvSpPr>
          <p:nvPr>
            <p:ph type="title"/>
          </p:nvPr>
        </p:nvSpPr>
        <p:spPr>
          <a:xfrm>
            <a:off x="561975" y="98323"/>
            <a:ext cx="11048999" cy="914400"/>
          </a:xfrm>
        </p:spPr>
        <p:txBody>
          <a:bodyPr>
            <a:noAutofit/>
          </a:bodyPr>
          <a:lstStyle/>
          <a:p>
            <a:pPr algn="ctr">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Dementia, White Matter, and Public Health </a:t>
            </a:r>
            <a:endParaRPr lang="en-US" dirty="0"/>
          </a:p>
        </p:txBody>
      </p:sp>
      <p:sp>
        <p:nvSpPr>
          <p:cNvPr id="24579" name="Content Placeholder 12">
            <a:extLst>
              <a:ext uri="{FF2B5EF4-FFF2-40B4-BE49-F238E27FC236}">
                <a16:creationId xmlns:a16="http://schemas.microsoft.com/office/drawing/2014/main" id="{3ACCB5F6-A515-460D-A6DB-12A8345C5BD7}"/>
              </a:ext>
            </a:extLst>
          </p:cNvPr>
          <p:cNvSpPr>
            <a:spLocks noGrp="1" noChangeArrowheads="1"/>
          </p:cNvSpPr>
          <p:nvPr>
            <p:ph sz="half" idx="1"/>
          </p:nvPr>
        </p:nvSpPr>
        <p:spPr>
          <a:xfrm>
            <a:off x="98321" y="1183405"/>
            <a:ext cx="4965292" cy="5576272"/>
          </a:xfrm>
        </p:spPr>
        <p:txBody>
          <a:bodyPr>
            <a:normAutofit fontScale="92500" lnSpcReduction="20000"/>
          </a:bodyPr>
          <a:lstStyle/>
          <a:p>
            <a:pPr>
              <a:lnSpc>
                <a:spcPct val="110000"/>
              </a:lnSpc>
            </a:pPr>
            <a:r>
              <a:rPr lang="en-US" altLang="en-US" dirty="0">
                <a:solidFill>
                  <a:schemeClr val="bg1"/>
                </a:solidFill>
                <a:latin typeface="Arial" panose="020B0604020202020204" pitchFamily="34" charset="0"/>
                <a:cs typeface="Arial" panose="020B0604020202020204" pitchFamily="34" charset="0"/>
              </a:rPr>
              <a:t>Livingston et al. (2024) concluded that </a:t>
            </a:r>
            <a:r>
              <a:rPr lang="en-US" altLang="en-US" b="1" dirty="0">
                <a:solidFill>
                  <a:schemeClr val="bg1"/>
                </a:solidFill>
                <a:latin typeface="Arial" panose="020B0604020202020204" pitchFamily="34" charset="0"/>
                <a:cs typeface="Arial" panose="020B0604020202020204" pitchFamily="34" charset="0"/>
              </a:rPr>
              <a:t>~ 50% </a:t>
            </a:r>
            <a:r>
              <a:rPr lang="en-US" altLang="en-US" dirty="0">
                <a:solidFill>
                  <a:schemeClr val="bg1"/>
                </a:solidFill>
                <a:latin typeface="Arial" panose="020B0604020202020204" pitchFamily="34" charset="0"/>
                <a:cs typeface="Arial" panose="020B0604020202020204" pitchFamily="34" charset="0"/>
              </a:rPr>
              <a:t>of dementia worldwide is attributable to 14 risk factors </a:t>
            </a:r>
            <a:r>
              <a:rPr lang="en-US" altLang="en-US" sz="2300" dirty="0">
                <a:solidFill>
                  <a:schemeClr val="bg1"/>
                </a:solidFill>
                <a:latin typeface="Arial" panose="020B0604020202020204" pitchFamily="34" charset="0"/>
                <a:cs typeface="Arial" panose="020B0604020202020204" pitchFamily="34" charset="0"/>
              </a:rPr>
              <a:t>(hypertension, diabetes, obesity, high cholesterol, smoking, TBI, physical inactivity, alcohol excess, hearing loss, vision loss, depression, low education, air pollution, and social isolation)</a:t>
            </a:r>
          </a:p>
          <a:p>
            <a:pPr>
              <a:lnSpc>
                <a:spcPct val="110000"/>
              </a:lnSpc>
            </a:pPr>
            <a:r>
              <a:rPr lang="en-US" altLang="en-US" sz="2600" i="1" dirty="0">
                <a:solidFill>
                  <a:schemeClr val="bg1"/>
                </a:solidFill>
                <a:latin typeface="Arial" panose="020B0604020202020204" pitchFamily="34" charset="0"/>
                <a:cs typeface="Arial" panose="020B0604020202020204" pitchFamily="34" charset="0"/>
              </a:rPr>
              <a:t>These factors are “consistently associated with decline and/or protection of [white matter] integrity” </a:t>
            </a:r>
            <a:r>
              <a:rPr lang="en-US" altLang="en-US" sz="2600" dirty="0">
                <a:solidFill>
                  <a:schemeClr val="bg1"/>
                </a:solidFill>
                <a:latin typeface="Arial" panose="020B0604020202020204" pitchFamily="34" charset="0"/>
                <a:cs typeface="Arial" panose="020B0604020202020204" pitchFamily="34" charset="0"/>
              </a:rPr>
              <a:t>(Wassenaar et al. 2019) </a:t>
            </a:r>
          </a:p>
          <a:p>
            <a:pPr>
              <a:lnSpc>
                <a:spcPct val="110000"/>
              </a:lnSpc>
            </a:pPr>
            <a:r>
              <a:rPr lang="en-US" altLang="en-US" sz="2600" dirty="0">
                <a:solidFill>
                  <a:schemeClr val="bg1"/>
                </a:solidFill>
                <a:latin typeface="Arial" panose="020B0604020202020204" pitchFamily="34" charset="0"/>
                <a:cs typeface="Arial" panose="020B0604020202020204" pitchFamily="34" charset="0"/>
              </a:rPr>
              <a:t>Frontal, temporal, and parietal  tracts are particularly sensitive  </a:t>
            </a:r>
          </a:p>
          <a:p>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69BB1E-7276-4C63-A724-54EEC10EEC00}"/>
              </a:ext>
            </a:extLst>
          </p:cNvPr>
          <p:cNvPicPr>
            <a:picLocks noChangeAspect="1"/>
          </p:cNvPicPr>
          <p:nvPr/>
        </p:nvPicPr>
        <p:blipFill>
          <a:blip r:embed="rId3"/>
          <a:stretch>
            <a:fillRect/>
          </a:stretch>
        </p:blipFill>
        <p:spPr>
          <a:xfrm>
            <a:off x="5188552" y="1183405"/>
            <a:ext cx="6658813" cy="4491190"/>
          </a:xfrm>
          <a:prstGeom prst="rect">
            <a:avLst/>
          </a:prstGeom>
        </p:spPr>
      </p:pic>
      <p:sp>
        <p:nvSpPr>
          <p:cNvPr id="7" name="TextBox 6">
            <a:extLst>
              <a:ext uri="{FF2B5EF4-FFF2-40B4-BE49-F238E27FC236}">
                <a16:creationId xmlns:a16="http://schemas.microsoft.com/office/drawing/2014/main" id="{F3BA6AC9-A8D7-45C5-90BB-CB3F3FAF5281}"/>
              </a:ext>
            </a:extLst>
          </p:cNvPr>
          <p:cNvSpPr txBox="1"/>
          <p:nvPr/>
        </p:nvSpPr>
        <p:spPr>
          <a:xfrm>
            <a:off x="6890846" y="6084322"/>
            <a:ext cx="3254224" cy="461665"/>
          </a:xfrm>
          <a:prstGeom prst="rect">
            <a:avLst/>
          </a:prstGeom>
          <a:noFill/>
        </p:spPr>
        <p:txBody>
          <a:bodyPr wrap="none" rtlCol="0">
            <a:spAutoFit/>
          </a:bodyPr>
          <a:lstStyle/>
          <a:p>
            <a:r>
              <a:rPr lang="en-US" altLang="en-US" sz="2400" dirty="0">
                <a:solidFill>
                  <a:schemeClr val="bg1"/>
                </a:solidFill>
                <a:latin typeface="Arial" panose="020B0604020202020204" pitchFamily="34" charset="0"/>
                <a:cs typeface="Arial" panose="020B0604020202020204" pitchFamily="34" charset="0"/>
              </a:rPr>
              <a:t>Wassenaar et al. 2019</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9884" y="188144"/>
            <a:ext cx="11892116" cy="1325563"/>
          </a:xfrm>
        </p:spPr>
        <p:txBody>
          <a:bodyPr>
            <a:noAutofit/>
          </a:bodyPr>
          <a:lstStyle/>
          <a:p>
            <a:pPr algn="ctr">
              <a:lnSpc>
                <a:spcPct val="100000"/>
              </a:lnSpc>
            </a:pPr>
            <a:r>
              <a:rPr lang="en-US" altLang="en-US" dirty="0">
                <a:solidFill>
                  <a:schemeClr val="accent6">
                    <a:lumMod val="60000"/>
                    <a:lumOff val="40000"/>
                  </a:schemeClr>
                </a:solidFill>
                <a:latin typeface="Arial" panose="020B0604020202020204" pitchFamily="34" charset="0"/>
                <a:cs typeface="Arial" panose="020B0604020202020204" pitchFamily="34" charset="0"/>
              </a:rPr>
              <a:t>The Two Most Common Risks for Dementia:</a:t>
            </a:r>
            <a:br>
              <a:rPr lang="en-US" altLang="en-US" dirty="0">
                <a:solidFill>
                  <a:schemeClr val="accent6">
                    <a:lumMod val="60000"/>
                    <a:lumOff val="40000"/>
                  </a:schemeClr>
                </a:solidFill>
                <a:latin typeface="Arial" panose="020B0604020202020204" pitchFamily="34" charset="0"/>
                <a:cs typeface="Arial" panose="020B0604020202020204" pitchFamily="34" charset="0"/>
              </a:rPr>
            </a:br>
            <a:r>
              <a:rPr lang="en-US" altLang="en-US" dirty="0">
                <a:solidFill>
                  <a:schemeClr val="accent6">
                    <a:lumMod val="60000"/>
                    <a:lumOff val="40000"/>
                  </a:schemeClr>
                </a:solidFill>
                <a:latin typeface="Arial" panose="020B0604020202020204" pitchFamily="34" charset="0"/>
                <a:cs typeface="Arial" panose="020B0604020202020204" pitchFamily="34" charset="0"/>
              </a:rPr>
              <a:t>Vascular Disease and Traumatic Brain Injury</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657993" y="1680856"/>
            <a:ext cx="4672584" cy="4672584"/>
          </a:xfrm>
          <a:prstGeom prst="rect">
            <a:avLst/>
          </a:prstGeom>
        </p:spPr>
      </p:pic>
    </p:spTree>
    <p:extLst>
      <p:ext uri="{BB962C8B-B14F-4D97-AF65-F5344CB8AC3E}">
        <p14:creationId xmlns:p14="http://schemas.microsoft.com/office/powerpoint/2010/main" val="243032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7174" y="124613"/>
            <a:ext cx="11645371" cy="1110650"/>
          </a:xfrm>
        </p:spPr>
        <p:txBody>
          <a:bodyPr>
            <a:noAutofit/>
          </a:bodyPr>
          <a:lstStyle/>
          <a:p>
            <a:pPr algn="ctr"/>
            <a:r>
              <a:rPr lang="en-US" altLang="en-US" sz="4000" dirty="0">
                <a:solidFill>
                  <a:schemeClr val="accent6">
                    <a:lumMod val="60000"/>
                    <a:lumOff val="40000"/>
                  </a:schemeClr>
                </a:solidFill>
                <a:latin typeface="Arial" panose="020B0604020202020204" pitchFamily="34" charset="0"/>
                <a:cs typeface="Arial" panose="020B0604020202020204" pitchFamily="34" charset="0"/>
              </a:rPr>
              <a:t>Why Are Vascular Disease and TBI So Damaging?  </a:t>
            </a:r>
            <a:endParaRPr lang="en-US" sz="4000"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half" idx="1"/>
          </p:nvPr>
        </p:nvPicPr>
        <p:blipFill>
          <a:blip r:embed="rId2"/>
          <a:stretch>
            <a:fillRect/>
          </a:stretch>
        </p:blipFill>
        <p:spPr>
          <a:xfrm>
            <a:off x="418973" y="1329972"/>
            <a:ext cx="4110978" cy="3388568"/>
          </a:xfrm>
          <a:prstGeom prst="rect">
            <a:avLst/>
          </a:prstGeom>
        </p:spPr>
      </p:pic>
      <p:sp>
        <p:nvSpPr>
          <p:cNvPr id="8" name="TextBox 7"/>
          <p:cNvSpPr txBox="1"/>
          <p:nvPr/>
        </p:nvSpPr>
        <p:spPr>
          <a:xfrm>
            <a:off x="6483989" y="4023940"/>
            <a:ext cx="1867398" cy="461665"/>
          </a:xfrm>
          <a:prstGeom prst="rect">
            <a:avLst/>
          </a:prstGeom>
          <a:noFill/>
        </p:spPr>
        <p:txBody>
          <a:bodyPr wrap="square" rtlCol="0">
            <a:spAutoFit/>
          </a:bodyPr>
          <a:lstStyle/>
          <a:p>
            <a:pPr algn="ctr"/>
            <a:r>
              <a:rPr lang="en-US" sz="2400" dirty="0" err="1">
                <a:solidFill>
                  <a:schemeClr val="bg1"/>
                </a:solidFill>
                <a:latin typeface="Arial" panose="020B0604020202020204" pitchFamily="34" charset="0"/>
                <a:cs typeface="Arial" panose="020B0604020202020204" pitchFamily="34" charset="0"/>
              </a:rPr>
              <a:t>Strich</a:t>
            </a:r>
            <a:r>
              <a:rPr lang="en-US" sz="2400" dirty="0">
                <a:solidFill>
                  <a:schemeClr val="bg1"/>
                </a:solidFill>
                <a:latin typeface="Arial" panose="020B0604020202020204" pitchFamily="34" charset="0"/>
                <a:cs typeface="Arial" panose="020B0604020202020204" pitchFamily="34" charset="0"/>
              </a:rPr>
              <a:t>, 1970</a:t>
            </a:r>
          </a:p>
        </p:txBody>
      </p:sp>
      <p:sp>
        <p:nvSpPr>
          <p:cNvPr id="10" name="TextBox 9"/>
          <p:cNvSpPr txBox="1"/>
          <p:nvPr/>
        </p:nvSpPr>
        <p:spPr>
          <a:xfrm>
            <a:off x="54146" y="5046020"/>
            <a:ext cx="4395755" cy="461665"/>
          </a:xfrm>
          <a:prstGeom prst="rect">
            <a:avLst/>
          </a:prstGeom>
          <a:noFill/>
        </p:spPr>
        <p:txBody>
          <a:bodyPr wrap="none" rtlCol="0">
            <a:spAutoFit/>
          </a:bodyPr>
          <a:lstStyle/>
          <a:p>
            <a:r>
              <a:rPr lang="en-US" sz="2400" dirty="0" err="1">
                <a:solidFill>
                  <a:schemeClr val="bg1"/>
                </a:solidFill>
                <a:latin typeface="Arial" panose="020B0604020202020204" pitchFamily="34" charset="0"/>
                <a:cs typeface="Arial" panose="020B0604020202020204" pitchFamily="34" charset="0"/>
              </a:rPr>
              <a:t>Iadecola</a:t>
            </a:r>
            <a:r>
              <a:rPr lang="en-US" sz="2400" dirty="0">
                <a:solidFill>
                  <a:schemeClr val="bg1"/>
                </a:solidFill>
                <a:latin typeface="Arial" panose="020B0604020202020204" pitchFamily="34" charset="0"/>
                <a:cs typeface="Arial" panose="020B0604020202020204" pitchFamily="34" charset="0"/>
              </a:rPr>
              <a:t> and Gottesman, 2019</a:t>
            </a:r>
          </a:p>
        </p:txBody>
      </p:sp>
      <mc:AlternateContent xmlns:mc="http://schemas.openxmlformats.org/markup-compatibility/2006" xmlns:p14="http://schemas.microsoft.com/office/powerpoint/2010/main">
        <mc:Choice Requires="p14">
          <p:contentPart p14:bwMode="auto" r:id="rId3">
            <p14:nvContentPartPr>
              <p14:cNvPr id="21" name="Ink 20"/>
              <p14:cNvContentPartPr/>
              <p14:nvPr/>
            </p14:nvContentPartPr>
            <p14:xfrm>
              <a:off x="3323614" y="2512565"/>
              <a:ext cx="360" cy="360"/>
            </p14:xfrm>
          </p:contentPart>
        </mc:Choice>
        <mc:Fallback xmlns="">
          <p:pic>
            <p:nvPicPr>
              <p:cNvPr id="21" name="Ink 20"/>
              <p:cNvPicPr/>
              <p:nvPr/>
            </p:nvPicPr>
            <p:blipFill>
              <a:blip r:embed="rId9"/>
              <a:stretch>
                <a:fillRect/>
              </a:stretch>
            </p:blipFill>
            <p:spPr>
              <a:xfrm>
                <a:off x="3311734" y="2500685"/>
                <a:ext cx="24120" cy="24120"/>
              </a:xfrm>
              <a:prstGeom prst="rect">
                <a:avLst/>
              </a:prstGeom>
            </p:spPr>
          </p:pic>
        </mc:Fallback>
      </mc:AlternateContent>
      <p:pic>
        <p:nvPicPr>
          <p:cNvPr id="11" name="Picture 10" descr="C:\Users\VHAECHfillec\Desktop\Capture.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87634" y="1329972"/>
            <a:ext cx="3474069" cy="2515359"/>
          </a:xfrm>
          <a:prstGeom prst="rect">
            <a:avLst/>
          </a:prstGeom>
          <a:noFill/>
          <a:ln>
            <a:noFill/>
          </a:ln>
        </p:spPr>
      </p:pic>
      <p:pic>
        <p:nvPicPr>
          <p:cNvPr id="12" name="Picture 2">
            <a:extLst>
              <a:ext uri="{FF2B5EF4-FFF2-40B4-BE49-F238E27FC236}">
                <a16:creationId xmlns:a16="http://schemas.microsoft.com/office/drawing/2014/main" id="{1868A04D-AE9E-41C6-A656-7790A166B10C}"/>
              </a:ext>
            </a:extLst>
          </p:cNvPr>
          <p:cNvPicPr>
            <a:picLocks noChangeAspect="1" noChangeArrowheads="1"/>
          </p:cNvPicPr>
          <p:nvPr/>
        </p:nvPicPr>
        <p:blipFill>
          <a:blip r:embed="rId11"/>
          <a:srcRect/>
          <a:stretch>
            <a:fillRect/>
          </a:stretch>
        </p:blipFill>
        <p:spPr bwMode="auto">
          <a:xfrm>
            <a:off x="9177267" y="1737737"/>
            <a:ext cx="2725279" cy="3013530"/>
          </a:xfrm>
          <a:prstGeom prst="rect">
            <a:avLst/>
          </a:prstGeom>
          <a:noFill/>
          <a:ln w="9525">
            <a:noFill/>
            <a:miter lim="800000"/>
            <a:headEnd/>
            <a:tailEnd/>
          </a:ln>
        </p:spPr>
      </p:pic>
      <p:sp>
        <p:nvSpPr>
          <p:cNvPr id="2" name="TextBox 1">
            <a:extLst>
              <a:ext uri="{FF2B5EF4-FFF2-40B4-BE49-F238E27FC236}">
                <a16:creationId xmlns:a16="http://schemas.microsoft.com/office/drawing/2014/main" id="{17C8E3BE-44B4-4AA7-881B-299747B07580}"/>
              </a:ext>
            </a:extLst>
          </p:cNvPr>
          <p:cNvSpPr txBox="1"/>
          <p:nvPr/>
        </p:nvSpPr>
        <p:spPr>
          <a:xfrm>
            <a:off x="9366207" y="5120263"/>
            <a:ext cx="2347400" cy="1200329"/>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Sharp, Scott, </a:t>
            </a:r>
          </a:p>
          <a:p>
            <a:pPr algn="ctr"/>
            <a:r>
              <a:rPr lang="en-US" sz="2400" dirty="0">
                <a:solidFill>
                  <a:schemeClr val="bg1"/>
                </a:solidFill>
                <a:latin typeface="Arial" panose="020B0604020202020204" pitchFamily="34" charset="0"/>
                <a:cs typeface="Arial" panose="020B0604020202020204" pitchFamily="34" charset="0"/>
              </a:rPr>
              <a:t>and Leech, 2014</a:t>
            </a:r>
          </a:p>
        </p:txBody>
      </p:sp>
      <p:pic>
        <p:nvPicPr>
          <p:cNvPr id="13" name="Picture 4" descr="MRI">
            <a:extLst>
              <a:ext uri="{FF2B5EF4-FFF2-40B4-BE49-F238E27FC236}">
                <a16:creationId xmlns:a16="http://schemas.microsoft.com/office/drawing/2014/main" id="{B93FCC54-4F8A-4C2D-86B5-B1112BD500BE}"/>
              </a:ext>
            </a:extLst>
          </p:cNvPr>
          <p:cNvPicPr>
            <a:picLocks noChangeAspect="1" noChangeArrowheads="1"/>
          </p:cNvPicPr>
          <p:nvPr/>
        </p:nvPicPr>
        <p:blipFill>
          <a:blip r:embed="rId12"/>
          <a:srcRect/>
          <a:stretch>
            <a:fillRect/>
          </a:stretch>
        </p:blipFill>
        <p:spPr bwMode="auto">
          <a:xfrm>
            <a:off x="4707266" y="4485605"/>
            <a:ext cx="1582264" cy="1834987"/>
          </a:xfrm>
          <a:prstGeom prst="rect">
            <a:avLst/>
          </a:prstGeom>
          <a:noFill/>
          <a:ln w="9525">
            <a:noFill/>
            <a:miter lim="800000"/>
            <a:headEnd/>
            <a:tailEnd/>
          </a:ln>
        </p:spPr>
      </p:pic>
      <p:sp>
        <p:nvSpPr>
          <p:cNvPr id="5" name="TextBox 4">
            <a:extLst>
              <a:ext uri="{FF2B5EF4-FFF2-40B4-BE49-F238E27FC236}">
                <a16:creationId xmlns:a16="http://schemas.microsoft.com/office/drawing/2014/main" id="{6538C2AC-1845-47EA-8C99-D5186AA36F4C}"/>
              </a:ext>
            </a:extLst>
          </p:cNvPr>
          <p:cNvSpPr txBox="1"/>
          <p:nvPr/>
        </p:nvSpPr>
        <p:spPr>
          <a:xfrm>
            <a:off x="4582106" y="6320592"/>
            <a:ext cx="1850361" cy="461665"/>
          </a:xfrm>
          <a:prstGeom prst="rect">
            <a:avLst/>
          </a:prstGeom>
          <a:noFill/>
        </p:spPr>
        <p:txBody>
          <a:bodyPr wrap="square" rtlCol="0">
            <a:spAutoFit/>
          </a:bodyPr>
          <a:lstStyle/>
          <a:p>
            <a:r>
              <a:rPr lang="en-US" sz="2400" dirty="0">
                <a:solidFill>
                  <a:schemeClr val="bg1"/>
                </a:solidFill>
              </a:rPr>
              <a:t>Caplan, 1995</a:t>
            </a:r>
          </a:p>
        </p:txBody>
      </p:sp>
      <p:sp>
        <p:nvSpPr>
          <p:cNvPr id="3" name="TextBox 2">
            <a:extLst>
              <a:ext uri="{FF2B5EF4-FFF2-40B4-BE49-F238E27FC236}">
                <a16:creationId xmlns:a16="http://schemas.microsoft.com/office/drawing/2014/main" id="{55F54FE8-EECC-47D7-B5FD-AE36E0E6760E}"/>
              </a:ext>
            </a:extLst>
          </p:cNvPr>
          <p:cNvSpPr txBox="1"/>
          <p:nvPr/>
        </p:nvSpPr>
        <p:spPr>
          <a:xfrm>
            <a:off x="478393" y="5705039"/>
            <a:ext cx="3268575" cy="1077218"/>
          </a:xfrm>
          <a:prstGeom prst="rect">
            <a:avLst/>
          </a:prstGeom>
          <a:noFill/>
        </p:spPr>
        <p:txBody>
          <a:bodyPr wrap="square" rtlCol="0">
            <a:spAutoFit/>
          </a:bodyPr>
          <a:lstStyle/>
          <a:p>
            <a:pPr algn="ctr"/>
            <a:r>
              <a:rPr lang="en-US" sz="3200" dirty="0">
                <a:solidFill>
                  <a:schemeClr val="accent2"/>
                </a:solidFill>
              </a:rPr>
              <a:t>Small Vessel Disease </a:t>
            </a:r>
            <a:r>
              <a:rPr lang="en-US" sz="3200" dirty="0">
                <a:solidFill>
                  <a:schemeClr val="bg1"/>
                </a:solidFill>
              </a:rPr>
              <a:t> </a:t>
            </a:r>
          </a:p>
        </p:txBody>
      </p:sp>
      <p:sp>
        <p:nvSpPr>
          <p:cNvPr id="14" name="TextBox 13">
            <a:extLst>
              <a:ext uri="{FF2B5EF4-FFF2-40B4-BE49-F238E27FC236}">
                <a16:creationId xmlns:a16="http://schemas.microsoft.com/office/drawing/2014/main" id="{1567563F-28A3-4352-B982-4B4A3F82690B}"/>
              </a:ext>
            </a:extLst>
          </p:cNvPr>
          <p:cNvSpPr txBox="1"/>
          <p:nvPr/>
        </p:nvSpPr>
        <p:spPr>
          <a:xfrm>
            <a:off x="7267605" y="4850280"/>
            <a:ext cx="1867398" cy="1569660"/>
          </a:xfrm>
          <a:prstGeom prst="rect">
            <a:avLst/>
          </a:prstGeom>
          <a:noFill/>
        </p:spPr>
        <p:txBody>
          <a:bodyPr wrap="square" rtlCol="0">
            <a:spAutoFit/>
          </a:bodyPr>
          <a:lstStyle/>
          <a:p>
            <a:pPr algn="ctr"/>
            <a:r>
              <a:rPr lang="en-US" sz="3200" dirty="0">
                <a:solidFill>
                  <a:schemeClr val="accent2"/>
                </a:solidFill>
              </a:rPr>
              <a:t>Diffuse Axonal Injury</a:t>
            </a:r>
            <a:r>
              <a:rPr lang="en-US" sz="3200" dirty="0">
                <a:solidFill>
                  <a:schemeClr val="bg1"/>
                </a:solidFill>
              </a:rPr>
              <a:t> </a:t>
            </a:r>
          </a:p>
        </p:txBody>
      </p:sp>
    </p:spTree>
    <p:extLst>
      <p:ext uri="{BB962C8B-B14F-4D97-AF65-F5344CB8AC3E}">
        <p14:creationId xmlns:p14="http://schemas.microsoft.com/office/powerpoint/2010/main" val="240859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367028" y="238126"/>
            <a:ext cx="9457944" cy="1116496"/>
          </a:xfrm>
        </p:spPr>
        <p:txBody>
          <a:bodyPr>
            <a:noAutofit/>
          </a:bodyPr>
          <a:lstStyle/>
          <a:p>
            <a:pPr algn="ctr">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Vascular Disease and Dementia</a:t>
            </a:r>
            <a:r>
              <a:rPr lang="en-US" dirty="0">
                <a:solidFill>
                  <a:schemeClr val="accent6">
                    <a:lumMod val="60000"/>
                    <a:lumOff val="40000"/>
                  </a:schemeClr>
                </a:solidFill>
                <a:latin typeface="Arial" panose="020B0604020202020204" pitchFamily="34" charset="0"/>
                <a:cs typeface="Arial" panose="020B0604020202020204" pitchFamily="34" charset="0"/>
              </a:rPr>
              <a:t> </a:t>
            </a:r>
          </a:p>
        </p:txBody>
      </p:sp>
      <p:sp>
        <p:nvSpPr>
          <p:cNvPr id="59395" name="Rectangle 3"/>
          <p:cNvSpPr>
            <a:spLocks noGrp="1" noChangeArrowheads="1"/>
          </p:cNvSpPr>
          <p:nvPr>
            <p:ph type="body" idx="1"/>
          </p:nvPr>
        </p:nvSpPr>
        <p:spPr>
          <a:xfrm>
            <a:off x="661988" y="1554647"/>
            <a:ext cx="11101387" cy="4646128"/>
          </a:xfrm>
        </p:spPr>
        <p:txBody>
          <a:bodyPr>
            <a:noAutofit/>
          </a:bodyPr>
          <a:lstStyle/>
          <a:p>
            <a:pPr>
              <a:lnSpc>
                <a:spcPct val="100000"/>
              </a:lnSpc>
              <a:defRPr/>
            </a:pPr>
            <a:r>
              <a:rPr lang="en-US" sz="3200" dirty="0">
                <a:solidFill>
                  <a:schemeClr val="bg1"/>
                </a:solidFill>
                <a:latin typeface="Arial" panose="020B0604020202020204" pitchFamily="34" charset="0"/>
                <a:cs typeface="Arial" panose="020B0604020202020204" pitchFamily="34" charset="0"/>
              </a:rPr>
              <a:t>Vascular risk factors are all dementia risk factors</a:t>
            </a:r>
          </a:p>
          <a:p>
            <a:pPr eaLnBrk="1" hangingPunct="1">
              <a:lnSpc>
                <a:spcPct val="100000"/>
              </a:lnSpc>
              <a:defRPr/>
            </a:pPr>
            <a:r>
              <a:rPr lang="en-US" sz="3200" dirty="0">
                <a:solidFill>
                  <a:schemeClr val="bg1"/>
                </a:solidFill>
                <a:latin typeface="Arial" panose="020B0604020202020204" pitchFamily="34" charset="0"/>
                <a:cs typeface="Arial" panose="020B0604020202020204" pitchFamily="34" charset="0"/>
              </a:rPr>
              <a:t>“Pure” AD is rare, and all major degenerative dementias – AD, PD, DLB, FTLD – have a vascular component, most notable in AD (Toledo et al. 2013)</a:t>
            </a:r>
          </a:p>
          <a:p>
            <a:pPr>
              <a:lnSpc>
                <a:spcPct val="100000"/>
              </a:lnSpc>
              <a:defRPr/>
            </a:pPr>
            <a:r>
              <a:rPr lang="en-US" sz="3200" dirty="0">
                <a:solidFill>
                  <a:schemeClr val="bg1"/>
                </a:solidFill>
                <a:latin typeface="Arial" panose="020B0604020202020204" pitchFamily="34" charset="0"/>
                <a:cs typeface="Arial" panose="020B0604020202020204" pitchFamily="34" charset="0"/>
              </a:rPr>
              <a:t>“White matter is exquisitely vulnerable to ischemia” (Wang et al. 2016)  </a:t>
            </a:r>
          </a:p>
          <a:p>
            <a:pPr>
              <a:lnSpc>
                <a:spcPct val="100000"/>
              </a:lnSpc>
              <a:defRPr/>
            </a:pPr>
            <a:r>
              <a:rPr lang="en-US" sz="3200" dirty="0">
                <a:solidFill>
                  <a:schemeClr val="bg1"/>
                </a:solidFill>
                <a:latin typeface="Arial" panose="020B0604020202020204" pitchFamily="34" charset="0"/>
                <a:cs typeface="Arial" panose="020B0604020202020204" pitchFamily="34" charset="0"/>
              </a:rPr>
              <a:t>“Cerebral SVD causes 45-65% of dementias” (</a:t>
            </a:r>
            <a:r>
              <a:rPr lang="en-US" sz="3200" dirty="0" err="1">
                <a:solidFill>
                  <a:schemeClr val="bg1"/>
                </a:solidFill>
                <a:latin typeface="Arial" panose="020B0604020202020204" pitchFamily="34" charset="0"/>
                <a:cs typeface="Arial" panose="020B0604020202020204" pitchFamily="34" charset="0"/>
              </a:rPr>
              <a:t>Hachinski</a:t>
            </a:r>
            <a:r>
              <a:rPr lang="en-US" sz="3200" dirty="0">
                <a:solidFill>
                  <a:schemeClr val="bg1"/>
                </a:solidFill>
                <a:latin typeface="Arial" panose="020B0604020202020204" pitchFamily="34" charset="0"/>
                <a:cs typeface="Arial" panose="020B0604020202020204" pitchFamily="34" charset="0"/>
              </a:rPr>
              <a:t> et al. 2019)  </a:t>
            </a:r>
          </a:p>
        </p:txBody>
      </p:sp>
    </p:spTree>
    <p:extLst>
      <p:ext uri="{BB962C8B-B14F-4D97-AF65-F5344CB8AC3E}">
        <p14:creationId xmlns:p14="http://schemas.microsoft.com/office/powerpoint/2010/main" val="2955810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52305" y="386487"/>
            <a:ext cx="11753088" cy="1325563"/>
          </a:xfrm>
        </p:spPr>
        <p:txBody>
          <a:bodyPr>
            <a:noAutofit/>
          </a:bodyPr>
          <a:lstStyle/>
          <a:p>
            <a:pPr algn="ctr">
              <a:lnSpc>
                <a:spcPct val="100000"/>
              </a:lnSpc>
            </a:pPr>
            <a:r>
              <a:rPr lang="en-US" altLang="en-US" dirty="0">
                <a:solidFill>
                  <a:schemeClr val="accent6">
                    <a:lumMod val="60000"/>
                    <a:lumOff val="40000"/>
                  </a:schemeClr>
                </a:solidFill>
                <a:latin typeface="Arial" panose="020B0604020202020204" pitchFamily="34" charset="0"/>
                <a:cs typeface="Arial" panose="020B0604020202020204" pitchFamily="34" charset="0"/>
              </a:rPr>
              <a:t>Etiopathogenesis of Alzheimer’s Disease: </a:t>
            </a:r>
            <a:br>
              <a:rPr lang="en-US" altLang="en-US" dirty="0">
                <a:solidFill>
                  <a:schemeClr val="accent6">
                    <a:lumMod val="60000"/>
                    <a:lumOff val="40000"/>
                  </a:schemeClr>
                </a:solidFill>
                <a:latin typeface="Arial" panose="020B0604020202020204" pitchFamily="34" charset="0"/>
                <a:cs typeface="Arial" panose="020B0604020202020204" pitchFamily="34" charset="0"/>
              </a:rPr>
            </a:br>
            <a:r>
              <a:rPr lang="en-US" altLang="en-US" dirty="0">
                <a:solidFill>
                  <a:schemeClr val="accent6">
                    <a:lumMod val="60000"/>
                    <a:lumOff val="40000"/>
                  </a:schemeClr>
                </a:solidFill>
                <a:latin typeface="Arial" panose="020B0604020202020204" pitchFamily="34" charset="0"/>
                <a:cs typeface="Arial" panose="020B0604020202020204" pitchFamily="34" charset="0"/>
              </a:rPr>
              <a:t>A Revised Perspective</a:t>
            </a:r>
            <a:r>
              <a:rPr lang="en-US" dirty="0">
                <a:solidFill>
                  <a:schemeClr val="accent6">
                    <a:lumMod val="60000"/>
                    <a:lumOff val="40000"/>
                  </a:schemeClr>
                </a:solidFill>
                <a:latin typeface="Arial" panose="020B0604020202020204" pitchFamily="34" charset="0"/>
                <a:cs typeface="Arial" panose="020B0604020202020204" pitchFamily="34" charset="0"/>
              </a:rPr>
              <a:t> </a:t>
            </a:r>
          </a:p>
        </p:txBody>
      </p:sp>
      <p:sp>
        <p:nvSpPr>
          <p:cNvPr id="8" name="Text Placeholder 7"/>
          <p:cNvSpPr>
            <a:spLocks noGrp="1"/>
          </p:cNvSpPr>
          <p:nvPr>
            <p:ph type="body" idx="1"/>
          </p:nvPr>
        </p:nvSpPr>
        <p:spPr>
          <a:xfrm>
            <a:off x="938213" y="5421258"/>
            <a:ext cx="5157787" cy="649042"/>
          </a:xfrm>
        </p:spPr>
        <p:txBody>
          <a:bodyPr/>
          <a:lstStyle/>
          <a:p>
            <a:pPr algn="ctr"/>
            <a:r>
              <a:rPr lang="en-US" b="0" dirty="0">
                <a:solidFill>
                  <a:schemeClr val="bg1"/>
                </a:solidFill>
                <a:latin typeface="Arial" panose="020B0604020202020204" pitchFamily="34" charset="0"/>
                <a:cs typeface="Arial" panose="020B0604020202020204" pitchFamily="34" charset="0"/>
              </a:rPr>
              <a:t>Jack et al. 2010 </a:t>
            </a:r>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1062" y="2079267"/>
            <a:ext cx="5157787" cy="2947306"/>
          </a:xfrm>
        </p:spPr>
      </p:pic>
      <p:sp>
        <p:nvSpPr>
          <p:cNvPr id="10" name="Text Placeholder 9"/>
          <p:cNvSpPr>
            <a:spLocks noGrp="1"/>
          </p:cNvSpPr>
          <p:nvPr>
            <p:ph type="body" sz="quarter" idx="3"/>
          </p:nvPr>
        </p:nvSpPr>
        <p:spPr>
          <a:xfrm>
            <a:off x="6096000" y="5421258"/>
            <a:ext cx="5183188" cy="649042"/>
          </a:xfrm>
        </p:spPr>
        <p:txBody>
          <a:bodyPr/>
          <a:lstStyle/>
          <a:p>
            <a:pPr algn="ctr"/>
            <a:r>
              <a:rPr lang="en-US" b="0" dirty="0">
                <a:solidFill>
                  <a:schemeClr val="bg1"/>
                </a:solidFill>
                <a:latin typeface="Arial" panose="020B0604020202020204" pitchFamily="34" charset="0"/>
                <a:cs typeface="Arial" panose="020B0604020202020204" pitchFamily="34" charset="0"/>
              </a:rPr>
              <a:t>Sweeney et al. 2018</a:t>
            </a:r>
          </a:p>
        </p:txBody>
      </p:sp>
      <p:pic>
        <p:nvPicPr>
          <p:cNvPr id="13" name="Content Placeholder 12"/>
          <p:cNvPicPr>
            <a:picLocks noGrp="1" noChangeAspect="1"/>
          </p:cNvPicPr>
          <p:nvPr>
            <p:ph sz="quarter" idx="4"/>
          </p:nvPr>
        </p:nvPicPr>
        <p:blipFill>
          <a:blip r:embed="rId3"/>
          <a:stretch>
            <a:fillRect/>
          </a:stretch>
        </p:blipFill>
        <p:spPr>
          <a:xfrm>
            <a:off x="6115050" y="2079267"/>
            <a:ext cx="5183188" cy="2932030"/>
          </a:xfrm>
          <a:prstGeom prst="rect">
            <a:avLst/>
          </a:prstGeom>
        </p:spPr>
      </p:pic>
      <p:sp>
        <p:nvSpPr>
          <p:cNvPr id="2" name="Arrow: Right 1">
            <a:extLst>
              <a:ext uri="{FF2B5EF4-FFF2-40B4-BE49-F238E27FC236}">
                <a16:creationId xmlns:a16="http://schemas.microsoft.com/office/drawing/2014/main" id="{7D9A52FF-1450-487B-A2B0-F77EA39025E0}"/>
              </a:ext>
            </a:extLst>
          </p:cNvPr>
          <p:cNvSpPr/>
          <p:nvPr/>
        </p:nvSpPr>
        <p:spPr>
          <a:xfrm rot="2160000">
            <a:off x="7400925" y="2396379"/>
            <a:ext cx="978408" cy="48463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77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F68BCC92-335B-4A2F-82EF-9BC87F01866F}"/>
              </a:ext>
            </a:extLst>
          </p:cNvPr>
          <p:cNvSpPr>
            <a:spLocks noGrp="1" noChangeArrowheads="1"/>
          </p:cNvSpPr>
          <p:nvPr>
            <p:ph type="title"/>
          </p:nvPr>
        </p:nvSpPr>
        <p:spPr>
          <a:xfrm>
            <a:off x="1238250" y="332760"/>
            <a:ext cx="9505950" cy="990600"/>
          </a:xfrm>
        </p:spPr>
        <p:txBody>
          <a:bodyPr>
            <a:noAutofit/>
          </a:bodyPr>
          <a:lstStyle/>
          <a:p>
            <a:pPr algn="ctr" eaLnBrk="1" hangingPunct="1">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Does AD Begin in the White Matter?</a:t>
            </a:r>
            <a:endParaRPr lang="en-US" dirty="0"/>
          </a:p>
        </p:txBody>
      </p:sp>
      <p:sp>
        <p:nvSpPr>
          <p:cNvPr id="22531" name="Rectangle 3">
            <a:extLst>
              <a:ext uri="{FF2B5EF4-FFF2-40B4-BE49-F238E27FC236}">
                <a16:creationId xmlns:a16="http://schemas.microsoft.com/office/drawing/2014/main" id="{B8D31FA6-F062-4BCD-B22F-8BBA97E42594}"/>
              </a:ext>
            </a:extLst>
          </p:cNvPr>
          <p:cNvSpPr>
            <a:spLocks noGrp="1" noChangeArrowheads="1"/>
          </p:cNvSpPr>
          <p:nvPr>
            <p:ph type="body" idx="1"/>
          </p:nvPr>
        </p:nvSpPr>
        <p:spPr>
          <a:xfrm>
            <a:off x="676274" y="1323360"/>
            <a:ext cx="11077575" cy="5353664"/>
          </a:xfrm>
        </p:spPr>
        <p:txBody>
          <a:bodyPr>
            <a:normAutofit fontScale="85000" lnSpcReduction="20000"/>
          </a:bodyPr>
          <a:lstStyle/>
          <a:p>
            <a:pPr eaLnBrk="1" hangingPunct="1">
              <a:lnSpc>
                <a:spcPct val="120000"/>
              </a:lnSpc>
            </a:pPr>
            <a:r>
              <a:rPr lang="en-US" altLang="en-US" sz="3800" dirty="0" err="1">
                <a:solidFill>
                  <a:schemeClr val="bg1"/>
                </a:solidFill>
                <a:latin typeface="Arial" panose="020B0604020202020204" pitchFamily="34" charset="0"/>
              </a:rPr>
              <a:t>Bartzokis</a:t>
            </a:r>
            <a:r>
              <a:rPr lang="en-US" altLang="en-US" sz="3800" dirty="0">
                <a:solidFill>
                  <a:schemeClr val="bg1"/>
                </a:solidFill>
                <a:latin typeface="Arial" panose="020B0604020202020204" pitchFamily="34" charset="0"/>
              </a:rPr>
              <a:t> (2011) postulated the “myelin model” of AD</a:t>
            </a:r>
          </a:p>
          <a:p>
            <a:pPr eaLnBrk="1" hangingPunct="1">
              <a:lnSpc>
                <a:spcPct val="120000"/>
              </a:lnSpc>
            </a:pPr>
            <a:r>
              <a:rPr lang="en-US" altLang="en-US" sz="3800" dirty="0">
                <a:solidFill>
                  <a:schemeClr val="bg1"/>
                </a:solidFill>
                <a:latin typeface="Arial" panose="020B0604020202020204" pitchFamily="34" charset="0"/>
              </a:rPr>
              <a:t>The initial damage of AD occurs in white matter, where myelin and oligodendrocytes are uniquely vulnerable to aging, ischemia, and TBI</a:t>
            </a:r>
          </a:p>
          <a:p>
            <a:pPr eaLnBrk="1" hangingPunct="1">
              <a:lnSpc>
                <a:spcPct val="120000"/>
              </a:lnSpc>
            </a:pPr>
            <a:r>
              <a:rPr lang="en-US" altLang="en-US" sz="3800" dirty="0">
                <a:solidFill>
                  <a:schemeClr val="bg1"/>
                </a:solidFill>
                <a:latin typeface="Arial" panose="020B0604020202020204" pitchFamily="34" charset="0"/>
                <a:cs typeface="Times New Roman" panose="02020603050405020304" pitchFamily="18" charset="0"/>
              </a:rPr>
              <a:t>Amyloid and </a:t>
            </a:r>
            <a:r>
              <a:rPr lang="en-US" altLang="en-US" sz="3800" dirty="0">
                <a:solidFill>
                  <a:schemeClr val="bg1"/>
                </a:solidFill>
                <a:latin typeface="Arial" panose="020B0604020202020204" pitchFamily="34" charset="0"/>
              </a:rPr>
              <a:t>tau are byproducts of normal homeostatic white matter repair processes</a:t>
            </a:r>
          </a:p>
          <a:p>
            <a:pPr>
              <a:lnSpc>
                <a:spcPct val="120000"/>
              </a:lnSpc>
            </a:pPr>
            <a:r>
              <a:rPr lang="en-US" altLang="en-US" sz="3800" dirty="0">
                <a:solidFill>
                  <a:schemeClr val="bg1"/>
                </a:solidFill>
                <a:latin typeface="Arial" panose="020B0604020202020204" pitchFamily="34" charset="0"/>
              </a:rPr>
              <a:t>More recently, increased volume of white matter hyperintensities has been documented in people with early-onset AD mutations </a:t>
            </a:r>
            <a:r>
              <a:rPr lang="en-US" altLang="en-US" sz="3800" i="1" dirty="0">
                <a:solidFill>
                  <a:schemeClr val="bg1"/>
                </a:solidFill>
                <a:latin typeface="Arial" panose="020B0604020202020204" pitchFamily="34" charset="0"/>
              </a:rPr>
              <a:t>up to 20 years before the expected onset of symptoms </a:t>
            </a:r>
            <a:r>
              <a:rPr lang="en-US" sz="3800" dirty="0">
                <a:solidFill>
                  <a:schemeClr val="bg1"/>
                </a:solidFill>
                <a:latin typeface="Arial" panose="020B0604020202020204" pitchFamily="34" charset="0"/>
                <a:cs typeface="Arial" panose="020B0604020202020204" pitchFamily="34" charset="0"/>
              </a:rPr>
              <a:t>(</a:t>
            </a:r>
            <a:r>
              <a:rPr lang="en-US" sz="3800" dirty="0" err="1">
                <a:solidFill>
                  <a:schemeClr val="bg1"/>
                </a:solidFill>
                <a:latin typeface="Arial" panose="020B0604020202020204" pitchFamily="34" charset="0"/>
                <a:cs typeface="Arial" panose="020B0604020202020204" pitchFamily="34" charset="0"/>
              </a:rPr>
              <a:t>Nasrabady</a:t>
            </a:r>
            <a:r>
              <a:rPr lang="en-US" sz="3800" dirty="0">
                <a:solidFill>
                  <a:schemeClr val="bg1"/>
                </a:solidFill>
                <a:latin typeface="Arial" panose="020B0604020202020204" pitchFamily="34" charset="0"/>
                <a:cs typeface="Arial" panose="020B0604020202020204" pitchFamily="34" charset="0"/>
              </a:rPr>
              <a:t> et al. 2018)</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3C4B50E3-5580-47B9-AC4D-AA17C61FAA12}"/>
              </a:ext>
            </a:extLst>
          </p:cNvPr>
          <p:cNvSpPr>
            <a:spLocks noGrp="1"/>
          </p:cNvSpPr>
          <p:nvPr>
            <p:ph type="title"/>
          </p:nvPr>
        </p:nvSpPr>
        <p:spPr>
          <a:xfrm>
            <a:off x="1752600" y="88488"/>
            <a:ext cx="8686800" cy="1064037"/>
          </a:xfrm>
        </p:spPr>
        <p:txBody>
          <a:bodyPr>
            <a:normAutofit/>
          </a:bodyPr>
          <a:lstStyle/>
          <a:p>
            <a:pPr>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From White Matter Damage to AD</a:t>
            </a:r>
            <a:endParaRPr lang="en-US" dirty="0"/>
          </a:p>
        </p:txBody>
      </p:sp>
      <p:sp>
        <p:nvSpPr>
          <p:cNvPr id="28675" name="Content Placeholder 2">
            <a:extLst>
              <a:ext uri="{FF2B5EF4-FFF2-40B4-BE49-F238E27FC236}">
                <a16:creationId xmlns:a16="http://schemas.microsoft.com/office/drawing/2014/main" id="{056CB245-154D-42C9-96AB-DEE840F4B15E}"/>
              </a:ext>
            </a:extLst>
          </p:cNvPr>
          <p:cNvSpPr>
            <a:spLocks noGrp="1" noChangeArrowheads="1"/>
          </p:cNvSpPr>
          <p:nvPr>
            <p:ph sz="half" idx="1"/>
          </p:nvPr>
        </p:nvSpPr>
        <p:spPr>
          <a:xfrm>
            <a:off x="685800" y="1360876"/>
            <a:ext cx="4472871" cy="5182799"/>
          </a:xfrm>
        </p:spPr>
        <p:txBody>
          <a:bodyPr/>
          <a:lstStyle/>
          <a:p>
            <a:pPr>
              <a:lnSpc>
                <a:spcPct val="100000"/>
              </a:lnSpc>
            </a:pPr>
            <a:r>
              <a:rPr lang="en-US" altLang="en-US" sz="3200" dirty="0">
                <a:solidFill>
                  <a:schemeClr val="bg1"/>
                </a:solidFill>
                <a:latin typeface="Arial" panose="020B0604020202020204" pitchFamily="34" charset="0"/>
                <a:cs typeface="Arial" panose="020B0604020202020204" pitchFamily="34" charset="0"/>
              </a:rPr>
              <a:t>Plaques and tangles probably matter, but are they primary?  </a:t>
            </a:r>
          </a:p>
          <a:p>
            <a:pPr>
              <a:lnSpc>
                <a:spcPct val="100000"/>
              </a:lnSpc>
            </a:pPr>
            <a:r>
              <a:rPr lang="en-US" altLang="en-US" sz="3200" i="1" dirty="0">
                <a:solidFill>
                  <a:schemeClr val="bg1"/>
                </a:solidFill>
                <a:latin typeface="Arial" panose="020B0604020202020204" pitchFamily="34" charset="0"/>
                <a:cs typeface="Arial" panose="020B0604020202020204" pitchFamily="34" charset="0"/>
              </a:rPr>
              <a:t>Something happens in the brain before plaques, tangles, and dementia set in, and white matter is a logical place to look    </a:t>
            </a:r>
          </a:p>
          <a:p>
            <a:endParaRPr lang="en-US" altLang="en-US" dirty="0"/>
          </a:p>
        </p:txBody>
      </p:sp>
      <p:pic>
        <p:nvPicPr>
          <p:cNvPr id="28676" name="Picture 5">
            <a:extLst>
              <a:ext uri="{FF2B5EF4-FFF2-40B4-BE49-F238E27FC236}">
                <a16:creationId xmlns:a16="http://schemas.microsoft.com/office/drawing/2014/main" id="{149F61BC-9A25-44D8-B830-BE868F439A2E}"/>
              </a:ext>
            </a:extLst>
          </p:cNvPr>
          <p:cNvPicPr>
            <a:picLocks noGrp="1" noChangeAspect="1" noChangeArrowheads="1"/>
          </p:cNvPicPr>
          <p:nvPr>
            <p:ph sz="half" idx="2"/>
          </p:nvPr>
        </p:nvPicPr>
        <p:blipFill>
          <a:blip r:embed="rId2">
            <a:grayscl/>
            <a:extLst>
              <a:ext uri="{28A0092B-C50C-407E-A947-70E740481C1C}">
                <a14:useLocalDpi xmlns:a14="http://schemas.microsoft.com/office/drawing/2010/main" val="0"/>
              </a:ext>
            </a:extLst>
          </a:blip>
          <a:srcRect/>
          <a:stretch>
            <a:fillRect/>
          </a:stretch>
        </p:blipFill>
        <p:spPr>
          <a:xfrm>
            <a:off x="6705600" y="2054225"/>
            <a:ext cx="2825750" cy="1944688"/>
          </a:xfrm>
          <a:noFill/>
        </p:spPr>
      </p:pic>
      <p:pic>
        <p:nvPicPr>
          <p:cNvPr id="28677" name="Picture 5" descr="AD">
            <a:extLst>
              <a:ext uri="{FF2B5EF4-FFF2-40B4-BE49-F238E27FC236}">
                <a16:creationId xmlns:a16="http://schemas.microsoft.com/office/drawing/2014/main" id="{05E872B9-DCBD-40B0-9E07-3B2DE8ECD7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275" y="4900613"/>
            <a:ext cx="26797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3E21CA3-215A-47FE-86D6-3442A56A9FCB}"/>
              </a:ext>
            </a:extLst>
          </p:cNvPr>
          <p:cNvSpPr txBox="1"/>
          <p:nvPr/>
        </p:nvSpPr>
        <p:spPr>
          <a:xfrm>
            <a:off x="5724525" y="1128714"/>
            <a:ext cx="4800600" cy="708025"/>
          </a:xfrm>
          <a:prstGeom prst="rect">
            <a:avLst/>
          </a:prstGeom>
          <a:noFill/>
        </p:spPr>
        <p:txBody>
          <a:bodyPr>
            <a:spAutoFit/>
          </a:bodyPr>
          <a:lstStyle/>
          <a:p>
            <a:pPr algn="ctr">
              <a:defRPr/>
            </a:pPr>
            <a:r>
              <a:rPr lang="en-US" sz="2000" dirty="0">
                <a:solidFill>
                  <a:schemeClr val="bg1"/>
                </a:solidFill>
                <a:latin typeface="Arial" panose="020B0604020202020204" pitchFamily="34" charset="0"/>
                <a:cs typeface="Arial" panose="020B0604020202020204" pitchFamily="34" charset="0"/>
              </a:rPr>
              <a:t>Environmental insults added to </a:t>
            </a:r>
          </a:p>
          <a:p>
            <a:pPr algn="ctr">
              <a:defRPr/>
            </a:pPr>
            <a:r>
              <a:rPr lang="en-US" sz="2000" dirty="0">
                <a:solidFill>
                  <a:schemeClr val="bg1"/>
                </a:solidFill>
                <a:latin typeface="Arial" panose="020B0604020202020204" pitchFamily="34" charset="0"/>
                <a:cs typeface="Arial" panose="020B0604020202020204" pitchFamily="34" charset="0"/>
              </a:rPr>
              <a:t>white matter </a:t>
            </a:r>
            <a:r>
              <a:rPr lang="en-US" sz="2000" dirty="0" err="1">
                <a:solidFill>
                  <a:schemeClr val="bg1"/>
                </a:solidFill>
                <a:latin typeface="Arial" panose="020B0604020202020204" pitchFamily="34" charset="0"/>
                <a:cs typeface="Arial" panose="020B0604020202020204" pitchFamily="34" charset="0"/>
              </a:rPr>
              <a:t>retrogenesis</a:t>
            </a:r>
            <a:r>
              <a:rPr lang="en-US" sz="2000" dirty="0">
                <a:solidFill>
                  <a:schemeClr val="bg1"/>
                </a:solidFill>
                <a:latin typeface="Arial" panose="020B0604020202020204" pitchFamily="34" charset="0"/>
                <a:cs typeface="Arial" panose="020B0604020202020204" pitchFamily="34" charset="0"/>
              </a:rPr>
              <a:t>  </a:t>
            </a:r>
          </a:p>
        </p:txBody>
      </p:sp>
      <p:sp>
        <p:nvSpPr>
          <p:cNvPr id="4" name="Arrow: Down 3">
            <a:extLst>
              <a:ext uri="{FF2B5EF4-FFF2-40B4-BE49-F238E27FC236}">
                <a16:creationId xmlns:a16="http://schemas.microsoft.com/office/drawing/2014/main" id="{FB11E00B-764B-4190-8F1D-6C80322AC7B4}"/>
              </a:ext>
            </a:extLst>
          </p:cNvPr>
          <p:cNvSpPr>
            <a:spLocks noChangeArrowheads="1"/>
          </p:cNvSpPr>
          <p:nvPr/>
        </p:nvSpPr>
        <p:spPr bwMode="auto">
          <a:xfrm rot="1260000">
            <a:off x="7056439" y="4010025"/>
            <a:ext cx="484187" cy="903288"/>
          </a:xfrm>
          <a:prstGeom prst="downArrow">
            <a:avLst>
              <a:gd name="adj1" fmla="val 50000"/>
              <a:gd name="adj2" fmla="val 50025"/>
            </a:avLst>
          </a:prstGeom>
          <a:solidFill>
            <a:srgbClr val="FF0000"/>
          </a:solidFill>
          <a:ln w="9525" algn="ctr">
            <a:solidFill>
              <a:schemeClr val="tx1"/>
            </a:solidFill>
            <a:round/>
            <a:headEnd/>
            <a:tailEnd/>
          </a:ln>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7" name="Arrow: Down 6">
            <a:extLst>
              <a:ext uri="{FF2B5EF4-FFF2-40B4-BE49-F238E27FC236}">
                <a16:creationId xmlns:a16="http://schemas.microsoft.com/office/drawing/2014/main" id="{FA866CE3-8E27-4F67-9D89-9381F2652EFC}"/>
              </a:ext>
            </a:extLst>
          </p:cNvPr>
          <p:cNvSpPr>
            <a:spLocks noChangeArrowheads="1"/>
          </p:cNvSpPr>
          <p:nvPr/>
        </p:nvSpPr>
        <p:spPr bwMode="auto">
          <a:xfrm rot="19080000">
            <a:off x="7175653" y="1790240"/>
            <a:ext cx="484188" cy="977900"/>
          </a:xfrm>
          <a:prstGeom prst="downArrow">
            <a:avLst>
              <a:gd name="adj1" fmla="val 50000"/>
              <a:gd name="adj2" fmla="val 50024"/>
            </a:avLst>
          </a:prstGeom>
          <a:solidFill>
            <a:srgbClr val="FF0000"/>
          </a:solidFill>
          <a:ln w="9525" algn="ctr">
            <a:solidFill>
              <a:schemeClr val="tx1"/>
            </a:solidFill>
            <a:round/>
            <a:headEnd/>
            <a:tailEnd/>
          </a:ln>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solidFill>
                <a:srgbClr val="FF0000"/>
              </a:solidFill>
            </a:endParaRPr>
          </a:p>
        </p:txBody>
      </p:sp>
      <p:sp>
        <p:nvSpPr>
          <p:cNvPr id="8" name="Arrow: Down 7">
            <a:extLst>
              <a:ext uri="{FF2B5EF4-FFF2-40B4-BE49-F238E27FC236}">
                <a16:creationId xmlns:a16="http://schemas.microsoft.com/office/drawing/2014/main" id="{17903CB7-3910-4F76-A386-1CDCF55DEC3F}"/>
              </a:ext>
            </a:extLst>
          </p:cNvPr>
          <p:cNvSpPr>
            <a:spLocks noChangeArrowheads="1"/>
          </p:cNvSpPr>
          <p:nvPr/>
        </p:nvSpPr>
        <p:spPr bwMode="auto">
          <a:xfrm rot="2340000">
            <a:off x="8405814" y="1797050"/>
            <a:ext cx="484187" cy="979488"/>
          </a:xfrm>
          <a:prstGeom prst="downArrow">
            <a:avLst>
              <a:gd name="adj1" fmla="val 50000"/>
              <a:gd name="adj2" fmla="val 50106"/>
            </a:avLst>
          </a:prstGeom>
          <a:solidFill>
            <a:srgbClr val="FF0000"/>
          </a:solidFill>
          <a:ln w="9525" algn="ctr">
            <a:solidFill>
              <a:schemeClr val="tx1"/>
            </a:solidFill>
            <a:round/>
            <a:headEnd/>
            <a:tailEnd/>
          </a:ln>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
        <p:nvSpPr>
          <p:cNvPr id="9" name="TextBox 8">
            <a:extLst>
              <a:ext uri="{FF2B5EF4-FFF2-40B4-BE49-F238E27FC236}">
                <a16:creationId xmlns:a16="http://schemas.microsoft.com/office/drawing/2014/main" id="{867D7230-7768-4085-8B2D-E06384AD9971}"/>
              </a:ext>
            </a:extLst>
          </p:cNvPr>
          <p:cNvSpPr txBox="1"/>
          <p:nvPr/>
        </p:nvSpPr>
        <p:spPr>
          <a:xfrm>
            <a:off x="7764463" y="4108450"/>
            <a:ext cx="1054100" cy="706438"/>
          </a:xfrm>
          <a:prstGeom prst="rect">
            <a:avLst/>
          </a:prstGeom>
          <a:noFill/>
        </p:spPr>
        <p:txBody>
          <a:bodyPr>
            <a:spAutoFit/>
          </a:bodyPr>
          <a:lstStyle/>
          <a:p>
            <a:pPr algn="ctr">
              <a:defRPr/>
            </a:pPr>
            <a:r>
              <a:rPr lang="en-US" sz="4000" dirty="0">
                <a:solidFill>
                  <a:schemeClr val="bg1"/>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C4704F8B-3B62-4B02-8A82-375968ABDCFC}"/>
              </a:ext>
            </a:extLst>
          </p:cNvPr>
          <p:cNvSpPr txBox="1"/>
          <p:nvPr/>
        </p:nvSpPr>
        <p:spPr>
          <a:xfrm>
            <a:off x="8702676" y="5138739"/>
            <a:ext cx="1812925" cy="954087"/>
          </a:xfrm>
          <a:prstGeom prst="rect">
            <a:avLst/>
          </a:prstGeom>
          <a:noFill/>
        </p:spPr>
        <p:txBody>
          <a:bodyPr>
            <a:spAutoFit/>
          </a:bodyPr>
          <a:lstStyle/>
          <a:p>
            <a:pPr algn="ctr">
              <a:defRPr/>
            </a:pPr>
            <a:r>
              <a:rPr lang="en-US" sz="2800" dirty="0">
                <a:solidFill>
                  <a:schemeClr val="bg1"/>
                </a:solidFill>
                <a:latin typeface="Arial" panose="020B0604020202020204" pitchFamily="34" charset="0"/>
                <a:cs typeface="Arial" panose="020B0604020202020204" pitchFamily="34" charset="0"/>
              </a:rPr>
              <a:t>AD</a:t>
            </a:r>
          </a:p>
          <a:p>
            <a:pPr algn="ctr">
              <a:defRPr/>
            </a:pPr>
            <a:r>
              <a:rPr lang="en-US" sz="2800" dirty="0">
                <a:solidFill>
                  <a:schemeClr val="bg1"/>
                </a:solidFill>
                <a:latin typeface="Arial" panose="020B0604020202020204" pitchFamily="34" charset="0"/>
                <a:cs typeface="Arial" panose="020B0604020202020204" pitchFamily="34" charset="0"/>
              </a:rPr>
              <a:t>Dementia</a:t>
            </a:r>
          </a:p>
        </p:txBody>
      </p:sp>
      <p:sp>
        <p:nvSpPr>
          <p:cNvPr id="11" name="Arrow: Down 10">
            <a:extLst>
              <a:ext uri="{FF2B5EF4-FFF2-40B4-BE49-F238E27FC236}">
                <a16:creationId xmlns:a16="http://schemas.microsoft.com/office/drawing/2014/main" id="{A133B0E4-86E3-461F-B369-88BBF88D17DF}"/>
              </a:ext>
            </a:extLst>
          </p:cNvPr>
          <p:cNvSpPr>
            <a:spLocks noChangeArrowheads="1"/>
          </p:cNvSpPr>
          <p:nvPr/>
        </p:nvSpPr>
        <p:spPr bwMode="auto">
          <a:xfrm rot="20400000">
            <a:off x="9049479" y="4134616"/>
            <a:ext cx="485775" cy="979488"/>
          </a:xfrm>
          <a:prstGeom prst="downArrow">
            <a:avLst>
              <a:gd name="adj1" fmla="val 50000"/>
              <a:gd name="adj2" fmla="val 49942"/>
            </a:avLst>
          </a:prstGeom>
          <a:solidFill>
            <a:srgbClr val="FF0000"/>
          </a:solidFill>
          <a:ln w="9525" algn="ctr">
            <a:solidFill>
              <a:schemeClr val="tx1"/>
            </a:solidFill>
            <a:round/>
            <a:headEnd/>
            <a:tailEnd/>
          </a:ln>
        </p:spPr>
        <p:txBody>
          <a:bodyPr wrap="none"/>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9394" name="Title 14"/>
          <p:cNvSpPr txBox="1">
            <a:spLocks/>
          </p:cNvSpPr>
          <p:nvPr/>
        </p:nvSpPr>
        <p:spPr bwMode="auto">
          <a:xfrm>
            <a:off x="1209675" y="26196"/>
            <a:ext cx="974022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4400" dirty="0">
                <a:solidFill>
                  <a:schemeClr val="accent6">
                    <a:lumMod val="60000"/>
                    <a:lumOff val="40000"/>
                  </a:schemeClr>
                </a:solidFill>
              </a:rPr>
              <a:t>Traumatic Brain Injury and Dementia</a:t>
            </a:r>
          </a:p>
        </p:txBody>
      </p:sp>
      <p:sp>
        <p:nvSpPr>
          <p:cNvPr id="59397" name="Footer Placeholder 1"/>
          <p:cNvSpPr>
            <a:spLocks noGrp="1"/>
          </p:cNvSpPr>
          <p:nvPr>
            <p:ph type="ftr" sz="quarter" idx="11"/>
          </p:nvPr>
        </p:nvSpPr>
        <p:spPr bwMode="auto">
          <a:xfrm>
            <a:off x="1628776" y="5988051"/>
            <a:ext cx="8939213" cy="84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a:solidFill>
                  <a:schemeClr val="bg1"/>
                </a:solidFill>
              </a:rPr>
              <a:t>Sources: Centers for Disease Control, 2014. http://www.cdc.gov/traumaticbraininjury/get_the_facts.html </a:t>
            </a:r>
          </a:p>
          <a:p>
            <a:pPr eaLnBrk="1" hangingPunct="1">
              <a:spcBef>
                <a:spcPct val="0"/>
              </a:spcBef>
              <a:buFontTx/>
              <a:buNone/>
            </a:pPr>
            <a:endParaRPr lang="en-US" altLang="en-US" sz="300" dirty="0">
              <a:solidFill>
                <a:schemeClr val="bg1"/>
              </a:solidFill>
            </a:endParaRPr>
          </a:p>
          <a:p>
            <a:pPr eaLnBrk="1" hangingPunct="1">
              <a:spcBef>
                <a:spcPct val="0"/>
              </a:spcBef>
              <a:buFontTx/>
              <a:buNone/>
            </a:pPr>
            <a:r>
              <a:rPr lang="en-US" altLang="en-US" sz="1200" dirty="0">
                <a:solidFill>
                  <a:schemeClr val="bg1"/>
                </a:solidFill>
              </a:rPr>
              <a:t>Coronado, V, McGuire, LC, </a:t>
            </a:r>
            <a:r>
              <a:rPr lang="en-US" altLang="en-US" sz="1200" dirty="0" err="1">
                <a:solidFill>
                  <a:schemeClr val="bg1"/>
                </a:solidFill>
              </a:rPr>
              <a:t>Sarmento</a:t>
            </a:r>
            <a:r>
              <a:rPr lang="en-US" altLang="en-US" sz="1200" dirty="0">
                <a:solidFill>
                  <a:schemeClr val="bg1"/>
                </a:solidFill>
              </a:rPr>
              <a:t>, K, Bell, J, </a:t>
            </a:r>
            <a:r>
              <a:rPr lang="en-US" altLang="en-US" sz="1200" dirty="0" err="1">
                <a:solidFill>
                  <a:schemeClr val="bg1"/>
                </a:solidFill>
              </a:rPr>
              <a:t>Lionbarger</a:t>
            </a:r>
            <a:r>
              <a:rPr lang="en-US" altLang="en-US" sz="1200" dirty="0">
                <a:solidFill>
                  <a:schemeClr val="bg1"/>
                </a:solidFill>
              </a:rPr>
              <a:t>, MR, Jones, CD, Geller, AI, Khoury, N, Xu, L. (2012). Trends in Traumatic Brain Injury in the U.S. and the public health response: 1995-2009. </a:t>
            </a:r>
            <a:r>
              <a:rPr lang="en-US" altLang="en-US" sz="1200" i="1" dirty="0">
                <a:solidFill>
                  <a:schemeClr val="bg1"/>
                </a:solidFill>
              </a:rPr>
              <a:t>Journal of Safety Research,</a:t>
            </a:r>
            <a:r>
              <a:rPr lang="en-US" altLang="en-US" sz="1200" dirty="0">
                <a:solidFill>
                  <a:schemeClr val="bg1"/>
                </a:solidFill>
              </a:rPr>
              <a:t>. 43(4), 299-307.</a:t>
            </a:r>
          </a:p>
          <a:p>
            <a:pPr eaLnBrk="1" hangingPunct="1">
              <a:spcBef>
                <a:spcPct val="0"/>
              </a:spcBef>
              <a:buFontTx/>
              <a:buNone/>
            </a:pPr>
            <a:endParaRPr lang="en-US" altLang="en-US" sz="1200" dirty="0"/>
          </a:p>
        </p:txBody>
      </p:sp>
      <p:sp>
        <p:nvSpPr>
          <p:cNvPr id="59398" name="Freeform 6"/>
          <p:cNvSpPr>
            <a:spLocks noChangeAspect="1"/>
          </p:cNvSpPr>
          <p:nvPr>
            <p:custDataLst>
              <p:tags r:id="rId1"/>
            </p:custDataLst>
          </p:nvPr>
        </p:nvSpPr>
        <p:spPr bwMode="gray">
          <a:xfrm>
            <a:off x="5224463" y="1244601"/>
            <a:ext cx="1308100" cy="1184275"/>
          </a:xfrm>
          <a:custGeom>
            <a:avLst/>
            <a:gdLst>
              <a:gd name="T0" fmla="*/ 2147483647 w 1374"/>
              <a:gd name="T1" fmla="*/ 0 h 1189"/>
              <a:gd name="T2" fmla="*/ 0 w 1374"/>
              <a:gd name="T3" fmla="*/ 2147483647 h 1189"/>
              <a:gd name="T4" fmla="*/ 2147483647 w 1374"/>
              <a:gd name="T5" fmla="*/ 2147483647 h 1189"/>
              <a:gd name="T6" fmla="*/ 2147483647 w 1374"/>
              <a:gd name="T7" fmla="*/ 0 h 11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4" h="1189">
                <a:moveTo>
                  <a:pt x="688" y="0"/>
                </a:moveTo>
                <a:lnTo>
                  <a:pt x="0" y="1189"/>
                </a:lnTo>
                <a:lnTo>
                  <a:pt x="1374" y="1189"/>
                </a:lnTo>
                <a:lnTo>
                  <a:pt x="688" y="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399" name="Freeform 7"/>
          <p:cNvSpPr>
            <a:spLocks noChangeAspect="1"/>
          </p:cNvSpPr>
          <p:nvPr>
            <p:custDataLst>
              <p:tags r:id="rId2"/>
            </p:custDataLst>
          </p:nvPr>
        </p:nvSpPr>
        <p:spPr bwMode="gray">
          <a:xfrm>
            <a:off x="4681538" y="2414589"/>
            <a:ext cx="2400300" cy="1101725"/>
          </a:xfrm>
          <a:custGeom>
            <a:avLst/>
            <a:gdLst>
              <a:gd name="T0" fmla="*/ 0 w 2936"/>
              <a:gd name="T1" fmla="*/ 2147483647 h 1190"/>
              <a:gd name="T2" fmla="*/ 2147483647 w 2936"/>
              <a:gd name="T3" fmla="*/ 2147483647 h 1190"/>
              <a:gd name="T4" fmla="*/ 2147483647 w 2936"/>
              <a:gd name="T5" fmla="*/ 0 h 1190"/>
              <a:gd name="T6" fmla="*/ 2147483647 w 2936"/>
              <a:gd name="T7" fmla="*/ 0 h 1190"/>
              <a:gd name="T8" fmla="*/ 0 w 2936"/>
              <a:gd name="T9" fmla="*/ 2147483647 h 1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6" h="1190">
                <a:moveTo>
                  <a:pt x="0" y="1190"/>
                </a:moveTo>
                <a:lnTo>
                  <a:pt x="2936" y="1190"/>
                </a:lnTo>
                <a:lnTo>
                  <a:pt x="2248" y="0"/>
                </a:lnTo>
                <a:lnTo>
                  <a:pt x="688" y="0"/>
                </a:lnTo>
                <a:lnTo>
                  <a:pt x="0" y="1190"/>
                </a:lnTo>
                <a:close/>
              </a:path>
            </a:pathLst>
          </a:custGeom>
          <a:solidFill>
            <a:schemeClr val="hlink"/>
          </a:solidFill>
          <a:ln>
            <a:noFill/>
          </a:ln>
          <a:extLst>
            <a:ext uri="{91240B29-F687-4F45-9708-019B960494DF}">
              <a14:hiddenLine xmlns:a14="http://schemas.microsoft.com/office/drawing/2010/main" w="19050" cap="flat" cmpd="sng">
                <a:solidFill>
                  <a:srgbClr val="000000"/>
                </a:solidFill>
                <a:prstDash val="solid"/>
                <a:round/>
                <a:headEnd type="none" w="med" len="med"/>
                <a:tailEnd type="none" w="med" len="med"/>
              </a14:hiddenLine>
            </a:ext>
          </a:extLst>
        </p:spPr>
        <p:txBody>
          <a:bodyPr/>
          <a:lstStyle/>
          <a:p>
            <a:endParaRPr lang="en-US"/>
          </a:p>
        </p:txBody>
      </p:sp>
      <p:sp>
        <p:nvSpPr>
          <p:cNvPr id="59400" name="Freeform 8"/>
          <p:cNvSpPr>
            <a:spLocks noChangeAspect="1"/>
          </p:cNvSpPr>
          <p:nvPr>
            <p:custDataLst>
              <p:tags r:id="rId3"/>
            </p:custDataLst>
          </p:nvPr>
        </p:nvSpPr>
        <p:spPr bwMode="gray">
          <a:xfrm>
            <a:off x="4168776" y="3470275"/>
            <a:ext cx="3400425" cy="1023938"/>
          </a:xfrm>
          <a:custGeom>
            <a:avLst/>
            <a:gdLst>
              <a:gd name="T0" fmla="*/ 0 w 4488"/>
              <a:gd name="T1" fmla="*/ 2147483647 h 1183"/>
              <a:gd name="T2" fmla="*/ 2147483647 w 4488"/>
              <a:gd name="T3" fmla="*/ 2147483647 h 1183"/>
              <a:gd name="T4" fmla="*/ 2147483647 w 4488"/>
              <a:gd name="T5" fmla="*/ 0 h 1183"/>
              <a:gd name="T6" fmla="*/ 2147483647 w 4488"/>
              <a:gd name="T7" fmla="*/ 0 h 1183"/>
              <a:gd name="T8" fmla="*/ 0 w 4488"/>
              <a:gd name="T9" fmla="*/ 2147483647 h 1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88" h="1183">
                <a:moveTo>
                  <a:pt x="0" y="1183"/>
                </a:moveTo>
                <a:lnTo>
                  <a:pt x="4488" y="1183"/>
                </a:lnTo>
                <a:lnTo>
                  <a:pt x="3806" y="0"/>
                </a:lnTo>
                <a:lnTo>
                  <a:pt x="682" y="0"/>
                </a:lnTo>
                <a:lnTo>
                  <a:pt x="0" y="1183"/>
                </a:lnTo>
                <a:close/>
              </a:path>
            </a:pathLst>
          </a:custGeom>
          <a:solidFill>
            <a:srgbClr val="002A76"/>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a:lstStyle/>
          <a:p>
            <a:endParaRPr lang="en-US"/>
          </a:p>
        </p:txBody>
      </p:sp>
      <p:sp>
        <p:nvSpPr>
          <p:cNvPr id="59401" name="Text Box 9"/>
          <p:cNvSpPr txBox="1">
            <a:spLocks noChangeArrowheads="1"/>
          </p:cNvSpPr>
          <p:nvPr>
            <p:custDataLst>
              <p:tags r:id="rId4"/>
            </p:custDataLst>
          </p:nvPr>
        </p:nvSpPr>
        <p:spPr bwMode="gray">
          <a:xfrm>
            <a:off x="5405439" y="1836739"/>
            <a:ext cx="8461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1400" b="1" dirty="0">
                <a:solidFill>
                  <a:srgbClr val="0C1621"/>
                </a:solidFill>
                <a:latin typeface="Franklin Gothic Medium Cond" panose="020B0606030402020204" pitchFamily="34" charset="0"/>
              </a:rPr>
              <a:t>50,000</a:t>
            </a:r>
          </a:p>
          <a:p>
            <a:pPr algn="ctr" eaLnBrk="1" hangingPunct="1">
              <a:buFontTx/>
              <a:buNone/>
            </a:pPr>
            <a:r>
              <a:rPr lang="en-US" altLang="en-US" sz="1400" dirty="0">
                <a:solidFill>
                  <a:srgbClr val="0C1621"/>
                </a:solidFill>
                <a:latin typeface="Franklin Gothic Medium Cond" panose="020B0606030402020204" pitchFamily="34" charset="0"/>
              </a:rPr>
              <a:t>Deaths</a:t>
            </a:r>
          </a:p>
        </p:txBody>
      </p:sp>
      <p:sp>
        <p:nvSpPr>
          <p:cNvPr id="59402" name="Text Box 9"/>
          <p:cNvSpPr txBox="1">
            <a:spLocks noChangeArrowheads="1"/>
          </p:cNvSpPr>
          <p:nvPr>
            <p:custDataLst>
              <p:tags r:id="rId5"/>
            </p:custDataLst>
          </p:nvPr>
        </p:nvSpPr>
        <p:spPr bwMode="gray">
          <a:xfrm>
            <a:off x="5153025" y="2746376"/>
            <a:ext cx="14874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1400" b="1">
                <a:solidFill>
                  <a:schemeClr val="bg1"/>
                </a:solidFill>
                <a:latin typeface="Franklin Gothic Medium Cond" panose="020B0606030402020204" pitchFamily="34" charset="0"/>
              </a:rPr>
              <a:t>280,000</a:t>
            </a:r>
          </a:p>
          <a:p>
            <a:pPr algn="ctr" eaLnBrk="1" hangingPunct="1">
              <a:buFontTx/>
              <a:buNone/>
            </a:pPr>
            <a:r>
              <a:rPr lang="en-US" altLang="en-US" sz="1400">
                <a:solidFill>
                  <a:schemeClr val="bg1"/>
                </a:solidFill>
                <a:latin typeface="Franklin Gothic Medium Cond" panose="020B0606030402020204" pitchFamily="34" charset="0"/>
              </a:rPr>
              <a:t>Hospitalizations</a:t>
            </a:r>
          </a:p>
        </p:txBody>
      </p:sp>
      <p:sp>
        <p:nvSpPr>
          <p:cNvPr id="59403" name="Text Box 9"/>
          <p:cNvSpPr txBox="1">
            <a:spLocks noChangeArrowheads="1"/>
          </p:cNvSpPr>
          <p:nvPr>
            <p:custDataLst>
              <p:tags r:id="rId6"/>
            </p:custDataLst>
          </p:nvPr>
        </p:nvSpPr>
        <p:spPr bwMode="gray">
          <a:xfrm>
            <a:off x="4572000" y="3708401"/>
            <a:ext cx="26606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801688"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defTabSz="801688"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defTabSz="801688"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1400" b="1">
                <a:solidFill>
                  <a:schemeClr val="bg1"/>
                </a:solidFill>
                <a:latin typeface="Franklin Gothic Medium Cond" panose="020B0606030402020204" pitchFamily="34" charset="0"/>
              </a:rPr>
              <a:t>2,200,000 </a:t>
            </a:r>
          </a:p>
          <a:p>
            <a:pPr algn="ctr" eaLnBrk="1" hangingPunct="1">
              <a:buFontTx/>
              <a:buNone/>
            </a:pPr>
            <a:r>
              <a:rPr lang="en-US" altLang="en-US" sz="1400">
                <a:solidFill>
                  <a:schemeClr val="bg1"/>
                </a:solidFill>
                <a:latin typeface="Franklin Gothic Medium Cond" panose="020B0606030402020204" pitchFamily="34" charset="0"/>
              </a:rPr>
              <a:t>Emergency Department Visits</a:t>
            </a:r>
          </a:p>
        </p:txBody>
      </p:sp>
      <p:sp>
        <p:nvSpPr>
          <p:cNvPr id="13" name="TextBox 12"/>
          <p:cNvSpPr txBox="1"/>
          <p:nvPr/>
        </p:nvSpPr>
        <p:spPr>
          <a:xfrm>
            <a:off x="2810939" y="5518151"/>
            <a:ext cx="6171660" cy="307777"/>
          </a:xfrm>
          <a:prstGeom prst="rect">
            <a:avLst/>
          </a:prstGeom>
          <a:solidFill>
            <a:schemeClr val="accent5">
              <a:lumMod val="20000"/>
              <a:lumOff val="80000"/>
            </a:schemeClr>
          </a:solidFill>
        </p:spPr>
        <p:txBody>
          <a:bodyPr wrap="square">
            <a:spAutoFit/>
          </a:bodyPr>
          <a:lstStyle/>
          <a:p>
            <a:pPr algn="ctr">
              <a:defRPr/>
            </a:pPr>
            <a:r>
              <a:rPr lang="en-US" sz="1400" b="1" i="1" dirty="0">
                <a:solidFill>
                  <a:schemeClr val="tx2"/>
                </a:solidFill>
                <a:latin typeface="Arial" charset="0"/>
                <a:cs typeface="Arial" charset="0"/>
              </a:rPr>
              <a:t>An estimated 2.5 million TBIs occur in the United States annually.</a:t>
            </a:r>
          </a:p>
        </p:txBody>
      </p:sp>
      <p:sp>
        <p:nvSpPr>
          <p:cNvPr id="2" name="Trapezoid 1"/>
          <p:cNvSpPr/>
          <p:nvPr/>
        </p:nvSpPr>
        <p:spPr>
          <a:xfrm>
            <a:off x="3762376" y="4494213"/>
            <a:ext cx="4189413" cy="836612"/>
          </a:xfrm>
          <a:prstGeom prst="trapezoid">
            <a:avLst>
              <a:gd name="adj" fmla="val 482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6" name="TextBox 3"/>
          <p:cNvSpPr txBox="1">
            <a:spLocks noChangeArrowheads="1"/>
          </p:cNvSpPr>
          <p:nvPr/>
        </p:nvSpPr>
        <p:spPr bwMode="auto">
          <a:xfrm>
            <a:off x="4210050" y="4651376"/>
            <a:ext cx="316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chemeClr val="bg1"/>
                </a:solidFill>
                <a:latin typeface="Franklin Gothic Medium Cond" panose="020B0606030402020204" pitchFamily="34" charset="0"/>
              </a:rPr>
              <a:t>???</a:t>
            </a:r>
          </a:p>
          <a:p>
            <a:pPr algn="ctr" eaLnBrk="1" hangingPunct="1">
              <a:spcBef>
                <a:spcPct val="0"/>
              </a:spcBef>
              <a:buFontTx/>
              <a:buNone/>
            </a:pPr>
            <a:r>
              <a:rPr lang="en-US" altLang="en-US" sz="1400" dirty="0">
                <a:solidFill>
                  <a:schemeClr val="bg1"/>
                </a:solidFill>
                <a:latin typeface="Franklin Gothic Medium Cond" panose="020B0606030402020204" pitchFamily="34" charset="0"/>
              </a:rPr>
              <a:t>Receiving Other Medical Care or No Care</a:t>
            </a:r>
          </a:p>
        </p:txBody>
      </p:sp>
      <p:sp>
        <p:nvSpPr>
          <p:cNvPr id="5" name="TextBox 4">
            <a:extLst>
              <a:ext uri="{FF2B5EF4-FFF2-40B4-BE49-F238E27FC236}">
                <a16:creationId xmlns:a16="http://schemas.microsoft.com/office/drawing/2014/main" id="{04F1C724-B006-4BBC-8573-64FCAD2D3087}"/>
              </a:ext>
            </a:extLst>
          </p:cNvPr>
          <p:cNvSpPr txBox="1"/>
          <p:nvPr/>
        </p:nvSpPr>
        <p:spPr>
          <a:xfrm>
            <a:off x="137652" y="2933702"/>
            <a:ext cx="4097797" cy="1908215"/>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Return to work is possible </a:t>
            </a:r>
          </a:p>
          <a:p>
            <a:pPr algn="ctr"/>
            <a:r>
              <a:rPr lang="en-US" sz="2000" dirty="0">
                <a:solidFill>
                  <a:schemeClr val="bg1"/>
                </a:solidFill>
                <a:latin typeface="Arial" panose="020B0604020202020204" pitchFamily="34" charset="0"/>
                <a:cs typeface="Arial" panose="020B0604020202020204" pitchFamily="34" charset="0"/>
              </a:rPr>
              <a:t>for only 2/3 of those with </a:t>
            </a:r>
            <a:r>
              <a:rPr lang="en-US" sz="2000" i="1" dirty="0">
                <a:solidFill>
                  <a:schemeClr val="bg1"/>
                </a:solidFill>
                <a:latin typeface="Arial" panose="020B0604020202020204" pitchFamily="34" charset="0"/>
                <a:cs typeface="Arial" panose="020B0604020202020204" pitchFamily="34" charset="0"/>
              </a:rPr>
              <a:t>moderate TBI</a:t>
            </a:r>
            <a:r>
              <a:rPr lang="en-US" sz="2000" dirty="0">
                <a:solidFill>
                  <a:schemeClr val="bg1"/>
                </a:solidFill>
                <a:latin typeface="Arial" panose="020B0604020202020204" pitchFamily="34" charset="0"/>
                <a:cs typeface="Arial" panose="020B0604020202020204" pitchFamily="34" charset="0"/>
              </a:rPr>
              <a:t> and 1/3 of those with </a:t>
            </a:r>
            <a:r>
              <a:rPr lang="en-US" sz="2000" i="1" dirty="0">
                <a:solidFill>
                  <a:schemeClr val="bg1"/>
                </a:solidFill>
                <a:latin typeface="Arial" panose="020B0604020202020204" pitchFamily="34" charset="0"/>
                <a:cs typeface="Arial" panose="020B0604020202020204" pitchFamily="34" charset="0"/>
              </a:rPr>
              <a:t>severe TBI</a:t>
            </a:r>
            <a:r>
              <a:rPr lang="en-US" sz="2000" dirty="0">
                <a:solidFill>
                  <a:schemeClr val="bg1"/>
                </a:solidFill>
                <a:latin typeface="Arial" panose="020B0604020202020204" pitchFamily="34" charset="0"/>
                <a:cs typeface="Arial" panose="020B0604020202020204" pitchFamily="34" charset="0"/>
              </a:rPr>
              <a:t>, and work is not at pre-injury levels (Sherer et al. 2000)   </a:t>
            </a:r>
          </a:p>
          <a:p>
            <a:endParaRPr lang="en-US" dirty="0"/>
          </a:p>
        </p:txBody>
      </p:sp>
      <p:sp>
        <p:nvSpPr>
          <p:cNvPr id="4" name="TextBox 3">
            <a:extLst>
              <a:ext uri="{FF2B5EF4-FFF2-40B4-BE49-F238E27FC236}">
                <a16:creationId xmlns:a16="http://schemas.microsoft.com/office/drawing/2014/main" id="{BDCA26A2-92E6-49DB-B65C-3E7367328286}"/>
              </a:ext>
            </a:extLst>
          </p:cNvPr>
          <p:cNvSpPr txBox="1"/>
          <p:nvPr/>
        </p:nvSpPr>
        <p:spPr>
          <a:xfrm>
            <a:off x="224088" y="1115160"/>
            <a:ext cx="3844172" cy="1631216"/>
          </a:xfrm>
          <a:prstGeom prst="rect">
            <a:avLst/>
          </a:prstGeom>
          <a:noFill/>
        </p:spPr>
        <p:txBody>
          <a:bodyPr wrap="square" rtlCol="0">
            <a:spAutoFit/>
          </a:bodyPr>
          <a:lstStyle/>
          <a:p>
            <a:pPr algn="ctr"/>
            <a:r>
              <a:rPr lang="en-US" sz="2000" i="1" dirty="0">
                <a:solidFill>
                  <a:schemeClr val="bg1"/>
                </a:solidFill>
                <a:latin typeface="Arial" panose="020B0604020202020204" pitchFamily="34" charset="0"/>
                <a:cs typeface="Arial" panose="020B0604020202020204" pitchFamily="34" charset="0"/>
              </a:rPr>
              <a:t>Mild TBI </a:t>
            </a:r>
            <a:r>
              <a:rPr lang="en-US" sz="2000" dirty="0">
                <a:solidFill>
                  <a:schemeClr val="bg1"/>
                </a:solidFill>
                <a:latin typeface="Arial" panose="020B0604020202020204" pitchFamily="34" charset="0"/>
                <a:cs typeface="Arial" panose="020B0604020202020204" pitchFamily="34" charset="0"/>
              </a:rPr>
              <a:t>(Concussion) resolves in 90% over days to weeks, but 10% have post-concussion syndrome that may persist for years (Katz et al. 2015)</a:t>
            </a:r>
          </a:p>
        </p:txBody>
      </p:sp>
      <p:sp>
        <p:nvSpPr>
          <p:cNvPr id="3" name="TextBox 2">
            <a:extLst>
              <a:ext uri="{FF2B5EF4-FFF2-40B4-BE49-F238E27FC236}">
                <a16:creationId xmlns:a16="http://schemas.microsoft.com/office/drawing/2014/main" id="{0E550705-EC10-4B13-8CB4-A46EC63CA42A}"/>
              </a:ext>
            </a:extLst>
          </p:cNvPr>
          <p:cNvSpPr txBox="1"/>
          <p:nvPr/>
        </p:nvSpPr>
        <p:spPr>
          <a:xfrm>
            <a:off x="6640513" y="1585420"/>
            <a:ext cx="5663153" cy="2246769"/>
          </a:xfrm>
          <a:prstGeom prst="rect">
            <a:avLst/>
          </a:prstGeom>
          <a:noFill/>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A recent meta-analysis concluded </a:t>
            </a:r>
          </a:p>
          <a:p>
            <a:pPr algn="ctr"/>
            <a:r>
              <a:rPr lang="en-US" sz="2800" dirty="0">
                <a:solidFill>
                  <a:schemeClr val="bg1"/>
                </a:solidFill>
                <a:latin typeface="Arial" panose="020B0604020202020204" pitchFamily="34" charset="0"/>
                <a:cs typeface="Arial" panose="020B0604020202020204" pitchFamily="34" charset="0"/>
              </a:rPr>
              <a:t>that </a:t>
            </a:r>
            <a:r>
              <a:rPr lang="en-US" sz="2800" i="1" dirty="0">
                <a:solidFill>
                  <a:schemeClr val="bg1"/>
                </a:solidFill>
                <a:latin typeface="Arial" panose="020B0604020202020204" pitchFamily="34" charset="0"/>
                <a:cs typeface="Arial" panose="020B0604020202020204" pitchFamily="34" charset="0"/>
              </a:rPr>
              <a:t>TBI of any severity increases </a:t>
            </a:r>
          </a:p>
          <a:p>
            <a:pPr algn="ctr"/>
            <a:r>
              <a:rPr lang="en-US" sz="2800" i="1" dirty="0">
                <a:solidFill>
                  <a:schemeClr val="bg1"/>
                </a:solidFill>
                <a:latin typeface="Arial" panose="020B0604020202020204" pitchFamily="34" charset="0"/>
                <a:cs typeface="Arial" panose="020B0604020202020204" pitchFamily="34" charset="0"/>
              </a:rPr>
              <a:t>the risk of all-cause dementia, </a:t>
            </a:r>
          </a:p>
          <a:p>
            <a:pPr algn="ctr"/>
            <a:r>
              <a:rPr lang="en-US" sz="2800" i="1" dirty="0">
                <a:solidFill>
                  <a:schemeClr val="bg1"/>
                </a:solidFill>
                <a:latin typeface="Arial" panose="020B0604020202020204" pitchFamily="34" charset="0"/>
                <a:cs typeface="Arial" panose="020B0604020202020204" pitchFamily="34" charset="0"/>
              </a:rPr>
              <a:t>including Alzheimer’s Disease </a:t>
            </a:r>
          </a:p>
          <a:p>
            <a:pPr algn="ctr"/>
            <a:r>
              <a:rPr lang="en-US" sz="2800" dirty="0">
                <a:solidFill>
                  <a:schemeClr val="bg1"/>
                </a:solidFill>
                <a:latin typeface="Arial" panose="020B0604020202020204" pitchFamily="34" charset="0"/>
                <a:cs typeface="Arial" panose="020B0604020202020204" pitchFamily="34" charset="0"/>
              </a:rPr>
              <a:t>(Gardner et al. 2023)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8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60417" name="Picture 2"/>
          <p:cNvPicPr>
            <a:picLocks noGrp="1" noChangeAspect="1" noChangeArrowheads="1"/>
          </p:cNvPicPr>
          <p:nvPr>
            <p:ph idx="1"/>
          </p:nvPr>
        </p:nvPicPr>
        <p:blipFill>
          <a:blip r:embed="rId3"/>
          <a:srcRect/>
          <a:stretch>
            <a:fillRect/>
          </a:stretch>
        </p:blipFill>
        <p:spPr>
          <a:xfrm>
            <a:off x="873217" y="91588"/>
            <a:ext cx="6018213" cy="6694487"/>
          </a:xfrm>
        </p:spPr>
      </p:pic>
      <p:sp>
        <p:nvSpPr>
          <p:cNvPr id="60418" name="TextBox 4"/>
          <p:cNvSpPr txBox="1">
            <a:spLocks noChangeArrowheads="1"/>
          </p:cNvSpPr>
          <p:nvPr/>
        </p:nvSpPr>
        <p:spPr bwMode="auto">
          <a:xfrm>
            <a:off x="7649428" y="1513658"/>
            <a:ext cx="3669355" cy="1754326"/>
          </a:xfrm>
          <a:prstGeom prst="rect">
            <a:avLst/>
          </a:prstGeom>
          <a:noFill/>
          <a:ln w="9525">
            <a:noFill/>
            <a:miter lim="800000"/>
            <a:headEnd/>
            <a:tailEnd/>
          </a:ln>
        </p:spPr>
        <p:txBody>
          <a:bodyPr wrap="square">
            <a:spAutoFit/>
          </a:bodyPr>
          <a:lstStyle/>
          <a:p>
            <a:pPr algn="ctr"/>
            <a:r>
              <a:rPr lang="en-US" altLang="en-US" sz="4400" dirty="0">
                <a:solidFill>
                  <a:schemeClr val="accent6">
                    <a:lumMod val="60000"/>
                    <a:lumOff val="40000"/>
                  </a:schemeClr>
                </a:solidFill>
                <a:latin typeface="Arial" panose="020B0604020202020204" pitchFamily="34" charset="0"/>
                <a:cs typeface="Arial" panose="020B0604020202020204" pitchFamily="34" charset="0"/>
              </a:rPr>
              <a:t>From TBI to Dementia</a:t>
            </a:r>
          </a:p>
          <a:p>
            <a:pPr algn="ctr"/>
            <a:r>
              <a:rPr lang="en-US" altLang="en-US" sz="2000" dirty="0">
                <a:solidFill>
                  <a:schemeClr val="bg1"/>
                </a:solidFill>
                <a:latin typeface="Arial" panose="020B0604020202020204" pitchFamily="34" charset="0"/>
                <a:cs typeface="Arial" panose="020B0604020202020204" pitchFamily="34" charset="0"/>
              </a:rPr>
              <a:t>(DeKosky and Gandy, 2010)</a:t>
            </a:r>
            <a:endParaRPr lang="en-US" sz="2000" dirty="0">
              <a:solidFill>
                <a:schemeClr val="bg1"/>
              </a:solidFill>
              <a:latin typeface="Calibri" pitchFamily="34" charset="0"/>
            </a:endParaRPr>
          </a:p>
        </p:txBody>
      </p:sp>
      <p:sp>
        <p:nvSpPr>
          <p:cNvPr id="2" name="Arrow: Right 1">
            <a:extLst>
              <a:ext uri="{FF2B5EF4-FFF2-40B4-BE49-F238E27FC236}">
                <a16:creationId xmlns:a16="http://schemas.microsoft.com/office/drawing/2014/main" id="{1DD0883A-165D-4F08-A7F0-C22466EA5B44}"/>
              </a:ext>
            </a:extLst>
          </p:cNvPr>
          <p:cNvSpPr/>
          <p:nvPr/>
        </p:nvSpPr>
        <p:spPr>
          <a:xfrm>
            <a:off x="1179280" y="1699260"/>
            <a:ext cx="1356360" cy="5684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DAI</a:t>
            </a:r>
          </a:p>
        </p:txBody>
      </p:sp>
      <p:sp>
        <p:nvSpPr>
          <p:cNvPr id="4" name="Arrow: Right 3">
            <a:extLst>
              <a:ext uri="{FF2B5EF4-FFF2-40B4-BE49-F238E27FC236}">
                <a16:creationId xmlns:a16="http://schemas.microsoft.com/office/drawing/2014/main" id="{79BDFAC0-8BE7-4C3D-B08E-7EB38F4E8A70}"/>
              </a:ext>
            </a:extLst>
          </p:cNvPr>
          <p:cNvSpPr/>
          <p:nvPr/>
        </p:nvSpPr>
        <p:spPr>
          <a:xfrm>
            <a:off x="1034352" y="5207508"/>
            <a:ext cx="1246632"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CTE</a:t>
            </a:r>
          </a:p>
        </p:txBody>
      </p:sp>
      <p:sp>
        <p:nvSpPr>
          <p:cNvPr id="5" name="Arrow: Left 4">
            <a:extLst>
              <a:ext uri="{FF2B5EF4-FFF2-40B4-BE49-F238E27FC236}">
                <a16:creationId xmlns:a16="http://schemas.microsoft.com/office/drawing/2014/main" id="{93A66E7F-E589-47EA-9093-2EABD9A98BC3}"/>
              </a:ext>
            </a:extLst>
          </p:cNvPr>
          <p:cNvSpPr/>
          <p:nvPr/>
        </p:nvSpPr>
        <p:spPr>
          <a:xfrm>
            <a:off x="5361331" y="5154020"/>
            <a:ext cx="1231392"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t>
            </a:r>
          </a:p>
        </p:txBody>
      </p:sp>
      <p:sp>
        <p:nvSpPr>
          <p:cNvPr id="3" name="TextBox 2">
            <a:extLst>
              <a:ext uri="{FF2B5EF4-FFF2-40B4-BE49-F238E27FC236}">
                <a16:creationId xmlns:a16="http://schemas.microsoft.com/office/drawing/2014/main" id="{0D10F846-235D-484E-975C-3A335CC7ED5F}"/>
              </a:ext>
            </a:extLst>
          </p:cNvPr>
          <p:cNvSpPr txBox="1"/>
          <p:nvPr/>
        </p:nvSpPr>
        <p:spPr>
          <a:xfrm>
            <a:off x="7477124" y="4030391"/>
            <a:ext cx="4216745" cy="2246769"/>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Diffuse axonal injury may </a:t>
            </a:r>
          </a:p>
          <a:p>
            <a:pPr algn="ctr"/>
            <a:r>
              <a:rPr lang="en-US" sz="2800" dirty="0">
                <a:solidFill>
                  <a:schemeClr val="bg1"/>
                </a:solidFill>
                <a:latin typeface="Arial" panose="020B0604020202020204" pitchFamily="34" charset="0"/>
                <a:cs typeface="Arial" panose="020B0604020202020204" pitchFamily="34" charset="0"/>
              </a:rPr>
              <a:t>lead not only to AD, but also to chronic traumatic encephalopathy </a:t>
            </a:r>
          </a:p>
          <a:p>
            <a:pPr algn="ctr"/>
            <a:r>
              <a:rPr lang="en-US" sz="2800" dirty="0">
                <a:solidFill>
                  <a:schemeClr val="bg1"/>
                </a:solidFill>
                <a:latin typeface="Arial" panose="020B0604020202020204" pitchFamily="34" charset="0"/>
                <a:cs typeface="Arial" panose="020B0604020202020204" pitchFamily="34" charset="0"/>
              </a:rPr>
              <a:t>(CTE)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A327-99AD-4F53-AA9E-56D468351E4F}"/>
              </a:ext>
            </a:extLst>
          </p:cNvPr>
          <p:cNvSpPr>
            <a:spLocks noGrp="1"/>
          </p:cNvSpPr>
          <p:nvPr>
            <p:ph type="title"/>
          </p:nvPr>
        </p:nvSpPr>
        <p:spPr>
          <a:xfrm>
            <a:off x="447674" y="5400675"/>
            <a:ext cx="11229975" cy="1017639"/>
          </a:xfrm>
        </p:spPr>
        <p:txBody>
          <a:bodyPr>
            <a:noAutofit/>
          </a:bodyPr>
          <a:lstStyle/>
          <a:p>
            <a:pPr algn="ctr">
              <a:lnSpc>
                <a:spcPct val="100000"/>
              </a:lnSpc>
              <a:defRPr/>
            </a:pPr>
            <a:r>
              <a:rPr lang="en-US" sz="4000" dirty="0">
                <a:solidFill>
                  <a:schemeClr val="bg1"/>
                </a:solidFill>
                <a:latin typeface="Arial" panose="020B0604020202020204" pitchFamily="34" charset="0"/>
                <a:cs typeface="Arial" panose="020B0604020202020204" pitchFamily="34" charset="0"/>
              </a:rPr>
              <a:t>But Just How Do We Get From White Matter Damage to Psychosis and Dementia?</a:t>
            </a:r>
          </a:p>
        </p:txBody>
      </p:sp>
      <p:pic>
        <p:nvPicPr>
          <p:cNvPr id="21507" name="Content Placeholder 3">
            <a:extLst>
              <a:ext uri="{FF2B5EF4-FFF2-40B4-BE49-F238E27FC236}">
                <a16:creationId xmlns:a16="http://schemas.microsoft.com/office/drawing/2014/main" id="{9B9D88D0-7101-4DE9-89FF-845351C9283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75354" y="372396"/>
            <a:ext cx="3158613" cy="47379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518" y="2347727"/>
            <a:ext cx="10515600" cy="1081273"/>
          </a:xfrm>
        </p:spPr>
        <p:txBody>
          <a:bodyPr/>
          <a:lstStyle/>
          <a:p>
            <a:pPr algn="ctr"/>
            <a:r>
              <a:rPr lang="en-US" altLang="en-US" dirty="0">
                <a:solidFill>
                  <a:schemeClr val="accent6">
                    <a:lumMod val="60000"/>
                    <a:lumOff val="40000"/>
                  </a:schemeClr>
                </a:solidFill>
                <a:latin typeface="Arial" panose="020B0604020202020204" pitchFamily="34" charset="0"/>
                <a:cs typeface="Arial" panose="020B0604020202020204" pitchFamily="34" charset="0"/>
              </a:rPr>
              <a:t>I Have No Disclosures</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3FC0D0-EFC5-4C16-8BA5-6002502C0E4C}"/>
              </a:ext>
            </a:extLst>
          </p:cNvPr>
          <p:cNvSpPr>
            <a:spLocks noGrp="1"/>
          </p:cNvSpPr>
          <p:nvPr>
            <p:ph type="title"/>
          </p:nvPr>
        </p:nvSpPr>
        <p:spPr>
          <a:xfrm>
            <a:off x="180975" y="8862"/>
            <a:ext cx="11830050" cy="1277014"/>
          </a:xfrm>
        </p:spPr>
        <p:txBody>
          <a:bodyPr>
            <a:noAutofit/>
          </a:bodyPr>
          <a:lstStyle/>
          <a:p>
            <a:pPr algn="ctr">
              <a:lnSpc>
                <a:spcPct val="100000"/>
              </a:lnSpc>
            </a:pPr>
            <a:r>
              <a:rPr lang="en-US" altLang="en-US" dirty="0">
                <a:solidFill>
                  <a:schemeClr val="accent6">
                    <a:lumMod val="60000"/>
                    <a:lumOff val="40000"/>
                  </a:schemeClr>
                </a:solidFill>
                <a:latin typeface="Arial" panose="020B0604020202020204" pitchFamily="34" charset="0"/>
                <a:cs typeface="Arial" panose="020B0604020202020204" pitchFamily="34" charset="0"/>
              </a:rPr>
              <a:t>Much Evidence Implicates Neuroinflammation </a:t>
            </a:r>
            <a:endParaRPr lang="en-US" dirty="0"/>
          </a:p>
        </p:txBody>
      </p:sp>
      <p:sp>
        <p:nvSpPr>
          <p:cNvPr id="3" name="Content Placeholder 2">
            <a:extLst>
              <a:ext uri="{FF2B5EF4-FFF2-40B4-BE49-F238E27FC236}">
                <a16:creationId xmlns:a16="http://schemas.microsoft.com/office/drawing/2014/main" id="{A44D6B1F-D5EB-4F56-A762-A70DD01F892A}"/>
              </a:ext>
            </a:extLst>
          </p:cNvPr>
          <p:cNvSpPr>
            <a:spLocks noGrp="1"/>
          </p:cNvSpPr>
          <p:nvPr>
            <p:ph idx="1"/>
          </p:nvPr>
        </p:nvSpPr>
        <p:spPr>
          <a:xfrm>
            <a:off x="180975" y="1038225"/>
            <a:ext cx="8420100" cy="5743575"/>
          </a:xfrm>
        </p:spPr>
        <p:txBody>
          <a:bodyPr>
            <a:noAutofit/>
          </a:bodyPr>
          <a:lstStyle/>
          <a:p>
            <a:pPr>
              <a:lnSpc>
                <a:spcPct val="100000"/>
              </a:lnSpc>
            </a:pPr>
            <a:r>
              <a:rPr lang="en-US" dirty="0">
                <a:solidFill>
                  <a:schemeClr val="bg1"/>
                </a:solidFill>
                <a:latin typeface="Arial" panose="020B0604020202020204" pitchFamily="34" charset="0"/>
                <a:cs typeface="Arial" panose="020B0604020202020204" pitchFamily="34" charset="0"/>
              </a:rPr>
              <a:t>Inflammation is present in virtually all brain diseases (Ravichandran and </a:t>
            </a:r>
            <a:r>
              <a:rPr lang="en-US" dirty="0" err="1">
                <a:solidFill>
                  <a:schemeClr val="bg1"/>
                </a:solidFill>
                <a:latin typeface="Arial" panose="020B0604020202020204" pitchFamily="34" charset="0"/>
                <a:cs typeface="Arial" panose="020B0604020202020204" pitchFamily="34" charset="0"/>
              </a:rPr>
              <a:t>Heneka</a:t>
            </a:r>
            <a:r>
              <a:rPr lang="en-US" dirty="0">
                <a:solidFill>
                  <a:schemeClr val="bg1"/>
                </a:solidFill>
                <a:latin typeface="Arial" panose="020B0604020202020204" pitchFamily="34" charset="0"/>
                <a:cs typeface="Arial" panose="020B0604020202020204" pitchFamily="34" charset="0"/>
              </a:rPr>
              <a:t>, 2024)</a:t>
            </a:r>
          </a:p>
          <a:p>
            <a:pPr>
              <a:lnSpc>
                <a:spcPct val="100000"/>
              </a:lnSpc>
            </a:pPr>
            <a:r>
              <a:rPr lang="en-US" dirty="0">
                <a:solidFill>
                  <a:schemeClr val="bg1"/>
                </a:solidFill>
                <a:latin typeface="Arial" panose="020B0604020202020204" pitchFamily="34" charset="0"/>
                <a:cs typeface="Arial" panose="020B0604020202020204" pitchFamily="34" charset="0"/>
              </a:rPr>
              <a:t>Microglia, the resident immune cells of the brain, are critical, and are in fact more abundant in white than gray matter (</a:t>
            </a:r>
            <a:r>
              <a:rPr lang="en-US" dirty="0" err="1">
                <a:solidFill>
                  <a:schemeClr val="bg1"/>
                </a:solidFill>
                <a:latin typeface="Arial" panose="020B0604020202020204" pitchFamily="34" charset="0"/>
                <a:cs typeface="Arial" panose="020B0604020202020204" pitchFamily="34" charset="0"/>
              </a:rPr>
              <a:t>Mittelbronn</a:t>
            </a:r>
            <a:r>
              <a:rPr lang="en-US" dirty="0">
                <a:solidFill>
                  <a:schemeClr val="bg1"/>
                </a:solidFill>
                <a:latin typeface="Arial" panose="020B0604020202020204" pitchFamily="34" charset="0"/>
                <a:cs typeface="Arial" panose="020B0604020202020204" pitchFamily="34" charset="0"/>
              </a:rPr>
              <a:t> et al. 2001)</a:t>
            </a:r>
          </a:p>
          <a:p>
            <a:pPr>
              <a:lnSpc>
                <a:spcPct val="100000"/>
              </a:lnSpc>
            </a:pPr>
            <a:r>
              <a:rPr lang="en-US" dirty="0">
                <a:solidFill>
                  <a:schemeClr val="bg1"/>
                </a:solidFill>
                <a:latin typeface="Arial" panose="020B0604020202020204" pitchFamily="34" charset="0"/>
                <a:cs typeface="Arial" panose="020B0604020202020204" pitchFamily="34" charset="0"/>
              </a:rPr>
              <a:t>Pathology promotes differentiation of microglia into M1 (toxic, pro-inflammatory, “activated”) or M2 (protective, anti-inflammatory) forms</a:t>
            </a:r>
          </a:p>
          <a:p>
            <a:pPr>
              <a:lnSpc>
                <a:spcPct val="100000"/>
              </a:lnSpc>
            </a:pPr>
            <a:r>
              <a:rPr lang="en-US" dirty="0">
                <a:solidFill>
                  <a:schemeClr val="bg1"/>
                </a:solidFill>
                <a:latin typeface="Arial" panose="020B0604020202020204" pitchFamily="34" charset="0"/>
                <a:cs typeface="Arial" panose="020B0604020202020204" pitchFamily="34" charset="0"/>
              </a:rPr>
              <a:t>While considering “good” vs. “bad” microglia is likely too simplistic (</a:t>
            </a:r>
            <a:r>
              <a:rPr lang="en-US" dirty="0" err="1">
                <a:solidFill>
                  <a:schemeClr val="bg1"/>
                </a:solidFill>
                <a:latin typeface="Arial" panose="020B0604020202020204" pitchFamily="34" charset="0"/>
                <a:cs typeface="Arial" panose="020B0604020202020204" pitchFamily="34" charset="0"/>
              </a:rPr>
              <a:t>Paolicelli</a:t>
            </a:r>
            <a:r>
              <a:rPr lang="en-US" dirty="0">
                <a:solidFill>
                  <a:schemeClr val="bg1"/>
                </a:solidFill>
                <a:latin typeface="Arial" panose="020B0604020202020204" pitchFamily="34" charset="0"/>
                <a:cs typeface="Arial" panose="020B0604020202020204" pitchFamily="34" charset="0"/>
              </a:rPr>
              <a:t> et al. 2022), reducing inflammation associated with microglia will likely benefit white matter (Groh and Simons, 2025) </a:t>
            </a:r>
          </a:p>
        </p:txBody>
      </p:sp>
      <p:pic>
        <p:nvPicPr>
          <p:cNvPr id="1028" name="Picture 4" descr="Vector Illustration of blue microglia.  Neuroglia (glial cell) Vector Illustration of microglia. Neuroglia (glial cell) microglia stock illustrations">
            <a:extLst>
              <a:ext uri="{FF2B5EF4-FFF2-40B4-BE49-F238E27FC236}">
                <a16:creationId xmlns:a16="http://schemas.microsoft.com/office/drawing/2014/main" id="{95DDEC66-1A2B-4E10-88C5-EDC117BF6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956" y="1819274"/>
            <a:ext cx="2996188" cy="288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22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ACD8-49A0-488C-A4CD-B459A15F7530}"/>
              </a:ext>
            </a:extLst>
          </p:cNvPr>
          <p:cNvSpPr>
            <a:spLocks noGrp="1"/>
          </p:cNvSpPr>
          <p:nvPr>
            <p:ph type="title"/>
          </p:nvPr>
        </p:nvSpPr>
        <p:spPr>
          <a:xfrm>
            <a:off x="555521" y="275918"/>
            <a:ext cx="11080955" cy="1143000"/>
          </a:xfrm>
        </p:spPr>
        <p:txBody>
          <a:bodyPr>
            <a:noAutofit/>
          </a:bodyPr>
          <a:lstStyle/>
          <a:p>
            <a:pPr algn="ctr">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Neuroinflammation, White Matter,</a:t>
            </a:r>
            <a:br>
              <a:rPr lang="en-US" altLang="en-US" dirty="0">
                <a:solidFill>
                  <a:schemeClr val="accent6">
                    <a:lumMod val="60000"/>
                    <a:lumOff val="40000"/>
                  </a:schemeClr>
                </a:solidFill>
                <a:latin typeface="Arial" panose="020B0604020202020204" pitchFamily="34" charset="0"/>
                <a:cs typeface="Arial" panose="020B0604020202020204" pitchFamily="34" charset="0"/>
              </a:rPr>
            </a:br>
            <a:r>
              <a:rPr lang="en-US" altLang="en-US" dirty="0">
                <a:solidFill>
                  <a:schemeClr val="accent6">
                    <a:lumMod val="60000"/>
                    <a:lumOff val="40000"/>
                  </a:schemeClr>
                </a:solidFill>
                <a:latin typeface="Arial" panose="020B0604020202020204" pitchFamily="34" charset="0"/>
                <a:cs typeface="Arial" panose="020B0604020202020204" pitchFamily="34" charset="0"/>
              </a:rPr>
              <a:t>and Psychosis </a:t>
            </a:r>
            <a:endParaRPr lang="en-US" dirty="0"/>
          </a:p>
        </p:txBody>
      </p:sp>
      <p:sp>
        <p:nvSpPr>
          <p:cNvPr id="29699" name="Content Placeholder 2">
            <a:extLst>
              <a:ext uri="{FF2B5EF4-FFF2-40B4-BE49-F238E27FC236}">
                <a16:creationId xmlns:a16="http://schemas.microsoft.com/office/drawing/2014/main" id="{1F1CF622-D44A-41C6-86BA-636E7A901885}"/>
              </a:ext>
            </a:extLst>
          </p:cNvPr>
          <p:cNvSpPr>
            <a:spLocks noGrp="1" noChangeArrowheads="1"/>
          </p:cNvSpPr>
          <p:nvPr>
            <p:ph idx="1"/>
          </p:nvPr>
        </p:nvSpPr>
        <p:spPr>
          <a:xfrm>
            <a:off x="176211" y="1619250"/>
            <a:ext cx="11839574" cy="5238750"/>
          </a:xfrm>
        </p:spPr>
        <p:txBody>
          <a:bodyPr>
            <a:noAutofit/>
          </a:bodyPr>
          <a:lstStyle/>
          <a:p>
            <a:pPr>
              <a:lnSpc>
                <a:spcPct val="100000"/>
              </a:lnSpc>
            </a:pPr>
            <a:r>
              <a:rPr lang="en-US" sz="3200" dirty="0">
                <a:solidFill>
                  <a:schemeClr val="bg1"/>
                </a:solidFill>
                <a:latin typeface="Arial" panose="020B0604020202020204" pitchFamily="34" charset="0"/>
                <a:cs typeface="Arial" panose="020B0604020202020204" pitchFamily="34" charset="0"/>
              </a:rPr>
              <a:t>An acute inflammatory process related to stressful life events may precipitate the onset of psychosis (Woodberry et al. 2016)   </a:t>
            </a:r>
          </a:p>
          <a:p>
            <a:pPr>
              <a:lnSpc>
                <a:spcPct val="100000"/>
              </a:lnSpc>
            </a:pPr>
            <a:r>
              <a:rPr lang="en-US" sz="3200" dirty="0">
                <a:solidFill>
                  <a:schemeClr val="bg1"/>
                </a:solidFill>
                <a:latin typeface="Arial" panose="020B0604020202020204" pitchFamily="34" charset="0"/>
                <a:cs typeface="Arial" panose="020B0604020202020204" pitchFamily="34" charset="0"/>
              </a:rPr>
              <a:t>Microglia activation is present in schizophrenic white matter (Najjar and Pearlman, 2015; Laskaris et al. 2016)</a:t>
            </a:r>
          </a:p>
          <a:p>
            <a:pPr>
              <a:lnSpc>
                <a:spcPct val="100000"/>
              </a:lnSpc>
            </a:pPr>
            <a:r>
              <a:rPr lang="en-US" sz="3200" dirty="0">
                <a:solidFill>
                  <a:schemeClr val="bg1"/>
                </a:solidFill>
                <a:latin typeface="Arial" panose="020B0604020202020204" pitchFamily="34" charset="0"/>
                <a:cs typeface="Arial" panose="020B0604020202020204" pitchFamily="34" charset="0"/>
              </a:rPr>
              <a:t>Pro-inflammatory cytokines and high CRP have been linked with lower FA in schizophrenic white matter (Prasad et al. 2015) </a:t>
            </a:r>
          </a:p>
          <a:p>
            <a:pPr>
              <a:lnSpc>
                <a:spcPct val="100000"/>
              </a:lnSpc>
            </a:pPr>
            <a:r>
              <a:rPr lang="en-US" altLang="en-US" sz="3200" i="1" dirty="0">
                <a:solidFill>
                  <a:schemeClr val="bg1"/>
                </a:solidFill>
                <a:latin typeface="Arial" panose="020B0604020202020204" pitchFamily="34" charset="0"/>
                <a:cs typeface="Arial" panose="020B0604020202020204" pitchFamily="34" charset="0"/>
              </a:rPr>
              <a:t>Interstitial white matter neurons </a:t>
            </a:r>
            <a:r>
              <a:rPr lang="en-US" altLang="en-US" sz="3200" dirty="0">
                <a:solidFill>
                  <a:schemeClr val="bg1"/>
                </a:solidFill>
                <a:latin typeface="Arial" panose="020B0604020202020204" pitchFamily="34" charset="0"/>
                <a:cs typeface="Arial" panose="020B0604020202020204" pitchFamily="34" charset="0"/>
              </a:rPr>
              <a:t>are increased in white matter </a:t>
            </a:r>
            <a:r>
              <a:rPr lang="en-US" altLang="en-US" sz="3200">
                <a:solidFill>
                  <a:schemeClr val="bg1"/>
                </a:solidFill>
                <a:latin typeface="Arial" panose="020B0604020202020204" pitchFamily="34" charset="0"/>
                <a:cs typeface="Arial" panose="020B0604020202020204" pitchFamily="34" charset="0"/>
              </a:rPr>
              <a:t>of schizophrenics, </a:t>
            </a:r>
            <a:r>
              <a:rPr lang="en-US" altLang="en-US" sz="3200" dirty="0">
                <a:solidFill>
                  <a:schemeClr val="bg1"/>
                </a:solidFill>
                <a:latin typeface="Arial" panose="020B0604020202020204" pitchFamily="34" charset="0"/>
                <a:cs typeface="Arial" panose="020B0604020202020204" pitchFamily="34" charset="0"/>
              </a:rPr>
              <a:t>and are associated with an increase of pro-inflammatory cytokines (Najjar and Pearlman, 2015)</a:t>
            </a:r>
          </a:p>
        </p:txBody>
      </p:sp>
    </p:spTree>
    <p:extLst>
      <p:ext uri="{BB962C8B-B14F-4D97-AF65-F5344CB8AC3E}">
        <p14:creationId xmlns:p14="http://schemas.microsoft.com/office/powerpoint/2010/main" val="316687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ACD8-49A0-488C-A4CD-B459A15F7530}"/>
              </a:ext>
            </a:extLst>
          </p:cNvPr>
          <p:cNvSpPr>
            <a:spLocks noGrp="1"/>
          </p:cNvSpPr>
          <p:nvPr>
            <p:ph type="title"/>
          </p:nvPr>
        </p:nvSpPr>
        <p:spPr>
          <a:xfrm>
            <a:off x="607908" y="209550"/>
            <a:ext cx="11080955" cy="1143000"/>
          </a:xfrm>
        </p:spPr>
        <p:txBody>
          <a:bodyPr>
            <a:noAutofit/>
          </a:bodyPr>
          <a:lstStyle/>
          <a:p>
            <a:pPr algn="ctr">
              <a:defRPr/>
            </a:pPr>
            <a:r>
              <a:rPr lang="en-US" altLang="en-US" dirty="0">
                <a:solidFill>
                  <a:schemeClr val="accent6">
                    <a:lumMod val="60000"/>
                    <a:lumOff val="40000"/>
                  </a:schemeClr>
                </a:solidFill>
                <a:latin typeface="Arial" panose="020B0604020202020204" pitchFamily="34" charset="0"/>
                <a:cs typeface="Arial" panose="020B0604020202020204" pitchFamily="34" charset="0"/>
              </a:rPr>
              <a:t>Neuroinflammation, White Matter, </a:t>
            </a:r>
            <a:br>
              <a:rPr lang="en-US" altLang="en-US" dirty="0">
                <a:solidFill>
                  <a:schemeClr val="accent6">
                    <a:lumMod val="60000"/>
                    <a:lumOff val="40000"/>
                  </a:schemeClr>
                </a:solidFill>
                <a:latin typeface="Arial" panose="020B0604020202020204" pitchFamily="34" charset="0"/>
                <a:cs typeface="Arial" panose="020B0604020202020204" pitchFamily="34" charset="0"/>
              </a:rPr>
            </a:br>
            <a:r>
              <a:rPr lang="en-US" altLang="en-US" dirty="0">
                <a:solidFill>
                  <a:schemeClr val="accent6">
                    <a:lumMod val="60000"/>
                    <a:lumOff val="40000"/>
                  </a:schemeClr>
                </a:solidFill>
                <a:latin typeface="Arial" panose="020B0604020202020204" pitchFamily="34" charset="0"/>
                <a:cs typeface="Arial" panose="020B0604020202020204" pitchFamily="34" charset="0"/>
              </a:rPr>
              <a:t>and Dementia</a:t>
            </a:r>
            <a:endParaRPr lang="en-US" dirty="0"/>
          </a:p>
        </p:txBody>
      </p:sp>
      <p:sp>
        <p:nvSpPr>
          <p:cNvPr id="29699" name="Content Placeholder 2">
            <a:extLst>
              <a:ext uri="{FF2B5EF4-FFF2-40B4-BE49-F238E27FC236}">
                <a16:creationId xmlns:a16="http://schemas.microsoft.com/office/drawing/2014/main" id="{1F1CF622-D44A-41C6-86BA-636E7A901885}"/>
              </a:ext>
            </a:extLst>
          </p:cNvPr>
          <p:cNvSpPr>
            <a:spLocks noGrp="1" noChangeArrowheads="1"/>
          </p:cNvSpPr>
          <p:nvPr>
            <p:ph idx="1"/>
          </p:nvPr>
        </p:nvSpPr>
        <p:spPr>
          <a:xfrm>
            <a:off x="104777" y="1562100"/>
            <a:ext cx="12087223" cy="5657850"/>
          </a:xfrm>
        </p:spPr>
        <p:txBody>
          <a:bodyPr>
            <a:normAutofit/>
          </a:bodyPr>
          <a:lstStyle/>
          <a:p>
            <a:pPr>
              <a:lnSpc>
                <a:spcPct val="100000"/>
              </a:lnSpc>
            </a:pPr>
            <a:r>
              <a:rPr lang="en-US" sz="3200" dirty="0">
                <a:solidFill>
                  <a:schemeClr val="bg1"/>
                </a:solidFill>
                <a:latin typeface="Arial" panose="020B0604020202020204" pitchFamily="34" charset="0"/>
                <a:cs typeface="Arial" panose="020B0604020202020204" pitchFamily="34" charset="0"/>
              </a:rPr>
              <a:t>Microglia activation is robust in white matter of both early-onset and late-onset AD (Raj et  al. 2017) </a:t>
            </a:r>
          </a:p>
          <a:p>
            <a:pPr>
              <a:lnSpc>
                <a:spcPct val="100000"/>
              </a:lnSpc>
            </a:pPr>
            <a:r>
              <a:rPr lang="en-US" altLang="en-US" sz="3200" dirty="0">
                <a:solidFill>
                  <a:schemeClr val="bg1"/>
                </a:solidFill>
                <a:latin typeface="Arial" panose="020B0604020202020204" pitchFamily="34" charset="0"/>
                <a:cs typeface="Arial" panose="020B0604020202020204" pitchFamily="34" charset="0"/>
              </a:rPr>
              <a:t>In the early phase of AD, microglial activation is more robust in white matter, and only with disease progression becomes comparable in white and gray matter (Xiang et al. 2006) </a:t>
            </a:r>
          </a:p>
          <a:p>
            <a:pPr>
              <a:lnSpc>
                <a:spcPct val="100000"/>
              </a:lnSpc>
            </a:pPr>
            <a:r>
              <a:rPr lang="en-US" altLang="en-US" sz="3200" dirty="0">
                <a:solidFill>
                  <a:schemeClr val="bg1"/>
                </a:solidFill>
                <a:latin typeface="Arial" panose="020B0604020202020204" pitchFamily="34" charset="0"/>
                <a:cs typeface="Arial" panose="020B0604020202020204" pitchFamily="34" charset="0"/>
              </a:rPr>
              <a:t>Lower CRP (indicating low systemic inflammation) correlates with higher FA in several frontal tracts (Bettcher et al. 2015)     </a:t>
            </a:r>
          </a:p>
          <a:p>
            <a:pPr>
              <a:lnSpc>
                <a:spcPct val="100000"/>
              </a:lnSpc>
            </a:pPr>
            <a:r>
              <a:rPr lang="en-US" altLang="en-US" sz="3200" dirty="0">
                <a:solidFill>
                  <a:schemeClr val="bg1"/>
                </a:solidFill>
                <a:latin typeface="Arial" panose="020B0604020202020204" pitchFamily="34" charset="0"/>
                <a:cs typeface="Arial" panose="020B0604020202020204" pitchFamily="34" charset="0"/>
              </a:rPr>
              <a:t>Lifetime number of surgeries (increasing systemic inflammation) predicts lower memory and fornix integrity (Bateman et al. 2019) </a:t>
            </a:r>
          </a:p>
          <a:p>
            <a:pPr>
              <a:lnSpc>
                <a:spcPct val="100000"/>
              </a:lnSpc>
            </a:pPr>
            <a:endParaRPr lang="en-US" altLang="en-US" dirty="0">
              <a:solidFill>
                <a:schemeClr val="bg1"/>
              </a:solidFill>
              <a:latin typeface="Arial" panose="020B0604020202020204" pitchFamily="34" charset="0"/>
              <a:cs typeface="Arial" panose="020B0604020202020204" pitchFamily="34" charset="0"/>
            </a:endParaRPr>
          </a:p>
          <a:p>
            <a:pPr>
              <a:lnSpc>
                <a:spcPct val="100000"/>
              </a:lnSpc>
            </a:pPr>
            <a:endParaRPr lang="en-US" alt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5974BC-4B29-434C-ABBB-21DF2E4D1137}"/>
              </a:ext>
            </a:extLst>
          </p:cNvPr>
          <p:cNvSpPr>
            <a:spLocks noGrp="1"/>
          </p:cNvSpPr>
          <p:nvPr>
            <p:ph type="title"/>
          </p:nvPr>
        </p:nvSpPr>
        <p:spPr>
          <a:xfrm>
            <a:off x="838200" y="0"/>
            <a:ext cx="10515600" cy="1325563"/>
          </a:xfrm>
        </p:spPr>
        <p:txBody>
          <a:bodyPr/>
          <a:lstStyle/>
          <a:p>
            <a:pPr algn="ctr"/>
            <a:r>
              <a:rPr lang="en-US" dirty="0">
                <a:solidFill>
                  <a:schemeClr val="accent6"/>
                </a:solidFill>
                <a:latin typeface="Arial" panose="020B0604020202020204" pitchFamily="34" charset="0"/>
                <a:cs typeface="Arial" panose="020B0604020202020204" pitchFamily="34" charset="0"/>
              </a:rPr>
              <a:t>So What Is To Be Done?</a:t>
            </a:r>
            <a:endParaRPr lang="en-US" dirty="0"/>
          </a:p>
        </p:txBody>
      </p:sp>
      <p:sp>
        <p:nvSpPr>
          <p:cNvPr id="4" name="Content Placeholder 3">
            <a:extLst>
              <a:ext uri="{FF2B5EF4-FFF2-40B4-BE49-F238E27FC236}">
                <a16:creationId xmlns:a16="http://schemas.microsoft.com/office/drawing/2014/main" id="{086382D9-95A6-4C55-ACDD-61FA36271AFB}"/>
              </a:ext>
            </a:extLst>
          </p:cNvPr>
          <p:cNvSpPr>
            <a:spLocks noGrp="1"/>
          </p:cNvSpPr>
          <p:nvPr>
            <p:ph idx="1"/>
          </p:nvPr>
        </p:nvSpPr>
        <p:spPr>
          <a:xfrm>
            <a:off x="385762" y="1048246"/>
            <a:ext cx="11420475" cy="5452269"/>
          </a:xfrm>
        </p:spPr>
        <p:txBody>
          <a:bodyPr>
            <a:normAutofit/>
          </a:bodyPr>
          <a:lstStyle/>
          <a:p>
            <a:r>
              <a:rPr lang="en-US" dirty="0">
                <a:solidFill>
                  <a:schemeClr val="bg1"/>
                </a:solidFill>
                <a:latin typeface="Arial" panose="020B0604020202020204" pitchFamily="34" charset="0"/>
                <a:cs typeface="Arial" panose="020B0604020202020204" pitchFamily="34" charset="0"/>
              </a:rPr>
              <a:t>As clinicians, we should help optimize the health of white matter</a:t>
            </a:r>
          </a:p>
          <a:p>
            <a:r>
              <a:rPr lang="en-US" dirty="0">
                <a:solidFill>
                  <a:schemeClr val="bg1"/>
                </a:solidFill>
                <a:latin typeface="Arial" panose="020B0604020202020204" pitchFamily="34" charset="0"/>
                <a:cs typeface="Arial" panose="020B0604020202020204" pitchFamily="34" charset="0"/>
              </a:rPr>
              <a:t>The AAN has endorsed the SAFEST BRAINS mnemonic, which is as reasonable for white matter as it is for the brain as a whole  </a:t>
            </a:r>
          </a:p>
        </p:txBody>
      </p:sp>
      <p:pic>
        <p:nvPicPr>
          <p:cNvPr id="3" name="Picture 2">
            <a:extLst>
              <a:ext uri="{FF2B5EF4-FFF2-40B4-BE49-F238E27FC236}">
                <a16:creationId xmlns:a16="http://schemas.microsoft.com/office/drawing/2014/main" id="{5F514023-24C6-46A8-B023-872CE852C93D}"/>
              </a:ext>
            </a:extLst>
          </p:cNvPr>
          <p:cNvPicPr>
            <a:picLocks noChangeAspect="1"/>
          </p:cNvPicPr>
          <p:nvPr/>
        </p:nvPicPr>
        <p:blipFill>
          <a:blip r:embed="rId2"/>
          <a:stretch>
            <a:fillRect/>
          </a:stretch>
        </p:blipFill>
        <p:spPr>
          <a:xfrm>
            <a:off x="3099956" y="2609371"/>
            <a:ext cx="6182588" cy="3429479"/>
          </a:xfrm>
          <a:prstGeom prst="rect">
            <a:avLst/>
          </a:prstGeom>
        </p:spPr>
      </p:pic>
      <p:sp>
        <p:nvSpPr>
          <p:cNvPr id="7" name="TextBox 6">
            <a:extLst>
              <a:ext uri="{FF2B5EF4-FFF2-40B4-BE49-F238E27FC236}">
                <a16:creationId xmlns:a16="http://schemas.microsoft.com/office/drawing/2014/main" id="{3F2191AE-5638-472D-A0F3-39FFD8381776}"/>
              </a:ext>
            </a:extLst>
          </p:cNvPr>
          <p:cNvSpPr txBox="1"/>
          <p:nvPr/>
        </p:nvSpPr>
        <p:spPr>
          <a:xfrm>
            <a:off x="4845078" y="6038850"/>
            <a:ext cx="2547492" cy="461665"/>
          </a:xfrm>
          <a:prstGeom prst="rect">
            <a:avLst/>
          </a:prstGeom>
          <a:noFill/>
        </p:spPr>
        <p:txBody>
          <a:bodyPr wrap="none" rtlCol="0">
            <a:spAutoFit/>
          </a:bodyPr>
          <a:lstStyle/>
          <a:p>
            <a:r>
              <a:rPr lang="en-US" sz="2400" dirty="0" err="1">
                <a:solidFill>
                  <a:schemeClr val="bg1"/>
                </a:solidFill>
                <a:latin typeface="Arial" panose="020B0604020202020204" pitchFamily="34" charset="0"/>
                <a:cs typeface="Arial" panose="020B0604020202020204" pitchFamily="34" charset="0"/>
              </a:rPr>
              <a:t>Selwa</a:t>
            </a:r>
            <a:r>
              <a:rPr lang="en-US" sz="2400" dirty="0">
                <a:solidFill>
                  <a:schemeClr val="bg1"/>
                </a:solidFill>
                <a:latin typeface="Arial" panose="020B0604020202020204" pitchFamily="34" charset="0"/>
                <a:cs typeface="Arial" panose="020B0604020202020204" pitchFamily="34" charset="0"/>
              </a:rPr>
              <a:t> et al. 2025</a:t>
            </a:r>
          </a:p>
        </p:txBody>
      </p:sp>
    </p:spTree>
    <p:extLst>
      <p:ext uri="{BB962C8B-B14F-4D97-AF65-F5344CB8AC3E}">
        <p14:creationId xmlns:p14="http://schemas.microsoft.com/office/powerpoint/2010/main" val="23722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63BA63D-DBD3-44B4-A8E4-5636E237287C}"/>
              </a:ext>
            </a:extLst>
          </p:cNvPr>
          <p:cNvGraphicFramePr/>
          <p:nvPr/>
        </p:nvGraphicFramePr>
        <p:xfrm>
          <a:off x="1706562" y="1119717"/>
          <a:ext cx="8778875" cy="5535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785974BC-4B29-434C-ABBB-21DF2E4D1137}"/>
              </a:ext>
            </a:extLst>
          </p:cNvPr>
          <p:cNvSpPr>
            <a:spLocks noGrp="1"/>
          </p:cNvSpPr>
          <p:nvPr>
            <p:ph type="title"/>
          </p:nvPr>
        </p:nvSpPr>
        <p:spPr>
          <a:xfrm>
            <a:off x="838200" y="136525"/>
            <a:ext cx="10515600" cy="1097491"/>
          </a:xfrm>
        </p:spPr>
        <p:txBody>
          <a:bodyPr/>
          <a:lstStyle/>
          <a:p>
            <a:pPr algn="ctr"/>
            <a:r>
              <a:rPr lang="en-US" dirty="0">
                <a:solidFill>
                  <a:schemeClr val="accent6"/>
                </a:solidFill>
                <a:latin typeface="Arial" panose="020B0604020202020204" pitchFamily="34" charset="0"/>
                <a:cs typeface="Arial" panose="020B0604020202020204" pitchFamily="34" charset="0"/>
              </a:rPr>
              <a:t>The Big Picture</a:t>
            </a:r>
            <a:endParaRPr lang="en-US" dirty="0"/>
          </a:p>
        </p:txBody>
      </p:sp>
    </p:spTree>
    <p:extLst>
      <p:ext uri="{BB962C8B-B14F-4D97-AF65-F5344CB8AC3E}">
        <p14:creationId xmlns:p14="http://schemas.microsoft.com/office/powerpoint/2010/main" val="35018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3435"/>
            <a:ext cx="10515600" cy="936232"/>
          </a:xfrm>
        </p:spPr>
        <p:txBody>
          <a:bodyPr>
            <a:normAutofit/>
          </a:bodyPr>
          <a:lstStyle/>
          <a:p>
            <a:pPr algn="ctr"/>
            <a:r>
              <a:rPr lang="en-US" altLang="en-US" dirty="0">
                <a:solidFill>
                  <a:schemeClr val="accent6">
                    <a:lumMod val="60000"/>
                    <a:lumOff val="40000"/>
                  </a:schemeClr>
                </a:solidFill>
                <a:latin typeface="Arial" panose="020B0604020202020204" pitchFamily="34" charset="0"/>
                <a:cs typeface="Arial" panose="020B0604020202020204" pitchFamily="34" charset="0"/>
              </a:rPr>
              <a:t>Conclusions</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B886A8C-ED39-4329-834E-B953BE8BBF1D}"/>
              </a:ext>
            </a:extLst>
          </p:cNvPr>
          <p:cNvSpPr>
            <a:spLocks noGrp="1"/>
          </p:cNvSpPr>
          <p:nvPr>
            <p:ph idx="1"/>
          </p:nvPr>
        </p:nvSpPr>
        <p:spPr>
          <a:xfrm>
            <a:off x="0" y="969667"/>
            <a:ext cx="12296775" cy="5757765"/>
          </a:xfrm>
        </p:spPr>
        <p:txBody>
          <a:bodyPr>
            <a:noAutofit/>
          </a:bodyPr>
          <a:lstStyle/>
          <a:p>
            <a:pPr>
              <a:lnSpc>
                <a:spcPct val="100000"/>
              </a:lnSpc>
            </a:pPr>
            <a:r>
              <a:rPr lang="en-US" dirty="0">
                <a:solidFill>
                  <a:schemeClr val="bg1"/>
                </a:solidFill>
                <a:latin typeface="Arial" panose="020B0604020202020204" pitchFamily="34" charset="0"/>
                <a:cs typeface="Arial" panose="020B0604020202020204" pitchFamily="34" charset="0"/>
              </a:rPr>
              <a:t>White matter undergoes an ontogenetic sequence whereby maximal volume is attained in mid-life</a:t>
            </a:r>
          </a:p>
          <a:p>
            <a:pPr>
              <a:lnSpc>
                <a:spcPct val="100000"/>
              </a:lnSpc>
            </a:pPr>
            <a:r>
              <a:rPr lang="en-US" dirty="0">
                <a:solidFill>
                  <a:schemeClr val="bg1"/>
                </a:solidFill>
                <a:latin typeface="Arial" panose="020B0604020202020204" pitchFamily="34" charset="0"/>
                <a:cs typeface="Arial" panose="020B0604020202020204" pitchFamily="34" charset="0"/>
              </a:rPr>
              <a:t>A wide range of insults affects white matter at all ages  </a:t>
            </a:r>
          </a:p>
          <a:p>
            <a:pPr>
              <a:lnSpc>
                <a:spcPct val="100000"/>
              </a:lnSpc>
            </a:pPr>
            <a:r>
              <a:rPr lang="en-US" dirty="0">
                <a:solidFill>
                  <a:schemeClr val="bg1"/>
                </a:solidFill>
                <a:latin typeface="Arial" panose="020B0604020202020204" pitchFamily="34" charset="0"/>
                <a:cs typeface="Arial" panose="020B0604020202020204" pitchFamily="34" charset="0"/>
              </a:rPr>
              <a:t>As white matter vulnerability is greatest in the young and the old, abnormal myelin and oligodendrocytes may be crucial in the pathogenesis of psychosis in early adulthood and dementia in late life </a:t>
            </a:r>
          </a:p>
          <a:p>
            <a:pPr>
              <a:lnSpc>
                <a:spcPct val="100000"/>
              </a:lnSpc>
            </a:pPr>
            <a:r>
              <a:rPr lang="en-US" dirty="0">
                <a:solidFill>
                  <a:schemeClr val="bg1"/>
                </a:solidFill>
                <a:latin typeface="Arial" panose="020B0604020202020204" pitchFamily="34" charset="0"/>
                <a:cs typeface="Arial" panose="020B0604020202020204" pitchFamily="34" charset="0"/>
              </a:rPr>
              <a:t>Early-onset psychiatric diseases, and dementias including AD, all merit focused study in light of white matter neurobiology    </a:t>
            </a:r>
          </a:p>
          <a:p>
            <a:pPr>
              <a:lnSpc>
                <a:spcPct val="100000"/>
              </a:lnSpc>
            </a:pPr>
            <a:r>
              <a:rPr lang="en-US" dirty="0">
                <a:solidFill>
                  <a:schemeClr val="bg1"/>
                </a:solidFill>
                <a:latin typeface="Arial" panose="020B0604020202020204" pitchFamily="34" charset="0"/>
                <a:cs typeface="Arial" panose="020B0604020202020204" pitchFamily="34" charset="0"/>
              </a:rPr>
              <a:t>Neuroinflammation may be a common pathogenetic mechanism</a:t>
            </a:r>
          </a:p>
          <a:p>
            <a:pPr>
              <a:lnSpc>
                <a:spcPct val="100000"/>
              </a:lnSpc>
            </a:pPr>
            <a:r>
              <a:rPr lang="en-US" dirty="0">
                <a:solidFill>
                  <a:schemeClr val="bg1"/>
                </a:solidFill>
                <a:latin typeface="Arial" panose="020B0604020202020204" pitchFamily="34" charset="0"/>
                <a:cs typeface="Arial" panose="020B0604020202020204" pitchFamily="34" charset="0"/>
              </a:rPr>
              <a:t>Prevention of brain insults – notably vascular and traumatic – is crucial</a:t>
            </a:r>
          </a:p>
          <a:p>
            <a:pPr>
              <a:lnSpc>
                <a:spcPct val="100000"/>
              </a:lnSpc>
            </a:pPr>
            <a:r>
              <a:rPr lang="en-US" dirty="0">
                <a:solidFill>
                  <a:schemeClr val="bg1"/>
                </a:solidFill>
                <a:latin typeface="Arial" panose="020B0604020202020204" pitchFamily="34" charset="0"/>
                <a:cs typeface="Arial" panose="020B0604020202020204" pitchFamily="34" charset="0"/>
              </a:rPr>
              <a:t>Medical and public health intervention to enhance brain health is essential</a:t>
            </a:r>
            <a:endParaRPr lang="en-US" dirty="0"/>
          </a:p>
        </p:txBody>
      </p:sp>
    </p:spTree>
    <p:extLst>
      <p:ext uri="{BB962C8B-B14F-4D97-AF65-F5344CB8AC3E}">
        <p14:creationId xmlns:p14="http://schemas.microsoft.com/office/powerpoint/2010/main" val="206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124" y="33435"/>
            <a:ext cx="10515600" cy="936232"/>
          </a:xfrm>
        </p:spPr>
        <p:txBody>
          <a:bodyPr>
            <a:normAutofit/>
          </a:bodyPr>
          <a:lstStyle/>
          <a:p>
            <a:pPr algn="ctr"/>
            <a:r>
              <a:rPr lang="en-US" altLang="en-US" dirty="0">
                <a:solidFill>
                  <a:schemeClr val="accent6">
                    <a:lumMod val="60000"/>
                    <a:lumOff val="40000"/>
                  </a:schemeClr>
                </a:solidFill>
                <a:latin typeface="Arial" panose="020B0604020202020204" pitchFamily="34" charset="0"/>
                <a:cs typeface="Arial" panose="020B0604020202020204" pitchFamily="34" charset="0"/>
              </a:rPr>
              <a:t>Thank You!</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DEDA13A2-70FF-4984-977B-64E5CB380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858" y="1123950"/>
            <a:ext cx="7918132" cy="5291138"/>
          </a:xfrm>
        </p:spPr>
      </p:pic>
    </p:spTree>
    <p:extLst>
      <p:ext uri="{BB962C8B-B14F-4D97-AF65-F5344CB8AC3E}">
        <p14:creationId xmlns:p14="http://schemas.microsoft.com/office/powerpoint/2010/main" val="251456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373" y="83710"/>
            <a:ext cx="10515600" cy="1081273"/>
          </a:xfrm>
        </p:spPr>
        <p:txBody>
          <a:bodyPr/>
          <a:lstStyle/>
          <a:p>
            <a:pPr algn="ctr"/>
            <a:r>
              <a:rPr lang="en-US" altLang="en-US" dirty="0">
                <a:solidFill>
                  <a:schemeClr val="accent6">
                    <a:lumMod val="60000"/>
                    <a:lumOff val="40000"/>
                  </a:schemeClr>
                </a:solidFill>
                <a:latin typeface="Arial" panose="020B0604020202020204" pitchFamily="34" charset="0"/>
                <a:cs typeface="Arial" panose="020B0604020202020204" pitchFamily="34" charset="0"/>
              </a:rPr>
              <a:t>Objectives</a:t>
            </a:r>
            <a:endParaRPr lang="en-US" dirty="0">
              <a:solidFill>
                <a:schemeClr val="accent6">
                  <a:lumMod val="60000"/>
                  <a:lumOff val="40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74C0373-4086-47F6-AC7B-9E67E606F9D1}"/>
              </a:ext>
            </a:extLst>
          </p:cNvPr>
          <p:cNvSpPr>
            <a:spLocks noGrp="1"/>
          </p:cNvSpPr>
          <p:nvPr>
            <p:ph sz="half" idx="2"/>
          </p:nvPr>
        </p:nvSpPr>
        <p:spPr>
          <a:xfrm>
            <a:off x="76201" y="925100"/>
            <a:ext cx="12115799" cy="5723350"/>
          </a:xfrm>
        </p:spPr>
        <p:txBody>
          <a:bodyPr>
            <a:noAutofit/>
          </a:bodyPr>
          <a:lstStyle/>
          <a:p>
            <a:pPr>
              <a:lnSpc>
                <a:spcPct val="100000"/>
              </a:lnSpc>
            </a:pPr>
            <a:r>
              <a:rPr lang="en-US" sz="3200" dirty="0">
                <a:solidFill>
                  <a:schemeClr val="bg1"/>
                </a:solidFill>
                <a:latin typeface="Arial" panose="020B0604020202020204" pitchFamily="34" charset="0"/>
                <a:cs typeface="Arial" panose="020B0604020202020204" pitchFamily="34" charset="0"/>
              </a:rPr>
              <a:t>Discuss white matter ontogeny, with maximal mid-life volume</a:t>
            </a:r>
          </a:p>
          <a:p>
            <a:pPr>
              <a:lnSpc>
                <a:spcPct val="100000"/>
              </a:lnSpc>
            </a:pPr>
            <a:r>
              <a:rPr lang="en-US" sz="3200" dirty="0">
                <a:solidFill>
                  <a:schemeClr val="bg1"/>
                </a:solidFill>
                <a:latin typeface="Arial" panose="020B0604020202020204" pitchFamily="34" charset="0"/>
                <a:cs typeface="Arial" panose="020B0604020202020204" pitchFamily="34" charset="0"/>
              </a:rPr>
              <a:t>Review the range of neuropathology that affects white matter</a:t>
            </a:r>
          </a:p>
          <a:p>
            <a:pPr>
              <a:lnSpc>
                <a:spcPct val="100000"/>
              </a:lnSpc>
            </a:pPr>
            <a:r>
              <a:rPr lang="en-US" sz="3200" dirty="0">
                <a:solidFill>
                  <a:schemeClr val="bg1"/>
                </a:solidFill>
                <a:latin typeface="Arial" panose="020B0604020202020204" pitchFamily="34" charset="0"/>
                <a:cs typeface="Arial" panose="020B0604020202020204" pitchFamily="34" charset="0"/>
              </a:rPr>
              <a:t>Summarize other white matter insults detected by neuroimaging</a:t>
            </a:r>
          </a:p>
          <a:p>
            <a:pPr>
              <a:lnSpc>
                <a:spcPct val="100000"/>
              </a:lnSpc>
            </a:pPr>
            <a:r>
              <a:rPr lang="en-US" sz="3200" dirty="0">
                <a:solidFill>
                  <a:schemeClr val="bg1"/>
                </a:solidFill>
                <a:latin typeface="Arial" panose="020B0604020202020204" pitchFamily="34" charset="0"/>
                <a:cs typeface="Arial" panose="020B0604020202020204" pitchFamily="34" charset="0"/>
              </a:rPr>
              <a:t>Propose that white matter involvement may contribute to psychosis in early life and dementia in late life  </a:t>
            </a:r>
          </a:p>
          <a:p>
            <a:pPr>
              <a:lnSpc>
                <a:spcPct val="100000"/>
              </a:lnSpc>
            </a:pPr>
            <a:r>
              <a:rPr lang="en-US" sz="3200" dirty="0">
                <a:solidFill>
                  <a:schemeClr val="bg1"/>
                </a:solidFill>
                <a:latin typeface="Arial" panose="020B0604020202020204" pitchFamily="34" charset="0"/>
                <a:cs typeface="Arial" panose="020B0604020202020204" pitchFamily="34" charset="0"/>
              </a:rPr>
              <a:t>Consider two common problems – vascular disease and traumatic brain injury (TBI) – that are particularly relevant to dementia via white matter dysfunction  </a:t>
            </a:r>
          </a:p>
          <a:p>
            <a:pPr>
              <a:lnSpc>
                <a:spcPct val="100000"/>
              </a:lnSpc>
            </a:pPr>
            <a:r>
              <a:rPr lang="en-US" sz="3200" dirty="0">
                <a:solidFill>
                  <a:schemeClr val="bg1"/>
                </a:solidFill>
                <a:latin typeface="Arial" panose="020B0604020202020204" pitchFamily="34" charset="0"/>
                <a:cs typeface="Arial" panose="020B0604020202020204" pitchFamily="34" charset="0"/>
              </a:rPr>
              <a:t>Explore whether white matter inflammation may be a common pathogenesis for both psychosis and dementia</a:t>
            </a:r>
          </a:p>
        </p:txBody>
      </p:sp>
    </p:spTree>
    <p:extLst>
      <p:ext uri="{BB962C8B-B14F-4D97-AF65-F5344CB8AC3E}">
        <p14:creationId xmlns:p14="http://schemas.microsoft.com/office/powerpoint/2010/main" val="77728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97D1F8F-BB26-4F96-BA2A-4E9AB3B9847C}"/>
              </a:ext>
            </a:extLst>
          </p:cNvPr>
          <p:cNvSpPr>
            <a:spLocks noGrp="1" noChangeArrowheads="1"/>
          </p:cNvSpPr>
          <p:nvPr>
            <p:ph type="title"/>
          </p:nvPr>
        </p:nvSpPr>
        <p:spPr>
          <a:xfrm>
            <a:off x="1773493" y="287337"/>
            <a:ext cx="8229600" cy="903288"/>
          </a:xfrm>
        </p:spPr>
        <p:txBody>
          <a:bodyPr>
            <a:normAutofit/>
          </a:bodyPr>
          <a:lstStyle/>
          <a:p>
            <a:pPr algn="ctr" eaLnBrk="1" hangingPunct="1">
              <a:defRPr/>
            </a:pPr>
            <a:r>
              <a:rPr lang="en-US" sz="4000" dirty="0">
                <a:solidFill>
                  <a:schemeClr val="accent3"/>
                </a:solidFill>
              </a:rPr>
              <a:t> </a:t>
            </a:r>
            <a:r>
              <a:rPr lang="en-US" sz="4000" dirty="0"/>
              <a:t> </a:t>
            </a:r>
            <a:r>
              <a:rPr lang="en-US" dirty="0">
                <a:solidFill>
                  <a:schemeClr val="accent6"/>
                </a:solidFill>
                <a:latin typeface="Arial" panose="020B0604020202020204" pitchFamily="34" charset="0"/>
                <a:cs typeface="Arial" panose="020B0604020202020204" pitchFamily="34" charset="0"/>
              </a:rPr>
              <a:t>White Matter Ontogeny </a:t>
            </a:r>
          </a:p>
        </p:txBody>
      </p:sp>
      <p:sp>
        <p:nvSpPr>
          <p:cNvPr id="69635" name="Rectangle 8">
            <a:extLst>
              <a:ext uri="{FF2B5EF4-FFF2-40B4-BE49-F238E27FC236}">
                <a16:creationId xmlns:a16="http://schemas.microsoft.com/office/drawing/2014/main" id="{4C891E0F-16EB-493A-9DE0-832616903545}"/>
              </a:ext>
            </a:extLst>
          </p:cNvPr>
          <p:cNvSpPr>
            <a:spLocks noGrp="1"/>
          </p:cNvSpPr>
          <p:nvPr>
            <p:ph sz="half" idx="1"/>
          </p:nvPr>
        </p:nvSpPr>
        <p:spPr>
          <a:xfrm>
            <a:off x="75858" y="1190625"/>
            <a:ext cx="6144306" cy="5583802"/>
          </a:xfrm>
        </p:spPr>
        <p:txBody>
          <a:bodyPr>
            <a:noAutofit/>
          </a:bodyPr>
          <a:lstStyle/>
          <a:p>
            <a:pPr>
              <a:lnSpc>
                <a:spcPct val="100000"/>
              </a:lnSpc>
              <a:defRPr/>
            </a:pPr>
            <a:r>
              <a:rPr lang="en-US" altLang="en-US" sz="3200" dirty="0">
                <a:solidFill>
                  <a:schemeClr val="bg1"/>
                </a:solidFill>
                <a:latin typeface="Arial" panose="020B0604020202020204" pitchFamily="34" charset="0"/>
                <a:cs typeface="Arial" panose="020B0604020202020204" pitchFamily="34" charset="0"/>
              </a:rPr>
              <a:t>White matter volume, including intracortical myelin, is maximal at mid-life and declines in aging (</a:t>
            </a:r>
            <a:r>
              <a:rPr lang="en-US" altLang="en-US" sz="3200" dirty="0" err="1">
                <a:solidFill>
                  <a:schemeClr val="bg1"/>
                </a:solidFill>
                <a:latin typeface="Arial" panose="020B0604020202020204" pitchFamily="34" charset="0"/>
                <a:cs typeface="Arial" panose="020B0604020202020204" pitchFamily="34" charset="0"/>
              </a:rPr>
              <a:t>Bartzokis</a:t>
            </a:r>
            <a:r>
              <a:rPr lang="en-US" altLang="en-US" sz="3200" dirty="0">
                <a:solidFill>
                  <a:schemeClr val="bg1"/>
                </a:solidFill>
                <a:latin typeface="Arial" panose="020B0604020202020204" pitchFamily="34" charset="0"/>
                <a:cs typeface="Arial" panose="020B0604020202020204" pitchFamily="34" charset="0"/>
              </a:rPr>
              <a:t>, 2011)</a:t>
            </a:r>
          </a:p>
          <a:p>
            <a:pPr>
              <a:lnSpc>
                <a:spcPct val="100000"/>
              </a:lnSpc>
              <a:defRPr/>
            </a:pPr>
            <a:r>
              <a:rPr lang="en-US" altLang="en-US" sz="3200" i="1" dirty="0">
                <a:solidFill>
                  <a:schemeClr val="bg1"/>
                </a:solidFill>
                <a:latin typeface="Arial" panose="020B0604020202020204" pitchFamily="34" charset="0"/>
                <a:cs typeface="Arial" panose="020B0604020202020204" pitchFamily="34" charset="0"/>
              </a:rPr>
              <a:t>Underdeveloped white matter </a:t>
            </a:r>
            <a:r>
              <a:rPr lang="en-US" altLang="en-US" sz="3200" dirty="0">
                <a:solidFill>
                  <a:schemeClr val="bg1"/>
                </a:solidFill>
                <a:latin typeface="Arial" panose="020B0604020202020204" pitchFamily="34" charset="0"/>
                <a:cs typeface="Arial" panose="020B0604020202020204" pitchFamily="34" charset="0"/>
              </a:rPr>
              <a:t>in adolescence may predispose to early life disorders</a:t>
            </a:r>
          </a:p>
          <a:p>
            <a:pPr>
              <a:lnSpc>
                <a:spcPct val="100000"/>
              </a:lnSpc>
              <a:defRPr/>
            </a:pPr>
            <a:r>
              <a:rPr lang="en-US" altLang="en-US" sz="3200" i="1" dirty="0">
                <a:solidFill>
                  <a:schemeClr val="bg1"/>
                </a:solidFill>
                <a:latin typeface="Arial" panose="020B0604020202020204" pitchFamily="34" charset="0"/>
                <a:cs typeface="Arial" panose="020B0604020202020204" pitchFamily="34" charset="0"/>
              </a:rPr>
              <a:t>White matter </a:t>
            </a:r>
            <a:r>
              <a:rPr lang="en-US" altLang="en-US" sz="3200" i="1" dirty="0" err="1">
                <a:solidFill>
                  <a:schemeClr val="bg1"/>
                </a:solidFill>
                <a:latin typeface="Arial" panose="020B0604020202020204" pitchFamily="34" charset="0"/>
                <a:cs typeface="Arial" panose="020B0604020202020204" pitchFamily="34" charset="0"/>
              </a:rPr>
              <a:t>retrogenesis</a:t>
            </a:r>
            <a:r>
              <a:rPr lang="en-US" altLang="en-US" sz="3200" i="1" dirty="0">
                <a:solidFill>
                  <a:schemeClr val="bg1"/>
                </a:solidFill>
                <a:latin typeface="Arial" panose="020B0604020202020204" pitchFamily="34" charset="0"/>
                <a:cs typeface="Arial" panose="020B0604020202020204" pitchFamily="34" charset="0"/>
              </a:rPr>
              <a:t> </a:t>
            </a:r>
            <a:r>
              <a:rPr lang="en-US" altLang="en-US" sz="3200" dirty="0">
                <a:solidFill>
                  <a:schemeClr val="bg1"/>
                </a:solidFill>
                <a:latin typeface="Arial" panose="020B0604020202020204" pitchFamily="34" charset="0"/>
                <a:cs typeface="Arial" panose="020B0604020202020204" pitchFamily="34" charset="0"/>
              </a:rPr>
              <a:t>could underlie cognitive aging and predispose to late life disorders</a:t>
            </a:r>
          </a:p>
        </p:txBody>
      </p:sp>
      <p:pic>
        <p:nvPicPr>
          <p:cNvPr id="23557" name="Picture 6">
            <a:extLst>
              <a:ext uri="{FF2B5EF4-FFF2-40B4-BE49-F238E27FC236}">
                <a16:creationId xmlns:a16="http://schemas.microsoft.com/office/drawing/2014/main" id="{BA18C402-4BF2-4347-BE10-B163FDA2F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2362085"/>
            <a:ext cx="5660374" cy="217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2932F12-0BC9-4154-8F9C-E9F8C0969FC3}"/>
              </a:ext>
            </a:extLst>
          </p:cNvPr>
          <p:cNvSpPr txBox="1"/>
          <p:nvPr/>
        </p:nvSpPr>
        <p:spPr>
          <a:xfrm>
            <a:off x="6681065" y="4932829"/>
            <a:ext cx="5339923"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Subcortical                      Intracortical  </a:t>
            </a:r>
          </a:p>
        </p:txBody>
      </p:sp>
      <p:sp>
        <p:nvSpPr>
          <p:cNvPr id="3" name="TextBox 2">
            <a:extLst>
              <a:ext uri="{FF2B5EF4-FFF2-40B4-BE49-F238E27FC236}">
                <a16:creationId xmlns:a16="http://schemas.microsoft.com/office/drawing/2014/main" id="{1304CCBD-F7AF-42CC-9198-2A99EF6E7105}"/>
              </a:ext>
            </a:extLst>
          </p:cNvPr>
          <p:cNvSpPr txBox="1"/>
          <p:nvPr/>
        </p:nvSpPr>
        <p:spPr>
          <a:xfrm>
            <a:off x="8033390" y="5907127"/>
            <a:ext cx="2284215" cy="461665"/>
          </a:xfrm>
          <a:prstGeom prst="rect">
            <a:avLst/>
          </a:prstGeom>
          <a:noFill/>
        </p:spPr>
        <p:txBody>
          <a:bodyPr wrap="none" rtlCol="0">
            <a:spAutoFit/>
          </a:bodyPr>
          <a:lstStyle/>
          <a:p>
            <a:r>
              <a:rPr lang="en-US" sz="2400" dirty="0" err="1">
                <a:solidFill>
                  <a:schemeClr val="bg1"/>
                </a:solidFill>
                <a:latin typeface="Arial" panose="020B0604020202020204" pitchFamily="34" charset="0"/>
                <a:cs typeface="Arial" panose="020B0604020202020204" pitchFamily="34" charset="0"/>
              </a:rPr>
              <a:t>Bartzokis</a:t>
            </a:r>
            <a:r>
              <a:rPr lang="en-US" sz="2400" dirty="0">
                <a:solidFill>
                  <a:schemeClr val="bg1"/>
                </a:solidFill>
                <a:latin typeface="Arial" panose="020B0604020202020204" pitchFamily="34" charset="0"/>
                <a:cs typeface="Arial" panose="020B0604020202020204" pitchFamily="34" charset="0"/>
              </a:rPr>
              <a:t>, 2011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5">
            <a:lumMod val="75000"/>
          </a:schemeClr>
        </a:solidFill>
        <a:effectLst/>
      </p:bgPr>
    </p:bg>
    <p:spTree>
      <p:nvGrpSpPr>
        <p:cNvPr id="1" name=""/>
        <p:cNvGrpSpPr/>
        <p:nvPr/>
      </p:nvGrpSpPr>
      <p:grpSpPr>
        <a:xfrm>
          <a:off x="0" y="0"/>
          <a:ext cx="0" cy="0"/>
          <a:chOff x="0" y="0"/>
          <a:chExt cx="0" cy="0"/>
        </a:xfrm>
      </p:grpSpPr>
      <p:pic>
        <p:nvPicPr>
          <p:cNvPr id="25602" name="Picture 5" descr="MRI">
            <a:extLst>
              <a:ext uri="{FF2B5EF4-FFF2-40B4-BE49-F238E27FC236}">
                <a16:creationId xmlns:a16="http://schemas.microsoft.com/office/drawing/2014/main" id="{FF1C635C-2754-468E-8E9D-77EA8B25CB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813" y="1509714"/>
            <a:ext cx="127635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a:extLst>
              <a:ext uri="{FF2B5EF4-FFF2-40B4-BE49-F238E27FC236}">
                <a16:creationId xmlns:a16="http://schemas.microsoft.com/office/drawing/2014/main" id="{84E64945-F587-4F09-B9FC-56673C614A17}"/>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962401" y="1550987"/>
            <a:ext cx="1168400" cy="1457325"/>
          </a:xfrm>
        </p:spPr>
      </p:pic>
      <p:pic>
        <p:nvPicPr>
          <p:cNvPr id="25605" name="Picture 5" descr="MRI">
            <a:extLst>
              <a:ext uri="{FF2B5EF4-FFF2-40B4-BE49-F238E27FC236}">
                <a16:creationId xmlns:a16="http://schemas.microsoft.com/office/drawing/2014/main" id="{16F61A22-2BE2-46E5-8676-366ED096ED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7851" y="1538288"/>
            <a:ext cx="127635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MRI">
            <a:extLst>
              <a:ext uri="{FF2B5EF4-FFF2-40B4-BE49-F238E27FC236}">
                <a16:creationId xmlns:a16="http://schemas.microsoft.com/office/drawing/2014/main" id="{719CD8AC-DF00-4834-BFCC-C42C00686CB1}"/>
              </a:ext>
            </a:extLst>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2409826" y="3838576"/>
            <a:ext cx="1330325" cy="1482725"/>
          </a:xfrm>
        </p:spPr>
      </p:pic>
      <p:pic>
        <p:nvPicPr>
          <p:cNvPr id="25607" name="Picture 4" descr="MRI">
            <a:extLst>
              <a:ext uri="{FF2B5EF4-FFF2-40B4-BE49-F238E27FC236}">
                <a16:creationId xmlns:a16="http://schemas.microsoft.com/office/drawing/2014/main" id="{3457930A-A052-4811-B031-590E5D6D9D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8914" y="3822700"/>
            <a:ext cx="129857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5" descr="MRI">
            <a:extLst>
              <a:ext uri="{FF2B5EF4-FFF2-40B4-BE49-F238E27FC236}">
                <a16:creationId xmlns:a16="http://schemas.microsoft.com/office/drawing/2014/main" id="{CF97CBAD-34E4-45A0-B685-72E24E0505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0263" y="3846514"/>
            <a:ext cx="1154112"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9" descr="MRI">
            <a:extLst>
              <a:ext uri="{FF2B5EF4-FFF2-40B4-BE49-F238E27FC236}">
                <a16:creationId xmlns:a16="http://schemas.microsoft.com/office/drawing/2014/main" id="{5CA096E5-E5E4-4183-9030-4C0E01BAEC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0926" y="3822700"/>
            <a:ext cx="11541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itle 1">
            <a:extLst>
              <a:ext uri="{FF2B5EF4-FFF2-40B4-BE49-F238E27FC236}">
                <a16:creationId xmlns:a16="http://schemas.microsoft.com/office/drawing/2014/main" id="{F4FACCB2-157E-40E7-8181-40DA32C6B452}"/>
              </a:ext>
            </a:extLst>
          </p:cNvPr>
          <p:cNvSpPr>
            <a:spLocks noGrp="1"/>
          </p:cNvSpPr>
          <p:nvPr>
            <p:ph type="title"/>
          </p:nvPr>
        </p:nvSpPr>
        <p:spPr>
          <a:xfrm>
            <a:off x="2133600" y="546100"/>
            <a:ext cx="7848600" cy="571500"/>
          </a:xfrm>
        </p:spPr>
        <p:txBody>
          <a:bodyPr>
            <a:noAutofit/>
          </a:bodyPr>
          <a:lstStyle/>
          <a:p>
            <a:pPr>
              <a:defRPr/>
            </a:pPr>
            <a:r>
              <a:rPr lang="en-US" dirty="0">
                <a:solidFill>
                  <a:schemeClr val="accent6"/>
                </a:solidFill>
                <a:latin typeface="Arial" panose="020B0604020202020204" pitchFamily="34" charset="0"/>
                <a:cs typeface="Arial" panose="020B0604020202020204" pitchFamily="34" charset="0"/>
              </a:rPr>
              <a:t>MRI of White Matter Disorders</a:t>
            </a:r>
            <a:endParaRPr lang="en-US" dirty="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7A6582D-5BE8-4C17-AD7A-D508A2D19B69}"/>
              </a:ext>
            </a:extLst>
          </p:cNvPr>
          <p:cNvSpPr txBox="1">
            <a:spLocks/>
          </p:cNvSpPr>
          <p:nvPr/>
        </p:nvSpPr>
        <p:spPr bwMode="auto">
          <a:xfrm>
            <a:off x="2814972" y="5591495"/>
            <a:ext cx="7291054" cy="357188"/>
          </a:xfrm>
          <a:prstGeom prst="rect">
            <a:avLst/>
          </a:prstGeom>
          <a:noFill/>
          <a:ln w="9525">
            <a:noFill/>
            <a:miter lim="800000"/>
            <a:headEnd/>
            <a:tailEnd/>
          </a:ln>
        </p:spPr>
        <p:txBody>
          <a:bodyPr lIns="0" rIns="0" bIns="0" anchor="b"/>
          <a:lstStyle/>
          <a:p>
            <a:pPr>
              <a:defRPr/>
            </a:pPr>
            <a:r>
              <a:rPr lang="en-US" sz="2400" dirty="0">
                <a:solidFill>
                  <a:schemeClr val="bg1"/>
                </a:solidFill>
                <a:latin typeface="Arial" panose="020B0604020202020204" pitchFamily="34" charset="0"/>
                <a:ea typeface="+mj-ea"/>
                <a:cs typeface="Arial" panose="020B0604020202020204" pitchFamily="34" charset="0"/>
              </a:rPr>
              <a:t>B</a:t>
            </a:r>
            <a:r>
              <a:rPr lang="en-US" sz="2400" baseline="-25000" dirty="0">
                <a:solidFill>
                  <a:schemeClr val="bg1"/>
                </a:solidFill>
                <a:latin typeface="Arial" panose="020B0604020202020204" pitchFamily="34" charset="0"/>
                <a:ea typeface="+mj-ea"/>
                <a:cs typeface="Arial" panose="020B0604020202020204" pitchFamily="34" charset="0"/>
              </a:rPr>
              <a:t>12</a:t>
            </a:r>
            <a:r>
              <a:rPr lang="en-US" sz="2400" dirty="0">
                <a:solidFill>
                  <a:schemeClr val="bg1"/>
                </a:solidFill>
                <a:latin typeface="Arial" panose="020B0604020202020204" pitchFamily="34" charset="0"/>
                <a:ea typeface="+mj-ea"/>
                <a:cs typeface="Arial" panose="020B0604020202020204" pitchFamily="34" charset="0"/>
              </a:rPr>
              <a:t>↓            BD            TBI            Glioma         NPH</a:t>
            </a:r>
          </a:p>
        </p:txBody>
      </p:sp>
      <p:sp>
        <p:nvSpPr>
          <p:cNvPr id="18" name="Title 1">
            <a:extLst>
              <a:ext uri="{FF2B5EF4-FFF2-40B4-BE49-F238E27FC236}">
                <a16:creationId xmlns:a16="http://schemas.microsoft.com/office/drawing/2014/main" id="{2DE3166E-B9E3-4461-8659-EDF282B15B97}"/>
              </a:ext>
            </a:extLst>
          </p:cNvPr>
          <p:cNvSpPr txBox="1">
            <a:spLocks/>
          </p:cNvSpPr>
          <p:nvPr/>
        </p:nvSpPr>
        <p:spPr bwMode="auto">
          <a:xfrm>
            <a:off x="2321886" y="3303931"/>
            <a:ext cx="7803189" cy="298401"/>
          </a:xfrm>
          <a:prstGeom prst="rect">
            <a:avLst/>
          </a:prstGeom>
          <a:noFill/>
          <a:ln w="9525">
            <a:noFill/>
            <a:miter lim="800000"/>
            <a:headEnd/>
            <a:tailEnd/>
          </a:ln>
        </p:spPr>
        <p:txBody>
          <a:bodyPr lIns="0" rIns="0" bIns="0" anchor="b"/>
          <a:lstStyle/>
          <a:p>
            <a:pPr>
              <a:defRPr/>
            </a:pPr>
            <a:r>
              <a:rPr lang="en-US" sz="2400" dirty="0">
                <a:solidFill>
                  <a:schemeClr val="bg1"/>
                </a:solidFill>
                <a:latin typeface="Arial" panose="020B0604020202020204" pitchFamily="34" charset="0"/>
                <a:ea typeface="+mj-ea"/>
                <a:cs typeface="Arial" panose="020B0604020202020204" pitchFamily="34" charset="0"/>
              </a:rPr>
              <a:t>     MLD           MS            HIV            SLE          Toluene </a:t>
            </a:r>
          </a:p>
        </p:txBody>
      </p:sp>
      <p:pic>
        <p:nvPicPr>
          <p:cNvPr id="15" name="Picture 2">
            <a:extLst>
              <a:ext uri="{FF2B5EF4-FFF2-40B4-BE49-F238E27FC236}">
                <a16:creationId xmlns:a16="http://schemas.microsoft.com/office/drawing/2014/main" id="{D59091D8-7800-4645-968B-F8D1DF7A65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5199" t="-133" r="16200" b="2267"/>
          <a:stretch>
            <a:fillRect/>
          </a:stretch>
        </p:blipFill>
        <p:spPr bwMode="auto">
          <a:xfrm>
            <a:off x="5366544" y="1511485"/>
            <a:ext cx="13827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a:extLst>
              <a:ext uri="{FF2B5EF4-FFF2-40B4-BE49-F238E27FC236}">
                <a16:creationId xmlns:a16="http://schemas.microsoft.com/office/drawing/2014/main" id="{9DC3CF75-E099-4A4A-BCFB-0231297370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42327" y="1548449"/>
            <a:ext cx="13827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a:extLst>
              <a:ext uri="{FF2B5EF4-FFF2-40B4-BE49-F238E27FC236}">
                <a16:creationId xmlns:a16="http://schemas.microsoft.com/office/drawing/2014/main" id="{F5D5E4D2-4D17-485E-8B73-6E399387E0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1650" y="3846514"/>
            <a:ext cx="128428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p:cTn id="13" dur="500" fill="hold"/>
                                        <p:tgtEl>
                                          <p:spTgt spid="25603"/>
                                        </p:tgtEl>
                                        <p:attrNameLst>
                                          <p:attrName>ppt_w</p:attrName>
                                        </p:attrNameLst>
                                      </p:cBhvr>
                                      <p:tavLst>
                                        <p:tav tm="0">
                                          <p:val>
                                            <p:fltVal val="0"/>
                                          </p:val>
                                        </p:tav>
                                        <p:tav tm="100000">
                                          <p:val>
                                            <p:strVal val="#ppt_w"/>
                                          </p:val>
                                        </p:tav>
                                      </p:tavLst>
                                    </p:anim>
                                    <p:anim calcmode="lin" valueType="num">
                                      <p:cBhvr>
                                        <p:cTn id="14" dur="5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5605"/>
                                        </p:tgtEl>
                                        <p:attrNameLst>
                                          <p:attrName>style.visibility</p:attrName>
                                        </p:attrNameLst>
                                      </p:cBhvr>
                                      <p:to>
                                        <p:strVal val="visible"/>
                                      </p:to>
                                    </p:set>
                                    <p:anim calcmode="lin" valueType="num">
                                      <p:cBhvr>
                                        <p:cTn id="25" dur="500" fill="hold"/>
                                        <p:tgtEl>
                                          <p:spTgt spid="25605"/>
                                        </p:tgtEl>
                                        <p:attrNameLst>
                                          <p:attrName>ppt_w</p:attrName>
                                        </p:attrNameLst>
                                      </p:cBhvr>
                                      <p:tavLst>
                                        <p:tav tm="0">
                                          <p:val>
                                            <p:fltVal val="0"/>
                                          </p:val>
                                        </p:tav>
                                        <p:tav tm="100000">
                                          <p:val>
                                            <p:strVal val="#ppt_w"/>
                                          </p:val>
                                        </p:tav>
                                      </p:tavLst>
                                    </p:anim>
                                    <p:anim calcmode="lin" valueType="num">
                                      <p:cBhvr>
                                        <p:cTn id="26" dur="500" fill="hold"/>
                                        <p:tgtEl>
                                          <p:spTgt spid="2560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23567"/>
                                        </p:tgtEl>
                                        <p:attrNameLst>
                                          <p:attrName>style.visibility</p:attrName>
                                        </p:attrNameLst>
                                      </p:cBhvr>
                                      <p:to>
                                        <p:strVal val="visible"/>
                                      </p:to>
                                    </p:set>
                                    <p:anim calcmode="lin" valueType="num">
                                      <p:cBhvr>
                                        <p:cTn id="31" dur="500" fill="hold"/>
                                        <p:tgtEl>
                                          <p:spTgt spid="23567"/>
                                        </p:tgtEl>
                                        <p:attrNameLst>
                                          <p:attrName>ppt_w</p:attrName>
                                        </p:attrNameLst>
                                      </p:cBhvr>
                                      <p:tavLst>
                                        <p:tav tm="0">
                                          <p:val>
                                            <p:fltVal val="0"/>
                                          </p:val>
                                        </p:tav>
                                        <p:tav tm="100000">
                                          <p:val>
                                            <p:strVal val="#ppt_w"/>
                                          </p:val>
                                        </p:tav>
                                      </p:tavLst>
                                    </p:anim>
                                    <p:anim calcmode="lin" valueType="num">
                                      <p:cBhvr>
                                        <p:cTn id="32" dur="500" fill="hold"/>
                                        <p:tgtEl>
                                          <p:spTgt spid="2356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5606"/>
                                        </p:tgtEl>
                                        <p:attrNameLst>
                                          <p:attrName>style.visibility</p:attrName>
                                        </p:attrNameLst>
                                      </p:cBhvr>
                                      <p:to>
                                        <p:strVal val="visible"/>
                                      </p:to>
                                    </p:set>
                                    <p:anim calcmode="lin" valueType="num">
                                      <p:cBhvr>
                                        <p:cTn id="37" dur="500" fill="hold"/>
                                        <p:tgtEl>
                                          <p:spTgt spid="25606"/>
                                        </p:tgtEl>
                                        <p:attrNameLst>
                                          <p:attrName>ppt_w</p:attrName>
                                        </p:attrNameLst>
                                      </p:cBhvr>
                                      <p:tavLst>
                                        <p:tav tm="0">
                                          <p:val>
                                            <p:fltVal val="0"/>
                                          </p:val>
                                        </p:tav>
                                        <p:tav tm="100000">
                                          <p:val>
                                            <p:strVal val="#ppt_w"/>
                                          </p:val>
                                        </p:tav>
                                      </p:tavLst>
                                    </p:anim>
                                    <p:anim calcmode="lin" valueType="num">
                                      <p:cBhvr>
                                        <p:cTn id="38" dur="500" fill="hold"/>
                                        <p:tgtEl>
                                          <p:spTgt spid="25606"/>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25607"/>
                                        </p:tgtEl>
                                        <p:attrNameLst>
                                          <p:attrName>style.visibility</p:attrName>
                                        </p:attrNameLst>
                                      </p:cBhvr>
                                      <p:to>
                                        <p:strVal val="visible"/>
                                      </p:to>
                                    </p:set>
                                    <p:anim calcmode="lin" valueType="num">
                                      <p:cBhvr>
                                        <p:cTn id="43" dur="500" fill="hold"/>
                                        <p:tgtEl>
                                          <p:spTgt spid="25607"/>
                                        </p:tgtEl>
                                        <p:attrNameLst>
                                          <p:attrName>ppt_w</p:attrName>
                                        </p:attrNameLst>
                                      </p:cBhvr>
                                      <p:tavLst>
                                        <p:tav tm="0">
                                          <p:val>
                                            <p:fltVal val="0"/>
                                          </p:val>
                                        </p:tav>
                                        <p:tav tm="100000">
                                          <p:val>
                                            <p:strVal val="#ppt_w"/>
                                          </p:val>
                                        </p:tav>
                                      </p:tavLst>
                                    </p:anim>
                                    <p:anim calcmode="lin" valueType="num">
                                      <p:cBhvr>
                                        <p:cTn id="44" dur="500" fill="hold"/>
                                        <p:tgtEl>
                                          <p:spTgt spid="25607"/>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25609"/>
                                        </p:tgtEl>
                                        <p:attrNameLst>
                                          <p:attrName>style.visibility</p:attrName>
                                        </p:attrNameLst>
                                      </p:cBhvr>
                                      <p:to>
                                        <p:strVal val="visible"/>
                                      </p:to>
                                    </p:set>
                                    <p:anim calcmode="lin" valueType="num">
                                      <p:cBhvr>
                                        <p:cTn id="55" dur="500" fill="hold"/>
                                        <p:tgtEl>
                                          <p:spTgt spid="25609"/>
                                        </p:tgtEl>
                                        <p:attrNameLst>
                                          <p:attrName>ppt_w</p:attrName>
                                        </p:attrNameLst>
                                      </p:cBhvr>
                                      <p:tavLst>
                                        <p:tav tm="0">
                                          <p:val>
                                            <p:fltVal val="0"/>
                                          </p:val>
                                        </p:tav>
                                        <p:tav tm="100000">
                                          <p:val>
                                            <p:strVal val="#ppt_w"/>
                                          </p:val>
                                        </p:tav>
                                      </p:tavLst>
                                    </p:anim>
                                    <p:anim calcmode="lin" valueType="num">
                                      <p:cBhvr>
                                        <p:cTn id="56" dur="500" fill="hold"/>
                                        <p:tgtEl>
                                          <p:spTgt spid="25609"/>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25610"/>
                                        </p:tgtEl>
                                        <p:attrNameLst>
                                          <p:attrName>style.visibility</p:attrName>
                                        </p:attrNameLst>
                                      </p:cBhvr>
                                      <p:to>
                                        <p:strVal val="visible"/>
                                      </p:to>
                                    </p:set>
                                    <p:anim calcmode="lin" valueType="num">
                                      <p:cBhvr>
                                        <p:cTn id="61" dur="500" fill="hold"/>
                                        <p:tgtEl>
                                          <p:spTgt spid="25610"/>
                                        </p:tgtEl>
                                        <p:attrNameLst>
                                          <p:attrName>ppt_w</p:attrName>
                                        </p:attrNameLst>
                                      </p:cBhvr>
                                      <p:tavLst>
                                        <p:tav tm="0">
                                          <p:val>
                                            <p:fltVal val="0"/>
                                          </p:val>
                                        </p:tav>
                                        <p:tav tm="100000">
                                          <p:val>
                                            <p:strVal val="#ppt_w"/>
                                          </p:val>
                                        </p:tav>
                                      </p:tavLst>
                                    </p:anim>
                                    <p:anim calcmode="lin" valueType="num">
                                      <p:cBhvr>
                                        <p:cTn id="62" dur="500" fill="hold"/>
                                        <p:tgtEl>
                                          <p:spTgt spid="25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97D1F8F-BB26-4F96-BA2A-4E9AB3B9847C}"/>
              </a:ext>
            </a:extLst>
          </p:cNvPr>
          <p:cNvSpPr>
            <a:spLocks noGrp="1" noChangeArrowheads="1"/>
          </p:cNvSpPr>
          <p:nvPr>
            <p:ph type="title"/>
          </p:nvPr>
        </p:nvSpPr>
        <p:spPr>
          <a:xfrm>
            <a:off x="838200" y="158178"/>
            <a:ext cx="10515600" cy="986118"/>
          </a:xfrm>
        </p:spPr>
        <p:txBody>
          <a:bodyPr>
            <a:normAutofit fontScale="90000"/>
          </a:bodyPr>
          <a:lstStyle/>
          <a:p>
            <a:pPr algn="ctr" eaLnBrk="1" hangingPunct="1">
              <a:defRPr/>
            </a:pPr>
            <a:r>
              <a:rPr lang="en-US" sz="4000" dirty="0">
                <a:solidFill>
                  <a:schemeClr val="accent3"/>
                </a:solidFill>
              </a:rPr>
              <a:t> </a:t>
            </a:r>
            <a:r>
              <a:rPr lang="en-US" sz="4000" dirty="0"/>
              <a:t> </a:t>
            </a:r>
            <a:r>
              <a:rPr lang="en-US" sz="4900" dirty="0">
                <a:solidFill>
                  <a:schemeClr val="accent6"/>
                </a:solidFill>
                <a:latin typeface="Arial" panose="020B0604020202020204" pitchFamily="34" charset="0"/>
                <a:cs typeface="Arial" panose="020B0604020202020204" pitchFamily="34" charset="0"/>
              </a:rPr>
              <a:t>White Matter Insults: </a:t>
            </a:r>
            <a:br>
              <a:rPr lang="en-US" sz="4900" dirty="0">
                <a:solidFill>
                  <a:schemeClr val="accent6"/>
                </a:solidFill>
                <a:latin typeface="Arial" panose="020B0604020202020204" pitchFamily="34" charset="0"/>
                <a:cs typeface="Arial" panose="020B0604020202020204" pitchFamily="34" charset="0"/>
              </a:rPr>
            </a:br>
            <a:r>
              <a:rPr lang="en-US" sz="4900" dirty="0">
                <a:solidFill>
                  <a:schemeClr val="accent6"/>
                </a:solidFill>
                <a:latin typeface="Arial" panose="020B0604020202020204" pitchFamily="34" charset="0"/>
                <a:cs typeface="Arial" panose="020B0604020202020204" pitchFamily="34" charset="0"/>
              </a:rPr>
              <a:t>Macrostructural and Microstructural</a:t>
            </a:r>
          </a:p>
        </p:txBody>
      </p:sp>
      <p:sp>
        <p:nvSpPr>
          <p:cNvPr id="2" name="Content Placeholder 1">
            <a:extLst>
              <a:ext uri="{FF2B5EF4-FFF2-40B4-BE49-F238E27FC236}">
                <a16:creationId xmlns:a16="http://schemas.microsoft.com/office/drawing/2014/main" id="{FFC70AAE-2884-4731-9971-02AE33076783}"/>
              </a:ext>
            </a:extLst>
          </p:cNvPr>
          <p:cNvSpPr>
            <a:spLocks noGrp="1"/>
          </p:cNvSpPr>
          <p:nvPr>
            <p:ph sz="half" idx="2"/>
          </p:nvPr>
        </p:nvSpPr>
        <p:spPr>
          <a:xfrm>
            <a:off x="6378390" y="1144296"/>
            <a:ext cx="5181600" cy="5640824"/>
          </a:xfrm>
        </p:spPr>
        <p:txBody>
          <a:bodyPr>
            <a:normAutofit fontScale="25000" lnSpcReduction="20000"/>
          </a:bodyPr>
          <a:lstStyle/>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Cognitive inactivity</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Toxins</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Air pollution</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Infection </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Critical illness</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Low education</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Low SES</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Depression</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Stress</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TBI  </a:t>
            </a:r>
          </a:p>
          <a:p>
            <a:pPr>
              <a:defRPr/>
            </a:pPr>
            <a:endParaRPr lang="en-US" dirty="0">
              <a:latin typeface="+mj-lt"/>
            </a:endParaRPr>
          </a:p>
        </p:txBody>
      </p:sp>
      <p:sp>
        <p:nvSpPr>
          <p:cNvPr id="5" name="Content Placeholder 4">
            <a:extLst>
              <a:ext uri="{FF2B5EF4-FFF2-40B4-BE49-F238E27FC236}">
                <a16:creationId xmlns:a16="http://schemas.microsoft.com/office/drawing/2014/main" id="{B11053FD-CE9C-422C-9AB6-8A1933826AB3}"/>
              </a:ext>
            </a:extLst>
          </p:cNvPr>
          <p:cNvSpPr>
            <a:spLocks noGrp="1"/>
          </p:cNvSpPr>
          <p:nvPr>
            <p:ph sz="half" idx="1"/>
          </p:nvPr>
        </p:nvSpPr>
        <p:spPr>
          <a:xfrm>
            <a:off x="632011" y="1144457"/>
            <a:ext cx="5181600" cy="5640663"/>
          </a:xfrm>
        </p:spPr>
        <p:txBody>
          <a:bodyPr>
            <a:normAutofit fontScale="25000" lnSpcReduction="20000"/>
          </a:bodyPr>
          <a:lstStyle/>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Hypertension</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Diabetes</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Obesity</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Smoking</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Hyperlipidemia</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Metabolic syndrome </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Unhealthy diet</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Physical inactivity</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Sleep disturbance </a:t>
            </a:r>
          </a:p>
          <a:p>
            <a:pPr marL="0" indent="0" algn="ctr">
              <a:lnSpc>
                <a:spcPct val="120000"/>
              </a:lnSpc>
              <a:buNone/>
              <a:defRPr/>
            </a:pPr>
            <a:r>
              <a:rPr lang="en-US" altLang="en-US" sz="11200" dirty="0">
                <a:solidFill>
                  <a:schemeClr val="bg1"/>
                </a:solidFill>
                <a:latin typeface="Arial" panose="020B0604020202020204" pitchFamily="34" charset="0"/>
                <a:cs typeface="Arial" panose="020B0604020202020204" pitchFamily="34" charset="0"/>
              </a:rPr>
              <a:t>Ischemia</a:t>
            </a:r>
          </a:p>
          <a:p>
            <a:endParaRPr lang="en-US" dirty="0"/>
          </a:p>
        </p:txBody>
      </p:sp>
      <p:sp>
        <p:nvSpPr>
          <p:cNvPr id="3" name="Arrow: Right 2">
            <a:extLst>
              <a:ext uri="{FF2B5EF4-FFF2-40B4-BE49-F238E27FC236}">
                <a16:creationId xmlns:a16="http://schemas.microsoft.com/office/drawing/2014/main" id="{7653401D-4601-4807-9AEC-D20186B8AD1D}"/>
              </a:ext>
            </a:extLst>
          </p:cNvPr>
          <p:cNvSpPr/>
          <p:nvPr/>
        </p:nvSpPr>
        <p:spPr>
          <a:xfrm>
            <a:off x="632010" y="119192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Arrow: Right 3">
            <a:extLst>
              <a:ext uri="{FF2B5EF4-FFF2-40B4-BE49-F238E27FC236}">
                <a16:creationId xmlns:a16="http://schemas.microsoft.com/office/drawing/2014/main" id="{A1E84A83-4686-44FD-B5C8-8131A2614B64}"/>
              </a:ext>
            </a:extLst>
          </p:cNvPr>
          <p:cNvSpPr/>
          <p:nvPr/>
        </p:nvSpPr>
        <p:spPr>
          <a:xfrm>
            <a:off x="6880411" y="611505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16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A56F12B4-958A-49A8-98BA-BD70E33ACEC2}"/>
              </a:ext>
            </a:extLst>
          </p:cNvPr>
          <p:cNvSpPr txBox="1"/>
          <p:nvPr/>
        </p:nvSpPr>
        <p:spPr>
          <a:xfrm>
            <a:off x="422616" y="2458819"/>
            <a:ext cx="2243912"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Psychosis</a:t>
            </a:r>
          </a:p>
        </p:txBody>
      </p:sp>
      <p:sp>
        <p:nvSpPr>
          <p:cNvPr id="30" name="TextBox 29">
            <a:extLst>
              <a:ext uri="{FF2B5EF4-FFF2-40B4-BE49-F238E27FC236}">
                <a16:creationId xmlns:a16="http://schemas.microsoft.com/office/drawing/2014/main" id="{10649A25-7A66-4D4D-9CBF-A7092B173973}"/>
              </a:ext>
            </a:extLst>
          </p:cNvPr>
          <p:cNvSpPr txBox="1"/>
          <p:nvPr/>
        </p:nvSpPr>
        <p:spPr>
          <a:xfrm>
            <a:off x="9746011" y="2430244"/>
            <a:ext cx="1938351" cy="584775"/>
          </a:xfrm>
          <a:prstGeom prst="rect">
            <a:avLst/>
          </a:prstGeom>
          <a:noFill/>
        </p:spPr>
        <p:txBody>
          <a:bodyPr wrap="none" rtlCol="0">
            <a:spAutoFit/>
          </a:bodyPr>
          <a:lstStyle/>
          <a:p>
            <a:r>
              <a:rPr lang="en-US" sz="3200" dirty="0">
                <a:solidFill>
                  <a:schemeClr val="bg1"/>
                </a:solidFill>
                <a:latin typeface="Arial" panose="020B0604020202020204" pitchFamily="34" charset="0"/>
                <a:cs typeface="Arial" panose="020B0604020202020204" pitchFamily="34" charset="0"/>
              </a:rPr>
              <a:t>Dementia</a:t>
            </a:r>
          </a:p>
        </p:txBody>
      </p:sp>
      <p:sp>
        <p:nvSpPr>
          <p:cNvPr id="31" name="Title 30">
            <a:extLst>
              <a:ext uri="{FF2B5EF4-FFF2-40B4-BE49-F238E27FC236}">
                <a16:creationId xmlns:a16="http://schemas.microsoft.com/office/drawing/2014/main" id="{469610A4-39C2-4C18-A511-DDE6E200D6F5}"/>
              </a:ext>
            </a:extLst>
          </p:cNvPr>
          <p:cNvSpPr>
            <a:spLocks noGrp="1"/>
          </p:cNvSpPr>
          <p:nvPr>
            <p:ph type="title" idx="4294967295"/>
          </p:nvPr>
        </p:nvSpPr>
        <p:spPr>
          <a:xfrm>
            <a:off x="602802" y="549755"/>
            <a:ext cx="11147425" cy="1325563"/>
          </a:xfrm>
        </p:spPr>
        <p:txBody>
          <a:bodyPr/>
          <a:lstStyle/>
          <a:p>
            <a:pPr algn="ctr"/>
            <a:r>
              <a:rPr lang="en-US" dirty="0">
                <a:solidFill>
                  <a:schemeClr val="accent6"/>
                </a:solidFill>
                <a:latin typeface="Arial" panose="020B0604020202020204" pitchFamily="34" charset="0"/>
                <a:cs typeface="Arial" panose="020B0604020202020204" pitchFamily="34" charset="0"/>
              </a:rPr>
              <a:t>White Matter and Major Disorders</a:t>
            </a:r>
            <a:endParaRPr lang="en-US" dirty="0"/>
          </a:p>
        </p:txBody>
      </p:sp>
      <p:sp>
        <p:nvSpPr>
          <p:cNvPr id="33" name="TextBox 32">
            <a:extLst>
              <a:ext uri="{FF2B5EF4-FFF2-40B4-BE49-F238E27FC236}">
                <a16:creationId xmlns:a16="http://schemas.microsoft.com/office/drawing/2014/main" id="{CF608381-9E94-4C1F-A376-1184BC250E29}"/>
              </a:ext>
            </a:extLst>
          </p:cNvPr>
          <p:cNvSpPr txBox="1"/>
          <p:nvPr/>
        </p:nvSpPr>
        <p:spPr>
          <a:xfrm>
            <a:off x="3158574" y="5500756"/>
            <a:ext cx="6427126"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0                               45                              90    </a:t>
            </a:r>
          </a:p>
        </p:txBody>
      </p:sp>
      <p:sp>
        <p:nvSpPr>
          <p:cNvPr id="34" name="TextBox 33">
            <a:extLst>
              <a:ext uri="{FF2B5EF4-FFF2-40B4-BE49-F238E27FC236}">
                <a16:creationId xmlns:a16="http://schemas.microsoft.com/office/drawing/2014/main" id="{24ACF076-994F-48BC-9144-14059F7E26DE}"/>
              </a:ext>
            </a:extLst>
          </p:cNvPr>
          <p:cNvSpPr txBox="1"/>
          <p:nvPr/>
        </p:nvSpPr>
        <p:spPr>
          <a:xfrm>
            <a:off x="955621" y="4297532"/>
            <a:ext cx="1418069"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Injury</a:t>
            </a:r>
            <a:r>
              <a:rPr lang="en-US" dirty="0">
                <a:latin typeface="Arial" panose="020B0604020202020204" pitchFamily="34" charset="0"/>
                <a:cs typeface="Arial" panose="020B0604020202020204" pitchFamily="34" charset="0"/>
              </a:rPr>
              <a:t> </a:t>
            </a:r>
          </a:p>
        </p:txBody>
      </p:sp>
      <p:sp>
        <p:nvSpPr>
          <p:cNvPr id="44" name="TextBox 43">
            <a:extLst>
              <a:ext uri="{FF2B5EF4-FFF2-40B4-BE49-F238E27FC236}">
                <a16:creationId xmlns:a16="http://schemas.microsoft.com/office/drawing/2014/main" id="{4D81A10D-0A3D-49AD-B028-46E6F56EA771}"/>
              </a:ext>
            </a:extLst>
          </p:cNvPr>
          <p:cNvSpPr txBox="1"/>
          <p:nvPr/>
        </p:nvSpPr>
        <p:spPr>
          <a:xfrm>
            <a:off x="9979340" y="4297532"/>
            <a:ext cx="1229433" cy="584775"/>
          </a:xfrm>
          <a:prstGeom prst="rect">
            <a:avLst/>
          </a:prstGeom>
          <a:noFill/>
        </p:spPr>
        <p:txBody>
          <a:bodyPr wrap="square">
            <a:spAutoFit/>
          </a:bodyPr>
          <a:lstStyle/>
          <a:p>
            <a:r>
              <a:rPr lang="en-US" sz="3200" dirty="0">
                <a:solidFill>
                  <a:schemeClr val="bg1"/>
                </a:solidFill>
                <a:latin typeface="Arial" panose="020B0604020202020204" pitchFamily="34" charset="0"/>
                <a:cs typeface="Arial" panose="020B0604020202020204" pitchFamily="34" charset="0"/>
              </a:rPr>
              <a:t>Injury</a:t>
            </a:r>
            <a:r>
              <a:rPr lang="en-US" sz="3200" dirty="0">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396E749B-4618-452F-9165-9937C400531F}"/>
              </a:ext>
            </a:extLst>
          </p:cNvPr>
          <p:cNvSpPr txBox="1"/>
          <p:nvPr/>
        </p:nvSpPr>
        <p:spPr>
          <a:xfrm>
            <a:off x="3511349" y="6204457"/>
            <a:ext cx="5556970"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White Matter Volume Over the Lifespan</a:t>
            </a:r>
          </a:p>
        </p:txBody>
      </p:sp>
      <p:pic>
        <p:nvPicPr>
          <p:cNvPr id="12" name="Picture 11">
            <a:extLst>
              <a:ext uri="{FF2B5EF4-FFF2-40B4-BE49-F238E27FC236}">
                <a16:creationId xmlns:a16="http://schemas.microsoft.com/office/drawing/2014/main" id="{B1E40054-ACA7-4627-AE10-91C196D9F99B}"/>
              </a:ext>
            </a:extLst>
          </p:cNvPr>
          <p:cNvPicPr>
            <a:picLocks noChangeAspect="1"/>
          </p:cNvPicPr>
          <p:nvPr/>
        </p:nvPicPr>
        <p:blipFill>
          <a:blip r:embed="rId3"/>
          <a:stretch>
            <a:fillRect/>
          </a:stretch>
        </p:blipFill>
        <p:spPr>
          <a:xfrm>
            <a:off x="2907150" y="2321969"/>
            <a:ext cx="6427126" cy="2732135"/>
          </a:xfrm>
          <a:prstGeom prst="rect">
            <a:avLst/>
          </a:prstGeom>
        </p:spPr>
      </p:pic>
      <p:sp>
        <p:nvSpPr>
          <p:cNvPr id="2" name="Arrow: Curved Left 1">
            <a:extLst>
              <a:ext uri="{FF2B5EF4-FFF2-40B4-BE49-F238E27FC236}">
                <a16:creationId xmlns:a16="http://schemas.microsoft.com/office/drawing/2014/main" id="{CC6B6733-3E0A-4E94-B53D-3D5108ED8654}"/>
              </a:ext>
            </a:extLst>
          </p:cNvPr>
          <p:cNvSpPr/>
          <p:nvPr/>
        </p:nvSpPr>
        <p:spPr>
          <a:xfrm rot="-10860000">
            <a:off x="8935424" y="2949098"/>
            <a:ext cx="790912" cy="142578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Curved Right 3">
            <a:extLst>
              <a:ext uri="{FF2B5EF4-FFF2-40B4-BE49-F238E27FC236}">
                <a16:creationId xmlns:a16="http://schemas.microsoft.com/office/drawing/2014/main" id="{649CAADA-F531-42BE-80EC-619DA465C734}"/>
              </a:ext>
            </a:extLst>
          </p:cNvPr>
          <p:cNvSpPr/>
          <p:nvPr/>
        </p:nvSpPr>
        <p:spPr>
          <a:xfrm rot="10800000">
            <a:off x="2518887" y="3028950"/>
            <a:ext cx="731520" cy="14325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63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4" grpId="0"/>
      <p:bldP spid="44" grpId="0"/>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1367028" y="-90580"/>
            <a:ext cx="9457944" cy="976405"/>
          </a:xfrm>
        </p:spPr>
        <p:txBody>
          <a:bodyPr>
            <a:noAutofit/>
          </a:bodyPr>
          <a:lstStyle/>
          <a:p>
            <a:pPr algn="ctr">
              <a:defRPr/>
            </a:pPr>
            <a:r>
              <a:rPr lang="en-US" dirty="0">
                <a:solidFill>
                  <a:schemeClr val="accent6">
                    <a:lumMod val="60000"/>
                    <a:lumOff val="40000"/>
                  </a:schemeClr>
                </a:solidFill>
                <a:latin typeface="Arial" panose="020B0604020202020204" pitchFamily="34" charset="0"/>
                <a:cs typeface="Arial" panose="020B0604020202020204" pitchFamily="34" charset="0"/>
              </a:rPr>
              <a:t>White Matter and Psychosis </a:t>
            </a:r>
          </a:p>
        </p:txBody>
      </p:sp>
      <p:sp>
        <p:nvSpPr>
          <p:cNvPr id="59395" name="Rectangle 3"/>
          <p:cNvSpPr>
            <a:spLocks noGrp="1" noChangeArrowheads="1"/>
          </p:cNvSpPr>
          <p:nvPr>
            <p:ph type="body" idx="1"/>
          </p:nvPr>
        </p:nvSpPr>
        <p:spPr>
          <a:xfrm>
            <a:off x="104775" y="759572"/>
            <a:ext cx="12087225" cy="6346078"/>
          </a:xfrm>
        </p:spPr>
        <p:txBody>
          <a:bodyPr>
            <a:noAutofit/>
          </a:bodyPr>
          <a:lstStyle/>
          <a:p>
            <a:pPr>
              <a:lnSpc>
                <a:spcPct val="100000"/>
              </a:lnSpc>
              <a:defRPr/>
            </a:pPr>
            <a:r>
              <a:rPr lang="en-US" dirty="0">
                <a:solidFill>
                  <a:schemeClr val="bg1"/>
                </a:solidFill>
                <a:latin typeface="Arial" panose="020B0604020202020204" pitchFamily="34" charset="0"/>
                <a:cs typeface="Arial" panose="020B0604020202020204" pitchFamily="34" charset="0"/>
              </a:rPr>
              <a:t>Schizophrenia has been conceptualized as a </a:t>
            </a:r>
            <a:r>
              <a:rPr lang="en-US" dirty="0" err="1">
                <a:solidFill>
                  <a:schemeClr val="bg1"/>
                </a:solidFill>
                <a:latin typeface="Arial" panose="020B0604020202020204" pitchFamily="34" charset="0"/>
                <a:cs typeface="Arial" panose="020B0604020202020204" pitchFamily="34" charset="0"/>
              </a:rPr>
              <a:t>connectopathy</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Friston</a:t>
            </a:r>
            <a:r>
              <a:rPr lang="en-US" dirty="0">
                <a:solidFill>
                  <a:schemeClr val="bg1"/>
                </a:solidFill>
                <a:latin typeface="Arial" panose="020B0604020202020204" pitchFamily="34" charset="0"/>
                <a:cs typeface="Arial" panose="020B0604020202020204" pitchFamily="34" charset="0"/>
              </a:rPr>
              <a:t>, 1998), an idea first proposed by Wernicke in 1906 (Collin et al. 2016) </a:t>
            </a:r>
          </a:p>
          <a:p>
            <a:pPr>
              <a:lnSpc>
                <a:spcPct val="100000"/>
              </a:lnSpc>
              <a:defRPr/>
            </a:pPr>
            <a:r>
              <a:rPr lang="en-US" dirty="0">
                <a:solidFill>
                  <a:schemeClr val="bg1"/>
                </a:solidFill>
                <a:latin typeface="Arial" panose="020B0604020202020204" pitchFamily="34" charset="0"/>
                <a:cs typeface="Arial" panose="020B0604020202020204" pitchFamily="34" charset="0"/>
              </a:rPr>
              <a:t>Disrupted synchronization of disparate brain regions may be central to schizophrenia pathogenesis (Collin et al. 2016)  </a:t>
            </a:r>
          </a:p>
          <a:p>
            <a:pPr>
              <a:lnSpc>
                <a:spcPct val="100000"/>
              </a:lnSpc>
              <a:defRPr/>
            </a:pPr>
            <a:r>
              <a:rPr lang="en-US" dirty="0">
                <a:solidFill>
                  <a:schemeClr val="bg1"/>
                </a:solidFill>
                <a:latin typeface="Arial" panose="020B0604020202020204" pitchFamily="34" charset="0"/>
                <a:cs typeface="Arial" panose="020B0604020202020204" pitchFamily="34" charset="0"/>
              </a:rPr>
              <a:t>Young adults with MLD and related </a:t>
            </a:r>
            <a:r>
              <a:rPr lang="en-US">
                <a:solidFill>
                  <a:schemeClr val="bg1"/>
                </a:solidFill>
                <a:latin typeface="Arial" panose="020B0604020202020204" pitchFamily="34" charset="0"/>
                <a:cs typeface="Arial" panose="020B0604020202020204" pitchFamily="34" charset="0"/>
              </a:rPr>
              <a:t>diseases commonly </a:t>
            </a:r>
            <a:r>
              <a:rPr lang="en-US" dirty="0">
                <a:solidFill>
                  <a:schemeClr val="bg1"/>
                </a:solidFill>
                <a:latin typeface="Arial" panose="020B0604020202020204" pitchFamily="34" charset="0"/>
                <a:cs typeface="Arial" panose="020B0604020202020204" pitchFamily="34" charset="0"/>
              </a:rPr>
              <a:t>develop early psychosis in association with frontal </a:t>
            </a:r>
            <a:r>
              <a:rPr lang="en-US" dirty="0" err="1">
                <a:solidFill>
                  <a:schemeClr val="bg1"/>
                </a:solidFill>
                <a:latin typeface="Arial" panose="020B0604020202020204" pitchFamily="34" charset="0"/>
                <a:cs typeface="Arial" panose="020B0604020202020204" pitchFamily="34" charset="0"/>
              </a:rPr>
              <a:t>dysmyelination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Mighdoll</a:t>
            </a:r>
            <a:r>
              <a:rPr lang="en-US" dirty="0">
                <a:solidFill>
                  <a:schemeClr val="bg1"/>
                </a:solidFill>
                <a:latin typeface="Arial" panose="020B0604020202020204" pitchFamily="34" charset="0"/>
                <a:cs typeface="Arial" panose="020B0604020202020204" pitchFamily="34" charset="0"/>
              </a:rPr>
              <a:t> et al. 2015)</a:t>
            </a:r>
          </a:p>
          <a:p>
            <a:pPr>
              <a:lnSpc>
                <a:spcPct val="100000"/>
              </a:lnSpc>
              <a:defRPr/>
            </a:pPr>
            <a:r>
              <a:rPr lang="en-US" dirty="0">
                <a:solidFill>
                  <a:schemeClr val="bg1"/>
                </a:solidFill>
                <a:latin typeface="Arial" panose="020B0604020202020204" pitchFamily="34" charset="0"/>
                <a:cs typeface="Arial" panose="020B0604020202020204" pitchFamily="34" charset="0"/>
              </a:rPr>
              <a:t>White matter insults - stress, TBI, and drug use - could all contribute to psychosis via myelin damage (</a:t>
            </a:r>
            <a:r>
              <a:rPr lang="en-US" dirty="0" err="1">
                <a:solidFill>
                  <a:schemeClr val="bg1"/>
                </a:solidFill>
                <a:latin typeface="Arial" panose="020B0604020202020204" pitchFamily="34" charset="0"/>
                <a:cs typeface="Arial" panose="020B0604020202020204" pitchFamily="34" charset="0"/>
              </a:rPr>
              <a:t>Bartzokis</a:t>
            </a:r>
            <a:r>
              <a:rPr lang="en-US" dirty="0">
                <a:solidFill>
                  <a:schemeClr val="bg1"/>
                </a:solidFill>
                <a:latin typeface="Arial" panose="020B0604020202020204" pitchFamily="34" charset="0"/>
                <a:cs typeface="Arial" panose="020B0604020202020204" pitchFamily="34" charset="0"/>
              </a:rPr>
              <a:t>, 2002; </a:t>
            </a:r>
            <a:r>
              <a:rPr lang="en-US" dirty="0" err="1">
                <a:solidFill>
                  <a:schemeClr val="bg1"/>
                </a:solidFill>
                <a:latin typeface="Arial" panose="020B0604020202020204" pitchFamily="34" charset="0"/>
                <a:cs typeface="Arial" panose="020B0604020202020204" pitchFamily="34" charset="0"/>
              </a:rPr>
              <a:t>Haroutunian</a:t>
            </a:r>
            <a:r>
              <a:rPr lang="en-US" dirty="0">
                <a:solidFill>
                  <a:schemeClr val="bg1"/>
                </a:solidFill>
                <a:latin typeface="Arial" panose="020B0604020202020204" pitchFamily="34" charset="0"/>
                <a:cs typeface="Arial" panose="020B0604020202020204" pitchFamily="34" charset="0"/>
              </a:rPr>
              <a:t> et al. 2014)</a:t>
            </a:r>
          </a:p>
          <a:p>
            <a:pPr>
              <a:lnSpc>
                <a:spcPct val="100000"/>
              </a:lnSpc>
              <a:defRPr/>
            </a:pPr>
            <a:r>
              <a:rPr lang="en-US" dirty="0">
                <a:solidFill>
                  <a:schemeClr val="bg1"/>
                </a:solidFill>
                <a:latin typeface="Arial" panose="020B0604020202020204" pitchFamily="34" charset="0"/>
                <a:cs typeface="Arial" panose="020B0604020202020204" pitchFamily="34" charset="0"/>
              </a:rPr>
              <a:t>DTI studies of white matter microstructure in schizophrenia are widely seen as disclosing lower FA in major tracts (</a:t>
            </a:r>
            <a:r>
              <a:rPr lang="en-US" dirty="0" err="1">
                <a:solidFill>
                  <a:schemeClr val="bg1"/>
                </a:solidFill>
                <a:latin typeface="Arial" panose="020B0604020202020204" pitchFamily="34" charset="0"/>
                <a:cs typeface="Arial" panose="020B0604020202020204" pitchFamily="34" charset="0"/>
              </a:rPr>
              <a:t>Karlsgodt</a:t>
            </a:r>
            <a:r>
              <a:rPr lang="en-US" dirty="0">
                <a:solidFill>
                  <a:schemeClr val="bg1"/>
                </a:solidFill>
                <a:latin typeface="Arial" panose="020B0604020202020204" pitchFamily="34" charset="0"/>
                <a:cs typeface="Arial" panose="020B0604020202020204" pitchFamily="34" charset="0"/>
              </a:rPr>
              <a:t>, 2020)  </a:t>
            </a:r>
          </a:p>
          <a:p>
            <a:pPr>
              <a:lnSpc>
                <a:spcPct val="100000"/>
              </a:lnSpc>
              <a:defRPr/>
            </a:pPr>
            <a:r>
              <a:rPr lang="en-US" altLang="en-US" dirty="0">
                <a:solidFill>
                  <a:schemeClr val="bg1"/>
                </a:solidFill>
                <a:latin typeface="Arial" panose="020B0604020202020204" pitchFamily="34" charset="0"/>
                <a:cs typeface="Arial" panose="020B0604020202020204" pitchFamily="34" charset="0"/>
              </a:rPr>
              <a:t>Post-mortem schizophrenic brains show oligodendrocytes decreased by 28% in frontal cortex, and 27% in </a:t>
            </a:r>
            <a:r>
              <a:rPr lang="en-US" altLang="en-US" dirty="0" err="1">
                <a:solidFill>
                  <a:schemeClr val="bg1"/>
                </a:solidFill>
                <a:latin typeface="Arial" panose="020B0604020202020204" pitchFamily="34" charset="0"/>
                <a:cs typeface="Arial" panose="020B0604020202020204" pitchFamily="34" charset="0"/>
              </a:rPr>
              <a:t>subfrontal</a:t>
            </a:r>
            <a:r>
              <a:rPr lang="en-US" altLang="en-US" dirty="0">
                <a:solidFill>
                  <a:schemeClr val="bg1"/>
                </a:solidFill>
                <a:latin typeface="Arial" panose="020B0604020202020204" pitchFamily="34" charset="0"/>
                <a:cs typeface="Arial" panose="020B0604020202020204" pitchFamily="34" charset="0"/>
              </a:rPr>
              <a:t> white matter (Hof et al. 2003)</a:t>
            </a:r>
          </a:p>
        </p:txBody>
      </p:sp>
    </p:spTree>
    <p:extLst>
      <p:ext uri="{BB962C8B-B14F-4D97-AF65-F5344CB8AC3E}">
        <p14:creationId xmlns:p14="http://schemas.microsoft.com/office/powerpoint/2010/main" val="228169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B264-B256-4718-BBEE-F8DE7B0D6344}"/>
              </a:ext>
            </a:extLst>
          </p:cNvPr>
          <p:cNvSpPr>
            <a:spLocks noGrp="1"/>
          </p:cNvSpPr>
          <p:nvPr>
            <p:ph type="title"/>
          </p:nvPr>
        </p:nvSpPr>
        <p:spPr>
          <a:xfrm>
            <a:off x="0" y="90568"/>
            <a:ext cx="12103510" cy="1177327"/>
          </a:xfrm>
        </p:spPr>
        <p:txBody>
          <a:bodyPr>
            <a:noAutofit/>
          </a:bodyPr>
          <a:lstStyle/>
          <a:p>
            <a:pPr algn="ctr">
              <a:defRPr/>
            </a:pPr>
            <a:r>
              <a:rPr lang="en-US" dirty="0">
                <a:solidFill>
                  <a:schemeClr val="accent6">
                    <a:lumMod val="60000"/>
                    <a:lumOff val="40000"/>
                  </a:schemeClr>
                </a:solidFill>
                <a:latin typeface="Arial" panose="020B0604020202020204" pitchFamily="34" charset="0"/>
                <a:cs typeface="Arial" panose="020B0604020202020204" pitchFamily="34" charset="0"/>
              </a:rPr>
              <a:t>White Matter and Dementia </a:t>
            </a:r>
            <a:endParaRPr lang="en-US" dirty="0">
              <a:solidFill>
                <a:schemeClr val="accent5"/>
              </a:solidFill>
              <a:latin typeface="+mn-lt"/>
            </a:endParaRPr>
          </a:p>
        </p:txBody>
      </p:sp>
      <p:pic>
        <p:nvPicPr>
          <p:cNvPr id="6" name="Picture 5">
            <a:extLst>
              <a:ext uri="{FF2B5EF4-FFF2-40B4-BE49-F238E27FC236}">
                <a16:creationId xmlns:a16="http://schemas.microsoft.com/office/drawing/2014/main" id="{2101F6F3-ECB2-41C6-8017-C2A15BE9D93B}"/>
              </a:ext>
            </a:extLst>
          </p:cNvPr>
          <p:cNvPicPr>
            <a:picLocks noChangeAspect="1"/>
          </p:cNvPicPr>
          <p:nvPr/>
        </p:nvPicPr>
        <p:blipFill>
          <a:blip r:embed="rId3"/>
          <a:stretch>
            <a:fillRect/>
          </a:stretch>
        </p:blipFill>
        <p:spPr>
          <a:xfrm>
            <a:off x="7239821" y="1618259"/>
            <a:ext cx="4198208" cy="4012993"/>
          </a:xfrm>
          <a:prstGeom prst="rect">
            <a:avLst/>
          </a:prstGeom>
        </p:spPr>
      </p:pic>
      <p:sp>
        <p:nvSpPr>
          <p:cNvPr id="15" name="TextBox 14">
            <a:extLst>
              <a:ext uri="{FF2B5EF4-FFF2-40B4-BE49-F238E27FC236}">
                <a16:creationId xmlns:a16="http://schemas.microsoft.com/office/drawing/2014/main" id="{0E1A7095-551E-4705-B40D-EF56C344490B}"/>
              </a:ext>
            </a:extLst>
          </p:cNvPr>
          <p:cNvSpPr txBox="1"/>
          <p:nvPr/>
        </p:nvSpPr>
        <p:spPr>
          <a:xfrm>
            <a:off x="8048625" y="6073948"/>
            <a:ext cx="2933700" cy="461665"/>
          </a:xfrm>
          <a:prstGeom prst="rect">
            <a:avLst/>
          </a:prstGeom>
          <a:noFill/>
        </p:spPr>
        <p:txBody>
          <a:bodyPr wrap="square" rtlCol="0">
            <a:spAutoFit/>
          </a:bodyPr>
          <a:lstStyle/>
          <a:p>
            <a:pPr algn="ctr"/>
            <a:r>
              <a:rPr lang="en-US" sz="2400" dirty="0" err="1">
                <a:solidFill>
                  <a:schemeClr val="bg1"/>
                </a:solidFill>
                <a:latin typeface="Arial" panose="020B0604020202020204" pitchFamily="34" charset="0"/>
                <a:cs typeface="Arial" panose="020B0604020202020204" pitchFamily="34" charset="0"/>
              </a:rPr>
              <a:t>Cremers</a:t>
            </a:r>
            <a:r>
              <a:rPr lang="en-US" sz="2400" dirty="0">
                <a:solidFill>
                  <a:schemeClr val="bg1"/>
                </a:solidFill>
                <a:latin typeface="Arial" panose="020B0604020202020204" pitchFamily="34" charset="0"/>
                <a:cs typeface="Arial" panose="020B0604020202020204" pitchFamily="34" charset="0"/>
              </a:rPr>
              <a:t> et al. 2020 </a:t>
            </a:r>
          </a:p>
        </p:txBody>
      </p:sp>
      <p:sp>
        <p:nvSpPr>
          <p:cNvPr id="16" name="TextBox 15">
            <a:extLst>
              <a:ext uri="{FF2B5EF4-FFF2-40B4-BE49-F238E27FC236}">
                <a16:creationId xmlns:a16="http://schemas.microsoft.com/office/drawing/2014/main" id="{C57524F3-539E-49E3-A809-A033809DC966}"/>
              </a:ext>
            </a:extLst>
          </p:cNvPr>
          <p:cNvSpPr txBox="1"/>
          <p:nvPr/>
        </p:nvSpPr>
        <p:spPr>
          <a:xfrm>
            <a:off x="245806" y="1267895"/>
            <a:ext cx="6617109" cy="4529445"/>
          </a:xfrm>
          <a:prstGeom prst="rect">
            <a:avLst/>
          </a:prstGeom>
          <a:noFill/>
        </p:spPr>
        <p:txBody>
          <a:bodyPr wrap="square" rtlCol="0">
            <a:spAutoFit/>
          </a:bodyPr>
          <a:lstStyle/>
          <a:p>
            <a:pPr marL="228600" indent="-228600">
              <a:lnSpc>
                <a:spcPct val="100000"/>
              </a:lnSpc>
              <a:spcBef>
                <a:spcPts val="1000"/>
              </a:spcBef>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Much evidence implicates white matter involvement early in pathogenesis</a:t>
            </a:r>
          </a:p>
          <a:p>
            <a:pPr marL="228600" indent="-228600">
              <a:lnSpc>
                <a:spcPct val="100000"/>
              </a:lnSpc>
              <a:spcBef>
                <a:spcPts val="1000"/>
              </a:spcBef>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A revealing study from Rotterdam found that in 4,415 non-demented people (mean age 64) followed </a:t>
            </a:r>
            <a:r>
              <a:rPr lang="en-US" sz="2800">
                <a:solidFill>
                  <a:schemeClr val="bg1"/>
                </a:solidFill>
                <a:latin typeface="Arial" panose="020B0604020202020204" pitchFamily="34" charset="0"/>
                <a:cs typeface="Arial" panose="020B0604020202020204" pitchFamily="34" charset="0"/>
              </a:rPr>
              <a:t>seven years </a:t>
            </a:r>
            <a:r>
              <a:rPr lang="en-US" sz="2800" dirty="0">
                <a:solidFill>
                  <a:schemeClr val="bg1"/>
                </a:solidFill>
                <a:latin typeface="Arial" panose="020B0604020202020204" pitchFamily="34" charset="0"/>
                <a:cs typeface="Arial" panose="020B0604020202020204" pitchFamily="34" charset="0"/>
              </a:rPr>
              <a:t>after DTI, the risk of developing all-cause dementia, including Alzheimer’s Disease, was increased in those with lower FA and higher MD in multiple tracts (</a:t>
            </a:r>
            <a:r>
              <a:rPr lang="en-US" sz="2800" dirty="0" err="1">
                <a:solidFill>
                  <a:schemeClr val="bg1"/>
                </a:solidFill>
                <a:latin typeface="Arial" panose="020B0604020202020204" pitchFamily="34" charset="0"/>
                <a:cs typeface="Arial" panose="020B0604020202020204" pitchFamily="34" charset="0"/>
              </a:rPr>
              <a:t>Cremers</a:t>
            </a:r>
            <a:r>
              <a:rPr lang="en-US" sz="2800" dirty="0">
                <a:solidFill>
                  <a:schemeClr val="bg1"/>
                </a:solidFill>
                <a:latin typeface="Arial" panose="020B0604020202020204" pitchFamily="34" charset="0"/>
                <a:cs typeface="Arial" panose="020B0604020202020204" pitchFamily="34" charset="0"/>
              </a:rPr>
              <a:t> et al. 2020)</a:t>
            </a:r>
          </a:p>
        </p:txBody>
      </p:sp>
      <p:sp>
        <p:nvSpPr>
          <p:cNvPr id="20" name="TextBox 19">
            <a:extLst>
              <a:ext uri="{FF2B5EF4-FFF2-40B4-BE49-F238E27FC236}">
                <a16:creationId xmlns:a16="http://schemas.microsoft.com/office/drawing/2014/main" id="{D437CB27-5F1F-4489-B6E4-B7507344276A}"/>
              </a:ext>
            </a:extLst>
          </p:cNvPr>
          <p:cNvSpPr txBox="1"/>
          <p:nvPr/>
        </p:nvSpPr>
        <p:spPr>
          <a:xfrm>
            <a:off x="344128" y="5981616"/>
            <a:ext cx="6420463" cy="646331"/>
          </a:xfrm>
          <a:prstGeom prst="rect">
            <a:avLst/>
          </a:prstGeom>
          <a:noFill/>
        </p:spPr>
        <p:txBody>
          <a:bodyPr wrap="square" rtlCol="0">
            <a:spAutoFit/>
          </a:bodyPr>
          <a:lstStyle/>
          <a:p>
            <a:pPr algn="ctr">
              <a:lnSpc>
                <a:spcPct val="100000"/>
              </a:lnSpc>
            </a:pPr>
            <a:r>
              <a:rPr lang="en-US" sz="3600" i="1" dirty="0">
                <a:solidFill>
                  <a:schemeClr val="bg1"/>
                </a:solidFill>
                <a:latin typeface="Arial" panose="020B0604020202020204" pitchFamily="34" charset="0"/>
                <a:cs typeface="Arial" panose="020B0604020202020204" pitchFamily="34" charset="0"/>
              </a:rPr>
              <a:t>Dysconnectivity increases risk</a:t>
            </a:r>
          </a:p>
        </p:txBody>
      </p:sp>
    </p:spTree>
    <p:extLst>
      <p:ext uri="{BB962C8B-B14F-4D97-AF65-F5344CB8AC3E}">
        <p14:creationId xmlns:p14="http://schemas.microsoft.com/office/powerpoint/2010/main" val="32727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Pz3yxmluUWK2c2TcTiQ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UennyvMEEyySTKL0063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NdGTPKb1kOO1vVy5FfT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D5wSHdqKEqAziAUrnIP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D5wSHdqKEqAziAUrnIP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D5wSHdqKEqAziAUrnIPH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1648</Words>
  <Application>Microsoft Office PowerPoint</Application>
  <PresentationFormat>Widescreen</PresentationFormat>
  <Paragraphs>170</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Franklin Gothic Medium Cond</vt:lpstr>
      <vt:lpstr>Times New Roman</vt:lpstr>
      <vt:lpstr>Wingdings</vt:lpstr>
      <vt:lpstr>Office Theme</vt:lpstr>
      <vt:lpstr> Factors Affecting White Matter Health Over the Lifespan</vt:lpstr>
      <vt:lpstr>I Have No Disclosures</vt:lpstr>
      <vt:lpstr>Objectives</vt:lpstr>
      <vt:lpstr>  White Matter Ontogeny </vt:lpstr>
      <vt:lpstr>MRI of White Matter Disorders</vt:lpstr>
      <vt:lpstr>  White Matter Insults:  Macrostructural and Microstructural</vt:lpstr>
      <vt:lpstr>White Matter and Major Disorders</vt:lpstr>
      <vt:lpstr>White Matter and Psychosis </vt:lpstr>
      <vt:lpstr>White Matter and Dementia </vt:lpstr>
      <vt:lpstr>Dementia, White Matter, and Public Health </vt:lpstr>
      <vt:lpstr>The Two Most Common Risks for Dementia: Vascular Disease and Traumatic Brain Injury</vt:lpstr>
      <vt:lpstr>Why Are Vascular Disease and TBI So Damaging?  </vt:lpstr>
      <vt:lpstr>Vascular Disease and Dementia </vt:lpstr>
      <vt:lpstr>Etiopathogenesis of Alzheimer’s Disease:  A Revised Perspective </vt:lpstr>
      <vt:lpstr>Does AD Begin in the White Matter?</vt:lpstr>
      <vt:lpstr>From White Matter Damage to AD</vt:lpstr>
      <vt:lpstr>PowerPoint Presentation</vt:lpstr>
      <vt:lpstr>PowerPoint Presentation</vt:lpstr>
      <vt:lpstr>But Just How Do We Get From White Matter Damage to Psychosis and Dementia?</vt:lpstr>
      <vt:lpstr>Much Evidence Implicates Neuroinflammation </vt:lpstr>
      <vt:lpstr>Neuroinflammation, White Matter, and Psychosis </vt:lpstr>
      <vt:lpstr>Neuroinflammation, White Matter,  and Dementia</vt:lpstr>
      <vt:lpstr>So What Is To Be Done?</vt:lpstr>
      <vt:lpstr>The Big Picture</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Evolving Sequence of Alzheimer’s Disease</dc:title>
  <dc:creator>Christopher Filley</dc:creator>
  <cp:lastModifiedBy>Eagan, Danielle - SJHMC</cp:lastModifiedBy>
  <cp:revision>952</cp:revision>
  <cp:lastPrinted>2025-01-27T20:21:59Z</cp:lastPrinted>
  <dcterms:created xsi:type="dcterms:W3CDTF">2020-02-03T20:04:11Z</dcterms:created>
  <dcterms:modified xsi:type="dcterms:W3CDTF">2025-01-28T19:00:31Z</dcterms:modified>
</cp:coreProperties>
</file>