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84" r:id="rId6"/>
    <p:sldId id="261" r:id="rId7"/>
    <p:sldId id="262" r:id="rId8"/>
    <p:sldId id="265" r:id="rId9"/>
    <p:sldId id="275" r:id="rId10"/>
    <p:sldId id="276" r:id="rId11"/>
    <p:sldId id="267" r:id="rId12"/>
    <p:sldId id="268" r:id="rId13"/>
    <p:sldId id="263" r:id="rId14"/>
    <p:sldId id="266" r:id="rId15"/>
    <p:sldId id="277" r:id="rId16"/>
    <p:sldId id="273" r:id="rId17"/>
    <p:sldId id="269" r:id="rId18"/>
    <p:sldId id="270" r:id="rId19"/>
    <p:sldId id="278" r:id="rId20"/>
    <p:sldId id="271" r:id="rId21"/>
    <p:sldId id="274" r:id="rId22"/>
    <p:sldId id="279" r:id="rId23"/>
    <p:sldId id="280" r:id="rId24"/>
    <p:sldId id="281" r:id="rId25"/>
    <p:sldId id="285" r:id="rId26"/>
    <p:sldId id="28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94E4FB-B90D-BC08-4530-0E3D4B2F4F36}" v="18" dt="2025-01-29T05:05:25.2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15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63912E-356E-47B7-9930-E89522C3FAF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79C17CE-C166-4F91-BA62-1B31B5852782}">
      <dgm:prSet/>
      <dgm:spPr/>
      <dgm:t>
        <a:bodyPr/>
        <a:lstStyle/>
        <a:p>
          <a:pPr>
            <a:defRPr cap="all"/>
          </a:pPr>
          <a:r>
            <a:rPr lang="en-US"/>
            <a:t>A health and demographic surveillance system (HDSS) is a population-based health and vital event registration system that regularly monitors demographic and health events in a geographically defined population (Sankoh et all, 2005). </a:t>
          </a:r>
        </a:p>
      </dgm:t>
    </dgm:pt>
    <dgm:pt modelId="{C24F90B7-EECB-4531-A3A5-478F9DB5E3CC}" type="parTrans" cxnId="{C7B57FDB-14A8-4E74-93FA-2A0098BAB3A6}">
      <dgm:prSet/>
      <dgm:spPr/>
      <dgm:t>
        <a:bodyPr/>
        <a:lstStyle/>
        <a:p>
          <a:endParaRPr lang="en-US"/>
        </a:p>
      </dgm:t>
    </dgm:pt>
    <dgm:pt modelId="{E4E48733-77E2-411B-80D9-B84A20D16F1E}" type="sibTrans" cxnId="{C7B57FDB-14A8-4E74-93FA-2A0098BAB3A6}">
      <dgm:prSet/>
      <dgm:spPr/>
      <dgm:t>
        <a:bodyPr/>
        <a:lstStyle/>
        <a:p>
          <a:endParaRPr lang="en-US"/>
        </a:p>
      </dgm:t>
    </dgm:pt>
    <dgm:pt modelId="{A5A09D0C-E595-4622-A412-A99F9126E8BB}">
      <dgm:prSet/>
      <dgm:spPr/>
      <dgm:t>
        <a:bodyPr/>
        <a:lstStyle/>
        <a:p>
          <a:pPr>
            <a:defRPr cap="all"/>
          </a:pPr>
          <a:r>
            <a:rPr lang="en-US"/>
            <a:t>These events include births, deaths, and migration, and are updated periodically, with intervals ranging from quarterly to biannual to yearly (Clark, 2005). </a:t>
          </a:r>
        </a:p>
      </dgm:t>
    </dgm:pt>
    <dgm:pt modelId="{EDD2FA53-4EF7-448F-8C08-67F3B642D7B6}" type="parTrans" cxnId="{9A80BFE9-9229-4279-BF07-B9392C2F46FE}">
      <dgm:prSet/>
      <dgm:spPr/>
      <dgm:t>
        <a:bodyPr/>
        <a:lstStyle/>
        <a:p>
          <a:endParaRPr lang="en-US"/>
        </a:p>
      </dgm:t>
    </dgm:pt>
    <dgm:pt modelId="{8AA6DCB4-47F9-4297-B7A2-ABB81FE168A1}" type="sibTrans" cxnId="{9A80BFE9-9229-4279-BF07-B9392C2F46FE}">
      <dgm:prSet/>
      <dgm:spPr/>
      <dgm:t>
        <a:bodyPr/>
        <a:lstStyle/>
        <a:p>
          <a:endParaRPr lang="en-US"/>
        </a:p>
      </dgm:t>
    </dgm:pt>
    <dgm:pt modelId="{560E7EE3-7793-461A-87F8-3F36B8D407E9}">
      <dgm:prSet/>
      <dgm:spPr/>
      <dgm:t>
        <a:bodyPr/>
        <a:lstStyle/>
        <a:p>
          <a:pPr>
            <a:defRPr cap="all"/>
          </a:pPr>
          <a:r>
            <a:rPr lang="en-US"/>
            <a:t>Such a dynamic platform can detect new health events, track long-term population changes through fertility and migration rates, and measure interventions' effectiveness, thereby generating evidence to guide health policy and programmatic decision-making (Ye, 2012). </a:t>
          </a:r>
        </a:p>
      </dgm:t>
    </dgm:pt>
    <dgm:pt modelId="{4A21FA0D-EBE9-4BED-AFCA-1EB25E4642C8}" type="parTrans" cxnId="{1528DAC3-1993-45BE-9F7F-DEFD75D67A05}">
      <dgm:prSet/>
      <dgm:spPr/>
      <dgm:t>
        <a:bodyPr/>
        <a:lstStyle/>
        <a:p>
          <a:endParaRPr lang="en-US"/>
        </a:p>
      </dgm:t>
    </dgm:pt>
    <dgm:pt modelId="{90553FE6-6705-4212-BA65-72D91A0FBAD8}" type="sibTrans" cxnId="{1528DAC3-1993-45BE-9F7F-DEFD75D67A05}">
      <dgm:prSet/>
      <dgm:spPr/>
      <dgm:t>
        <a:bodyPr/>
        <a:lstStyle/>
        <a:p>
          <a:endParaRPr lang="en-US"/>
        </a:p>
      </dgm:t>
    </dgm:pt>
    <dgm:pt modelId="{3712DE02-5E86-4465-BF2C-478EE9A73930}" type="pres">
      <dgm:prSet presAssocID="{3763912E-356E-47B7-9930-E89522C3FAFC}" presName="linear" presStyleCnt="0">
        <dgm:presLayoutVars>
          <dgm:animLvl val="lvl"/>
          <dgm:resizeHandles val="exact"/>
        </dgm:presLayoutVars>
      </dgm:prSet>
      <dgm:spPr/>
    </dgm:pt>
    <dgm:pt modelId="{095289E1-1734-43A3-86BA-EEBC356B3483}" type="pres">
      <dgm:prSet presAssocID="{D79C17CE-C166-4F91-BA62-1B31B585278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F7455BA-7409-44BF-B09E-9925E07F3D8B}" type="pres">
      <dgm:prSet presAssocID="{E4E48733-77E2-411B-80D9-B84A20D16F1E}" presName="spacer" presStyleCnt="0"/>
      <dgm:spPr/>
    </dgm:pt>
    <dgm:pt modelId="{80AC906E-4327-4032-80E6-292B7EFACC04}" type="pres">
      <dgm:prSet presAssocID="{A5A09D0C-E595-4622-A412-A99F9126E8B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BFF30FF-5121-40A3-BF60-9E5F75CB48C4}" type="pres">
      <dgm:prSet presAssocID="{8AA6DCB4-47F9-4297-B7A2-ABB81FE168A1}" presName="spacer" presStyleCnt="0"/>
      <dgm:spPr/>
    </dgm:pt>
    <dgm:pt modelId="{132F5E36-EA4F-4346-9FF7-D8CB315915AC}" type="pres">
      <dgm:prSet presAssocID="{560E7EE3-7793-461A-87F8-3F36B8D407E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B498541-F756-483B-BBB0-B250F3781B08}" type="presOf" srcId="{A5A09D0C-E595-4622-A412-A99F9126E8BB}" destId="{80AC906E-4327-4032-80E6-292B7EFACC04}" srcOrd="0" destOrd="0" presId="urn:microsoft.com/office/officeart/2005/8/layout/vList2"/>
    <dgm:cxn modelId="{8CF40E6B-1471-4BB3-9BF1-26443D7D5D4D}" type="presOf" srcId="{3763912E-356E-47B7-9930-E89522C3FAFC}" destId="{3712DE02-5E86-4465-BF2C-478EE9A73930}" srcOrd="0" destOrd="0" presId="urn:microsoft.com/office/officeart/2005/8/layout/vList2"/>
    <dgm:cxn modelId="{156A7E99-F827-4A9B-BF87-C57F174D8A84}" type="presOf" srcId="{560E7EE3-7793-461A-87F8-3F36B8D407E9}" destId="{132F5E36-EA4F-4346-9FF7-D8CB315915AC}" srcOrd="0" destOrd="0" presId="urn:microsoft.com/office/officeart/2005/8/layout/vList2"/>
    <dgm:cxn modelId="{A0DA3ABD-D922-4177-93D8-12AE11A81859}" type="presOf" srcId="{D79C17CE-C166-4F91-BA62-1B31B5852782}" destId="{095289E1-1734-43A3-86BA-EEBC356B3483}" srcOrd="0" destOrd="0" presId="urn:microsoft.com/office/officeart/2005/8/layout/vList2"/>
    <dgm:cxn modelId="{1528DAC3-1993-45BE-9F7F-DEFD75D67A05}" srcId="{3763912E-356E-47B7-9930-E89522C3FAFC}" destId="{560E7EE3-7793-461A-87F8-3F36B8D407E9}" srcOrd="2" destOrd="0" parTransId="{4A21FA0D-EBE9-4BED-AFCA-1EB25E4642C8}" sibTransId="{90553FE6-6705-4212-BA65-72D91A0FBAD8}"/>
    <dgm:cxn modelId="{C7B57FDB-14A8-4E74-93FA-2A0098BAB3A6}" srcId="{3763912E-356E-47B7-9930-E89522C3FAFC}" destId="{D79C17CE-C166-4F91-BA62-1B31B5852782}" srcOrd="0" destOrd="0" parTransId="{C24F90B7-EECB-4531-A3A5-478F9DB5E3CC}" sibTransId="{E4E48733-77E2-411B-80D9-B84A20D16F1E}"/>
    <dgm:cxn modelId="{9A80BFE9-9229-4279-BF07-B9392C2F46FE}" srcId="{3763912E-356E-47B7-9930-E89522C3FAFC}" destId="{A5A09D0C-E595-4622-A412-A99F9126E8BB}" srcOrd="1" destOrd="0" parTransId="{EDD2FA53-4EF7-448F-8C08-67F3B642D7B6}" sibTransId="{8AA6DCB4-47F9-4297-B7A2-ABB81FE168A1}"/>
    <dgm:cxn modelId="{056D7FFD-E9E4-4FB9-B5C6-C386EE9C1457}" type="presParOf" srcId="{3712DE02-5E86-4465-BF2C-478EE9A73930}" destId="{095289E1-1734-43A3-86BA-EEBC356B3483}" srcOrd="0" destOrd="0" presId="urn:microsoft.com/office/officeart/2005/8/layout/vList2"/>
    <dgm:cxn modelId="{F0FC436C-D137-4DBF-B10D-4F64C3926FFB}" type="presParOf" srcId="{3712DE02-5E86-4465-BF2C-478EE9A73930}" destId="{4F7455BA-7409-44BF-B09E-9925E07F3D8B}" srcOrd="1" destOrd="0" presId="urn:microsoft.com/office/officeart/2005/8/layout/vList2"/>
    <dgm:cxn modelId="{9774FD5B-2806-4662-B6EE-E28CE0F40448}" type="presParOf" srcId="{3712DE02-5E86-4465-BF2C-478EE9A73930}" destId="{80AC906E-4327-4032-80E6-292B7EFACC04}" srcOrd="2" destOrd="0" presId="urn:microsoft.com/office/officeart/2005/8/layout/vList2"/>
    <dgm:cxn modelId="{3FBB2B6B-F1D0-4F6D-9231-8B8675CC5C6E}" type="presParOf" srcId="{3712DE02-5E86-4465-BF2C-478EE9A73930}" destId="{6BFF30FF-5121-40A3-BF60-9E5F75CB48C4}" srcOrd="3" destOrd="0" presId="urn:microsoft.com/office/officeart/2005/8/layout/vList2"/>
    <dgm:cxn modelId="{677EB7BA-608C-4D05-A1DA-3CF7D161CF1C}" type="presParOf" srcId="{3712DE02-5E86-4465-BF2C-478EE9A73930}" destId="{132F5E36-EA4F-4346-9FF7-D8CB315915A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74773D-B8AA-4A89-9EAA-CBED32080F45}" type="doc">
      <dgm:prSet loTypeId="urn:microsoft.com/office/officeart/2017/3/layout/HorizontalLabelsTimeline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53B0EF0-92E1-4B39-8A23-617F97D63018}">
      <dgm:prSet/>
      <dgm:spPr/>
      <dgm:t>
        <a:bodyPr/>
        <a:lstStyle/>
        <a:p>
          <a:pPr>
            <a:defRPr b="1"/>
          </a:pPr>
          <a:r>
            <a:rPr lang="en-US"/>
            <a:t>20th century</a:t>
          </a:r>
        </a:p>
      </dgm:t>
    </dgm:pt>
    <dgm:pt modelId="{2D933E34-EB1D-432D-952D-8F0570F5CA77}" type="parTrans" cxnId="{8A110603-BA46-4A09-8FCB-B508A4D0BF50}">
      <dgm:prSet/>
      <dgm:spPr/>
      <dgm:t>
        <a:bodyPr/>
        <a:lstStyle/>
        <a:p>
          <a:endParaRPr lang="en-US"/>
        </a:p>
      </dgm:t>
    </dgm:pt>
    <dgm:pt modelId="{2ABC5D88-0069-4E57-9236-314A2F00805A}" type="sibTrans" cxnId="{8A110603-BA46-4A09-8FCB-B508A4D0BF50}">
      <dgm:prSet/>
      <dgm:spPr/>
      <dgm:t>
        <a:bodyPr/>
        <a:lstStyle/>
        <a:p>
          <a:endParaRPr lang="en-US"/>
        </a:p>
      </dgm:t>
    </dgm:pt>
    <dgm:pt modelId="{70B15EBD-4F96-4B71-BE92-442383665885}">
      <dgm:prSet/>
      <dgm:spPr/>
      <dgm:t>
        <a:bodyPr/>
        <a:lstStyle/>
        <a:p>
          <a:r>
            <a:rPr lang="en-US"/>
            <a:t>HDSS emerged in the mid-20th century as a response to the need for detailed, continuous mortality and morbidity data in low-income countries (Herbst and Network). </a:t>
          </a:r>
        </a:p>
      </dgm:t>
    </dgm:pt>
    <dgm:pt modelId="{F1C42C7E-B3A1-4552-94BF-D284D1436895}" type="parTrans" cxnId="{0F8A05C1-C5B3-4715-AC97-144643129EAB}">
      <dgm:prSet/>
      <dgm:spPr/>
      <dgm:t>
        <a:bodyPr/>
        <a:lstStyle/>
        <a:p>
          <a:endParaRPr lang="en-US"/>
        </a:p>
      </dgm:t>
    </dgm:pt>
    <dgm:pt modelId="{9F99E792-4179-4264-AE7C-0F9776204D09}" type="sibTrans" cxnId="{0F8A05C1-C5B3-4715-AC97-144643129EAB}">
      <dgm:prSet/>
      <dgm:spPr/>
      <dgm:t>
        <a:bodyPr/>
        <a:lstStyle/>
        <a:p>
          <a:endParaRPr lang="en-US"/>
        </a:p>
      </dgm:t>
    </dgm:pt>
    <dgm:pt modelId="{F41BFCB1-1DBD-4B3F-AAED-E2247B4DBDBA}">
      <dgm:prSet/>
      <dgm:spPr/>
      <dgm:t>
        <a:bodyPr/>
        <a:lstStyle/>
        <a:p>
          <a:pPr>
            <a:defRPr b="1"/>
          </a:pPr>
          <a:r>
            <a:rPr lang="en-US"/>
            <a:t>1956</a:t>
          </a:r>
        </a:p>
      </dgm:t>
    </dgm:pt>
    <dgm:pt modelId="{471856E7-F29C-4EC4-9446-594BC516B58B}" type="parTrans" cxnId="{163A6F18-10E2-4D82-A228-BDDAA6EFC563}">
      <dgm:prSet/>
      <dgm:spPr/>
      <dgm:t>
        <a:bodyPr/>
        <a:lstStyle/>
        <a:p>
          <a:endParaRPr lang="en-US"/>
        </a:p>
      </dgm:t>
    </dgm:pt>
    <dgm:pt modelId="{F0650C21-A8E3-46E8-88E6-6C1BE7099D0A}" type="sibTrans" cxnId="{163A6F18-10E2-4D82-A228-BDDAA6EFC563}">
      <dgm:prSet/>
      <dgm:spPr/>
      <dgm:t>
        <a:bodyPr/>
        <a:lstStyle/>
        <a:p>
          <a:endParaRPr lang="en-US"/>
        </a:p>
      </dgm:t>
    </dgm:pt>
    <dgm:pt modelId="{485ABAD2-81E1-4028-8EFE-1BF6F423BB2C}">
      <dgm:prSet/>
      <dgm:spPr/>
      <dgm:t>
        <a:bodyPr/>
        <a:lstStyle/>
        <a:p>
          <a:r>
            <a:rPr lang="en-US"/>
            <a:t>The earliest HDSS sites include the Gwembe HDSS (Zambia), established in 1956</a:t>
          </a:r>
        </a:p>
      </dgm:t>
    </dgm:pt>
    <dgm:pt modelId="{98712CA3-05D9-48C1-92CD-6749D6731087}" type="parTrans" cxnId="{A66D15FF-D6DF-4A65-A14E-6EE93312F240}">
      <dgm:prSet/>
      <dgm:spPr/>
      <dgm:t>
        <a:bodyPr/>
        <a:lstStyle/>
        <a:p>
          <a:endParaRPr lang="en-US"/>
        </a:p>
      </dgm:t>
    </dgm:pt>
    <dgm:pt modelId="{A73243DE-D5A2-4F6F-A2D7-78E56A251B87}" type="sibTrans" cxnId="{A66D15FF-D6DF-4A65-A14E-6EE93312F240}">
      <dgm:prSet/>
      <dgm:spPr/>
      <dgm:t>
        <a:bodyPr/>
        <a:lstStyle/>
        <a:p>
          <a:endParaRPr lang="en-US"/>
        </a:p>
      </dgm:t>
    </dgm:pt>
    <dgm:pt modelId="{1BB5FB79-76EB-47D3-9E24-734539A435BA}">
      <dgm:prSet/>
      <dgm:spPr/>
      <dgm:t>
        <a:bodyPr/>
        <a:lstStyle/>
        <a:p>
          <a:pPr>
            <a:defRPr b="1"/>
          </a:pPr>
          <a:r>
            <a:rPr lang="en-US"/>
            <a:t>1986</a:t>
          </a:r>
        </a:p>
      </dgm:t>
    </dgm:pt>
    <dgm:pt modelId="{90AC8734-74B6-4C2D-AAEA-6EE9F4EE7965}" type="parTrans" cxnId="{D0D8D59C-3452-4B53-B673-C8FA2F8635A2}">
      <dgm:prSet/>
      <dgm:spPr/>
      <dgm:t>
        <a:bodyPr/>
        <a:lstStyle/>
        <a:p>
          <a:endParaRPr lang="en-US"/>
        </a:p>
      </dgm:t>
    </dgm:pt>
    <dgm:pt modelId="{02A59088-A76C-486C-B9A7-4B6FBDEBE4E6}" type="sibTrans" cxnId="{D0D8D59C-3452-4B53-B673-C8FA2F8635A2}">
      <dgm:prSet/>
      <dgm:spPr/>
      <dgm:t>
        <a:bodyPr/>
        <a:lstStyle/>
        <a:p>
          <a:endParaRPr lang="en-US"/>
        </a:p>
      </dgm:t>
    </dgm:pt>
    <dgm:pt modelId="{75F383A3-6F6C-40A2-AD67-932F1D6740F0}">
      <dgm:prSet/>
      <dgm:spPr/>
      <dgm:t>
        <a:bodyPr/>
        <a:lstStyle/>
        <a:p>
          <a:r>
            <a:rPr lang="en-US"/>
            <a:t>The first HDSS in Ethiopia was Butajira HDSS, established in 1986(Berhane Y 2000).</a:t>
          </a:r>
        </a:p>
      </dgm:t>
    </dgm:pt>
    <dgm:pt modelId="{88615515-04C8-4ED3-BB11-569A453AAF74}" type="parTrans" cxnId="{5A800433-32E8-40FA-AA58-B299445E4DCA}">
      <dgm:prSet/>
      <dgm:spPr/>
      <dgm:t>
        <a:bodyPr/>
        <a:lstStyle/>
        <a:p>
          <a:endParaRPr lang="en-US"/>
        </a:p>
      </dgm:t>
    </dgm:pt>
    <dgm:pt modelId="{F3867B1E-43BD-4D69-8C69-B7982466BB4D}" type="sibTrans" cxnId="{5A800433-32E8-40FA-AA58-B299445E4DCA}">
      <dgm:prSet/>
      <dgm:spPr/>
      <dgm:t>
        <a:bodyPr/>
        <a:lstStyle/>
        <a:p>
          <a:endParaRPr lang="en-US"/>
        </a:p>
      </dgm:t>
    </dgm:pt>
    <dgm:pt modelId="{152973EE-7F34-495F-ABCD-E1973D6C9C1E}">
      <dgm:prSet/>
      <dgm:spPr/>
      <dgm:t>
        <a:bodyPr/>
        <a:lstStyle/>
        <a:p>
          <a:pPr>
            <a:defRPr b="1"/>
          </a:pPr>
          <a:r>
            <a:rPr lang="en-US"/>
            <a:t>2023</a:t>
          </a:r>
        </a:p>
      </dgm:t>
    </dgm:pt>
    <dgm:pt modelId="{444C2E2E-B980-45F1-A581-478F6BC06DE5}" type="parTrans" cxnId="{C108D0D0-4ED9-4AEC-8862-8B2E3E1875B0}">
      <dgm:prSet/>
      <dgm:spPr/>
      <dgm:t>
        <a:bodyPr/>
        <a:lstStyle/>
        <a:p>
          <a:endParaRPr lang="en-US"/>
        </a:p>
      </dgm:t>
    </dgm:pt>
    <dgm:pt modelId="{2314AE89-9FFF-47D8-A8AD-1527C8A9F74A}" type="sibTrans" cxnId="{C108D0D0-4ED9-4AEC-8862-8B2E3E1875B0}">
      <dgm:prSet/>
      <dgm:spPr/>
      <dgm:t>
        <a:bodyPr/>
        <a:lstStyle/>
        <a:p>
          <a:endParaRPr lang="en-US"/>
        </a:p>
      </dgm:t>
    </dgm:pt>
    <dgm:pt modelId="{9DE06B85-8E97-4193-B940-E4EE0557D825}">
      <dgm:prSet/>
      <dgm:spPr/>
      <dgm:t>
        <a:bodyPr/>
        <a:lstStyle/>
        <a:p>
          <a:r>
            <a:rPr lang="en-US"/>
            <a:t>Subsequently, many universities in Ethiopia have established HDSS sites, mainly in rural areas (EPHI</a:t>
          </a:r>
        </a:p>
      </dgm:t>
    </dgm:pt>
    <dgm:pt modelId="{86E9BC62-A053-4D32-BD15-D4356DEE4B5A}" type="parTrans" cxnId="{A8068F3B-4FF9-4257-B56F-C59F34A3CC50}">
      <dgm:prSet/>
      <dgm:spPr/>
      <dgm:t>
        <a:bodyPr/>
        <a:lstStyle/>
        <a:p>
          <a:endParaRPr lang="en-US"/>
        </a:p>
      </dgm:t>
    </dgm:pt>
    <dgm:pt modelId="{27962053-9275-402B-BF8D-21227C8B55A0}" type="sibTrans" cxnId="{A8068F3B-4FF9-4257-B56F-C59F34A3CC50}">
      <dgm:prSet/>
      <dgm:spPr/>
      <dgm:t>
        <a:bodyPr/>
        <a:lstStyle/>
        <a:p>
          <a:endParaRPr lang="en-US"/>
        </a:p>
      </dgm:t>
    </dgm:pt>
    <dgm:pt modelId="{0A1BDB9A-5CFD-47E0-8507-943C29A8C6B5}" type="pres">
      <dgm:prSet presAssocID="{1674773D-B8AA-4A89-9EAA-CBED32080F45}" presName="root" presStyleCnt="0">
        <dgm:presLayoutVars>
          <dgm:chMax/>
          <dgm:chPref/>
          <dgm:animLvl val="lvl"/>
        </dgm:presLayoutVars>
      </dgm:prSet>
      <dgm:spPr/>
    </dgm:pt>
    <dgm:pt modelId="{0E337AFE-1DE4-4B98-80C7-2A36B9B60426}" type="pres">
      <dgm:prSet presAssocID="{1674773D-B8AA-4A89-9EAA-CBED32080F45}" presName="divider" presStyleLbl="fgAcc1" presStyleIdx="0" presStyleCnt="1"/>
      <dgm:spPr/>
    </dgm:pt>
    <dgm:pt modelId="{CFF089E2-403B-4C4E-B81E-4C2D3BD81DDD}" type="pres">
      <dgm:prSet presAssocID="{1674773D-B8AA-4A89-9EAA-CBED32080F45}" presName="nodes" presStyleCnt="0">
        <dgm:presLayoutVars>
          <dgm:chMax/>
          <dgm:chPref/>
          <dgm:animLvl val="lvl"/>
        </dgm:presLayoutVars>
      </dgm:prSet>
      <dgm:spPr/>
    </dgm:pt>
    <dgm:pt modelId="{4B19BF27-BD3C-49C3-96EF-D468FEC16D8D}" type="pres">
      <dgm:prSet presAssocID="{253B0EF0-92E1-4B39-8A23-617F97D63018}" presName="composite" presStyleCnt="0"/>
      <dgm:spPr/>
    </dgm:pt>
    <dgm:pt modelId="{75AE801C-9B8C-4A2A-8D10-752C3104BC72}" type="pres">
      <dgm:prSet presAssocID="{253B0EF0-92E1-4B39-8A23-617F97D63018}" presName="L1TextContainer" presStyleLbl="alignNode1" presStyleIdx="0" presStyleCnt="4">
        <dgm:presLayoutVars>
          <dgm:chMax val="1"/>
          <dgm:chPref val="1"/>
          <dgm:bulletEnabled val="1"/>
        </dgm:presLayoutVars>
      </dgm:prSet>
      <dgm:spPr/>
    </dgm:pt>
    <dgm:pt modelId="{FD33B4F9-DB3F-463D-9B31-FCBB4D3E1575}" type="pres">
      <dgm:prSet presAssocID="{253B0EF0-92E1-4B39-8A23-617F97D63018}" presName="L2TextContainerWrapper" presStyleCnt="0">
        <dgm:presLayoutVars>
          <dgm:bulletEnabled val="1"/>
        </dgm:presLayoutVars>
      </dgm:prSet>
      <dgm:spPr/>
    </dgm:pt>
    <dgm:pt modelId="{8F0D686E-833F-4CA1-8D6D-E0ECBAE5A68C}" type="pres">
      <dgm:prSet presAssocID="{253B0EF0-92E1-4B39-8A23-617F97D63018}" presName="L2TextContainer" presStyleLbl="bgAccFollowNode1" presStyleIdx="0" presStyleCnt="4"/>
      <dgm:spPr/>
    </dgm:pt>
    <dgm:pt modelId="{58D30A84-98D0-4A49-88DD-4CE4C81AC258}" type="pres">
      <dgm:prSet presAssocID="{253B0EF0-92E1-4B39-8A23-617F97D63018}" presName="FlexibleEmptyPlaceHolder" presStyleCnt="0"/>
      <dgm:spPr/>
    </dgm:pt>
    <dgm:pt modelId="{723D13E7-910C-4369-934A-C6A4656B9E32}" type="pres">
      <dgm:prSet presAssocID="{253B0EF0-92E1-4B39-8A23-617F97D63018}" presName="ConnectLine" presStyleLbl="sibTrans1D1" presStyleIdx="0" presStyleCnt="4"/>
      <dgm:spPr/>
    </dgm:pt>
    <dgm:pt modelId="{8575E73D-DD8D-4862-B7FB-9B76CEB5BBE0}" type="pres">
      <dgm:prSet presAssocID="{253B0EF0-92E1-4B39-8A23-617F97D63018}" presName="ConnectorPoint" presStyleLbl="node1" presStyleIdx="0" presStyleCnt="4"/>
      <dgm:spPr>
        <a:solidFill>
          <a:schemeClr val="accent5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C7F10538-3EEF-478C-8949-DA2A4D77EE68}" type="pres">
      <dgm:prSet presAssocID="{253B0EF0-92E1-4B39-8A23-617F97D63018}" presName="EmptyPlaceHolder" presStyleCnt="0"/>
      <dgm:spPr/>
    </dgm:pt>
    <dgm:pt modelId="{8860DED1-8F3E-4CF9-857C-C5FD9BA087EA}" type="pres">
      <dgm:prSet presAssocID="{2ABC5D88-0069-4E57-9236-314A2F00805A}" presName="spaceBetweenRectangles" presStyleCnt="0"/>
      <dgm:spPr/>
    </dgm:pt>
    <dgm:pt modelId="{ACE0D3C0-710B-4C04-BEBA-06164EFD92F2}" type="pres">
      <dgm:prSet presAssocID="{F41BFCB1-1DBD-4B3F-AAED-E2247B4DBDBA}" presName="composite" presStyleCnt="0"/>
      <dgm:spPr/>
    </dgm:pt>
    <dgm:pt modelId="{19DCF23A-74A1-4134-BACE-1DA2A29F28F7}" type="pres">
      <dgm:prSet presAssocID="{F41BFCB1-1DBD-4B3F-AAED-E2247B4DBDBA}" presName="L1TextContainer" presStyleLbl="alignNode1" presStyleIdx="1" presStyleCnt="4">
        <dgm:presLayoutVars>
          <dgm:chMax val="1"/>
          <dgm:chPref val="1"/>
          <dgm:bulletEnabled val="1"/>
        </dgm:presLayoutVars>
      </dgm:prSet>
      <dgm:spPr/>
    </dgm:pt>
    <dgm:pt modelId="{63D22E9D-579A-4C8F-9B1D-4D9375952787}" type="pres">
      <dgm:prSet presAssocID="{F41BFCB1-1DBD-4B3F-AAED-E2247B4DBDBA}" presName="L2TextContainerWrapper" presStyleCnt="0">
        <dgm:presLayoutVars>
          <dgm:bulletEnabled val="1"/>
        </dgm:presLayoutVars>
      </dgm:prSet>
      <dgm:spPr/>
    </dgm:pt>
    <dgm:pt modelId="{CD8A9F0B-16ED-4001-94DA-00FA7815D2DF}" type="pres">
      <dgm:prSet presAssocID="{F41BFCB1-1DBD-4B3F-AAED-E2247B4DBDBA}" presName="L2TextContainer" presStyleLbl="bgAccFollowNode1" presStyleIdx="1" presStyleCnt="4"/>
      <dgm:spPr/>
    </dgm:pt>
    <dgm:pt modelId="{6CD7954F-B633-4E69-96DE-BECDF62119A7}" type="pres">
      <dgm:prSet presAssocID="{F41BFCB1-1DBD-4B3F-AAED-E2247B4DBDBA}" presName="FlexibleEmptyPlaceHolder" presStyleCnt="0"/>
      <dgm:spPr/>
    </dgm:pt>
    <dgm:pt modelId="{93BD923A-BF42-4AAA-9A7B-649DDB45CC6A}" type="pres">
      <dgm:prSet presAssocID="{F41BFCB1-1DBD-4B3F-AAED-E2247B4DBDBA}" presName="ConnectLine" presStyleLbl="sibTrans1D1" presStyleIdx="1" presStyleCnt="4"/>
      <dgm:spPr/>
    </dgm:pt>
    <dgm:pt modelId="{2255122D-F0E6-4415-9EBD-539B0D56EDA0}" type="pres">
      <dgm:prSet presAssocID="{F41BFCB1-1DBD-4B3F-AAED-E2247B4DBDBA}" presName="ConnectorPoint" presStyleLbl="node1" presStyleIdx="1" presStyleCnt="4"/>
      <dgm:spPr>
        <a:solidFill>
          <a:schemeClr val="accent5">
            <a:hueOff val="-2451115"/>
            <a:satOff val="-3409"/>
            <a:lumOff val="-1307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50A668FD-F355-445B-89E5-C61E4AE48090}" type="pres">
      <dgm:prSet presAssocID="{F41BFCB1-1DBD-4B3F-AAED-E2247B4DBDBA}" presName="EmptyPlaceHolder" presStyleCnt="0"/>
      <dgm:spPr/>
    </dgm:pt>
    <dgm:pt modelId="{4C4372AD-D014-4EE5-A140-BE16F9F7C9B9}" type="pres">
      <dgm:prSet presAssocID="{F0650C21-A8E3-46E8-88E6-6C1BE7099D0A}" presName="spaceBetweenRectangles" presStyleCnt="0"/>
      <dgm:spPr/>
    </dgm:pt>
    <dgm:pt modelId="{47584EEC-6E5B-4DEC-952D-E8F1711F5E8C}" type="pres">
      <dgm:prSet presAssocID="{1BB5FB79-76EB-47D3-9E24-734539A435BA}" presName="composite" presStyleCnt="0"/>
      <dgm:spPr/>
    </dgm:pt>
    <dgm:pt modelId="{6A7B0796-8E8A-4A6A-8E6B-B7C14318597C}" type="pres">
      <dgm:prSet presAssocID="{1BB5FB79-76EB-47D3-9E24-734539A435BA}" presName="L1TextContainer" presStyleLbl="alignNode1" presStyleIdx="2" presStyleCnt="4">
        <dgm:presLayoutVars>
          <dgm:chMax val="1"/>
          <dgm:chPref val="1"/>
          <dgm:bulletEnabled val="1"/>
        </dgm:presLayoutVars>
      </dgm:prSet>
      <dgm:spPr/>
    </dgm:pt>
    <dgm:pt modelId="{2088ACB4-A108-406D-A8B7-48A555AB7C0A}" type="pres">
      <dgm:prSet presAssocID="{1BB5FB79-76EB-47D3-9E24-734539A435BA}" presName="L2TextContainerWrapper" presStyleCnt="0">
        <dgm:presLayoutVars>
          <dgm:bulletEnabled val="1"/>
        </dgm:presLayoutVars>
      </dgm:prSet>
      <dgm:spPr/>
    </dgm:pt>
    <dgm:pt modelId="{71970355-B3F7-4B31-AF78-F9E5B2DB8F91}" type="pres">
      <dgm:prSet presAssocID="{1BB5FB79-76EB-47D3-9E24-734539A435BA}" presName="L2TextContainer" presStyleLbl="bgAccFollowNode1" presStyleIdx="2" presStyleCnt="4"/>
      <dgm:spPr/>
    </dgm:pt>
    <dgm:pt modelId="{247A386B-B03D-4035-B636-8B93FA828E1A}" type="pres">
      <dgm:prSet presAssocID="{1BB5FB79-76EB-47D3-9E24-734539A435BA}" presName="FlexibleEmptyPlaceHolder" presStyleCnt="0"/>
      <dgm:spPr/>
    </dgm:pt>
    <dgm:pt modelId="{E32B3857-02F7-4C5F-BC90-FD98377B939A}" type="pres">
      <dgm:prSet presAssocID="{1BB5FB79-76EB-47D3-9E24-734539A435BA}" presName="ConnectLine" presStyleLbl="sibTrans1D1" presStyleIdx="2" presStyleCnt="4"/>
      <dgm:spPr/>
    </dgm:pt>
    <dgm:pt modelId="{5EBD626E-B8D7-43AE-A3DE-B9616F7B6C84}" type="pres">
      <dgm:prSet presAssocID="{1BB5FB79-76EB-47D3-9E24-734539A435BA}" presName="ConnectorPoint" presStyleLbl="node1" presStyleIdx="2" presStyleCnt="4"/>
      <dgm:spPr>
        <a:solidFill>
          <a:schemeClr val="accent5">
            <a:hueOff val="-4902230"/>
            <a:satOff val="-6819"/>
            <a:lumOff val="-2615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701C8076-3AB7-49B5-A716-EB362F4C78B1}" type="pres">
      <dgm:prSet presAssocID="{1BB5FB79-76EB-47D3-9E24-734539A435BA}" presName="EmptyPlaceHolder" presStyleCnt="0"/>
      <dgm:spPr/>
    </dgm:pt>
    <dgm:pt modelId="{D2CACAF2-DE3F-4C38-AA47-0FE077104657}" type="pres">
      <dgm:prSet presAssocID="{02A59088-A76C-486C-B9A7-4B6FBDEBE4E6}" presName="spaceBetweenRectangles" presStyleCnt="0"/>
      <dgm:spPr/>
    </dgm:pt>
    <dgm:pt modelId="{E9B0BC68-09C5-4935-AB76-FA8B0957F648}" type="pres">
      <dgm:prSet presAssocID="{152973EE-7F34-495F-ABCD-E1973D6C9C1E}" presName="composite" presStyleCnt="0"/>
      <dgm:spPr/>
    </dgm:pt>
    <dgm:pt modelId="{650E0C58-E674-4B26-BEA6-96525363FEC2}" type="pres">
      <dgm:prSet presAssocID="{152973EE-7F34-495F-ABCD-E1973D6C9C1E}" presName="L1TextContainer" presStyleLbl="alignNode1" presStyleIdx="3" presStyleCnt="4">
        <dgm:presLayoutVars>
          <dgm:chMax val="1"/>
          <dgm:chPref val="1"/>
          <dgm:bulletEnabled val="1"/>
        </dgm:presLayoutVars>
      </dgm:prSet>
      <dgm:spPr/>
    </dgm:pt>
    <dgm:pt modelId="{FAA3E48F-52D0-4DF8-AC65-BB76168AD7EF}" type="pres">
      <dgm:prSet presAssocID="{152973EE-7F34-495F-ABCD-E1973D6C9C1E}" presName="L2TextContainerWrapper" presStyleCnt="0">
        <dgm:presLayoutVars>
          <dgm:bulletEnabled val="1"/>
        </dgm:presLayoutVars>
      </dgm:prSet>
      <dgm:spPr/>
    </dgm:pt>
    <dgm:pt modelId="{D778A210-D848-4009-9B50-5EBC5D135F91}" type="pres">
      <dgm:prSet presAssocID="{152973EE-7F34-495F-ABCD-E1973D6C9C1E}" presName="L2TextContainer" presStyleLbl="bgAccFollowNode1" presStyleIdx="3" presStyleCnt="4"/>
      <dgm:spPr/>
    </dgm:pt>
    <dgm:pt modelId="{C602D78E-DB01-4FB8-9CA4-B7277D382383}" type="pres">
      <dgm:prSet presAssocID="{152973EE-7F34-495F-ABCD-E1973D6C9C1E}" presName="FlexibleEmptyPlaceHolder" presStyleCnt="0"/>
      <dgm:spPr/>
    </dgm:pt>
    <dgm:pt modelId="{6E66F108-42F5-4E1F-BCD5-41C8B8A1E2D2}" type="pres">
      <dgm:prSet presAssocID="{152973EE-7F34-495F-ABCD-E1973D6C9C1E}" presName="ConnectLine" presStyleLbl="sibTrans1D1" presStyleIdx="3" presStyleCnt="4"/>
      <dgm:spPr/>
    </dgm:pt>
    <dgm:pt modelId="{BCDA5624-4375-4510-8077-EA6728B4DAB7}" type="pres">
      <dgm:prSet presAssocID="{152973EE-7F34-495F-ABCD-E1973D6C9C1E}" presName="ConnectorPoint" presStyleLbl="node1" presStyleIdx="3" presStyleCnt="4"/>
      <dgm:spPr>
        <a:solidFill>
          <a:schemeClr val="accent5">
            <a:hueOff val="-7353344"/>
            <a:satOff val="-10228"/>
            <a:lumOff val="-3922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7C94FF89-F4BE-4EF1-906D-198E7B502539}" type="pres">
      <dgm:prSet presAssocID="{152973EE-7F34-495F-ABCD-E1973D6C9C1E}" presName="EmptyPlaceHolder" presStyleCnt="0"/>
      <dgm:spPr/>
    </dgm:pt>
  </dgm:ptLst>
  <dgm:cxnLst>
    <dgm:cxn modelId="{8A110603-BA46-4A09-8FCB-B508A4D0BF50}" srcId="{1674773D-B8AA-4A89-9EAA-CBED32080F45}" destId="{253B0EF0-92E1-4B39-8A23-617F97D63018}" srcOrd="0" destOrd="0" parTransId="{2D933E34-EB1D-432D-952D-8F0570F5CA77}" sibTransId="{2ABC5D88-0069-4E57-9236-314A2F00805A}"/>
    <dgm:cxn modelId="{163A6F18-10E2-4D82-A228-BDDAA6EFC563}" srcId="{1674773D-B8AA-4A89-9EAA-CBED32080F45}" destId="{F41BFCB1-1DBD-4B3F-AAED-E2247B4DBDBA}" srcOrd="1" destOrd="0" parTransId="{471856E7-F29C-4EC4-9446-594BC516B58B}" sibTransId="{F0650C21-A8E3-46E8-88E6-6C1BE7099D0A}"/>
    <dgm:cxn modelId="{385C9D1F-F235-42CD-B81F-636B67E21042}" type="presOf" srcId="{1674773D-B8AA-4A89-9EAA-CBED32080F45}" destId="{0A1BDB9A-5CFD-47E0-8507-943C29A8C6B5}" srcOrd="0" destOrd="0" presId="urn:microsoft.com/office/officeart/2017/3/layout/HorizontalLabelsTimeline"/>
    <dgm:cxn modelId="{5A800433-32E8-40FA-AA58-B299445E4DCA}" srcId="{1BB5FB79-76EB-47D3-9E24-734539A435BA}" destId="{75F383A3-6F6C-40A2-AD67-932F1D6740F0}" srcOrd="0" destOrd="0" parTransId="{88615515-04C8-4ED3-BB11-569A453AAF74}" sibTransId="{F3867B1E-43BD-4D69-8C69-B7982466BB4D}"/>
    <dgm:cxn modelId="{A8068F3B-4FF9-4257-B56F-C59F34A3CC50}" srcId="{152973EE-7F34-495F-ABCD-E1973D6C9C1E}" destId="{9DE06B85-8E97-4193-B940-E4EE0557D825}" srcOrd="0" destOrd="0" parTransId="{86E9BC62-A053-4D32-BD15-D4356DEE4B5A}" sibTransId="{27962053-9275-402B-BF8D-21227C8B55A0}"/>
    <dgm:cxn modelId="{9B3EC43F-107B-42E9-BD10-84A25B272E4D}" type="presOf" srcId="{485ABAD2-81E1-4028-8EFE-1BF6F423BB2C}" destId="{CD8A9F0B-16ED-4001-94DA-00FA7815D2DF}" srcOrd="0" destOrd="0" presId="urn:microsoft.com/office/officeart/2017/3/layout/HorizontalLabelsTimeline"/>
    <dgm:cxn modelId="{04A09073-947C-4230-BFA7-CDA8B336D96E}" type="presOf" srcId="{1BB5FB79-76EB-47D3-9E24-734539A435BA}" destId="{6A7B0796-8E8A-4A6A-8E6B-B7C14318597C}" srcOrd="0" destOrd="0" presId="urn:microsoft.com/office/officeart/2017/3/layout/HorizontalLabelsTimeline"/>
    <dgm:cxn modelId="{C6D2A48A-738B-4899-8029-1071024A2A6F}" type="presOf" srcId="{F41BFCB1-1DBD-4B3F-AAED-E2247B4DBDBA}" destId="{19DCF23A-74A1-4134-BACE-1DA2A29F28F7}" srcOrd="0" destOrd="0" presId="urn:microsoft.com/office/officeart/2017/3/layout/HorizontalLabelsTimeline"/>
    <dgm:cxn modelId="{D0D8D59C-3452-4B53-B673-C8FA2F8635A2}" srcId="{1674773D-B8AA-4A89-9EAA-CBED32080F45}" destId="{1BB5FB79-76EB-47D3-9E24-734539A435BA}" srcOrd="2" destOrd="0" parTransId="{90AC8734-74B6-4C2D-AAEA-6EE9F4EE7965}" sibTransId="{02A59088-A76C-486C-B9A7-4B6FBDEBE4E6}"/>
    <dgm:cxn modelId="{3408C29D-5A9A-478B-8F75-CED250AE197B}" type="presOf" srcId="{9DE06B85-8E97-4193-B940-E4EE0557D825}" destId="{D778A210-D848-4009-9B50-5EBC5D135F91}" srcOrd="0" destOrd="0" presId="urn:microsoft.com/office/officeart/2017/3/layout/HorizontalLabelsTimeline"/>
    <dgm:cxn modelId="{0572CDBB-4546-41E6-8E6D-C150CF3D1067}" type="presOf" srcId="{152973EE-7F34-495F-ABCD-E1973D6C9C1E}" destId="{650E0C58-E674-4B26-BEA6-96525363FEC2}" srcOrd="0" destOrd="0" presId="urn:microsoft.com/office/officeart/2017/3/layout/HorizontalLabelsTimeline"/>
    <dgm:cxn modelId="{0F8A05C1-C5B3-4715-AC97-144643129EAB}" srcId="{253B0EF0-92E1-4B39-8A23-617F97D63018}" destId="{70B15EBD-4F96-4B71-BE92-442383665885}" srcOrd="0" destOrd="0" parTransId="{F1C42C7E-B3A1-4552-94BF-D284D1436895}" sibTransId="{9F99E792-4179-4264-AE7C-0F9776204D09}"/>
    <dgm:cxn modelId="{A54EFBCD-17D9-4965-B530-596B4E42E74E}" type="presOf" srcId="{253B0EF0-92E1-4B39-8A23-617F97D63018}" destId="{75AE801C-9B8C-4A2A-8D10-752C3104BC72}" srcOrd="0" destOrd="0" presId="urn:microsoft.com/office/officeart/2017/3/layout/HorizontalLabelsTimeline"/>
    <dgm:cxn modelId="{C108D0D0-4ED9-4AEC-8862-8B2E3E1875B0}" srcId="{1674773D-B8AA-4A89-9EAA-CBED32080F45}" destId="{152973EE-7F34-495F-ABCD-E1973D6C9C1E}" srcOrd="3" destOrd="0" parTransId="{444C2E2E-B980-45F1-A581-478F6BC06DE5}" sibTransId="{2314AE89-9FFF-47D8-A8AD-1527C8A9F74A}"/>
    <dgm:cxn modelId="{6E735CD8-E32B-4134-883E-836918E08E18}" type="presOf" srcId="{70B15EBD-4F96-4B71-BE92-442383665885}" destId="{8F0D686E-833F-4CA1-8D6D-E0ECBAE5A68C}" srcOrd="0" destOrd="0" presId="urn:microsoft.com/office/officeart/2017/3/layout/HorizontalLabelsTimeline"/>
    <dgm:cxn modelId="{A95ECBE2-4B0A-4D73-A1BB-8D419097F9C0}" type="presOf" srcId="{75F383A3-6F6C-40A2-AD67-932F1D6740F0}" destId="{71970355-B3F7-4B31-AF78-F9E5B2DB8F91}" srcOrd="0" destOrd="0" presId="urn:microsoft.com/office/officeart/2017/3/layout/HorizontalLabelsTimeline"/>
    <dgm:cxn modelId="{A66D15FF-D6DF-4A65-A14E-6EE93312F240}" srcId="{F41BFCB1-1DBD-4B3F-AAED-E2247B4DBDBA}" destId="{485ABAD2-81E1-4028-8EFE-1BF6F423BB2C}" srcOrd="0" destOrd="0" parTransId="{98712CA3-05D9-48C1-92CD-6749D6731087}" sibTransId="{A73243DE-D5A2-4F6F-A2D7-78E56A251B87}"/>
    <dgm:cxn modelId="{87BFAD7D-4D6E-41BD-90ED-0D4DD0F5F6FA}" type="presParOf" srcId="{0A1BDB9A-5CFD-47E0-8507-943C29A8C6B5}" destId="{0E337AFE-1DE4-4B98-80C7-2A36B9B60426}" srcOrd="0" destOrd="0" presId="urn:microsoft.com/office/officeart/2017/3/layout/HorizontalLabelsTimeline"/>
    <dgm:cxn modelId="{620439EA-8DEE-4121-99CB-5B153ACDD8DE}" type="presParOf" srcId="{0A1BDB9A-5CFD-47E0-8507-943C29A8C6B5}" destId="{CFF089E2-403B-4C4E-B81E-4C2D3BD81DDD}" srcOrd="1" destOrd="0" presId="urn:microsoft.com/office/officeart/2017/3/layout/HorizontalLabelsTimeline"/>
    <dgm:cxn modelId="{DA5A524C-C131-42FD-8FD6-B2D6F42A510A}" type="presParOf" srcId="{CFF089E2-403B-4C4E-B81E-4C2D3BD81DDD}" destId="{4B19BF27-BD3C-49C3-96EF-D468FEC16D8D}" srcOrd="0" destOrd="0" presId="urn:microsoft.com/office/officeart/2017/3/layout/HorizontalLabelsTimeline"/>
    <dgm:cxn modelId="{DC834BE3-7401-469A-A8AC-FD2F0AE7E747}" type="presParOf" srcId="{4B19BF27-BD3C-49C3-96EF-D468FEC16D8D}" destId="{75AE801C-9B8C-4A2A-8D10-752C3104BC72}" srcOrd="0" destOrd="0" presId="urn:microsoft.com/office/officeart/2017/3/layout/HorizontalLabelsTimeline"/>
    <dgm:cxn modelId="{AFD39BB7-78AC-4DE6-81E7-9F5ED31E9836}" type="presParOf" srcId="{4B19BF27-BD3C-49C3-96EF-D468FEC16D8D}" destId="{FD33B4F9-DB3F-463D-9B31-FCBB4D3E1575}" srcOrd="1" destOrd="0" presId="urn:microsoft.com/office/officeart/2017/3/layout/HorizontalLabelsTimeline"/>
    <dgm:cxn modelId="{80CCA3F9-6358-48DD-ADDB-D1A01CEE6A13}" type="presParOf" srcId="{FD33B4F9-DB3F-463D-9B31-FCBB4D3E1575}" destId="{8F0D686E-833F-4CA1-8D6D-E0ECBAE5A68C}" srcOrd="0" destOrd="0" presId="urn:microsoft.com/office/officeart/2017/3/layout/HorizontalLabelsTimeline"/>
    <dgm:cxn modelId="{78C242E9-8292-49A3-B67C-DB39B4ABF723}" type="presParOf" srcId="{FD33B4F9-DB3F-463D-9B31-FCBB4D3E1575}" destId="{58D30A84-98D0-4A49-88DD-4CE4C81AC258}" srcOrd="1" destOrd="0" presId="urn:microsoft.com/office/officeart/2017/3/layout/HorizontalLabelsTimeline"/>
    <dgm:cxn modelId="{72299AE7-F098-48B2-B5E0-605948EE9AF2}" type="presParOf" srcId="{4B19BF27-BD3C-49C3-96EF-D468FEC16D8D}" destId="{723D13E7-910C-4369-934A-C6A4656B9E32}" srcOrd="2" destOrd="0" presId="urn:microsoft.com/office/officeart/2017/3/layout/HorizontalLabelsTimeline"/>
    <dgm:cxn modelId="{7E6467B0-26FD-44E7-A30A-3D9FBB7CA73C}" type="presParOf" srcId="{4B19BF27-BD3C-49C3-96EF-D468FEC16D8D}" destId="{8575E73D-DD8D-4862-B7FB-9B76CEB5BBE0}" srcOrd="3" destOrd="0" presId="urn:microsoft.com/office/officeart/2017/3/layout/HorizontalLabelsTimeline"/>
    <dgm:cxn modelId="{BD2EE656-667D-45F5-A68F-6ABBA3F2DDB0}" type="presParOf" srcId="{4B19BF27-BD3C-49C3-96EF-D468FEC16D8D}" destId="{C7F10538-3EEF-478C-8949-DA2A4D77EE68}" srcOrd="4" destOrd="0" presId="urn:microsoft.com/office/officeart/2017/3/layout/HorizontalLabelsTimeline"/>
    <dgm:cxn modelId="{55E02B60-B1F4-4D16-ACC3-0AADF710919A}" type="presParOf" srcId="{CFF089E2-403B-4C4E-B81E-4C2D3BD81DDD}" destId="{8860DED1-8F3E-4CF9-857C-C5FD9BA087EA}" srcOrd="1" destOrd="0" presId="urn:microsoft.com/office/officeart/2017/3/layout/HorizontalLabelsTimeline"/>
    <dgm:cxn modelId="{37598CA1-E7F4-46B8-9F5C-FE2E67C4D507}" type="presParOf" srcId="{CFF089E2-403B-4C4E-B81E-4C2D3BD81DDD}" destId="{ACE0D3C0-710B-4C04-BEBA-06164EFD92F2}" srcOrd="2" destOrd="0" presId="urn:microsoft.com/office/officeart/2017/3/layout/HorizontalLabelsTimeline"/>
    <dgm:cxn modelId="{AC136B85-045B-4C53-AC7B-5D5B64E90D70}" type="presParOf" srcId="{ACE0D3C0-710B-4C04-BEBA-06164EFD92F2}" destId="{19DCF23A-74A1-4134-BACE-1DA2A29F28F7}" srcOrd="0" destOrd="0" presId="urn:microsoft.com/office/officeart/2017/3/layout/HorizontalLabelsTimeline"/>
    <dgm:cxn modelId="{B60082F4-AFD5-4DAE-B393-407D7BBB38FA}" type="presParOf" srcId="{ACE0D3C0-710B-4C04-BEBA-06164EFD92F2}" destId="{63D22E9D-579A-4C8F-9B1D-4D9375952787}" srcOrd="1" destOrd="0" presId="urn:microsoft.com/office/officeart/2017/3/layout/HorizontalLabelsTimeline"/>
    <dgm:cxn modelId="{A38A058C-1CB7-4D68-A1D4-C30C7AEF589A}" type="presParOf" srcId="{63D22E9D-579A-4C8F-9B1D-4D9375952787}" destId="{CD8A9F0B-16ED-4001-94DA-00FA7815D2DF}" srcOrd="0" destOrd="0" presId="urn:microsoft.com/office/officeart/2017/3/layout/HorizontalLabelsTimeline"/>
    <dgm:cxn modelId="{EB7B9175-07B8-4A18-8E0B-FFFC10E85E6C}" type="presParOf" srcId="{63D22E9D-579A-4C8F-9B1D-4D9375952787}" destId="{6CD7954F-B633-4E69-96DE-BECDF62119A7}" srcOrd="1" destOrd="0" presId="urn:microsoft.com/office/officeart/2017/3/layout/HorizontalLabelsTimeline"/>
    <dgm:cxn modelId="{004AE15D-0AE5-4985-8CD9-DAB0B0E5DF88}" type="presParOf" srcId="{ACE0D3C0-710B-4C04-BEBA-06164EFD92F2}" destId="{93BD923A-BF42-4AAA-9A7B-649DDB45CC6A}" srcOrd="2" destOrd="0" presId="urn:microsoft.com/office/officeart/2017/3/layout/HorizontalLabelsTimeline"/>
    <dgm:cxn modelId="{16B99E69-8314-436A-BD18-CE399CBF3DC0}" type="presParOf" srcId="{ACE0D3C0-710B-4C04-BEBA-06164EFD92F2}" destId="{2255122D-F0E6-4415-9EBD-539B0D56EDA0}" srcOrd="3" destOrd="0" presId="urn:microsoft.com/office/officeart/2017/3/layout/HorizontalLabelsTimeline"/>
    <dgm:cxn modelId="{C1FF5EBE-B468-4034-A7A1-37BDD8DDA30C}" type="presParOf" srcId="{ACE0D3C0-710B-4C04-BEBA-06164EFD92F2}" destId="{50A668FD-F355-445B-89E5-C61E4AE48090}" srcOrd="4" destOrd="0" presId="urn:microsoft.com/office/officeart/2017/3/layout/HorizontalLabelsTimeline"/>
    <dgm:cxn modelId="{483CD85D-1227-406A-88DA-37DA4C878A4D}" type="presParOf" srcId="{CFF089E2-403B-4C4E-B81E-4C2D3BD81DDD}" destId="{4C4372AD-D014-4EE5-A140-BE16F9F7C9B9}" srcOrd="3" destOrd="0" presId="urn:microsoft.com/office/officeart/2017/3/layout/HorizontalLabelsTimeline"/>
    <dgm:cxn modelId="{6C33A38B-9340-4ABB-92A6-5C1E53136EC2}" type="presParOf" srcId="{CFF089E2-403B-4C4E-B81E-4C2D3BD81DDD}" destId="{47584EEC-6E5B-4DEC-952D-E8F1711F5E8C}" srcOrd="4" destOrd="0" presId="urn:microsoft.com/office/officeart/2017/3/layout/HorizontalLabelsTimeline"/>
    <dgm:cxn modelId="{50E0B161-D65E-4552-820B-3231596BB5E2}" type="presParOf" srcId="{47584EEC-6E5B-4DEC-952D-E8F1711F5E8C}" destId="{6A7B0796-8E8A-4A6A-8E6B-B7C14318597C}" srcOrd="0" destOrd="0" presId="urn:microsoft.com/office/officeart/2017/3/layout/HorizontalLabelsTimeline"/>
    <dgm:cxn modelId="{17D8F338-3A7D-4793-85D3-9DA9735CC91A}" type="presParOf" srcId="{47584EEC-6E5B-4DEC-952D-E8F1711F5E8C}" destId="{2088ACB4-A108-406D-A8B7-48A555AB7C0A}" srcOrd="1" destOrd="0" presId="urn:microsoft.com/office/officeart/2017/3/layout/HorizontalLabelsTimeline"/>
    <dgm:cxn modelId="{C83F2611-43A5-46DE-9C33-51D0AAD27F72}" type="presParOf" srcId="{2088ACB4-A108-406D-A8B7-48A555AB7C0A}" destId="{71970355-B3F7-4B31-AF78-F9E5B2DB8F91}" srcOrd="0" destOrd="0" presId="urn:microsoft.com/office/officeart/2017/3/layout/HorizontalLabelsTimeline"/>
    <dgm:cxn modelId="{34EEC895-CED7-4617-BD07-2CD22A2D79D3}" type="presParOf" srcId="{2088ACB4-A108-406D-A8B7-48A555AB7C0A}" destId="{247A386B-B03D-4035-B636-8B93FA828E1A}" srcOrd="1" destOrd="0" presId="urn:microsoft.com/office/officeart/2017/3/layout/HorizontalLabelsTimeline"/>
    <dgm:cxn modelId="{92F954DD-0BF5-4AB5-989B-6C2C66E7361C}" type="presParOf" srcId="{47584EEC-6E5B-4DEC-952D-E8F1711F5E8C}" destId="{E32B3857-02F7-4C5F-BC90-FD98377B939A}" srcOrd="2" destOrd="0" presId="urn:microsoft.com/office/officeart/2017/3/layout/HorizontalLabelsTimeline"/>
    <dgm:cxn modelId="{1F4F6E09-038A-473E-BC8C-FB9AC7BDE004}" type="presParOf" srcId="{47584EEC-6E5B-4DEC-952D-E8F1711F5E8C}" destId="{5EBD626E-B8D7-43AE-A3DE-B9616F7B6C84}" srcOrd="3" destOrd="0" presId="urn:microsoft.com/office/officeart/2017/3/layout/HorizontalLabelsTimeline"/>
    <dgm:cxn modelId="{7E166FD6-396C-4710-994B-10F4EECDA831}" type="presParOf" srcId="{47584EEC-6E5B-4DEC-952D-E8F1711F5E8C}" destId="{701C8076-3AB7-49B5-A716-EB362F4C78B1}" srcOrd="4" destOrd="0" presId="urn:microsoft.com/office/officeart/2017/3/layout/HorizontalLabelsTimeline"/>
    <dgm:cxn modelId="{851534CE-F769-4CDE-9289-7FFE6132F8EE}" type="presParOf" srcId="{CFF089E2-403B-4C4E-B81E-4C2D3BD81DDD}" destId="{D2CACAF2-DE3F-4C38-AA47-0FE077104657}" srcOrd="5" destOrd="0" presId="urn:microsoft.com/office/officeart/2017/3/layout/HorizontalLabelsTimeline"/>
    <dgm:cxn modelId="{3869A2F3-107A-4633-B866-E505615B8B6F}" type="presParOf" srcId="{CFF089E2-403B-4C4E-B81E-4C2D3BD81DDD}" destId="{E9B0BC68-09C5-4935-AB76-FA8B0957F648}" srcOrd="6" destOrd="0" presId="urn:microsoft.com/office/officeart/2017/3/layout/HorizontalLabelsTimeline"/>
    <dgm:cxn modelId="{CC62DDBB-EBF3-40C5-9CD5-F1C84F1809E1}" type="presParOf" srcId="{E9B0BC68-09C5-4935-AB76-FA8B0957F648}" destId="{650E0C58-E674-4B26-BEA6-96525363FEC2}" srcOrd="0" destOrd="0" presId="urn:microsoft.com/office/officeart/2017/3/layout/HorizontalLabelsTimeline"/>
    <dgm:cxn modelId="{D865080E-6D50-4EAF-8645-4CA23BFC55EE}" type="presParOf" srcId="{E9B0BC68-09C5-4935-AB76-FA8B0957F648}" destId="{FAA3E48F-52D0-4DF8-AC65-BB76168AD7EF}" srcOrd="1" destOrd="0" presId="urn:microsoft.com/office/officeart/2017/3/layout/HorizontalLabelsTimeline"/>
    <dgm:cxn modelId="{64E57896-C6A5-488D-99C8-B72C7501E3C8}" type="presParOf" srcId="{FAA3E48F-52D0-4DF8-AC65-BB76168AD7EF}" destId="{D778A210-D848-4009-9B50-5EBC5D135F91}" srcOrd="0" destOrd="0" presId="urn:microsoft.com/office/officeart/2017/3/layout/HorizontalLabelsTimeline"/>
    <dgm:cxn modelId="{26A12BAB-EB49-453E-8D02-AD8B61C4215A}" type="presParOf" srcId="{FAA3E48F-52D0-4DF8-AC65-BB76168AD7EF}" destId="{C602D78E-DB01-4FB8-9CA4-B7277D382383}" srcOrd="1" destOrd="0" presId="urn:microsoft.com/office/officeart/2017/3/layout/HorizontalLabelsTimeline"/>
    <dgm:cxn modelId="{7E5FCA13-4AF9-4649-B4BD-B94151B9D51D}" type="presParOf" srcId="{E9B0BC68-09C5-4935-AB76-FA8B0957F648}" destId="{6E66F108-42F5-4E1F-BCD5-41C8B8A1E2D2}" srcOrd="2" destOrd="0" presId="urn:microsoft.com/office/officeart/2017/3/layout/HorizontalLabelsTimeline"/>
    <dgm:cxn modelId="{E1AF85C8-E5A3-474F-A7FB-1D639DA7E825}" type="presParOf" srcId="{E9B0BC68-09C5-4935-AB76-FA8B0957F648}" destId="{BCDA5624-4375-4510-8077-EA6728B4DAB7}" srcOrd="3" destOrd="0" presId="urn:microsoft.com/office/officeart/2017/3/layout/HorizontalLabelsTimeline"/>
    <dgm:cxn modelId="{6A7AF743-0141-4763-A8F5-6BB8BD674292}" type="presParOf" srcId="{E9B0BC68-09C5-4935-AB76-FA8B0957F648}" destId="{7C94FF89-F4BE-4EF1-906D-198E7B502539}" srcOrd="4" destOrd="0" presId="urn:microsoft.com/office/officeart/2017/3/layout/HorizontalLabels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5C8402-5C0D-4B23-A23C-9DF4E5D0EC13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59F6083D-5B8D-4DDC-812A-38B555967BED}">
      <dgm:prSet/>
      <dgm:spPr/>
      <dgm:t>
        <a:bodyPr/>
        <a:lstStyle/>
        <a:p>
          <a:r>
            <a:rPr lang="en-US"/>
            <a:t>At the time, approximately 51.5% (35 582) of the population were male and 48.5% (33 439) were female. Women of reproductive age account for a quarter of the total population.</a:t>
          </a:r>
        </a:p>
      </dgm:t>
    </dgm:pt>
    <dgm:pt modelId="{8BD6EF8E-668B-4A11-B018-8423AE2996A6}" type="parTrans" cxnId="{E4864B2E-2DEB-41A3-AE2A-7DE66253AD97}">
      <dgm:prSet/>
      <dgm:spPr/>
      <dgm:t>
        <a:bodyPr/>
        <a:lstStyle/>
        <a:p>
          <a:endParaRPr lang="en-US"/>
        </a:p>
      </dgm:t>
    </dgm:pt>
    <dgm:pt modelId="{B60027FD-1FA4-4718-A92B-A8068721E954}" type="sibTrans" cxnId="{E4864B2E-2DEB-41A3-AE2A-7DE66253AD97}">
      <dgm:prSet/>
      <dgm:spPr/>
      <dgm:t>
        <a:bodyPr/>
        <a:lstStyle/>
        <a:p>
          <a:endParaRPr lang="en-US"/>
        </a:p>
      </dgm:t>
    </dgm:pt>
    <dgm:pt modelId="{2CCFF847-3D0B-4264-8567-101F1D04C316}">
      <dgm:prSet/>
      <dgm:spPr/>
      <dgm:t>
        <a:bodyPr/>
        <a:lstStyle/>
        <a:p>
          <a:r>
            <a:rPr lang="en-US"/>
            <a:t>At baseline, the participation rate was 100%; however, due to various factors such as migration, death or refusal to participate, we observed a dropout rate of 0.08% between the ﬁrst and second rounds of data collection.</a:t>
          </a:r>
        </a:p>
      </dgm:t>
    </dgm:pt>
    <dgm:pt modelId="{72A75826-C8CA-4AB2-B72C-037EAFE14A60}" type="parTrans" cxnId="{021026AA-5539-4A1B-AD37-587F3E127E98}">
      <dgm:prSet/>
      <dgm:spPr/>
      <dgm:t>
        <a:bodyPr/>
        <a:lstStyle/>
        <a:p>
          <a:endParaRPr lang="en-US"/>
        </a:p>
      </dgm:t>
    </dgm:pt>
    <dgm:pt modelId="{5D93B94D-90F2-45E6-8E44-C5B7452B2B14}" type="sibTrans" cxnId="{021026AA-5539-4A1B-AD37-587F3E127E98}">
      <dgm:prSet/>
      <dgm:spPr/>
      <dgm:t>
        <a:bodyPr/>
        <a:lstStyle/>
        <a:p>
          <a:endParaRPr lang="en-US"/>
        </a:p>
      </dgm:t>
    </dgm:pt>
    <dgm:pt modelId="{8B478E3C-FBAA-4299-862A-8A216C75AD3B}">
      <dgm:prSet/>
      <dgm:spPr/>
      <dgm:t>
        <a:bodyPr/>
        <a:lstStyle/>
        <a:p>
          <a:r>
            <a:rPr lang="en-US"/>
            <a:t>Data on marital status, immunization, pregnancies, births, marriages, migrations and deaths were monitored and updated biannually. </a:t>
          </a:r>
        </a:p>
      </dgm:t>
    </dgm:pt>
    <dgm:pt modelId="{055B5639-3521-4E08-B5A3-A386A3421878}" type="parTrans" cxnId="{31DA0931-2E77-4D2F-AAEA-D694543034C8}">
      <dgm:prSet/>
      <dgm:spPr/>
      <dgm:t>
        <a:bodyPr/>
        <a:lstStyle/>
        <a:p>
          <a:endParaRPr lang="en-US"/>
        </a:p>
      </dgm:t>
    </dgm:pt>
    <dgm:pt modelId="{107F66B8-13ED-4808-B976-BDF6F7983E29}" type="sibTrans" cxnId="{31DA0931-2E77-4D2F-AAEA-D694543034C8}">
      <dgm:prSet/>
      <dgm:spPr/>
      <dgm:t>
        <a:bodyPr/>
        <a:lstStyle/>
        <a:p>
          <a:endParaRPr lang="en-US"/>
        </a:p>
      </dgm:t>
    </dgm:pt>
    <dgm:pt modelId="{09AF4BBB-8089-4CB6-835A-822FC316FC82}">
      <dgm:prSet/>
      <dgm:spPr/>
      <dgm:t>
        <a:bodyPr/>
        <a:lstStyle/>
        <a:p>
          <a:r>
            <a:rPr lang="en-US"/>
            <a:t>The project involves a multidisciplinary team, an excellent research setup and well-trained data collectors, and is afﬁliated with Hawassa University.</a:t>
          </a:r>
        </a:p>
      </dgm:t>
    </dgm:pt>
    <dgm:pt modelId="{E337084F-9F89-4EF1-AA8A-47748B7A3880}" type="parTrans" cxnId="{1DF1B9D8-D411-4D66-9ADA-806A52748485}">
      <dgm:prSet/>
      <dgm:spPr/>
      <dgm:t>
        <a:bodyPr/>
        <a:lstStyle/>
        <a:p>
          <a:endParaRPr lang="en-US"/>
        </a:p>
      </dgm:t>
    </dgm:pt>
    <dgm:pt modelId="{711FA86C-F621-4339-A134-43FE4D6BD06E}" type="sibTrans" cxnId="{1DF1B9D8-D411-4D66-9ADA-806A52748485}">
      <dgm:prSet/>
      <dgm:spPr/>
      <dgm:t>
        <a:bodyPr/>
        <a:lstStyle/>
        <a:p>
          <a:endParaRPr lang="en-US"/>
        </a:p>
      </dgm:t>
    </dgm:pt>
    <dgm:pt modelId="{E32FAF76-7730-42AB-9061-AFC0C4DA0026}" type="pres">
      <dgm:prSet presAssocID="{1D5C8402-5C0D-4B23-A23C-9DF4E5D0EC13}" presName="vert0" presStyleCnt="0">
        <dgm:presLayoutVars>
          <dgm:dir/>
          <dgm:animOne val="branch"/>
          <dgm:animLvl val="lvl"/>
        </dgm:presLayoutVars>
      </dgm:prSet>
      <dgm:spPr/>
    </dgm:pt>
    <dgm:pt modelId="{B435055E-323B-4F3C-B6B1-43E1B23D225D}" type="pres">
      <dgm:prSet presAssocID="{59F6083D-5B8D-4DDC-812A-38B555967BED}" presName="thickLine" presStyleLbl="alignNode1" presStyleIdx="0" presStyleCnt="4"/>
      <dgm:spPr/>
    </dgm:pt>
    <dgm:pt modelId="{2BCE0FB2-F7E0-47E5-8CB3-794265BC9B09}" type="pres">
      <dgm:prSet presAssocID="{59F6083D-5B8D-4DDC-812A-38B555967BED}" presName="horz1" presStyleCnt="0"/>
      <dgm:spPr/>
    </dgm:pt>
    <dgm:pt modelId="{EBE443F3-8564-4487-91F4-7A6E5397C155}" type="pres">
      <dgm:prSet presAssocID="{59F6083D-5B8D-4DDC-812A-38B555967BED}" presName="tx1" presStyleLbl="revTx" presStyleIdx="0" presStyleCnt="4"/>
      <dgm:spPr/>
    </dgm:pt>
    <dgm:pt modelId="{51D8B72E-0FF9-432F-9B03-73EEB9AD01FD}" type="pres">
      <dgm:prSet presAssocID="{59F6083D-5B8D-4DDC-812A-38B555967BED}" presName="vert1" presStyleCnt="0"/>
      <dgm:spPr/>
    </dgm:pt>
    <dgm:pt modelId="{52677AB7-275F-4FEA-9BFF-F7C44FAE6898}" type="pres">
      <dgm:prSet presAssocID="{2CCFF847-3D0B-4264-8567-101F1D04C316}" presName="thickLine" presStyleLbl="alignNode1" presStyleIdx="1" presStyleCnt="4"/>
      <dgm:spPr/>
    </dgm:pt>
    <dgm:pt modelId="{16AFEB4A-7663-4B46-8F76-592D348258FC}" type="pres">
      <dgm:prSet presAssocID="{2CCFF847-3D0B-4264-8567-101F1D04C316}" presName="horz1" presStyleCnt="0"/>
      <dgm:spPr/>
    </dgm:pt>
    <dgm:pt modelId="{400B3D08-7248-4417-927A-53DE7E48D58D}" type="pres">
      <dgm:prSet presAssocID="{2CCFF847-3D0B-4264-8567-101F1D04C316}" presName="tx1" presStyleLbl="revTx" presStyleIdx="1" presStyleCnt="4"/>
      <dgm:spPr/>
    </dgm:pt>
    <dgm:pt modelId="{B04891DC-BDED-4099-89F0-4B45118D00AC}" type="pres">
      <dgm:prSet presAssocID="{2CCFF847-3D0B-4264-8567-101F1D04C316}" presName="vert1" presStyleCnt="0"/>
      <dgm:spPr/>
    </dgm:pt>
    <dgm:pt modelId="{CAB75A4A-39D7-4B0E-95F2-17B3E0F7A541}" type="pres">
      <dgm:prSet presAssocID="{8B478E3C-FBAA-4299-862A-8A216C75AD3B}" presName="thickLine" presStyleLbl="alignNode1" presStyleIdx="2" presStyleCnt="4"/>
      <dgm:spPr/>
    </dgm:pt>
    <dgm:pt modelId="{8D85060F-1408-48E1-933F-AA6F10C7D96D}" type="pres">
      <dgm:prSet presAssocID="{8B478E3C-FBAA-4299-862A-8A216C75AD3B}" presName="horz1" presStyleCnt="0"/>
      <dgm:spPr/>
    </dgm:pt>
    <dgm:pt modelId="{A0C1E3D2-FE30-4663-8B97-A674A8E4C5EB}" type="pres">
      <dgm:prSet presAssocID="{8B478E3C-FBAA-4299-862A-8A216C75AD3B}" presName="tx1" presStyleLbl="revTx" presStyleIdx="2" presStyleCnt="4"/>
      <dgm:spPr/>
    </dgm:pt>
    <dgm:pt modelId="{CA50E5D2-FC04-42A7-B855-64E2009A83A0}" type="pres">
      <dgm:prSet presAssocID="{8B478E3C-FBAA-4299-862A-8A216C75AD3B}" presName="vert1" presStyleCnt="0"/>
      <dgm:spPr/>
    </dgm:pt>
    <dgm:pt modelId="{201324ED-C571-4BA2-8BD5-26956FFCFF01}" type="pres">
      <dgm:prSet presAssocID="{09AF4BBB-8089-4CB6-835A-822FC316FC82}" presName="thickLine" presStyleLbl="alignNode1" presStyleIdx="3" presStyleCnt="4"/>
      <dgm:spPr/>
    </dgm:pt>
    <dgm:pt modelId="{61B06058-617C-47E1-9367-ED2E43F83B70}" type="pres">
      <dgm:prSet presAssocID="{09AF4BBB-8089-4CB6-835A-822FC316FC82}" presName="horz1" presStyleCnt="0"/>
      <dgm:spPr/>
    </dgm:pt>
    <dgm:pt modelId="{F6E0FEE6-1965-40AF-9E98-C7A6084BD2C6}" type="pres">
      <dgm:prSet presAssocID="{09AF4BBB-8089-4CB6-835A-822FC316FC82}" presName="tx1" presStyleLbl="revTx" presStyleIdx="3" presStyleCnt="4"/>
      <dgm:spPr/>
    </dgm:pt>
    <dgm:pt modelId="{5EE5CEE7-E228-4E98-A7A8-2037722BE5A3}" type="pres">
      <dgm:prSet presAssocID="{09AF4BBB-8089-4CB6-835A-822FC316FC82}" presName="vert1" presStyleCnt="0"/>
      <dgm:spPr/>
    </dgm:pt>
  </dgm:ptLst>
  <dgm:cxnLst>
    <dgm:cxn modelId="{8054521A-9501-4DFA-BD51-CD6D9F294C1C}" type="presOf" srcId="{1D5C8402-5C0D-4B23-A23C-9DF4E5D0EC13}" destId="{E32FAF76-7730-42AB-9061-AFC0C4DA0026}" srcOrd="0" destOrd="0" presId="urn:microsoft.com/office/officeart/2008/layout/LinedList"/>
    <dgm:cxn modelId="{DD28B61E-D9D7-4BE3-8A41-CAC33D6ED1CF}" type="presOf" srcId="{8B478E3C-FBAA-4299-862A-8A216C75AD3B}" destId="{A0C1E3D2-FE30-4663-8B97-A674A8E4C5EB}" srcOrd="0" destOrd="0" presId="urn:microsoft.com/office/officeart/2008/layout/LinedList"/>
    <dgm:cxn modelId="{E4864B2E-2DEB-41A3-AE2A-7DE66253AD97}" srcId="{1D5C8402-5C0D-4B23-A23C-9DF4E5D0EC13}" destId="{59F6083D-5B8D-4DDC-812A-38B555967BED}" srcOrd="0" destOrd="0" parTransId="{8BD6EF8E-668B-4A11-B018-8423AE2996A6}" sibTransId="{B60027FD-1FA4-4718-A92B-A8068721E954}"/>
    <dgm:cxn modelId="{31DA0931-2E77-4D2F-AAEA-D694543034C8}" srcId="{1D5C8402-5C0D-4B23-A23C-9DF4E5D0EC13}" destId="{8B478E3C-FBAA-4299-862A-8A216C75AD3B}" srcOrd="2" destOrd="0" parTransId="{055B5639-3521-4E08-B5A3-A386A3421878}" sibTransId="{107F66B8-13ED-4808-B976-BDF6F7983E29}"/>
    <dgm:cxn modelId="{C7944761-8E09-4090-90B0-0F56B50844E2}" type="presOf" srcId="{09AF4BBB-8089-4CB6-835A-822FC316FC82}" destId="{F6E0FEE6-1965-40AF-9E98-C7A6084BD2C6}" srcOrd="0" destOrd="0" presId="urn:microsoft.com/office/officeart/2008/layout/LinedList"/>
    <dgm:cxn modelId="{457F85A7-7664-4C24-B3BE-F2340F06BE8A}" type="presOf" srcId="{59F6083D-5B8D-4DDC-812A-38B555967BED}" destId="{EBE443F3-8564-4487-91F4-7A6E5397C155}" srcOrd="0" destOrd="0" presId="urn:microsoft.com/office/officeart/2008/layout/LinedList"/>
    <dgm:cxn modelId="{021026AA-5539-4A1B-AD37-587F3E127E98}" srcId="{1D5C8402-5C0D-4B23-A23C-9DF4E5D0EC13}" destId="{2CCFF847-3D0B-4264-8567-101F1D04C316}" srcOrd="1" destOrd="0" parTransId="{72A75826-C8CA-4AB2-B72C-037EAFE14A60}" sibTransId="{5D93B94D-90F2-45E6-8E44-C5B7452B2B14}"/>
    <dgm:cxn modelId="{1DF1B9D8-D411-4D66-9ADA-806A52748485}" srcId="{1D5C8402-5C0D-4B23-A23C-9DF4E5D0EC13}" destId="{09AF4BBB-8089-4CB6-835A-822FC316FC82}" srcOrd="3" destOrd="0" parTransId="{E337084F-9F89-4EF1-AA8A-47748B7A3880}" sibTransId="{711FA86C-F621-4339-A134-43FE4D6BD06E}"/>
    <dgm:cxn modelId="{6FAA13E8-27DB-4844-846F-BB2BB4C872BE}" type="presOf" srcId="{2CCFF847-3D0B-4264-8567-101F1D04C316}" destId="{400B3D08-7248-4417-927A-53DE7E48D58D}" srcOrd="0" destOrd="0" presId="urn:microsoft.com/office/officeart/2008/layout/LinedList"/>
    <dgm:cxn modelId="{FDE9A576-C463-4B7B-8C47-E0B6C2827E19}" type="presParOf" srcId="{E32FAF76-7730-42AB-9061-AFC0C4DA0026}" destId="{B435055E-323B-4F3C-B6B1-43E1B23D225D}" srcOrd="0" destOrd="0" presId="urn:microsoft.com/office/officeart/2008/layout/LinedList"/>
    <dgm:cxn modelId="{72BABDB2-9B1E-4A69-8C8A-2A34CB6AD18C}" type="presParOf" srcId="{E32FAF76-7730-42AB-9061-AFC0C4DA0026}" destId="{2BCE0FB2-F7E0-47E5-8CB3-794265BC9B09}" srcOrd="1" destOrd="0" presId="urn:microsoft.com/office/officeart/2008/layout/LinedList"/>
    <dgm:cxn modelId="{E18AF709-4DA1-48BE-B6D6-E57554672513}" type="presParOf" srcId="{2BCE0FB2-F7E0-47E5-8CB3-794265BC9B09}" destId="{EBE443F3-8564-4487-91F4-7A6E5397C155}" srcOrd="0" destOrd="0" presId="urn:microsoft.com/office/officeart/2008/layout/LinedList"/>
    <dgm:cxn modelId="{E4559681-778F-48F2-9A37-8480FC715AC2}" type="presParOf" srcId="{2BCE0FB2-F7E0-47E5-8CB3-794265BC9B09}" destId="{51D8B72E-0FF9-432F-9B03-73EEB9AD01FD}" srcOrd="1" destOrd="0" presId="urn:microsoft.com/office/officeart/2008/layout/LinedList"/>
    <dgm:cxn modelId="{FC1F2633-17C5-420F-9257-BFBB447567B5}" type="presParOf" srcId="{E32FAF76-7730-42AB-9061-AFC0C4DA0026}" destId="{52677AB7-275F-4FEA-9BFF-F7C44FAE6898}" srcOrd="2" destOrd="0" presId="urn:microsoft.com/office/officeart/2008/layout/LinedList"/>
    <dgm:cxn modelId="{A7C0301A-AF3B-45E4-8F32-D7A6F3AC5C34}" type="presParOf" srcId="{E32FAF76-7730-42AB-9061-AFC0C4DA0026}" destId="{16AFEB4A-7663-4B46-8F76-592D348258FC}" srcOrd="3" destOrd="0" presId="urn:microsoft.com/office/officeart/2008/layout/LinedList"/>
    <dgm:cxn modelId="{7CDA2601-A764-4429-937D-9665465FCEBC}" type="presParOf" srcId="{16AFEB4A-7663-4B46-8F76-592D348258FC}" destId="{400B3D08-7248-4417-927A-53DE7E48D58D}" srcOrd="0" destOrd="0" presId="urn:microsoft.com/office/officeart/2008/layout/LinedList"/>
    <dgm:cxn modelId="{B2DA115D-0D7A-4FF4-9420-4AB1EBD33029}" type="presParOf" srcId="{16AFEB4A-7663-4B46-8F76-592D348258FC}" destId="{B04891DC-BDED-4099-89F0-4B45118D00AC}" srcOrd="1" destOrd="0" presId="urn:microsoft.com/office/officeart/2008/layout/LinedList"/>
    <dgm:cxn modelId="{50E9C0EF-99F2-4ACF-9749-4D254C24B2B7}" type="presParOf" srcId="{E32FAF76-7730-42AB-9061-AFC0C4DA0026}" destId="{CAB75A4A-39D7-4B0E-95F2-17B3E0F7A541}" srcOrd="4" destOrd="0" presId="urn:microsoft.com/office/officeart/2008/layout/LinedList"/>
    <dgm:cxn modelId="{983750B4-1664-44B0-8A99-7CC58AF2AF8E}" type="presParOf" srcId="{E32FAF76-7730-42AB-9061-AFC0C4DA0026}" destId="{8D85060F-1408-48E1-933F-AA6F10C7D96D}" srcOrd="5" destOrd="0" presId="urn:microsoft.com/office/officeart/2008/layout/LinedList"/>
    <dgm:cxn modelId="{E14266B7-5C10-4E57-94B7-DE6F54563D45}" type="presParOf" srcId="{8D85060F-1408-48E1-933F-AA6F10C7D96D}" destId="{A0C1E3D2-FE30-4663-8B97-A674A8E4C5EB}" srcOrd="0" destOrd="0" presId="urn:microsoft.com/office/officeart/2008/layout/LinedList"/>
    <dgm:cxn modelId="{34894CE9-3302-4611-A0A5-F8D284A5F061}" type="presParOf" srcId="{8D85060F-1408-48E1-933F-AA6F10C7D96D}" destId="{CA50E5D2-FC04-42A7-B855-64E2009A83A0}" srcOrd="1" destOrd="0" presId="urn:microsoft.com/office/officeart/2008/layout/LinedList"/>
    <dgm:cxn modelId="{C8088D22-C521-468B-9513-8DFFBA43F64A}" type="presParOf" srcId="{E32FAF76-7730-42AB-9061-AFC0C4DA0026}" destId="{201324ED-C571-4BA2-8BD5-26956FFCFF01}" srcOrd="6" destOrd="0" presId="urn:microsoft.com/office/officeart/2008/layout/LinedList"/>
    <dgm:cxn modelId="{74AC0DC6-B0B6-4CB6-9848-46B3F65754D3}" type="presParOf" srcId="{E32FAF76-7730-42AB-9061-AFC0C4DA0026}" destId="{61B06058-617C-47E1-9367-ED2E43F83B70}" srcOrd="7" destOrd="0" presId="urn:microsoft.com/office/officeart/2008/layout/LinedList"/>
    <dgm:cxn modelId="{80090DB1-6727-4C07-B7FF-64213DE884C3}" type="presParOf" srcId="{61B06058-617C-47E1-9367-ED2E43F83B70}" destId="{F6E0FEE6-1965-40AF-9E98-C7A6084BD2C6}" srcOrd="0" destOrd="0" presId="urn:microsoft.com/office/officeart/2008/layout/LinedList"/>
    <dgm:cxn modelId="{8D3CE5CF-EB85-4FAF-BE7C-E5D7F0F4CFD9}" type="presParOf" srcId="{61B06058-617C-47E1-9367-ED2E43F83B70}" destId="{5EE5CEE7-E228-4E98-A7A8-2037722BE5A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C8554DF-6F49-4F44-B50C-6395008A8FE6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38B94A2-5F52-431B-ABD1-1D2D5469FFCE}">
      <dgm:prSet/>
      <dgm:spPr/>
      <dgm:t>
        <a:bodyPr/>
        <a:lstStyle/>
        <a:p>
          <a:r>
            <a:rPr lang="en-US"/>
            <a:t>The Dale-Wonsho cohort is located in southern Ethiopia. </a:t>
          </a:r>
        </a:p>
      </dgm:t>
    </dgm:pt>
    <dgm:pt modelId="{97B5E8C5-1401-4690-AD52-F88BC27E3865}" type="parTrans" cxnId="{6A1A83FA-8DEE-4A69-B003-330482D2B96A}">
      <dgm:prSet/>
      <dgm:spPr/>
      <dgm:t>
        <a:bodyPr/>
        <a:lstStyle/>
        <a:p>
          <a:endParaRPr lang="en-US"/>
        </a:p>
      </dgm:t>
    </dgm:pt>
    <dgm:pt modelId="{03BD4EC4-EDBF-44C1-A819-EEF531FAD726}" type="sibTrans" cxnId="{6A1A83FA-8DEE-4A69-B003-330482D2B96A}">
      <dgm:prSet/>
      <dgm:spPr/>
      <dgm:t>
        <a:bodyPr/>
        <a:lstStyle/>
        <a:p>
          <a:endParaRPr lang="en-US"/>
        </a:p>
      </dgm:t>
    </dgm:pt>
    <dgm:pt modelId="{A7342454-D9DB-41D2-94EB-49B35B80DC34}">
      <dgm:prSet/>
      <dgm:spPr/>
      <dgm:t>
        <a:bodyPr/>
        <a:lstStyle/>
        <a:p>
          <a:r>
            <a:rPr lang="en-US"/>
            <a:t>It is one of the most densely populated areas in southern Ethiopia, with a population density of 533 persons/km</a:t>
          </a:r>
          <a:r>
            <a:rPr lang="en-US" baseline="30000"/>
            <a:t>2</a:t>
          </a:r>
          <a:r>
            <a:rPr lang="en-US"/>
            <a:t>. </a:t>
          </a:r>
        </a:p>
      </dgm:t>
    </dgm:pt>
    <dgm:pt modelId="{615BB3A0-8B78-4636-8A47-5B8E39B9296A}" type="parTrans" cxnId="{F475BCB1-7895-476D-AB52-FC6BB49185A6}">
      <dgm:prSet/>
      <dgm:spPr/>
      <dgm:t>
        <a:bodyPr/>
        <a:lstStyle/>
        <a:p>
          <a:endParaRPr lang="en-US"/>
        </a:p>
      </dgm:t>
    </dgm:pt>
    <dgm:pt modelId="{CB7153FF-8906-4458-BF1C-F7478E34065C}" type="sibTrans" cxnId="{F475BCB1-7895-476D-AB52-FC6BB49185A6}">
      <dgm:prSet/>
      <dgm:spPr/>
      <dgm:t>
        <a:bodyPr/>
        <a:lstStyle/>
        <a:p>
          <a:endParaRPr lang="en-US"/>
        </a:p>
      </dgm:t>
    </dgm:pt>
    <dgm:pt modelId="{95AD7655-0722-4C46-BF4C-F21783866126}">
      <dgm:prSet/>
      <dgm:spPr/>
      <dgm:t>
        <a:bodyPr/>
        <a:lstStyle/>
        <a:p>
          <a:r>
            <a:rPr lang="en-US"/>
            <a:t>The Dale district covers an area of 30 212 km</a:t>
          </a:r>
          <a:r>
            <a:rPr lang="en-US" baseline="30000"/>
            <a:t>2</a:t>
          </a:r>
          <a:r>
            <a:rPr lang="en-US"/>
            <a:t>, situated at latitude 6.6931</a:t>
          </a:r>
          <a:r>
            <a:rPr lang="en-US" baseline="30000"/>
            <a:t>◦</a:t>
          </a:r>
          <a:r>
            <a:rPr lang="en-US"/>
            <a:t> or 6</a:t>
          </a:r>
          <a:r>
            <a:rPr lang="en-US" baseline="30000"/>
            <a:t>◦</a:t>
          </a:r>
          <a:r>
            <a:rPr lang="en-US"/>
            <a:t> 41</a:t>
          </a:r>
          <a:r>
            <a:rPr lang="en-US" baseline="30000"/>
            <a:t>'</a:t>
          </a:r>
          <a:r>
            <a:rPr lang="en-US"/>
            <a:t> 35</a:t>
          </a:r>
          <a:r>
            <a:rPr lang="en-US" baseline="30000"/>
            <a:t>''</a:t>
          </a:r>
          <a:r>
            <a:rPr lang="en-US"/>
            <a:t>N and longitude 38.35461</a:t>
          </a:r>
          <a:r>
            <a:rPr lang="en-US" baseline="30000"/>
            <a:t>◦</a:t>
          </a:r>
          <a:r>
            <a:rPr lang="en-US"/>
            <a:t> or 38</a:t>
          </a:r>
          <a:r>
            <a:rPr lang="en-US" baseline="30000"/>
            <a:t>◦</a:t>
          </a:r>
          <a:r>
            <a:rPr lang="en-US"/>
            <a:t> 21</a:t>
          </a:r>
          <a:r>
            <a:rPr lang="en-US" baseline="30000"/>
            <a:t>'</a:t>
          </a:r>
          <a:r>
            <a:rPr lang="en-US"/>
            <a:t> 17</a:t>
          </a:r>
          <a:r>
            <a:rPr lang="en-US" baseline="30000"/>
            <a:t>''</a:t>
          </a:r>
          <a:r>
            <a:rPr lang="en-US"/>
            <a:t>E, with a population of 268 839 people and an estimated 53 768 households.</a:t>
          </a:r>
        </a:p>
      </dgm:t>
    </dgm:pt>
    <dgm:pt modelId="{F55A5306-E991-4AC1-BDDD-315656F210C6}" type="parTrans" cxnId="{17138044-BD8E-410F-87C8-C78581A28334}">
      <dgm:prSet/>
      <dgm:spPr/>
      <dgm:t>
        <a:bodyPr/>
        <a:lstStyle/>
        <a:p>
          <a:endParaRPr lang="en-US"/>
        </a:p>
      </dgm:t>
    </dgm:pt>
    <dgm:pt modelId="{8AEDDDB5-214B-4587-B5D3-6EADA283DE0A}" type="sibTrans" cxnId="{17138044-BD8E-410F-87C8-C78581A28334}">
      <dgm:prSet/>
      <dgm:spPr/>
      <dgm:t>
        <a:bodyPr/>
        <a:lstStyle/>
        <a:p>
          <a:endParaRPr lang="en-US"/>
        </a:p>
      </dgm:t>
    </dgm:pt>
    <dgm:pt modelId="{7B9BD85D-EA8F-45BF-AA30-DB8E353CBD9C}">
      <dgm:prSet/>
      <dgm:spPr/>
      <dgm:t>
        <a:bodyPr/>
        <a:lstStyle/>
        <a:p>
          <a:r>
            <a:rPr lang="en-US"/>
            <a:t>Dale district consists of 36 rural and two urban kebeles, which are the lowest administrative structures. </a:t>
          </a:r>
        </a:p>
      </dgm:t>
    </dgm:pt>
    <dgm:pt modelId="{8D2293EB-B42A-4F0D-995A-D290D646F215}" type="parTrans" cxnId="{AD93A6F2-8445-4B57-BFAD-E64F33CEF165}">
      <dgm:prSet/>
      <dgm:spPr/>
      <dgm:t>
        <a:bodyPr/>
        <a:lstStyle/>
        <a:p>
          <a:endParaRPr lang="en-US"/>
        </a:p>
      </dgm:t>
    </dgm:pt>
    <dgm:pt modelId="{1FFBC733-D528-427E-A911-98A0758CAC6E}" type="sibTrans" cxnId="{AD93A6F2-8445-4B57-BFAD-E64F33CEF165}">
      <dgm:prSet/>
      <dgm:spPr/>
      <dgm:t>
        <a:bodyPr/>
        <a:lstStyle/>
        <a:p>
          <a:endParaRPr lang="en-US"/>
        </a:p>
      </dgm:t>
    </dgm:pt>
    <dgm:pt modelId="{55EC41D4-43D8-4695-9570-98B259280A74}" type="pres">
      <dgm:prSet presAssocID="{5C8554DF-6F49-4F44-B50C-6395008A8FE6}" presName="vert0" presStyleCnt="0">
        <dgm:presLayoutVars>
          <dgm:dir/>
          <dgm:animOne val="branch"/>
          <dgm:animLvl val="lvl"/>
        </dgm:presLayoutVars>
      </dgm:prSet>
      <dgm:spPr/>
    </dgm:pt>
    <dgm:pt modelId="{1131B18F-40B6-4756-849F-5A20314F66E7}" type="pres">
      <dgm:prSet presAssocID="{C38B94A2-5F52-431B-ABD1-1D2D5469FFCE}" presName="thickLine" presStyleLbl="alignNode1" presStyleIdx="0" presStyleCnt="4"/>
      <dgm:spPr/>
    </dgm:pt>
    <dgm:pt modelId="{ED4DD255-1B90-4C86-AE10-0F7B0378BD35}" type="pres">
      <dgm:prSet presAssocID="{C38B94A2-5F52-431B-ABD1-1D2D5469FFCE}" presName="horz1" presStyleCnt="0"/>
      <dgm:spPr/>
    </dgm:pt>
    <dgm:pt modelId="{0B52C2EA-1DCB-4CCD-B2CC-EBA3ED4BB645}" type="pres">
      <dgm:prSet presAssocID="{C38B94A2-5F52-431B-ABD1-1D2D5469FFCE}" presName="tx1" presStyleLbl="revTx" presStyleIdx="0" presStyleCnt="4"/>
      <dgm:spPr/>
    </dgm:pt>
    <dgm:pt modelId="{54072C32-9411-432C-A3D8-72C979699766}" type="pres">
      <dgm:prSet presAssocID="{C38B94A2-5F52-431B-ABD1-1D2D5469FFCE}" presName="vert1" presStyleCnt="0"/>
      <dgm:spPr/>
    </dgm:pt>
    <dgm:pt modelId="{867FC73C-56B1-4015-A0CC-5C8A43F17790}" type="pres">
      <dgm:prSet presAssocID="{A7342454-D9DB-41D2-94EB-49B35B80DC34}" presName="thickLine" presStyleLbl="alignNode1" presStyleIdx="1" presStyleCnt="4"/>
      <dgm:spPr/>
    </dgm:pt>
    <dgm:pt modelId="{1D861D19-2212-4918-A21D-95E453DF13FB}" type="pres">
      <dgm:prSet presAssocID="{A7342454-D9DB-41D2-94EB-49B35B80DC34}" presName="horz1" presStyleCnt="0"/>
      <dgm:spPr/>
    </dgm:pt>
    <dgm:pt modelId="{E0070545-11F0-4365-8B69-5065F489E6D6}" type="pres">
      <dgm:prSet presAssocID="{A7342454-D9DB-41D2-94EB-49B35B80DC34}" presName="tx1" presStyleLbl="revTx" presStyleIdx="1" presStyleCnt="4"/>
      <dgm:spPr/>
    </dgm:pt>
    <dgm:pt modelId="{65B39F02-25EE-43AA-AA56-7C09B5D22346}" type="pres">
      <dgm:prSet presAssocID="{A7342454-D9DB-41D2-94EB-49B35B80DC34}" presName="vert1" presStyleCnt="0"/>
      <dgm:spPr/>
    </dgm:pt>
    <dgm:pt modelId="{61834B92-8E3F-44FB-AA8E-6E123019150B}" type="pres">
      <dgm:prSet presAssocID="{95AD7655-0722-4C46-BF4C-F21783866126}" presName="thickLine" presStyleLbl="alignNode1" presStyleIdx="2" presStyleCnt="4"/>
      <dgm:spPr/>
    </dgm:pt>
    <dgm:pt modelId="{14622C18-CFEB-464C-BB86-578C65FA14A1}" type="pres">
      <dgm:prSet presAssocID="{95AD7655-0722-4C46-BF4C-F21783866126}" presName="horz1" presStyleCnt="0"/>
      <dgm:spPr/>
    </dgm:pt>
    <dgm:pt modelId="{16F722A5-88AC-4880-82F8-BC3F51985EE9}" type="pres">
      <dgm:prSet presAssocID="{95AD7655-0722-4C46-BF4C-F21783866126}" presName="tx1" presStyleLbl="revTx" presStyleIdx="2" presStyleCnt="4"/>
      <dgm:spPr/>
    </dgm:pt>
    <dgm:pt modelId="{A91C4603-AD26-4661-AC66-1AA1B70D2F08}" type="pres">
      <dgm:prSet presAssocID="{95AD7655-0722-4C46-BF4C-F21783866126}" presName="vert1" presStyleCnt="0"/>
      <dgm:spPr/>
    </dgm:pt>
    <dgm:pt modelId="{F3A1AE76-B792-40C4-991B-EA68C42C2D92}" type="pres">
      <dgm:prSet presAssocID="{7B9BD85D-EA8F-45BF-AA30-DB8E353CBD9C}" presName="thickLine" presStyleLbl="alignNode1" presStyleIdx="3" presStyleCnt="4"/>
      <dgm:spPr/>
    </dgm:pt>
    <dgm:pt modelId="{80784C84-E8B9-47ED-805A-76A7EDA95854}" type="pres">
      <dgm:prSet presAssocID="{7B9BD85D-EA8F-45BF-AA30-DB8E353CBD9C}" presName="horz1" presStyleCnt="0"/>
      <dgm:spPr/>
    </dgm:pt>
    <dgm:pt modelId="{217D60E2-7652-4460-B1B5-7DD8A6331842}" type="pres">
      <dgm:prSet presAssocID="{7B9BD85D-EA8F-45BF-AA30-DB8E353CBD9C}" presName="tx1" presStyleLbl="revTx" presStyleIdx="3" presStyleCnt="4"/>
      <dgm:spPr/>
    </dgm:pt>
    <dgm:pt modelId="{437C90AB-CFF3-475A-92E1-E99A84EE6A8B}" type="pres">
      <dgm:prSet presAssocID="{7B9BD85D-EA8F-45BF-AA30-DB8E353CBD9C}" presName="vert1" presStyleCnt="0"/>
      <dgm:spPr/>
    </dgm:pt>
  </dgm:ptLst>
  <dgm:cxnLst>
    <dgm:cxn modelId="{6EC7D211-AA50-4E1A-BBAA-97205AE8F4F1}" type="presOf" srcId="{95AD7655-0722-4C46-BF4C-F21783866126}" destId="{16F722A5-88AC-4880-82F8-BC3F51985EE9}" srcOrd="0" destOrd="0" presId="urn:microsoft.com/office/officeart/2008/layout/LinedList"/>
    <dgm:cxn modelId="{17138044-BD8E-410F-87C8-C78581A28334}" srcId="{5C8554DF-6F49-4F44-B50C-6395008A8FE6}" destId="{95AD7655-0722-4C46-BF4C-F21783866126}" srcOrd="2" destOrd="0" parTransId="{F55A5306-E991-4AC1-BDDD-315656F210C6}" sibTransId="{8AEDDDB5-214B-4587-B5D3-6EADA283DE0A}"/>
    <dgm:cxn modelId="{AC8F646E-BA6B-490E-AC1F-C7CCCE7ACA4C}" type="presOf" srcId="{5C8554DF-6F49-4F44-B50C-6395008A8FE6}" destId="{55EC41D4-43D8-4695-9570-98B259280A74}" srcOrd="0" destOrd="0" presId="urn:microsoft.com/office/officeart/2008/layout/LinedList"/>
    <dgm:cxn modelId="{F475BCB1-7895-476D-AB52-FC6BB49185A6}" srcId="{5C8554DF-6F49-4F44-B50C-6395008A8FE6}" destId="{A7342454-D9DB-41D2-94EB-49B35B80DC34}" srcOrd="1" destOrd="0" parTransId="{615BB3A0-8B78-4636-8A47-5B8E39B9296A}" sibTransId="{CB7153FF-8906-4458-BF1C-F7478E34065C}"/>
    <dgm:cxn modelId="{C1D196BC-D352-4E48-8460-8637E1A6919A}" type="presOf" srcId="{A7342454-D9DB-41D2-94EB-49B35B80DC34}" destId="{E0070545-11F0-4365-8B69-5065F489E6D6}" srcOrd="0" destOrd="0" presId="urn:microsoft.com/office/officeart/2008/layout/LinedList"/>
    <dgm:cxn modelId="{59E29DD6-4003-4924-AD47-B034077AB2A1}" type="presOf" srcId="{7B9BD85D-EA8F-45BF-AA30-DB8E353CBD9C}" destId="{217D60E2-7652-4460-B1B5-7DD8A6331842}" srcOrd="0" destOrd="0" presId="urn:microsoft.com/office/officeart/2008/layout/LinedList"/>
    <dgm:cxn modelId="{A40447E5-1B96-4787-8C4D-EFB87B119DB4}" type="presOf" srcId="{C38B94A2-5F52-431B-ABD1-1D2D5469FFCE}" destId="{0B52C2EA-1DCB-4CCD-B2CC-EBA3ED4BB645}" srcOrd="0" destOrd="0" presId="urn:microsoft.com/office/officeart/2008/layout/LinedList"/>
    <dgm:cxn modelId="{AD93A6F2-8445-4B57-BFAD-E64F33CEF165}" srcId="{5C8554DF-6F49-4F44-B50C-6395008A8FE6}" destId="{7B9BD85D-EA8F-45BF-AA30-DB8E353CBD9C}" srcOrd="3" destOrd="0" parTransId="{8D2293EB-B42A-4F0D-995A-D290D646F215}" sibTransId="{1FFBC733-D528-427E-A911-98A0758CAC6E}"/>
    <dgm:cxn modelId="{6A1A83FA-8DEE-4A69-B003-330482D2B96A}" srcId="{5C8554DF-6F49-4F44-B50C-6395008A8FE6}" destId="{C38B94A2-5F52-431B-ABD1-1D2D5469FFCE}" srcOrd="0" destOrd="0" parTransId="{97B5E8C5-1401-4690-AD52-F88BC27E3865}" sibTransId="{03BD4EC4-EDBF-44C1-A819-EEF531FAD726}"/>
    <dgm:cxn modelId="{C3FF417C-EEDA-4A09-B4FC-644F0556B7A5}" type="presParOf" srcId="{55EC41D4-43D8-4695-9570-98B259280A74}" destId="{1131B18F-40B6-4756-849F-5A20314F66E7}" srcOrd="0" destOrd="0" presId="urn:microsoft.com/office/officeart/2008/layout/LinedList"/>
    <dgm:cxn modelId="{A7E5513E-5C26-4C7C-96A4-8DB257AA6B44}" type="presParOf" srcId="{55EC41D4-43D8-4695-9570-98B259280A74}" destId="{ED4DD255-1B90-4C86-AE10-0F7B0378BD35}" srcOrd="1" destOrd="0" presId="urn:microsoft.com/office/officeart/2008/layout/LinedList"/>
    <dgm:cxn modelId="{9C4D3C74-14D1-4382-A802-149D6CCA4E0A}" type="presParOf" srcId="{ED4DD255-1B90-4C86-AE10-0F7B0378BD35}" destId="{0B52C2EA-1DCB-4CCD-B2CC-EBA3ED4BB645}" srcOrd="0" destOrd="0" presId="urn:microsoft.com/office/officeart/2008/layout/LinedList"/>
    <dgm:cxn modelId="{7E2689A5-493C-4E38-BC9B-9799085BBF77}" type="presParOf" srcId="{ED4DD255-1B90-4C86-AE10-0F7B0378BD35}" destId="{54072C32-9411-432C-A3D8-72C979699766}" srcOrd="1" destOrd="0" presId="urn:microsoft.com/office/officeart/2008/layout/LinedList"/>
    <dgm:cxn modelId="{872F4B12-5CFA-4596-A021-FF349F4DC1F2}" type="presParOf" srcId="{55EC41D4-43D8-4695-9570-98B259280A74}" destId="{867FC73C-56B1-4015-A0CC-5C8A43F17790}" srcOrd="2" destOrd="0" presId="urn:microsoft.com/office/officeart/2008/layout/LinedList"/>
    <dgm:cxn modelId="{62057FF7-3929-4C59-820A-171FF5F86E8C}" type="presParOf" srcId="{55EC41D4-43D8-4695-9570-98B259280A74}" destId="{1D861D19-2212-4918-A21D-95E453DF13FB}" srcOrd="3" destOrd="0" presId="urn:microsoft.com/office/officeart/2008/layout/LinedList"/>
    <dgm:cxn modelId="{F43A7B10-5B11-46B3-A17C-D4E614298580}" type="presParOf" srcId="{1D861D19-2212-4918-A21D-95E453DF13FB}" destId="{E0070545-11F0-4365-8B69-5065F489E6D6}" srcOrd="0" destOrd="0" presId="urn:microsoft.com/office/officeart/2008/layout/LinedList"/>
    <dgm:cxn modelId="{4B3CFDC9-DA89-41C5-AC65-25A46EB6F7F2}" type="presParOf" srcId="{1D861D19-2212-4918-A21D-95E453DF13FB}" destId="{65B39F02-25EE-43AA-AA56-7C09B5D22346}" srcOrd="1" destOrd="0" presId="urn:microsoft.com/office/officeart/2008/layout/LinedList"/>
    <dgm:cxn modelId="{16F90647-4AFF-404D-8FA0-6E1537493DB2}" type="presParOf" srcId="{55EC41D4-43D8-4695-9570-98B259280A74}" destId="{61834B92-8E3F-44FB-AA8E-6E123019150B}" srcOrd="4" destOrd="0" presId="urn:microsoft.com/office/officeart/2008/layout/LinedList"/>
    <dgm:cxn modelId="{FC792078-3A0A-486A-8C9A-8B57E0B7D346}" type="presParOf" srcId="{55EC41D4-43D8-4695-9570-98B259280A74}" destId="{14622C18-CFEB-464C-BB86-578C65FA14A1}" srcOrd="5" destOrd="0" presId="urn:microsoft.com/office/officeart/2008/layout/LinedList"/>
    <dgm:cxn modelId="{94A6A393-DB90-44E6-997D-2039F286820D}" type="presParOf" srcId="{14622C18-CFEB-464C-BB86-578C65FA14A1}" destId="{16F722A5-88AC-4880-82F8-BC3F51985EE9}" srcOrd="0" destOrd="0" presId="urn:microsoft.com/office/officeart/2008/layout/LinedList"/>
    <dgm:cxn modelId="{D8226B05-8ACA-4344-A190-F2814561721B}" type="presParOf" srcId="{14622C18-CFEB-464C-BB86-578C65FA14A1}" destId="{A91C4603-AD26-4661-AC66-1AA1B70D2F08}" srcOrd="1" destOrd="0" presId="urn:microsoft.com/office/officeart/2008/layout/LinedList"/>
    <dgm:cxn modelId="{68318806-BF3D-46AE-80BA-1233767DD2A8}" type="presParOf" srcId="{55EC41D4-43D8-4695-9570-98B259280A74}" destId="{F3A1AE76-B792-40C4-991B-EA68C42C2D92}" srcOrd="6" destOrd="0" presId="urn:microsoft.com/office/officeart/2008/layout/LinedList"/>
    <dgm:cxn modelId="{0497361C-20DF-4001-A7FE-4B05C53A999B}" type="presParOf" srcId="{55EC41D4-43D8-4695-9570-98B259280A74}" destId="{80784C84-E8B9-47ED-805A-76A7EDA95854}" srcOrd="7" destOrd="0" presId="urn:microsoft.com/office/officeart/2008/layout/LinedList"/>
    <dgm:cxn modelId="{70A036BA-0C3B-48B0-BA3C-3A23E3418490}" type="presParOf" srcId="{80784C84-E8B9-47ED-805A-76A7EDA95854}" destId="{217D60E2-7652-4460-B1B5-7DD8A6331842}" srcOrd="0" destOrd="0" presId="urn:microsoft.com/office/officeart/2008/layout/LinedList"/>
    <dgm:cxn modelId="{46E3D48F-EC77-4E22-9F1F-8EF1B949C143}" type="presParOf" srcId="{80784C84-E8B9-47ED-805A-76A7EDA95854}" destId="{437C90AB-CFF3-475A-92E1-E99A84EE6A8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9124CD2-0D83-4FBD-8F62-680FFB4090C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D778272-FADC-45DC-ADD0-8BC45F74AE44}">
      <dgm:prSet/>
      <dgm:spPr/>
      <dgm:t>
        <a:bodyPr/>
        <a:lstStyle/>
        <a:p>
          <a:r>
            <a:rPr lang="en-US"/>
            <a:t>Wonsho district covers an area of 14 528 km</a:t>
          </a:r>
          <a:r>
            <a:rPr lang="en-US" baseline="30000"/>
            <a:t>2</a:t>
          </a:r>
          <a:r>
            <a:rPr lang="en-US"/>
            <a:t>, inhabited by 129 730 people living in 17 rural and one urban kebele, with a total of 21 857 households. </a:t>
          </a:r>
        </a:p>
      </dgm:t>
    </dgm:pt>
    <dgm:pt modelId="{529688BE-2A42-43E2-9ACF-28C73583B846}" type="parTrans" cxnId="{B78678F2-E076-4726-9119-65EE4511AC02}">
      <dgm:prSet/>
      <dgm:spPr/>
      <dgm:t>
        <a:bodyPr/>
        <a:lstStyle/>
        <a:p>
          <a:endParaRPr lang="en-US"/>
        </a:p>
      </dgm:t>
    </dgm:pt>
    <dgm:pt modelId="{A314B70F-05C8-4313-BB50-A572D9E5D3E3}" type="sibTrans" cxnId="{B78678F2-E076-4726-9119-65EE4511AC02}">
      <dgm:prSet/>
      <dgm:spPr/>
      <dgm:t>
        <a:bodyPr/>
        <a:lstStyle/>
        <a:p>
          <a:endParaRPr lang="en-US"/>
        </a:p>
      </dgm:t>
    </dgm:pt>
    <dgm:pt modelId="{278B5C62-D4D3-4BF2-9440-EB6CD75E952E}">
      <dgm:prSet/>
      <dgm:spPr/>
      <dgm:t>
        <a:bodyPr/>
        <a:lstStyle/>
        <a:p>
          <a:r>
            <a:rPr lang="en-US"/>
            <a:t>Both districts are renowned for their coffee and crop production and sale. </a:t>
          </a:r>
        </a:p>
      </dgm:t>
    </dgm:pt>
    <dgm:pt modelId="{0BB90476-B5D0-4553-9A88-7EA02F142D74}" type="parTrans" cxnId="{B36287A0-5DEC-4AAC-BEE0-8D13468F2086}">
      <dgm:prSet/>
      <dgm:spPr/>
      <dgm:t>
        <a:bodyPr/>
        <a:lstStyle/>
        <a:p>
          <a:endParaRPr lang="en-US"/>
        </a:p>
      </dgm:t>
    </dgm:pt>
    <dgm:pt modelId="{73066082-E1EC-4011-935D-7F810D380580}" type="sibTrans" cxnId="{B36287A0-5DEC-4AAC-BEE0-8D13468F2086}">
      <dgm:prSet/>
      <dgm:spPr/>
      <dgm:t>
        <a:bodyPr/>
        <a:lstStyle/>
        <a:p>
          <a:endParaRPr lang="en-US"/>
        </a:p>
      </dgm:t>
    </dgm:pt>
    <dgm:pt modelId="{900CFBFD-D196-4D3C-A5EB-55110FE019DE}">
      <dgm:prSet/>
      <dgm:spPr/>
      <dgm:t>
        <a:bodyPr/>
        <a:lstStyle/>
        <a:p>
          <a:r>
            <a:rPr lang="en-US"/>
            <a:t>Dale district has 10 health centres and 33 health posts, whereas Wonsho district has five health centres and 17 health posts.</a:t>
          </a:r>
        </a:p>
      </dgm:t>
    </dgm:pt>
    <dgm:pt modelId="{7432B83E-38E3-4A73-9E27-C661BF60DFD0}" type="parTrans" cxnId="{03B2EA20-23CA-4F67-8E25-24F299259725}">
      <dgm:prSet/>
      <dgm:spPr/>
      <dgm:t>
        <a:bodyPr/>
        <a:lstStyle/>
        <a:p>
          <a:endParaRPr lang="en-US"/>
        </a:p>
      </dgm:t>
    </dgm:pt>
    <dgm:pt modelId="{BB4B69BD-0371-49D5-BAC2-DA65813294D6}" type="sibTrans" cxnId="{03B2EA20-23CA-4F67-8E25-24F299259725}">
      <dgm:prSet/>
      <dgm:spPr/>
      <dgm:t>
        <a:bodyPr/>
        <a:lstStyle/>
        <a:p>
          <a:endParaRPr lang="en-US"/>
        </a:p>
      </dgm:t>
    </dgm:pt>
    <dgm:pt modelId="{A9BF42EF-FE59-47E7-9127-8D9303E2AAC3}" type="pres">
      <dgm:prSet presAssocID="{B9124CD2-0D83-4FBD-8F62-680FFB4090C0}" presName="linear" presStyleCnt="0">
        <dgm:presLayoutVars>
          <dgm:animLvl val="lvl"/>
          <dgm:resizeHandles val="exact"/>
        </dgm:presLayoutVars>
      </dgm:prSet>
      <dgm:spPr/>
    </dgm:pt>
    <dgm:pt modelId="{8CCA8D75-2706-491F-BEED-157A72995F44}" type="pres">
      <dgm:prSet presAssocID="{1D778272-FADC-45DC-ADD0-8BC45F74AE4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6BC49BB-A5B3-4EF5-943F-150ED802FE9B}" type="pres">
      <dgm:prSet presAssocID="{A314B70F-05C8-4313-BB50-A572D9E5D3E3}" presName="spacer" presStyleCnt="0"/>
      <dgm:spPr/>
    </dgm:pt>
    <dgm:pt modelId="{2F6EB112-E23D-4244-99F2-06FAA4433416}" type="pres">
      <dgm:prSet presAssocID="{278B5C62-D4D3-4BF2-9440-EB6CD75E952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F4CBF08-D1B9-4FC8-B473-2607083659DF}" type="pres">
      <dgm:prSet presAssocID="{73066082-E1EC-4011-935D-7F810D380580}" presName="spacer" presStyleCnt="0"/>
      <dgm:spPr/>
    </dgm:pt>
    <dgm:pt modelId="{6D6BCDC8-C5AB-45BA-B0A8-1ED1E43259BF}" type="pres">
      <dgm:prSet presAssocID="{900CFBFD-D196-4D3C-A5EB-55110FE019D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3B2EA20-23CA-4F67-8E25-24F299259725}" srcId="{B9124CD2-0D83-4FBD-8F62-680FFB4090C0}" destId="{900CFBFD-D196-4D3C-A5EB-55110FE019DE}" srcOrd="2" destOrd="0" parTransId="{7432B83E-38E3-4A73-9E27-C661BF60DFD0}" sibTransId="{BB4B69BD-0371-49D5-BAC2-DA65813294D6}"/>
    <dgm:cxn modelId="{6E53082C-F5A5-4B43-8F5B-242F274C811E}" type="presOf" srcId="{900CFBFD-D196-4D3C-A5EB-55110FE019DE}" destId="{6D6BCDC8-C5AB-45BA-B0A8-1ED1E43259BF}" srcOrd="0" destOrd="0" presId="urn:microsoft.com/office/officeart/2005/8/layout/vList2"/>
    <dgm:cxn modelId="{45277260-B27F-4FE3-816E-2E88A861004F}" type="presOf" srcId="{B9124CD2-0D83-4FBD-8F62-680FFB4090C0}" destId="{A9BF42EF-FE59-47E7-9127-8D9303E2AAC3}" srcOrd="0" destOrd="0" presId="urn:microsoft.com/office/officeart/2005/8/layout/vList2"/>
    <dgm:cxn modelId="{3B9FA578-28F9-47F1-8D47-14CD2AA4DDC9}" type="presOf" srcId="{278B5C62-D4D3-4BF2-9440-EB6CD75E952E}" destId="{2F6EB112-E23D-4244-99F2-06FAA4433416}" srcOrd="0" destOrd="0" presId="urn:microsoft.com/office/officeart/2005/8/layout/vList2"/>
    <dgm:cxn modelId="{92D7F398-F417-412D-BF89-D7830481C09D}" type="presOf" srcId="{1D778272-FADC-45DC-ADD0-8BC45F74AE44}" destId="{8CCA8D75-2706-491F-BEED-157A72995F44}" srcOrd="0" destOrd="0" presId="urn:microsoft.com/office/officeart/2005/8/layout/vList2"/>
    <dgm:cxn modelId="{B36287A0-5DEC-4AAC-BEE0-8D13468F2086}" srcId="{B9124CD2-0D83-4FBD-8F62-680FFB4090C0}" destId="{278B5C62-D4D3-4BF2-9440-EB6CD75E952E}" srcOrd="1" destOrd="0" parTransId="{0BB90476-B5D0-4553-9A88-7EA02F142D74}" sibTransId="{73066082-E1EC-4011-935D-7F810D380580}"/>
    <dgm:cxn modelId="{B78678F2-E076-4726-9119-65EE4511AC02}" srcId="{B9124CD2-0D83-4FBD-8F62-680FFB4090C0}" destId="{1D778272-FADC-45DC-ADD0-8BC45F74AE44}" srcOrd="0" destOrd="0" parTransId="{529688BE-2A42-43E2-9ACF-28C73583B846}" sibTransId="{A314B70F-05C8-4313-BB50-A572D9E5D3E3}"/>
    <dgm:cxn modelId="{FE53C7A1-BC0F-41AA-8335-3EFB232B2D7E}" type="presParOf" srcId="{A9BF42EF-FE59-47E7-9127-8D9303E2AAC3}" destId="{8CCA8D75-2706-491F-BEED-157A72995F44}" srcOrd="0" destOrd="0" presId="urn:microsoft.com/office/officeart/2005/8/layout/vList2"/>
    <dgm:cxn modelId="{17D8A2D2-038E-4EA5-B3DF-6CB0C49D6C46}" type="presParOf" srcId="{A9BF42EF-FE59-47E7-9127-8D9303E2AAC3}" destId="{26BC49BB-A5B3-4EF5-943F-150ED802FE9B}" srcOrd="1" destOrd="0" presId="urn:microsoft.com/office/officeart/2005/8/layout/vList2"/>
    <dgm:cxn modelId="{D7747C38-9950-42FE-847C-084FF0246D84}" type="presParOf" srcId="{A9BF42EF-FE59-47E7-9127-8D9303E2AAC3}" destId="{2F6EB112-E23D-4244-99F2-06FAA4433416}" srcOrd="2" destOrd="0" presId="urn:microsoft.com/office/officeart/2005/8/layout/vList2"/>
    <dgm:cxn modelId="{00C53296-B013-42C3-8950-30E7A2E90192}" type="presParOf" srcId="{A9BF42EF-FE59-47E7-9127-8D9303E2AAC3}" destId="{4F4CBF08-D1B9-4FC8-B473-2607083659DF}" srcOrd="3" destOrd="0" presId="urn:microsoft.com/office/officeart/2005/8/layout/vList2"/>
    <dgm:cxn modelId="{37084FA7-A487-4998-817A-56E672D0ED0C}" type="presParOf" srcId="{A9BF42EF-FE59-47E7-9127-8D9303E2AAC3}" destId="{6D6BCDC8-C5AB-45BA-B0A8-1ED1E43259B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3E314F2-9919-4DDD-BF72-5C647C279E1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3C4997F-2CBB-4805-8057-70C570608ACD}">
      <dgm:prSet/>
      <dgm:spPr/>
      <dgm:t>
        <a:bodyPr/>
        <a:lstStyle/>
        <a:p>
          <a:r>
            <a:rPr lang="en-US"/>
            <a:t>Agriculture is the primary source of income for the inhabitants of the site, who primarily produce Enset (false banana) coffee, maize, teff, barley and a variety of fruits, vegetables and livestock. </a:t>
          </a:r>
        </a:p>
      </dgm:t>
    </dgm:pt>
    <dgm:pt modelId="{09C9B796-6AA6-49C9-AB06-A4CE2E1DA881}" type="parTrans" cxnId="{F999E74D-CDB9-4F91-9E26-DC32805603F9}">
      <dgm:prSet/>
      <dgm:spPr/>
      <dgm:t>
        <a:bodyPr/>
        <a:lstStyle/>
        <a:p>
          <a:endParaRPr lang="en-US"/>
        </a:p>
      </dgm:t>
    </dgm:pt>
    <dgm:pt modelId="{675B77DB-10C2-4EEB-B941-BD5FDA1012FB}" type="sibTrans" cxnId="{F999E74D-CDB9-4F91-9E26-DC32805603F9}">
      <dgm:prSet/>
      <dgm:spPr/>
      <dgm:t>
        <a:bodyPr/>
        <a:lstStyle/>
        <a:p>
          <a:endParaRPr lang="en-US"/>
        </a:p>
      </dgm:t>
    </dgm:pt>
    <dgm:pt modelId="{EB1346C8-F935-4112-90DB-C793D7BA38C2}">
      <dgm:prSet/>
      <dgm:spPr/>
      <dgm:t>
        <a:bodyPr/>
        <a:lstStyle/>
        <a:p>
          <a:r>
            <a:rPr lang="en-US"/>
            <a:t>There is one government general hospital and 15 health centres that provide medical services, as well as 53 health posts and eight private clinics.</a:t>
          </a:r>
        </a:p>
      </dgm:t>
    </dgm:pt>
    <dgm:pt modelId="{0C95D6C9-DE1D-4D94-8F75-5CC641D4170E}" type="parTrans" cxnId="{02B5DD71-5139-48A5-9CC4-8F0318D5DBA1}">
      <dgm:prSet/>
      <dgm:spPr/>
      <dgm:t>
        <a:bodyPr/>
        <a:lstStyle/>
        <a:p>
          <a:endParaRPr lang="en-US"/>
        </a:p>
      </dgm:t>
    </dgm:pt>
    <dgm:pt modelId="{2CAD5028-B638-4EEC-9B36-8A606FEE22DE}" type="sibTrans" cxnId="{02B5DD71-5139-48A5-9CC4-8F0318D5DBA1}">
      <dgm:prSet/>
      <dgm:spPr/>
      <dgm:t>
        <a:bodyPr/>
        <a:lstStyle/>
        <a:p>
          <a:endParaRPr lang="en-US"/>
        </a:p>
      </dgm:t>
    </dgm:pt>
    <dgm:pt modelId="{B9EE6AF7-97BE-4F5D-84B1-5EA462044F74}">
      <dgm:prSet/>
      <dgm:spPr/>
      <dgm:t>
        <a:bodyPr/>
        <a:lstStyle/>
        <a:p>
          <a:r>
            <a:rPr lang="en-US"/>
            <a:t>The Dale-Wonsho cohort was established in 2017 to ad- dress the lack of comprehensive health and demographic data in rural southern Ethiopia. </a:t>
          </a:r>
        </a:p>
      </dgm:t>
    </dgm:pt>
    <dgm:pt modelId="{FB5CFB8F-9167-45E9-9F88-A8C658F78AEA}" type="parTrans" cxnId="{D8C6A5C9-4828-42C9-A8F0-0B722B90D63E}">
      <dgm:prSet/>
      <dgm:spPr/>
      <dgm:t>
        <a:bodyPr/>
        <a:lstStyle/>
        <a:p>
          <a:endParaRPr lang="en-US"/>
        </a:p>
      </dgm:t>
    </dgm:pt>
    <dgm:pt modelId="{DF55B7EE-1D17-414F-A680-5E61E5B79281}" type="sibTrans" cxnId="{D8C6A5C9-4828-42C9-A8F0-0B722B90D63E}">
      <dgm:prSet/>
      <dgm:spPr/>
      <dgm:t>
        <a:bodyPr/>
        <a:lstStyle/>
        <a:p>
          <a:endParaRPr lang="en-US"/>
        </a:p>
      </dgm:t>
    </dgm:pt>
    <dgm:pt modelId="{6309370C-4E89-452D-9450-E3E2FF1B40C6}" type="pres">
      <dgm:prSet presAssocID="{23E314F2-9919-4DDD-BF72-5C647C279E1A}" presName="linear" presStyleCnt="0">
        <dgm:presLayoutVars>
          <dgm:animLvl val="lvl"/>
          <dgm:resizeHandles val="exact"/>
        </dgm:presLayoutVars>
      </dgm:prSet>
      <dgm:spPr/>
    </dgm:pt>
    <dgm:pt modelId="{9DBBF0F9-85AC-410B-AFAD-B15DADD122E0}" type="pres">
      <dgm:prSet presAssocID="{D3C4997F-2CBB-4805-8057-70C570608AC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50AB77C-698B-44DE-8011-46DD2222D062}" type="pres">
      <dgm:prSet presAssocID="{675B77DB-10C2-4EEB-B941-BD5FDA1012FB}" presName="spacer" presStyleCnt="0"/>
      <dgm:spPr/>
    </dgm:pt>
    <dgm:pt modelId="{2B88FFE4-A54B-4B88-AE5B-851D3102C5F5}" type="pres">
      <dgm:prSet presAssocID="{EB1346C8-F935-4112-90DB-C793D7BA38C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FF382BA-8754-4DBE-89B2-F6FEE22F4EF1}" type="pres">
      <dgm:prSet presAssocID="{2CAD5028-B638-4EEC-9B36-8A606FEE22DE}" presName="spacer" presStyleCnt="0"/>
      <dgm:spPr/>
    </dgm:pt>
    <dgm:pt modelId="{7489F5EE-0BF3-420A-83D0-E3DCFB8C7DBD}" type="pres">
      <dgm:prSet presAssocID="{B9EE6AF7-97BE-4F5D-84B1-5EA462044F7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AFA7F33-2403-4111-A158-E70E426C31A1}" type="presOf" srcId="{EB1346C8-F935-4112-90DB-C793D7BA38C2}" destId="{2B88FFE4-A54B-4B88-AE5B-851D3102C5F5}" srcOrd="0" destOrd="0" presId="urn:microsoft.com/office/officeart/2005/8/layout/vList2"/>
    <dgm:cxn modelId="{4B2FD440-B6A7-40A2-8EC3-EFA0040FE8C6}" type="presOf" srcId="{B9EE6AF7-97BE-4F5D-84B1-5EA462044F74}" destId="{7489F5EE-0BF3-420A-83D0-E3DCFB8C7DBD}" srcOrd="0" destOrd="0" presId="urn:microsoft.com/office/officeart/2005/8/layout/vList2"/>
    <dgm:cxn modelId="{69D8A744-0A9E-4478-9192-96AF727D5FAF}" type="presOf" srcId="{D3C4997F-2CBB-4805-8057-70C570608ACD}" destId="{9DBBF0F9-85AC-410B-AFAD-B15DADD122E0}" srcOrd="0" destOrd="0" presId="urn:microsoft.com/office/officeart/2005/8/layout/vList2"/>
    <dgm:cxn modelId="{F999E74D-CDB9-4F91-9E26-DC32805603F9}" srcId="{23E314F2-9919-4DDD-BF72-5C647C279E1A}" destId="{D3C4997F-2CBB-4805-8057-70C570608ACD}" srcOrd="0" destOrd="0" parTransId="{09C9B796-6AA6-49C9-AB06-A4CE2E1DA881}" sibTransId="{675B77DB-10C2-4EEB-B941-BD5FDA1012FB}"/>
    <dgm:cxn modelId="{02B5DD71-5139-48A5-9CC4-8F0318D5DBA1}" srcId="{23E314F2-9919-4DDD-BF72-5C647C279E1A}" destId="{EB1346C8-F935-4112-90DB-C793D7BA38C2}" srcOrd="1" destOrd="0" parTransId="{0C95D6C9-DE1D-4D94-8F75-5CC641D4170E}" sibTransId="{2CAD5028-B638-4EEC-9B36-8A606FEE22DE}"/>
    <dgm:cxn modelId="{D8C6A5C9-4828-42C9-A8F0-0B722B90D63E}" srcId="{23E314F2-9919-4DDD-BF72-5C647C279E1A}" destId="{B9EE6AF7-97BE-4F5D-84B1-5EA462044F74}" srcOrd="2" destOrd="0" parTransId="{FB5CFB8F-9167-45E9-9F88-A8C658F78AEA}" sibTransId="{DF55B7EE-1D17-414F-A680-5E61E5B79281}"/>
    <dgm:cxn modelId="{A93294E0-8C67-4C08-9095-3C2A6FA37333}" type="presOf" srcId="{23E314F2-9919-4DDD-BF72-5C647C279E1A}" destId="{6309370C-4E89-452D-9450-E3E2FF1B40C6}" srcOrd="0" destOrd="0" presId="urn:microsoft.com/office/officeart/2005/8/layout/vList2"/>
    <dgm:cxn modelId="{62D7EDAD-92A2-408B-B469-1B4787B426AD}" type="presParOf" srcId="{6309370C-4E89-452D-9450-E3E2FF1B40C6}" destId="{9DBBF0F9-85AC-410B-AFAD-B15DADD122E0}" srcOrd="0" destOrd="0" presId="urn:microsoft.com/office/officeart/2005/8/layout/vList2"/>
    <dgm:cxn modelId="{BBE0BACD-160E-4DDF-B518-9F8360B2498F}" type="presParOf" srcId="{6309370C-4E89-452D-9450-E3E2FF1B40C6}" destId="{450AB77C-698B-44DE-8011-46DD2222D062}" srcOrd="1" destOrd="0" presId="urn:microsoft.com/office/officeart/2005/8/layout/vList2"/>
    <dgm:cxn modelId="{D5C361DD-E0AC-4BF5-B964-D408B25A43FF}" type="presParOf" srcId="{6309370C-4E89-452D-9450-E3E2FF1B40C6}" destId="{2B88FFE4-A54B-4B88-AE5B-851D3102C5F5}" srcOrd="2" destOrd="0" presId="urn:microsoft.com/office/officeart/2005/8/layout/vList2"/>
    <dgm:cxn modelId="{7D8EBFB7-D2D1-4647-BFE4-136F9B519077}" type="presParOf" srcId="{6309370C-4E89-452D-9450-E3E2FF1B40C6}" destId="{9FF382BA-8754-4DBE-89B2-F6FEE22F4EF1}" srcOrd="3" destOrd="0" presId="urn:microsoft.com/office/officeart/2005/8/layout/vList2"/>
    <dgm:cxn modelId="{D9FF3474-5B6B-461A-8AAE-915F9E576F32}" type="presParOf" srcId="{6309370C-4E89-452D-9450-E3E2FF1B40C6}" destId="{7489F5EE-0BF3-420A-83D0-E3DCFB8C7DB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CFF1002-53AD-475B-B2C7-BB8D03A3D97A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ED86C8BF-6549-4C44-9553-573C2CC11263}">
      <dgm:prSet/>
      <dgm:spPr/>
      <dgm:t>
        <a:bodyPr/>
        <a:lstStyle/>
        <a:p>
          <a:r>
            <a:rPr lang="en-US"/>
            <a:t>This issue is particularly pressing in developing countries like Ethiopia, where resource constraints limit the ability to conduct regular registration, census and national population-based surveys and surveillance systems. </a:t>
          </a:r>
        </a:p>
      </dgm:t>
    </dgm:pt>
    <dgm:pt modelId="{978A6ABA-F069-4AE2-A524-1082DA4FCFF1}" type="parTrans" cxnId="{B99C3B3C-4051-40F2-8C73-EF20EC48E47E}">
      <dgm:prSet/>
      <dgm:spPr/>
      <dgm:t>
        <a:bodyPr/>
        <a:lstStyle/>
        <a:p>
          <a:endParaRPr lang="en-US"/>
        </a:p>
      </dgm:t>
    </dgm:pt>
    <dgm:pt modelId="{6F81F8A1-8657-46F1-A9DE-59501B7FC4A9}" type="sibTrans" cxnId="{B99C3B3C-4051-40F2-8C73-EF20EC48E47E}">
      <dgm:prSet/>
      <dgm:spPr/>
      <dgm:t>
        <a:bodyPr/>
        <a:lstStyle/>
        <a:p>
          <a:endParaRPr lang="en-US"/>
        </a:p>
      </dgm:t>
    </dgm:pt>
    <dgm:pt modelId="{CF96A67E-D02D-4452-89C0-51424FF498E0}">
      <dgm:prSet/>
      <dgm:spPr/>
      <dgm:t>
        <a:bodyPr/>
        <a:lstStyle/>
        <a:p>
          <a:r>
            <a:rPr lang="en-US"/>
            <a:t>As a result, there is often a dearth of health and demographic information at the community or population level, making it difficult to assess health trends accurately and identify areas in need of intervention.</a:t>
          </a:r>
        </a:p>
      </dgm:t>
    </dgm:pt>
    <dgm:pt modelId="{B103E9EC-2031-49C3-A900-921D13FEA716}" type="parTrans" cxnId="{74A4460E-40A4-4061-88B7-6004B59B82A0}">
      <dgm:prSet/>
      <dgm:spPr/>
      <dgm:t>
        <a:bodyPr/>
        <a:lstStyle/>
        <a:p>
          <a:endParaRPr lang="en-US"/>
        </a:p>
      </dgm:t>
    </dgm:pt>
    <dgm:pt modelId="{17A135CC-79DB-4491-B230-E1E4A81419A5}" type="sibTrans" cxnId="{74A4460E-40A4-4061-88B7-6004B59B82A0}">
      <dgm:prSet/>
      <dgm:spPr/>
      <dgm:t>
        <a:bodyPr/>
        <a:lstStyle/>
        <a:p>
          <a:endParaRPr lang="en-US"/>
        </a:p>
      </dgm:t>
    </dgm:pt>
    <dgm:pt modelId="{B3B5F759-DEA2-414E-83EA-097347F952E9}">
      <dgm:prSet/>
      <dgm:spPr/>
      <dgm:t>
        <a:bodyPr/>
        <a:lstStyle/>
        <a:p>
          <a:r>
            <a:rPr lang="en-US"/>
            <a:t>To help address this problem, the site was designed to provide reliable demographic and health indicators for a rural population. </a:t>
          </a:r>
        </a:p>
      </dgm:t>
    </dgm:pt>
    <dgm:pt modelId="{32B69C6B-BC46-4397-9C81-220501694ED6}" type="parTrans" cxnId="{A3255B2E-1EB9-48A2-8390-7203F8207E59}">
      <dgm:prSet/>
      <dgm:spPr/>
      <dgm:t>
        <a:bodyPr/>
        <a:lstStyle/>
        <a:p>
          <a:endParaRPr lang="en-US"/>
        </a:p>
      </dgm:t>
    </dgm:pt>
    <dgm:pt modelId="{A5CBFADB-E86A-4786-B10E-EE6E01637120}" type="sibTrans" cxnId="{A3255B2E-1EB9-48A2-8390-7203F8207E59}">
      <dgm:prSet/>
      <dgm:spPr/>
      <dgm:t>
        <a:bodyPr/>
        <a:lstStyle/>
        <a:p>
          <a:endParaRPr lang="en-US"/>
        </a:p>
      </dgm:t>
    </dgm:pt>
    <dgm:pt modelId="{1B6BD2C5-383A-43D2-8E85-895A57A0568C}">
      <dgm:prSet/>
      <dgm:spPr/>
      <dgm:t>
        <a:bodyPr/>
        <a:lstStyle/>
        <a:p>
          <a:r>
            <a:rPr lang="en-US"/>
            <a:t>By establishing a continuous systematic registration of vital events, it aims to complement episodic</a:t>
          </a:r>
          <a:r>
            <a:rPr lang="en-GB"/>
            <a:t> </a:t>
          </a:r>
          <a:endParaRPr lang="en-US"/>
        </a:p>
      </dgm:t>
    </dgm:pt>
    <dgm:pt modelId="{DF7225EF-EAB3-4A7D-939D-8D620E9E8E3D}" type="parTrans" cxnId="{B5BFB837-DEF0-4251-BB0E-B8BACD99F269}">
      <dgm:prSet/>
      <dgm:spPr/>
      <dgm:t>
        <a:bodyPr/>
        <a:lstStyle/>
        <a:p>
          <a:endParaRPr lang="en-US"/>
        </a:p>
      </dgm:t>
    </dgm:pt>
    <dgm:pt modelId="{536B167E-842C-44B3-8852-5695D9E9D810}" type="sibTrans" cxnId="{B5BFB837-DEF0-4251-BB0E-B8BACD99F269}">
      <dgm:prSet/>
      <dgm:spPr/>
      <dgm:t>
        <a:bodyPr/>
        <a:lstStyle/>
        <a:p>
          <a:endParaRPr lang="en-US"/>
        </a:p>
      </dgm:t>
    </dgm:pt>
    <dgm:pt modelId="{0484AF61-1C7F-4AEF-AEB6-9FA984A93D83}" type="pres">
      <dgm:prSet presAssocID="{FCFF1002-53AD-475B-B2C7-BB8D03A3D97A}" presName="vert0" presStyleCnt="0">
        <dgm:presLayoutVars>
          <dgm:dir/>
          <dgm:animOne val="branch"/>
          <dgm:animLvl val="lvl"/>
        </dgm:presLayoutVars>
      </dgm:prSet>
      <dgm:spPr/>
    </dgm:pt>
    <dgm:pt modelId="{F37CD65F-16C8-47AB-9EB8-E09E1658297A}" type="pres">
      <dgm:prSet presAssocID="{ED86C8BF-6549-4C44-9553-573C2CC11263}" presName="thickLine" presStyleLbl="alignNode1" presStyleIdx="0" presStyleCnt="4"/>
      <dgm:spPr/>
    </dgm:pt>
    <dgm:pt modelId="{0913FE3F-582D-498C-B70A-A3D52E68F07F}" type="pres">
      <dgm:prSet presAssocID="{ED86C8BF-6549-4C44-9553-573C2CC11263}" presName="horz1" presStyleCnt="0"/>
      <dgm:spPr/>
    </dgm:pt>
    <dgm:pt modelId="{0D2DE212-15EE-4D1E-BD46-5C243E3A027F}" type="pres">
      <dgm:prSet presAssocID="{ED86C8BF-6549-4C44-9553-573C2CC11263}" presName="tx1" presStyleLbl="revTx" presStyleIdx="0" presStyleCnt="4"/>
      <dgm:spPr/>
    </dgm:pt>
    <dgm:pt modelId="{94A6E199-86A3-46F0-A2AD-064408F2E012}" type="pres">
      <dgm:prSet presAssocID="{ED86C8BF-6549-4C44-9553-573C2CC11263}" presName="vert1" presStyleCnt="0"/>
      <dgm:spPr/>
    </dgm:pt>
    <dgm:pt modelId="{7E33C9DA-B164-4D15-837E-50B3B4AF67DA}" type="pres">
      <dgm:prSet presAssocID="{CF96A67E-D02D-4452-89C0-51424FF498E0}" presName="thickLine" presStyleLbl="alignNode1" presStyleIdx="1" presStyleCnt="4"/>
      <dgm:spPr/>
    </dgm:pt>
    <dgm:pt modelId="{263D7225-8638-4DD3-A3BF-FDB6CDE4A0F9}" type="pres">
      <dgm:prSet presAssocID="{CF96A67E-D02D-4452-89C0-51424FF498E0}" presName="horz1" presStyleCnt="0"/>
      <dgm:spPr/>
    </dgm:pt>
    <dgm:pt modelId="{8A63A516-2A78-4401-A964-19F195F9352D}" type="pres">
      <dgm:prSet presAssocID="{CF96A67E-D02D-4452-89C0-51424FF498E0}" presName="tx1" presStyleLbl="revTx" presStyleIdx="1" presStyleCnt="4"/>
      <dgm:spPr/>
    </dgm:pt>
    <dgm:pt modelId="{5531D2FE-8A78-47F4-B4F4-17ECB1483E91}" type="pres">
      <dgm:prSet presAssocID="{CF96A67E-D02D-4452-89C0-51424FF498E0}" presName="vert1" presStyleCnt="0"/>
      <dgm:spPr/>
    </dgm:pt>
    <dgm:pt modelId="{74C3F8C4-FE61-48EE-8723-BC2673877285}" type="pres">
      <dgm:prSet presAssocID="{B3B5F759-DEA2-414E-83EA-097347F952E9}" presName="thickLine" presStyleLbl="alignNode1" presStyleIdx="2" presStyleCnt="4"/>
      <dgm:spPr/>
    </dgm:pt>
    <dgm:pt modelId="{680755F0-5B6E-42CD-A710-EC5D996A6D35}" type="pres">
      <dgm:prSet presAssocID="{B3B5F759-DEA2-414E-83EA-097347F952E9}" presName="horz1" presStyleCnt="0"/>
      <dgm:spPr/>
    </dgm:pt>
    <dgm:pt modelId="{4C519AEB-2427-4005-9F3E-7CA6E163637F}" type="pres">
      <dgm:prSet presAssocID="{B3B5F759-DEA2-414E-83EA-097347F952E9}" presName="tx1" presStyleLbl="revTx" presStyleIdx="2" presStyleCnt="4"/>
      <dgm:spPr/>
    </dgm:pt>
    <dgm:pt modelId="{4E88095D-F591-466D-8551-85CB7BDA72C2}" type="pres">
      <dgm:prSet presAssocID="{B3B5F759-DEA2-414E-83EA-097347F952E9}" presName="vert1" presStyleCnt="0"/>
      <dgm:spPr/>
    </dgm:pt>
    <dgm:pt modelId="{A05BB5B7-1325-4F80-A827-D4790ED43B51}" type="pres">
      <dgm:prSet presAssocID="{1B6BD2C5-383A-43D2-8E85-895A57A0568C}" presName="thickLine" presStyleLbl="alignNode1" presStyleIdx="3" presStyleCnt="4"/>
      <dgm:spPr/>
    </dgm:pt>
    <dgm:pt modelId="{28B738E7-3C41-439A-8D48-4226FFA0D892}" type="pres">
      <dgm:prSet presAssocID="{1B6BD2C5-383A-43D2-8E85-895A57A0568C}" presName="horz1" presStyleCnt="0"/>
      <dgm:spPr/>
    </dgm:pt>
    <dgm:pt modelId="{E265C04A-9C24-43CD-8A7D-AE2706C51BD6}" type="pres">
      <dgm:prSet presAssocID="{1B6BD2C5-383A-43D2-8E85-895A57A0568C}" presName="tx1" presStyleLbl="revTx" presStyleIdx="3" presStyleCnt="4"/>
      <dgm:spPr/>
    </dgm:pt>
    <dgm:pt modelId="{2BEEAA65-0856-429B-8C74-DAB3FE9AC2DA}" type="pres">
      <dgm:prSet presAssocID="{1B6BD2C5-383A-43D2-8E85-895A57A0568C}" presName="vert1" presStyleCnt="0"/>
      <dgm:spPr/>
    </dgm:pt>
  </dgm:ptLst>
  <dgm:cxnLst>
    <dgm:cxn modelId="{74A4460E-40A4-4061-88B7-6004B59B82A0}" srcId="{FCFF1002-53AD-475B-B2C7-BB8D03A3D97A}" destId="{CF96A67E-D02D-4452-89C0-51424FF498E0}" srcOrd="1" destOrd="0" parTransId="{B103E9EC-2031-49C3-A900-921D13FEA716}" sibTransId="{17A135CC-79DB-4491-B230-E1E4A81419A5}"/>
    <dgm:cxn modelId="{A3255B2E-1EB9-48A2-8390-7203F8207E59}" srcId="{FCFF1002-53AD-475B-B2C7-BB8D03A3D97A}" destId="{B3B5F759-DEA2-414E-83EA-097347F952E9}" srcOrd="2" destOrd="0" parTransId="{32B69C6B-BC46-4397-9C81-220501694ED6}" sibTransId="{A5CBFADB-E86A-4786-B10E-EE6E01637120}"/>
    <dgm:cxn modelId="{B5BFB837-DEF0-4251-BB0E-B8BACD99F269}" srcId="{FCFF1002-53AD-475B-B2C7-BB8D03A3D97A}" destId="{1B6BD2C5-383A-43D2-8E85-895A57A0568C}" srcOrd="3" destOrd="0" parTransId="{DF7225EF-EAB3-4A7D-939D-8D620E9E8E3D}" sibTransId="{536B167E-842C-44B3-8852-5695D9E9D810}"/>
    <dgm:cxn modelId="{B99C3B3C-4051-40F2-8C73-EF20EC48E47E}" srcId="{FCFF1002-53AD-475B-B2C7-BB8D03A3D97A}" destId="{ED86C8BF-6549-4C44-9553-573C2CC11263}" srcOrd="0" destOrd="0" parTransId="{978A6ABA-F069-4AE2-A524-1082DA4FCFF1}" sibTransId="{6F81F8A1-8657-46F1-A9DE-59501B7FC4A9}"/>
    <dgm:cxn modelId="{A3006060-03B0-438B-BC4F-7DF879FB4218}" type="presOf" srcId="{B3B5F759-DEA2-414E-83EA-097347F952E9}" destId="{4C519AEB-2427-4005-9F3E-7CA6E163637F}" srcOrd="0" destOrd="0" presId="urn:microsoft.com/office/officeart/2008/layout/LinedList"/>
    <dgm:cxn modelId="{0E4F9C70-AF17-4002-BE58-7E3815A3D45E}" type="presOf" srcId="{FCFF1002-53AD-475B-B2C7-BB8D03A3D97A}" destId="{0484AF61-1C7F-4AEF-AEB6-9FA984A93D83}" srcOrd="0" destOrd="0" presId="urn:microsoft.com/office/officeart/2008/layout/LinedList"/>
    <dgm:cxn modelId="{2969F68A-3360-4767-BCEC-F5A05E7144C3}" type="presOf" srcId="{ED86C8BF-6549-4C44-9553-573C2CC11263}" destId="{0D2DE212-15EE-4D1E-BD46-5C243E3A027F}" srcOrd="0" destOrd="0" presId="urn:microsoft.com/office/officeart/2008/layout/LinedList"/>
    <dgm:cxn modelId="{AF8628B1-4F7C-4A21-A052-0F2781377F25}" type="presOf" srcId="{CF96A67E-D02D-4452-89C0-51424FF498E0}" destId="{8A63A516-2A78-4401-A964-19F195F9352D}" srcOrd="0" destOrd="0" presId="urn:microsoft.com/office/officeart/2008/layout/LinedList"/>
    <dgm:cxn modelId="{9C9BCFF6-8B20-4654-8C35-170586E0AA48}" type="presOf" srcId="{1B6BD2C5-383A-43D2-8E85-895A57A0568C}" destId="{E265C04A-9C24-43CD-8A7D-AE2706C51BD6}" srcOrd="0" destOrd="0" presId="urn:microsoft.com/office/officeart/2008/layout/LinedList"/>
    <dgm:cxn modelId="{92F23D5D-0438-4C14-A6F0-1A76D93D2642}" type="presParOf" srcId="{0484AF61-1C7F-4AEF-AEB6-9FA984A93D83}" destId="{F37CD65F-16C8-47AB-9EB8-E09E1658297A}" srcOrd="0" destOrd="0" presId="urn:microsoft.com/office/officeart/2008/layout/LinedList"/>
    <dgm:cxn modelId="{E738C819-D9CB-455C-AA5F-E4E4004C7D2C}" type="presParOf" srcId="{0484AF61-1C7F-4AEF-AEB6-9FA984A93D83}" destId="{0913FE3F-582D-498C-B70A-A3D52E68F07F}" srcOrd="1" destOrd="0" presId="urn:microsoft.com/office/officeart/2008/layout/LinedList"/>
    <dgm:cxn modelId="{5C0FD45C-CABD-42FD-BCFC-285E00165962}" type="presParOf" srcId="{0913FE3F-582D-498C-B70A-A3D52E68F07F}" destId="{0D2DE212-15EE-4D1E-BD46-5C243E3A027F}" srcOrd="0" destOrd="0" presId="urn:microsoft.com/office/officeart/2008/layout/LinedList"/>
    <dgm:cxn modelId="{DF934F31-EEF9-46C1-9EB7-AEF5BBD6A875}" type="presParOf" srcId="{0913FE3F-582D-498C-B70A-A3D52E68F07F}" destId="{94A6E199-86A3-46F0-A2AD-064408F2E012}" srcOrd="1" destOrd="0" presId="urn:microsoft.com/office/officeart/2008/layout/LinedList"/>
    <dgm:cxn modelId="{8BC79C99-B220-4807-B034-7DDF7B1F2BB8}" type="presParOf" srcId="{0484AF61-1C7F-4AEF-AEB6-9FA984A93D83}" destId="{7E33C9DA-B164-4D15-837E-50B3B4AF67DA}" srcOrd="2" destOrd="0" presId="urn:microsoft.com/office/officeart/2008/layout/LinedList"/>
    <dgm:cxn modelId="{CBD35076-C702-4DDE-89E4-CB6BA03508DB}" type="presParOf" srcId="{0484AF61-1C7F-4AEF-AEB6-9FA984A93D83}" destId="{263D7225-8638-4DD3-A3BF-FDB6CDE4A0F9}" srcOrd="3" destOrd="0" presId="urn:microsoft.com/office/officeart/2008/layout/LinedList"/>
    <dgm:cxn modelId="{D56AE86A-FBEF-48AD-8509-FCBC3B87C6E0}" type="presParOf" srcId="{263D7225-8638-4DD3-A3BF-FDB6CDE4A0F9}" destId="{8A63A516-2A78-4401-A964-19F195F9352D}" srcOrd="0" destOrd="0" presId="urn:microsoft.com/office/officeart/2008/layout/LinedList"/>
    <dgm:cxn modelId="{5141F209-28A9-4F03-9936-FA7AFFE7A5A1}" type="presParOf" srcId="{263D7225-8638-4DD3-A3BF-FDB6CDE4A0F9}" destId="{5531D2FE-8A78-47F4-B4F4-17ECB1483E91}" srcOrd="1" destOrd="0" presId="urn:microsoft.com/office/officeart/2008/layout/LinedList"/>
    <dgm:cxn modelId="{A61A9A29-B52F-4A31-9706-24BCF59A7FE7}" type="presParOf" srcId="{0484AF61-1C7F-4AEF-AEB6-9FA984A93D83}" destId="{74C3F8C4-FE61-48EE-8723-BC2673877285}" srcOrd="4" destOrd="0" presId="urn:microsoft.com/office/officeart/2008/layout/LinedList"/>
    <dgm:cxn modelId="{2D5E020A-22F7-4724-9F76-9E093125D78A}" type="presParOf" srcId="{0484AF61-1C7F-4AEF-AEB6-9FA984A93D83}" destId="{680755F0-5B6E-42CD-A710-EC5D996A6D35}" srcOrd="5" destOrd="0" presId="urn:microsoft.com/office/officeart/2008/layout/LinedList"/>
    <dgm:cxn modelId="{5B10DDC6-28DB-47C4-B792-6EC2B9A83AA1}" type="presParOf" srcId="{680755F0-5B6E-42CD-A710-EC5D996A6D35}" destId="{4C519AEB-2427-4005-9F3E-7CA6E163637F}" srcOrd="0" destOrd="0" presId="urn:microsoft.com/office/officeart/2008/layout/LinedList"/>
    <dgm:cxn modelId="{91B18123-849E-4E94-8B1F-FD9EE502222D}" type="presParOf" srcId="{680755F0-5B6E-42CD-A710-EC5D996A6D35}" destId="{4E88095D-F591-466D-8551-85CB7BDA72C2}" srcOrd="1" destOrd="0" presId="urn:microsoft.com/office/officeart/2008/layout/LinedList"/>
    <dgm:cxn modelId="{E749E9B2-5CC5-4980-8AC2-1542F7A5CD0F}" type="presParOf" srcId="{0484AF61-1C7F-4AEF-AEB6-9FA984A93D83}" destId="{A05BB5B7-1325-4F80-A827-D4790ED43B51}" srcOrd="6" destOrd="0" presId="urn:microsoft.com/office/officeart/2008/layout/LinedList"/>
    <dgm:cxn modelId="{CC89AEAF-E711-4E29-8AB2-34F5A0A46D1E}" type="presParOf" srcId="{0484AF61-1C7F-4AEF-AEB6-9FA984A93D83}" destId="{28B738E7-3C41-439A-8D48-4226FFA0D892}" srcOrd="7" destOrd="0" presId="urn:microsoft.com/office/officeart/2008/layout/LinedList"/>
    <dgm:cxn modelId="{266D12CF-168A-45C8-9EB8-3BA1405C0209}" type="presParOf" srcId="{28B738E7-3C41-439A-8D48-4226FFA0D892}" destId="{E265C04A-9C24-43CD-8A7D-AE2706C51BD6}" srcOrd="0" destOrd="0" presId="urn:microsoft.com/office/officeart/2008/layout/LinedList"/>
    <dgm:cxn modelId="{EED791F8-75D8-4637-B14E-E388E4FAE377}" type="presParOf" srcId="{28B738E7-3C41-439A-8D48-4226FFA0D892}" destId="{2BEEAA65-0856-429B-8C74-DAB3FE9AC2D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4B8C7BD-FC4F-4C5D-9C9D-F6EEE080153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6060940E-B044-44B9-94E3-2AEFC1D6AB9D}">
      <dgm:prSet/>
      <dgm:spPr/>
      <dgm:t>
        <a:bodyPr/>
        <a:lstStyle/>
        <a:p>
          <a:r>
            <a:rPr lang="en-US"/>
            <a:t>Demographic and health surveys (DHS) by collecting longitudinal data over time, often with multiple household surveys. </a:t>
          </a:r>
        </a:p>
      </dgm:t>
    </dgm:pt>
    <dgm:pt modelId="{1DB07188-9D47-40E7-9B36-3D7812FEE505}" type="parTrans" cxnId="{371B8864-E807-40E9-8E64-9312F65585BF}">
      <dgm:prSet/>
      <dgm:spPr/>
      <dgm:t>
        <a:bodyPr/>
        <a:lstStyle/>
        <a:p>
          <a:endParaRPr lang="en-US"/>
        </a:p>
      </dgm:t>
    </dgm:pt>
    <dgm:pt modelId="{7CDAAED7-D58D-40B4-BE9A-244311B8FA19}" type="sibTrans" cxnId="{371B8864-E807-40E9-8E64-9312F65585BF}">
      <dgm:prSet/>
      <dgm:spPr/>
      <dgm:t>
        <a:bodyPr/>
        <a:lstStyle/>
        <a:p>
          <a:endParaRPr lang="en-US"/>
        </a:p>
      </dgm:t>
    </dgm:pt>
    <dgm:pt modelId="{AD587177-C9F5-4650-862C-80BEAD767078}">
      <dgm:prSet/>
      <dgm:spPr/>
      <dgm:t>
        <a:bodyPr/>
        <a:lstStyle/>
        <a:p>
          <a:r>
            <a:rPr lang="en-US"/>
            <a:t>This approach allows for a more comprehensive understand- ing of health trends and patterns in the region, enabling researchers and policy makers to make better-informed decisions about public health and development initiatives. </a:t>
          </a:r>
        </a:p>
      </dgm:t>
    </dgm:pt>
    <dgm:pt modelId="{62D9C0A6-B7AD-4611-9B2F-3FFF395C00D7}" type="parTrans" cxnId="{070208D6-3A76-4E0F-8E94-96A1E52E9EF9}">
      <dgm:prSet/>
      <dgm:spPr/>
      <dgm:t>
        <a:bodyPr/>
        <a:lstStyle/>
        <a:p>
          <a:endParaRPr lang="en-US"/>
        </a:p>
      </dgm:t>
    </dgm:pt>
    <dgm:pt modelId="{F357466C-9932-45BD-AEE4-A171D587FC3A}" type="sibTrans" cxnId="{070208D6-3A76-4E0F-8E94-96A1E52E9EF9}">
      <dgm:prSet/>
      <dgm:spPr/>
      <dgm:t>
        <a:bodyPr/>
        <a:lstStyle/>
        <a:p>
          <a:endParaRPr lang="en-US"/>
        </a:p>
      </dgm:t>
    </dgm:pt>
    <dgm:pt modelId="{4A993642-2EE8-41B3-8506-5B55F6DCDF46}">
      <dgm:prSet/>
      <dgm:spPr/>
      <dgm:t>
        <a:bodyPr/>
        <a:lstStyle/>
        <a:p>
          <a:r>
            <a:rPr lang="en-US"/>
            <a:t>Overall, the cohort serves as a valuable resource for both researchers and policy makers, providing them with accurate and up-to-date data to guide decision making and improve the health and wellbeing of populations in rural Ethiopia.</a:t>
          </a:r>
        </a:p>
      </dgm:t>
    </dgm:pt>
    <dgm:pt modelId="{0879123C-07C0-42DD-B561-C02E38E7CE0C}" type="parTrans" cxnId="{754250B8-D974-401D-8094-B775968460BD}">
      <dgm:prSet/>
      <dgm:spPr/>
      <dgm:t>
        <a:bodyPr/>
        <a:lstStyle/>
        <a:p>
          <a:endParaRPr lang="en-US"/>
        </a:p>
      </dgm:t>
    </dgm:pt>
    <dgm:pt modelId="{AF9E0742-66E4-4756-89FB-6310A830D030}" type="sibTrans" cxnId="{754250B8-D974-401D-8094-B775968460BD}">
      <dgm:prSet/>
      <dgm:spPr/>
      <dgm:t>
        <a:bodyPr/>
        <a:lstStyle/>
        <a:p>
          <a:endParaRPr lang="en-US"/>
        </a:p>
      </dgm:t>
    </dgm:pt>
    <dgm:pt modelId="{7650E519-3E73-4367-8DB2-855C90FA8E31}" type="pres">
      <dgm:prSet presAssocID="{74B8C7BD-FC4F-4C5D-9C9D-F6EEE080153A}" presName="linear" presStyleCnt="0">
        <dgm:presLayoutVars>
          <dgm:animLvl val="lvl"/>
          <dgm:resizeHandles val="exact"/>
        </dgm:presLayoutVars>
      </dgm:prSet>
      <dgm:spPr/>
    </dgm:pt>
    <dgm:pt modelId="{1595C0EE-777F-4F71-BFF2-B856A7EB1523}" type="pres">
      <dgm:prSet presAssocID="{6060940E-B044-44B9-94E3-2AEFC1D6AB9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953DE14-2250-40D3-8C0C-F03BEE6933CA}" type="pres">
      <dgm:prSet presAssocID="{7CDAAED7-D58D-40B4-BE9A-244311B8FA19}" presName="spacer" presStyleCnt="0"/>
      <dgm:spPr/>
    </dgm:pt>
    <dgm:pt modelId="{64E834B9-71A6-41A2-95BA-619440CFCD77}" type="pres">
      <dgm:prSet presAssocID="{AD587177-C9F5-4650-862C-80BEAD76707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E234CF6-0804-4EC7-BEB2-35CAB7247A1F}" type="pres">
      <dgm:prSet presAssocID="{F357466C-9932-45BD-AEE4-A171D587FC3A}" presName="spacer" presStyleCnt="0"/>
      <dgm:spPr/>
    </dgm:pt>
    <dgm:pt modelId="{DFB7310E-3453-4A76-83A5-CD3D9DEFCBC5}" type="pres">
      <dgm:prSet presAssocID="{4A993642-2EE8-41B3-8506-5B55F6DCDF4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2686938-7196-4A4F-800B-8DA0137DDF7A}" type="presOf" srcId="{74B8C7BD-FC4F-4C5D-9C9D-F6EEE080153A}" destId="{7650E519-3E73-4367-8DB2-855C90FA8E31}" srcOrd="0" destOrd="0" presId="urn:microsoft.com/office/officeart/2005/8/layout/vList2"/>
    <dgm:cxn modelId="{371B8864-E807-40E9-8E64-9312F65585BF}" srcId="{74B8C7BD-FC4F-4C5D-9C9D-F6EEE080153A}" destId="{6060940E-B044-44B9-94E3-2AEFC1D6AB9D}" srcOrd="0" destOrd="0" parTransId="{1DB07188-9D47-40E7-9B36-3D7812FEE505}" sibTransId="{7CDAAED7-D58D-40B4-BE9A-244311B8FA19}"/>
    <dgm:cxn modelId="{3A148A87-E18F-46BE-AE6C-76FBBBE1F9B0}" type="presOf" srcId="{6060940E-B044-44B9-94E3-2AEFC1D6AB9D}" destId="{1595C0EE-777F-4F71-BFF2-B856A7EB1523}" srcOrd="0" destOrd="0" presId="urn:microsoft.com/office/officeart/2005/8/layout/vList2"/>
    <dgm:cxn modelId="{A59F1793-E16B-44D3-809B-885A3E520A20}" type="presOf" srcId="{AD587177-C9F5-4650-862C-80BEAD767078}" destId="{64E834B9-71A6-41A2-95BA-619440CFCD77}" srcOrd="0" destOrd="0" presId="urn:microsoft.com/office/officeart/2005/8/layout/vList2"/>
    <dgm:cxn modelId="{754250B8-D974-401D-8094-B775968460BD}" srcId="{74B8C7BD-FC4F-4C5D-9C9D-F6EEE080153A}" destId="{4A993642-2EE8-41B3-8506-5B55F6DCDF46}" srcOrd="2" destOrd="0" parTransId="{0879123C-07C0-42DD-B561-C02E38E7CE0C}" sibTransId="{AF9E0742-66E4-4756-89FB-6310A830D030}"/>
    <dgm:cxn modelId="{070208D6-3A76-4E0F-8E94-96A1E52E9EF9}" srcId="{74B8C7BD-FC4F-4C5D-9C9D-F6EEE080153A}" destId="{AD587177-C9F5-4650-862C-80BEAD767078}" srcOrd="1" destOrd="0" parTransId="{62D9C0A6-B7AD-4611-9B2F-3FFF395C00D7}" sibTransId="{F357466C-9932-45BD-AEE4-A171D587FC3A}"/>
    <dgm:cxn modelId="{0AE7A6ED-8735-4278-B0F9-0D438F2349FD}" type="presOf" srcId="{4A993642-2EE8-41B3-8506-5B55F6DCDF46}" destId="{DFB7310E-3453-4A76-83A5-CD3D9DEFCBC5}" srcOrd="0" destOrd="0" presId="urn:microsoft.com/office/officeart/2005/8/layout/vList2"/>
    <dgm:cxn modelId="{87FBDC62-395F-40EB-9EB6-C8331F977CF8}" type="presParOf" srcId="{7650E519-3E73-4367-8DB2-855C90FA8E31}" destId="{1595C0EE-777F-4F71-BFF2-B856A7EB1523}" srcOrd="0" destOrd="0" presId="urn:microsoft.com/office/officeart/2005/8/layout/vList2"/>
    <dgm:cxn modelId="{9928815D-17F6-45F7-99E9-A53F69666F35}" type="presParOf" srcId="{7650E519-3E73-4367-8DB2-855C90FA8E31}" destId="{D953DE14-2250-40D3-8C0C-F03BEE6933CA}" srcOrd="1" destOrd="0" presId="urn:microsoft.com/office/officeart/2005/8/layout/vList2"/>
    <dgm:cxn modelId="{DAF74D92-C5D7-4658-B71F-5545B6012100}" type="presParOf" srcId="{7650E519-3E73-4367-8DB2-855C90FA8E31}" destId="{64E834B9-71A6-41A2-95BA-619440CFCD77}" srcOrd="2" destOrd="0" presId="urn:microsoft.com/office/officeart/2005/8/layout/vList2"/>
    <dgm:cxn modelId="{F27082DE-91A7-4132-AE7B-CB76AF66CF63}" type="presParOf" srcId="{7650E519-3E73-4367-8DB2-855C90FA8E31}" destId="{9E234CF6-0804-4EC7-BEB2-35CAB7247A1F}" srcOrd="3" destOrd="0" presId="urn:microsoft.com/office/officeart/2005/8/layout/vList2"/>
    <dgm:cxn modelId="{804FFA02-7C22-439E-A233-0FF28D3C71B1}" type="presParOf" srcId="{7650E519-3E73-4367-8DB2-855C90FA8E31}" destId="{DFB7310E-3453-4A76-83A5-CD3D9DEFCBC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B06BCC6-083E-478E-BFBB-2738445B573F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8F9A3A1A-E2F1-45CC-A7D4-47186E3DBA63}">
      <dgm:prSet/>
      <dgm:spPr/>
      <dgm:t>
        <a:bodyPr/>
        <a:lstStyle/>
        <a:p>
          <a:r>
            <a:rPr lang="en-US"/>
            <a:t>In upcoming rounds, the survey will expand to include an</a:t>
          </a:r>
        </a:p>
      </dgm:t>
    </dgm:pt>
    <dgm:pt modelId="{9090946A-CE9A-4C54-99D3-C594BA52E3C3}" type="parTrans" cxnId="{FC38B5B4-608C-4CF9-A2C3-6676D98A23B6}">
      <dgm:prSet/>
      <dgm:spPr/>
      <dgm:t>
        <a:bodyPr/>
        <a:lstStyle/>
        <a:p>
          <a:endParaRPr lang="en-US"/>
        </a:p>
      </dgm:t>
    </dgm:pt>
    <dgm:pt modelId="{65C61E2E-8FBE-4E4E-AFCF-2DC6FC08D9AB}" type="sibTrans" cxnId="{FC38B5B4-608C-4CF9-A2C3-6676D98A23B6}">
      <dgm:prSet/>
      <dgm:spPr/>
      <dgm:t>
        <a:bodyPr/>
        <a:lstStyle/>
        <a:p>
          <a:endParaRPr lang="en-US"/>
        </a:p>
      </dgm:t>
    </dgm:pt>
    <dgm:pt modelId="{88991D84-7535-4B69-B089-A40F0C76EC66}">
      <dgm:prSet/>
      <dgm:spPr/>
      <dgm:t>
        <a:bodyPr/>
        <a:lstStyle/>
        <a:p>
          <a:r>
            <a:rPr lang="en-US"/>
            <a:t>additional district, and there are also plans to implement verbal autopsies using World Health Organization standards, as well as to collect data on other diseases. </a:t>
          </a:r>
        </a:p>
      </dgm:t>
    </dgm:pt>
    <dgm:pt modelId="{E1A1476C-EB2A-4ED9-907E-9A8E6808F529}" type="parTrans" cxnId="{C7FB5E2B-1999-4940-867F-23AFC13F9DAA}">
      <dgm:prSet/>
      <dgm:spPr/>
      <dgm:t>
        <a:bodyPr/>
        <a:lstStyle/>
        <a:p>
          <a:endParaRPr lang="en-US"/>
        </a:p>
      </dgm:t>
    </dgm:pt>
    <dgm:pt modelId="{A325D2F7-9A45-4ECF-932B-2B179605F958}" type="sibTrans" cxnId="{C7FB5E2B-1999-4940-867F-23AFC13F9DAA}">
      <dgm:prSet/>
      <dgm:spPr/>
      <dgm:t>
        <a:bodyPr/>
        <a:lstStyle/>
        <a:p>
          <a:endParaRPr lang="en-US"/>
        </a:p>
      </dgm:t>
    </dgm:pt>
    <dgm:pt modelId="{E15A9DE6-D525-44C3-9907-F1CDE1F738B6}">
      <dgm:prSet/>
      <dgm:spPr/>
      <dgm:t>
        <a:bodyPr/>
        <a:lstStyle/>
        <a:p>
          <a:r>
            <a:rPr lang="en-US"/>
            <a:t>Although there is a plan to link data with other datasets, this has not yet begun.</a:t>
          </a:r>
        </a:p>
      </dgm:t>
    </dgm:pt>
    <dgm:pt modelId="{F2613AF1-FAB9-4EA4-923E-55BB78C9E49C}" type="parTrans" cxnId="{C031DBA4-EBF5-4661-AA5B-0A2BDEFFD1C6}">
      <dgm:prSet/>
      <dgm:spPr/>
      <dgm:t>
        <a:bodyPr/>
        <a:lstStyle/>
        <a:p>
          <a:endParaRPr lang="en-US"/>
        </a:p>
      </dgm:t>
    </dgm:pt>
    <dgm:pt modelId="{5F261F15-FC9C-4907-98C0-6B06CE363120}" type="sibTrans" cxnId="{C031DBA4-EBF5-4661-AA5B-0A2BDEFFD1C6}">
      <dgm:prSet/>
      <dgm:spPr/>
      <dgm:t>
        <a:bodyPr/>
        <a:lstStyle/>
        <a:p>
          <a:endParaRPr lang="en-US"/>
        </a:p>
      </dgm:t>
    </dgm:pt>
    <dgm:pt modelId="{42A3884B-BB93-49ED-A558-B03548B71A6A}" type="pres">
      <dgm:prSet presAssocID="{FB06BCC6-083E-478E-BFBB-2738445B573F}" presName="vert0" presStyleCnt="0">
        <dgm:presLayoutVars>
          <dgm:dir/>
          <dgm:animOne val="branch"/>
          <dgm:animLvl val="lvl"/>
        </dgm:presLayoutVars>
      </dgm:prSet>
      <dgm:spPr/>
    </dgm:pt>
    <dgm:pt modelId="{BDE93AEC-C6E1-4909-ABF7-C22EF4462E98}" type="pres">
      <dgm:prSet presAssocID="{8F9A3A1A-E2F1-45CC-A7D4-47186E3DBA63}" presName="thickLine" presStyleLbl="alignNode1" presStyleIdx="0" presStyleCnt="3"/>
      <dgm:spPr/>
    </dgm:pt>
    <dgm:pt modelId="{14E3377A-39FF-45DC-A4E6-D908BC8CBEDE}" type="pres">
      <dgm:prSet presAssocID="{8F9A3A1A-E2F1-45CC-A7D4-47186E3DBA63}" presName="horz1" presStyleCnt="0"/>
      <dgm:spPr/>
    </dgm:pt>
    <dgm:pt modelId="{FA6C9E14-E8E5-49AE-9105-15FDAB8031FD}" type="pres">
      <dgm:prSet presAssocID="{8F9A3A1A-E2F1-45CC-A7D4-47186E3DBA63}" presName="tx1" presStyleLbl="revTx" presStyleIdx="0" presStyleCnt="3"/>
      <dgm:spPr/>
    </dgm:pt>
    <dgm:pt modelId="{7A728F6C-5235-47B9-8F99-39A7ABF44FFE}" type="pres">
      <dgm:prSet presAssocID="{8F9A3A1A-E2F1-45CC-A7D4-47186E3DBA63}" presName="vert1" presStyleCnt="0"/>
      <dgm:spPr/>
    </dgm:pt>
    <dgm:pt modelId="{3207D0F4-08D2-48ED-B36B-7CA3E94C0481}" type="pres">
      <dgm:prSet presAssocID="{88991D84-7535-4B69-B089-A40F0C76EC66}" presName="thickLine" presStyleLbl="alignNode1" presStyleIdx="1" presStyleCnt="3"/>
      <dgm:spPr/>
    </dgm:pt>
    <dgm:pt modelId="{8D1DE560-EDF8-4B60-B3E6-7EE3BC0E4F28}" type="pres">
      <dgm:prSet presAssocID="{88991D84-7535-4B69-B089-A40F0C76EC66}" presName="horz1" presStyleCnt="0"/>
      <dgm:spPr/>
    </dgm:pt>
    <dgm:pt modelId="{FCE941E1-2DD8-4AE3-9F06-CCB8A4C7B512}" type="pres">
      <dgm:prSet presAssocID="{88991D84-7535-4B69-B089-A40F0C76EC66}" presName="tx1" presStyleLbl="revTx" presStyleIdx="1" presStyleCnt="3"/>
      <dgm:spPr/>
    </dgm:pt>
    <dgm:pt modelId="{66D684AD-6E32-45C2-9526-FC84A8289258}" type="pres">
      <dgm:prSet presAssocID="{88991D84-7535-4B69-B089-A40F0C76EC66}" presName="vert1" presStyleCnt="0"/>
      <dgm:spPr/>
    </dgm:pt>
    <dgm:pt modelId="{4CF070AE-CD62-488E-99CC-6AE42125BEF8}" type="pres">
      <dgm:prSet presAssocID="{E15A9DE6-D525-44C3-9907-F1CDE1F738B6}" presName="thickLine" presStyleLbl="alignNode1" presStyleIdx="2" presStyleCnt="3"/>
      <dgm:spPr/>
    </dgm:pt>
    <dgm:pt modelId="{2E8F3769-CAA1-46FF-AC1D-F3CB8046A5BB}" type="pres">
      <dgm:prSet presAssocID="{E15A9DE6-D525-44C3-9907-F1CDE1F738B6}" presName="horz1" presStyleCnt="0"/>
      <dgm:spPr/>
    </dgm:pt>
    <dgm:pt modelId="{51DF87C5-D7FD-4F33-A1FF-700B77766524}" type="pres">
      <dgm:prSet presAssocID="{E15A9DE6-D525-44C3-9907-F1CDE1F738B6}" presName="tx1" presStyleLbl="revTx" presStyleIdx="2" presStyleCnt="3"/>
      <dgm:spPr/>
    </dgm:pt>
    <dgm:pt modelId="{1C984585-E783-487C-882B-43ECCC766A6F}" type="pres">
      <dgm:prSet presAssocID="{E15A9DE6-D525-44C3-9907-F1CDE1F738B6}" presName="vert1" presStyleCnt="0"/>
      <dgm:spPr/>
    </dgm:pt>
  </dgm:ptLst>
  <dgm:cxnLst>
    <dgm:cxn modelId="{C7FB5E2B-1999-4940-867F-23AFC13F9DAA}" srcId="{FB06BCC6-083E-478E-BFBB-2738445B573F}" destId="{88991D84-7535-4B69-B089-A40F0C76EC66}" srcOrd="1" destOrd="0" parTransId="{E1A1476C-EB2A-4ED9-907E-9A8E6808F529}" sibTransId="{A325D2F7-9A45-4ECF-932B-2B179605F958}"/>
    <dgm:cxn modelId="{DB670F39-21FC-4FE2-AC7E-591A5AD14956}" type="presOf" srcId="{E15A9DE6-D525-44C3-9907-F1CDE1F738B6}" destId="{51DF87C5-D7FD-4F33-A1FF-700B77766524}" srcOrd="0" destOrd="0" presId="urn:microsoft.com/office/officeart/2008/layout/LinedList"/>
    <dgm:cxn modelId="{FF1DAC3C-FADB-4CF6-8DC0-7B32776C773C}" type="presOf" srcId="{FB06BCC6-083E-478E-BFBB-2738445B573F}" destId="{42A3884B-BB93-49ED-A558-B03548B71A6A}" srcOrd="0" destOrd="0" presId="urn:microsoft.com/office/officeart/2008/layout/LinedList"/>
    <dgm:cxn modelId="{FB4781A4-B2FC-461C-96BF-C69AC1BB538B}" type="presOf" srcId="{88991D84-7535-4B69-B089-A40F0C76EC66}" destId="{FCE941E1-2DD8-4AE3-9F06-CCB8A4C7B512}" srcOrd="0" destOrd="0" presId="urn:microsoft.com/office/officeart/2008/layout/LinedList"/>
    <dgm:cxn modelId="{C031DBA4-EBF5-4661-AA5B-0A2BDEFFD1C6}" srcId="{FB06BCC6-083E-478E-BFBB-2738445B573F}" destId="{E15A9DE6-D525-44C3-9907-F1CDE1F738B6}" srcOrd="2" destOrd="0" parTransId="{F2613AF1-FAB9-4EA4-923E-55BB78C9E49C}" sibTransId="{5F261F15-FC9C-4907-98C0-6B06CE363120}"/>
    <dgm:cxn modelId="{FC38B5B4-608C-4CF9-A2C3-6676D98A23B6}" srcId="{FB06BCC6-083E-478E-BFBB-2738445B573F}" destId="{8F9A3A1A-E2F1-45CC-A7D4-47186E3DBA63}" srcOrd="0" destOrd="0" parTransId="{9090946A-CE9A-4C54-99D3-C594BA52E3C3}" sibTransId="{65C61E2E-8FBE-4E4E-AFCF-2DC6FC08D9AB}"/>
    <dgm:cxn modelId="{2F0E6FB5-02E0-473C-BA79-C2AC7AEE83F3}" type="presOf" srcId="{8F9A3A1A-E2F1-45CC-A7D4-47186E3DBA63}" destId="{FA6C9E14-E8E5-49AE-9105-15FDAB8031FD}" srcOrd="0" destOrd="0" presId="urn:microsoft.com/office/officeart/2008/layout/LinedList"/>
    <dgm:cxn modelId="{F4FABB42-A8A1-4A4F-83F4-3A65B16AD754}" type="presParOf" srcId="{42A3884B-BB93-49ED-A558-B03548B71A6A}" destId="{BDE93AEC-C6E1-4909-ABF7-C22EF4462E98}" srcOrd="0" destOrd="0" presId="urn:microsoft.com/office/officeart/2008/layout/LinedList"/>
    <dgm:cxn modelId="{7C1D39F8-AD0E-43A3-B877-CC14CE0076DA}" type="presParOf" srcId="{42A3884B-BB93-49ED-A558-B03548B71A6A}" destId="{14E3377A-39FF-45DC-A4E6-D908BC8CBEDE}" srcOrd="1" destOrd="0" presId="urn:microsoft.com/office/officeart/2008/layout/LinedList"/>
    <dgm:cxn modelId="{8F731FA0-C711-4C33-8C1F-0C7D9EBE9C05}" type="presParOf" srcId="{14E3377A-39FF-45DC-A4E6-D908BC8CBEDE}" destId="{FA6C9E14-E8E5-49AE-9105-15FDAB8031FD}" srcOrd="0" destOrd="0" presId="urn:microsoft.com/office/officeart/2008/layout/LinedList"/>
    <dgm:cxn modelId="{960A2748-B77E-4BBF-8623-7DC15600FCF7}" type="presParOf" srcId="{14E3377A-39FF-45DC-A4E6-D908BC8CBEDE}" destId="{7A728F6C-5235-47B9-8F99-39A7ABF44FFE}" srcOrd="1" destOrd="0" presId="urn:microsoft.com/office/officeart/2008/layout/LinedList"/>
    <dgm:cxn modelId="{42981CD4-B190-4669-898B-051DBE7A4A2C}" type="presParOf" srcId="{42A3884B-BB93-49ED-A558-B03548B71A6A}" destId="{3207D0F4-08D2-48ED-B36B-7CA3E94C0481}" srcOrd="2" destOrd="0" presId="urn:microsoft.com/office/officeart/2008/layout/LinedList"/>
    <dgm:cxn modelId="{675B6237-DCE1-4067-91A5-F498BCE53411}" type="presParOf" srcId="{42A3884B-BB93-49ED-A558-B03548B71A6A}" destId="{8D1DE560-EDF8-4B60-B3E6-7EE3BC0E4F28}" srcOrd="3" destOrd="0" presId="urn:microsoft.com/office/officeart/2008/layout/LinedList"/>
    <dgm:cxn modelId="{6426DFED-83E4-4259-BA67-452ACF7BCB22}" type="presParOf" srcId="{8D1DE560-EDF8-4B60-B3E6-7EE3BC0E4F28}" destId="{FCE941E1-2DD8-4AE3-9F06-CCB8A4C7B512}" srcOrd="0" destOrd="0" presId="urn:microsoft.com/office/officeart/2008/layout/LinedList"/>
    <dgm:cxn modelId="{2650F500-4150-495C-8278-DBAF84CB8CC7}" type="presParOf" srcId="{8D1DE560-EDF8-4B60-B3E6-7EE3BC0E4F28}" destId="{66D684AD-6E32-45C2-9526-FC84A8289258}" srcOrd="1" destOrd="0" presId="urn:microsoft.com/office/officeart/2008/layout/LinedList"/>
    <dgm:cxn modelId="{8D0CCF53-6229-48A6-9F3F-DB3E87A07928}" type="presParOf" srcId="{42A3884B-BB93-49ED-A558-B03548B71A6A}" destId="{4CF070AE-CD62-488E-99CC-6AE42125BEF8}" srcOrd="4" destOrd="0" presId="urn:microsoft.com/office/officeart/2008/layout/LinedList"/>
    <dgm:cxn modelId="{1128F1B9-774F-43FC-B739-22C6F385828E}" type="presParOf" srcId="{42A3884B-BB93-49ED-A558-B03548B71A6A}" destId="{2E8F3769-CAA1-46FF-AC1D-F3CB8046A5BB}" srcOrd="5" destOrd="0" presId="urn:microsoft.com/office/officeart/2008/layout/LinedList"/>
    <dgm:cxn modelId="{6E4353B9-3EC8-45B1-8417-49C95F529E4A}" type="presParOf" srcId="{2E8F3769-CAA1-46FF-AC1D-F3CB8046A5BB}" destId="{51DF87C5-D7FD-4F33-A1FF-700B77766524}" srcOrd="0" destOrd="0" presId="urn:microsoft.com/office/officeart/2008/layout/LinedList"/>
    <dgm:cxn modelId="{C6EF75B7-9678-4E53-B89F-0D87701571EB}" type="presParOf" srcId="{2E8F3769-CAA1-46FF-AC1D-F3CB8046A5BB}" destId="{1C984585-E783-487C-882B-43ECCC766A6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5289E1-1734-43A3-86BA-EEBC356B3483}">
      <dsp:nvSpPr>
        <dsp:cNvPr id="0" name=""/>
        <dsp:cNvSpPr/>
      </dsp:nvSpPr>
      <dsp:spPr>
        <a:xfrm>
          <a:off x="0" y="392801"/>
          <a:ext cx="6735443" cy="155843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A health and demographic surveillance system (HDSS) is a population-based health and vital event registration system that regularly monitors demographic and health events in a geographically defined population (Sankoh et all, 2005). </a:t>
          </a:r>
        </a:p>
      </dsp:txBody>
      <dsp:txXfrm>
        <a:off x="76077" y="468878"/>
        <a:ext cx="6583289" cy="1406285"/>
      </dsp:txXfrm>
    </dsp:sp>
    <dsp:sp modelId="{80AC906E-4327-4032-80E6-292B7EFACC04}">
      <dsp:nvSpPr>
        <dsp:cNvPr id="0" name=""/>
        <dsp:cNvSpPr/>
      </dsp:nvSpPr>
      <dsp:spPr>
        <a:xfrm>
          <a:off x="0" y="2003081"/>
          <a:ext cx="6735443" cy="1558439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These events include births, deaths, and migration, and are updated periodically, with intervals ranging from quarterly to biannual to yearly (Clark, 2005). </a:t>
          </a:r>
        </a:p>
      </dsp:txBody>
      <dsp:txXfrm>
        <a:off x="76077" y="2079158"/>
        <a:ext cx="6583289" cy="1406285"/>
      </dsp:txXfrm>
    </dsp:sp>
    <dsp:sp modelId="{132F5E36-EA4F-4346-9FF7-D8CB315915AC}">
      <dsp:nvSpPr>
        <dsp:cNvPr id="0" name=""/>
        <dsp:cNvSpPr/>
      </dsp:nvSpPr>
      <dsp:spPr>
        <a:xfrm>
          <a:off x="0" y="3613361"/>
          <a:ext cx="6735443" cy="1558439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Such a dynamic platform can detect new health events, track long-term population changes through fertility and migration rates, and measure interventions' effectiveness, thereby generating evidence to guide health policy and programmatic decision-making (Ye, 2012). </a:t>
          </a:r>
        </a:p>
      </dsp:txBody>
      <dsp:txXfrm>
        <a:off x="76077" y="3689438"/>
        <a:ext cx="6583289" cy="14062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337AFE-1DE4-4B98-80C7-2A36B9B60426}">
      <dsp:nvSpPr>
        <dsp:cNvPr id="0" name=""/>
        <dsp:cNvSpPr/>
      </dsp:nvSpPr>
      <dsp:spPr>
        <a:xfrm>
          <a:off x="0" y="2096402"/>
          <a:ext cx="10927829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AE801C-9B8C-4A2A-8D10-752C3104BC72}">
      <dsp:nvSpPr>
        <dsp:cNvPr id="0" name=""/>
        <dsp:cNvSpPr/>
      </dsp:nvSpPr>
      <dsp:spPr>
        <a:xfrm>
          <a:off x="263537" y="1299769"/>
          <a:ext cx="3845656" cy="50313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20th century</a:t>
          </a:r>
        </a:p>
      </dsp:txBody>
      <dsp:txXfrm>
        <a:off x="263537" y="1299769"/>
        <a:ext cx="3845656" cy="503136"/>
      </dsp:txXfrm>
    </dsp:sp>
    <dsp:sp modelId="{8F0D686E-833F-4CA1-8D6D-E0ECBAE5A68C}">
      <dsp:nvSpPr>
        <dsp:cNvPr id="0" name=""/>
        <dsp:cNvSpPr/>
      </dsp:nvSpPr>
      <dsp:spPr>
        <a:xfrm>
          <a:off x="263537" y="159221"/>
          <a:ext cx="3845656" cy="1140547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875" tIns="142875" rIns="142875" bIns="142875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HDSS emerged in the mid-20th century as a response to the need for detailed, continuous mortality and morbidity data in low-income countries (Herbst and Network). </a:t>
          </a:r>
        </a:p>
      </dsp:txBody>
      <dsp:txXfrm>
        <a:off x="263537" y="159221"/>
        <a:ext cx="3845656" cy="1140547"/>
      </dsp:txXfrm>
    </dsp:sp>
    <dsp:sp modelId="{723D13E7-910C-4369-934A-C6A4656B9E32}">
      <dsp:nvSpPr>
        <dsp:cNvPr id="0" name=""/>
        <dsp:cNvSpPr/>
      </dsp:nvSpPr>
      <dsp:spPr>
        <a:xfrm>
          <a:off x="2186366" y="1802906"/>
          <a:ext cx="0" cy="293496"/>
        </a:xfrm>
        <a:prstGeom prst="line">
          <a:avLst/>
        </a:pr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DCF23A-74A1-4134-BACE-1DA2A29F28F7}">
      <dsp:nvSpPr>
        <dsp:cNvPr id="0" name=""/>
        <dsp:cNvSpPr/>
      </dsp:nvSpPr>
      <dsp:spPr>
        <a:xfrm>
          <a:off x="2448570" y="2389898"/>
          <a:ext cx="3845656" cy="503136"/>
        </a:xfrm>
        <a:prstGeom prst="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1956</a:t>
          </a:r>
        </a:p>
      </dsp:txBody>
      <dsp:txXfrm>
        <a:off x="2448570" y="2389898"/>
        <a:ext cx="3845656" cy="503136"/>
      </dsp:txXfrm>
    </dsp:sp>
    <dsp:sp modelId="{CD8A9F0B-16ED-4001-94DA-00FA7815D2DF}">
      <dsp:nvSpPr>
        <dsp:cNvPr id="0" name=""/>
        <dsp:cNvSpPr/>
      </dsp:nvSpPr>
      <dsp:spPr>
        <a:xfrm>
          <a:off x="2448570" y="2893035"/>
          <a:ext cx="3845656" cy="712842"/>
        </a:xfrm>
        <a:prstGeom prst="rect">
          <a:avLst/>
        </a:prstGeom>
        <a:solidFill>
          <a:schemeClr val="accent5">
            <a:tint val="40000"/>
            <a:alpha val="90000"/>
            <a:hueOff val="-2463918"/>
            <a:satOff val="-4272"/>
            <a:lumOff val="-43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2463918"/>
              <a:satOff val="-4272"/>
              <a:lumOff val="-4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875" tIns="142875" rIns="142875" bIns="142875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The earliest HDSS sites include the Gwembe HDSS (Zambia), established in 1956</a:t>
          </a:r>
        </a:p>
      </dsp:txBody>
      <dsp:txXfrm>
        <a:off x="2448570" y="2893035"/>
        <a:ext cx="3845656" cy="712842"/>
      </dsp:txXfrm>
    </dsp:sp>
    <dsp:sp modelId="{93BD923A-BF42-4AAA-9A7B-649DDB45CC6A}">
      <dsp:nvSpPr>
        <dsp:cNvPr id="0" name=""/>
        <dsp:cNvSpPr/>
      </dsp:nvSpPr>
      <dsp:spPr>
        <a:xfrm>
          <a:off x="4371398" y="2096402"/>
          <a:ext cx="0" cy="293496"/>
        </a:xfrm>
        <a:prstGeom prst="line">
          <a:avLst/>
        </a:prstGeom>
        <a:noFill/>
        <a:ln w="635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75E73D-DD8D-4862-B7FB-9B76CEB5BBE0}">
      <dsp:nvSpPr>
        <dsp:cNvPr id="0" name=""/>
        <dsp:cNvSpPr/>
      </dsp:nvSpPr>
      <dsp:spPr>
        <a:xfrm rot="2700000">
          <a:off x="2153753" y="2063790"/>
          <a:ext cx="65224" cy="6522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55122D-F0E6-4415-9EBD-539B0D56EDA0}">
      <dsp:nvSpPr>
        <dsp:cNvPr id="0" name=""/>
        <dsp:cNvSpPr/>
      </dsp:nvSpPr>
      <dsp:spPr>
        <a:xfrm rot="2700000">
          <a:off x="4338786" y="2063790"/>
          <a:ext cx="65224" cy="65224"/>
        </a:xfrm>
        <a:prstGeom prst="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7B0796-8E8A-4A6A-8E6B-B7C14318597C}">
      <dsp:nvSpPr>
        <dsp:cNvPr id="0" name=""/>
        <dsp:cNvSpPr/>
      </dsp:nvSpPr>
      <dsp:spPr>
        <a:xfrm>
          <a:off x="4633602" y="1299769"/>
          <a:ext cx="3845656" cy="503136"/>
        </a:xfrm>
        <a:prstGeom prst="rect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1986</a:t>
          </a:r>
        </a:p>
      </dsp:txBody>
      <dsp:txXfrm>
        <a:off x="4633602" y="1299769"/>
        <a:ext cx="3845656" cy="503136"/>
      </dsp:txXfrm>
    </dsp:sp>
    <dsp:sp modelId="{71970355-B3F7-4B31-AF78-F9E5B2DB8F91}">
      <dsp:nvSpPr>
        <dsp:cNvPr id="0" name=""/>
        <dsp:cNvSpPr/>
      </dsp:nvSpPr>
      <dsp:spPr>
        <a:xfrm>
          <a:off x="4633602" y="586927"/>
          <a:ext cx="3845656" cy="712842"/>
        </a:xfrm>
        <a:prstGeom prst="rect">
          <a:avLst/>
        </a:prstGeom>
        <a:solidFill>
          <a:schemeClr val="accent5">
            <a:tint val="40000"/>
            <a:alpha val="90000"/>
            <a:hueOff val="-4927837"/>
            <a:satOff val="-8544"/>
            <a:lumOff val="-85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4927837"/>
              <a:satOff val="-8544"/>
              <a:lumOff val="-8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875" tIns="142875" rIns="142875" bIns="142875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The first HDSS in Ethiopia was Butajira HDSS, established in 1986(Berhane Y 2000).</a:t>
          </a:r>
        </a:p>
      </dsp:txBody>
      <dsp:txXfrm>
        <a:off x="4633602" y="586927"/>
        <a:ext cx="3845656" cy="712842"/>
      </dsp:txXfrm>
    </dsp:sp>
    <dsp:sp modelId="{E32B3857-02F7-4C5F-BC90-FD98377B939A}">
      <dsp:nvSpPr>
        <dsp:cNvPr id="0" name=""/>
        <dsp:cNvSpPr/>
      </dsp:nvSpPr>
      <dsp:spPr>
        <a:xfrm>
          <a:off x="6556430" y="1802906"/>
          <a:ext cx="0" cy="293496"/>
        </a:xfrm>
        <a:prstGeom prst="line">
          <a:avLst/>
        </a:prstGeom>
        <a:noFill/>
        <a:ln w="635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0E0C58-E674-4B26-BEA6-96525363FEC2}">
      <dsp:nvSpPr>
        <dsp:cNvPr id="0" name=""/>
        <dsp:cNvSpPr/>
      </dsp:nvSpPr>
      <dsp:spPr>
        <a:xfrm>
          <a:off x="6818634" y="2389898"/>
          <a:ext cx="3845656" cy="503136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2023</a:t>
          </a:r>
        </a:p>
      </dsp:txBody>
      <dsp:txXfrm>
        <a:off x="6818634" y="2389898"/>
        <a:ext cx="3845656" cy="503136"/>
      </dsp:txXfrm>
    </dsp:sp>
    <dsp:sp modelId="{D778A210-D848-4009-9B50-5EBC5D135F91}">
      <dsp:nvSpPr>
        <dsp:cNvPr id="0" name=""/>
        <dsp:cNvSpPr/>
      </dsp:nvSpPr>
      <dsp:spPr>
        <a:xfrm>
          <a:off x="6818634" y="2893035"/>
          <a:ext cx="3845656" cy="918774"/>
        </a:xfrm>
        <a:prstGeom prst="rect">
          <a:avLst/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875" tIns="142875" rIns="142875" bIns="142875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Subsequently, many universities in Ethiopia have established HDSS sites, mainly in rural areas (EPHI</a:t>
          </a:r>
        </a:p>
      </dsp:txBody>
      <dsp:txXfrm>
        <a:off x="6818634" y="2893035"/>
        <a:ext cx="3845656" cy="918774"/>
      </dsp:txXfrm>
    </dsp:sp>
    <dsp:sp modelId="{6E66F108-42F5-4E1F-BCD5-41C8B8A1E2D2}">
      <dsp:nvSpPr>
        <dsp:cNvPr id="0" name=""/>
        <dsp:cNvSpPr/>
      </dsp:nvSpPr>
      <dsp:spPr>
        <a:xfrm>
          <a:off x="8741462" y="2096402"/>
          <a:ext cx="0" cy="293496"/>
        </a:xfrm>
        <a:prstGeom prst="line">
          <a:avLst/>
        </a:prstGeom>
        <a:noFill/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BD626E-B8D7-43AE-A3DE-B9616F7B6C84}">
      <dsp:nvSpPr>
        <dsp:cNvPr id="0" name=""/>
        <dsp:cNvSpPr/>
      </dsp:nvSpPr>
      <dsp:spPr>
        <a:xfrm rot="2700000">
          <a:off x="6523818" y="2063790"/>
          <a:ext cx="65224" cy="65224"/>
        </a:xfrm>
        <a:prstGeom prst="rect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DA5624-4375-4510-8077-EA6728B4DAB7}">
      <dsp:nvSpPr>
        <dsp:cNvPr id="0" name=""/>
        <dsp:cNvSpPr/>
      </dsp:nvSpPr>
      <dsp:spPr>
        <a:xfrm rot="2700000">
          <a:off x="8708850" y="2063790"/>
          <a:ext cx="65224" cy="65224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35055E-323B-4F3C-B6B1-43E1B23D225D}">
      <dsp:nvSpPr>
        <dsp:cNvPr id="0" name=""/>
        <dsp:cNvSpPr/>
      </dsp:nvSpPr>
      <dsp:spPr>
        <a:xfrm>
          <a:off x="0" y="0"/>
          <a:ext cx="629171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E443F3-8564-4487-91F4-7A6E5397C155}">
      <dsp:nvSpPr>
        <dsp:cNvPr id="0" name=""/>
        <dsp:cNvSpPr/>
      </dsp:nvSpPr>
      <dsp:spPr>
        <a:xfrm>
          <a:off x="0" y="0"/>
          <a:ext cx="6291714" cy="1382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At the time, approximately 51.5% (35 582) of the population were male and 48.5% (33 439) were female. Women of reproductive age account for a quarter of the total population.</a:t>
          </a:r>
        </a:p>
      </dsp:txBody>
      <dsp:txXfrm>
        <a:off x="0" y="0"/>
        <a:ext cx="6291714" cy="1382683"/>
      </dsp:txXfrm>
    </dsp:sp>
    <dsp:sp modelId="{52677AB7-275F-4FEA-9BFF-F7C44FAE6898}">
      <dsp:nvSpPr>
        <dsp:cNvPr id="0" name=""/>
        <dsp:cNvSpPr/>
      </dsp:nvSpPr>
      <dsp:spPr>
        <a:xfrm>
          <a:off x="0" y="1382683"/>
          <a:ext cx="629171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0B3D08-7248-4417-927A-53DE7E48D58D}">
      <dsp:nvSpPr>
        <dsp:cNvPr id="0" name=""/>
        <dsp:cNvSpPr/>
      </dsp:nvSpPr>
      <dsp:spPr>
        <a:xfrm>
          <a:off x="0" y="1382683"/>
          <a:ext cx="6291714" cy="1382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At baseline, the participation rate was 100%; however, due to various factors such as migration, death or refusal to participate, we observed a dropout rate of 0.08% between the ﬁrst and second rounds of data collection.</a:t>
          </a:r>
        </a:p>
      </dsp:txBody>
      <dsp:txXfrm>
        <a:off x="0" y="1382683"/>
        <a:ext cx="6291714" cy="1382683"/>
      </dsp:txXfrm>
    </dsp:sp>
    <dsp:sp modelId="{CAB75A4A-39D7-4B0E-95F2-17B3E0F7A541}">
      <dsp:nvSpPr>
        <dsp:cNvPr id="0" name=""/>
        <dsp:cNvSpPr/>
      </dsp:nvSpPr>
      <dsp:spPr>
        <a:xfrm>
          <a:off x="0" y="2765367"/>
          <a:ext cx="629171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C1E3D2-FE30-4663-8B97-A674A8E4C5EB}">
      <dsp:nvSpPr>
        <dsp:cNvPr id="0" name=""/>
        <dsp:cNvSpPr/>
      </dsp:nvSpPr>
      <dsp:spPr>
        <a:xfrm>
          <a:off x="0" y="2765367"/>
          <a:ext cx="6291714" cy="1382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Data on marital status, immunization, pregnancies, births, marriages, migrations and deaths were monitored and updated biannually. </a:t>
          </a:r>
        </a:p>
      </dsp:txBody>
      <dsp:txXfrm>
        <a:off x="0" y="2765367"/>
        <a:ext cx="6291714" cy="1382683"/>
      </dsp:txXfrm>
    </dsp:sp>
    <dsp:sp modelId="{201324ED-C571-4BA2-8BD5-26956FFCFF01}">
      <dsp:nvSpPr>
        <dsp:cNvPr id="0" name=""/>
        <dsp:cNvSpPr/>
      </dsp:nvSpPr>
      <dsp:spPr>
        <a:xfrm>
          <a:off x="0" y="4148051"/>
          <a:ext cx="629171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E0FEE6-1965-40AF-9E98-C7A6084BD2C6}">
      <dsp:nvSpPr>
        <dsp:cNvPr id="0" name=""/>
        <dsp:cNvSpPr/>
      </dsp:nvSpPr>
      <dsp:spPr>
        <a:xfrm>
          <a:off x="0" y="4148051"/>
          <a:ext cx="6291714" cy="1382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The project involves a multidisciplinary team, an excellent research setup and well-trained data collectors, and is afﬁliated with Hawassa University.</a:t>
          </a:r>
        </a:p>
      </dsp:txBody>
      <dsp:txXfrm>
        <a:off x="0" y="4148051"/>
        <a:ext cx="6291714" cy="13826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31B18F-40B6-4756-849F-5A20314F66E7}">
      <dsp:nvSpPr>
        <dsp:cNvPr id="0" name=""/>
        <dsp:cNvSpPr/>
      </dsp:nvSpPr>
      <dsp:spPr>
        <a:xfrm>
          <a:off x="0" y="0"/>
          <a:ext cx="6735443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52C2EA-1DCB-4CCD-B2CC-EBA3ED4BB645}">
      <dsp:nvSpPr>
        <dsp:cNvPr id="0" name=""/>
        <dsp:cNvSpPr/>
      </dsp:nvSpPr>
      <dsp:spPr>
        <a:xfrm>
          <a:off x="0" y="0"/>
          <a:ext cx="6735443" cy="1391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The Dale-Wonsho cohort is located in southern Ethiopia. </a:t>
          </a:r>
        </a:p>
      </dsp:txBody>
      <dsp:txXfrm>
        <a:off x="0" y="0"/>
        <a:ext cx="6735443" cy="1391150"/>
      </dsp:txXfrm>
    </dsp:sp>
    <dsp:sp modelId="{867FC73C-56B1-4015-A0CC-5C8A43F17790}">
      <dsp:nvSpPr>
        <dsp:cNvPr id="0" name=""/>
        <dsp:cNvSpPr/>
      </dsp:nvSpPr>
      <dsp:spPr>
        <a:xfrm>
          <a:off x="0" y="1391150"/>
          <a:ext cx="6735443" cy="0"/>
        </a:xfrm>
        <a:prstGeom prst="line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070545-11F0-4365-8B69-5065F489E6D6}">
      <dsp:nvSpPr>
        <dsp:cNvPr id="0" name=""/>
        <dsp:cNvSpPr/>
      </dsp:nvSpPr>
      <dsp:spPr>
        <a:xfrm>
          <a:off x="0" y="1391150"/>
          <a:ext cx="6735443" cy="1391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It is one of the most densely populated areas in southern Ethiopia, with a population density of 533 persons/km</a:t>
          </a:r>
          <a:r>
            <a:rPr lang="en-US" sz="2100" kern="1200" baseline="30000"/>
            <a:t>2</a:t>
          </a:r>
          <a:r>
            <a:rPr lang="en-US" sz="2100" kern="1200"/>
            <a:t>. </a:t>
          </a:r>
        </a:p>
      </dsp:txBody>
      <dsp:txXfrm>
        <a:off x="0" y="1391150"/>
        <a:ext cx="6735443" cy="1391150"/>
      </dsp:txXfrm>
    </dsp:sp>
    <dsp:sp modelId="{61834B92-8E3F-44FB-AA8E-6E123019150B}">
      <dsp:nvSpPr>
        <dsp:cNvPr id="0" name=""/>
        <dsp:cNvSpPr/>
      </dsp:nvSpPr>
      <dsp:spPr>
        <a:xfrm>
          <a:off x="0" y="2782301"/>
          <a:ext cx="6735443" cy="0"/>
        </a:xfrm>
        <a:prstGeom prst="line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F722A5-88AC-4880-82F8-BC3F51985EE9}">
      <dsp:nvSpPr>
        <dsp:cNvPr id="0" name=""/>
        <dsp:cNvSpPr/>
      </dsp:nvSpPr>
      <dsp:spPr>
        <a:xfrm>
          <a:off x="0" y="2782301"/>
          <a:ext cx="6735443" cy="1391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The Dale district covers an area of 30 212 km</a:t>
          </a:r>
          <a:r>
            <a:rPr lang="en-US" sz="2100" kern="1200" baseline="30000"/>
            <a:t>2</a:t>
          </a:r>
          <a:r>
            <a:rPr lang="en-US" sz="2100" kern="1200"/>
            <a:t>, situated at latitude 6.6931</a:t>
          </a:r>
          <a:r>
            <a:rPr lang="en-US" sz="2100" kern="1200" baseline="30000"/>
            <a:t>◦</a:t>
          </a:r>
          <a:r>
            <a:rPr lang="en-US" sz="2100" kern="1200"/>
            <a:t> or 6</a:t>
          </a:r>
          <a:r>
            <a:rPr lang="en-US" sz="2100" kern="1200" baseline="30000"/>
            <a:t>◦</a:t>
          </a:r>
          <a:r>
            <a:rPr lang="en-US" sz="2100" kern="1200"/>
            <a:t> 41</a:t>
          </a:r>
          <a:r>
            <a:rPr lang="en-US" sz="2100" kern="1200" baseline="30000"/>
            <a:t>'</a:t>
          </a:r>
          <a:r>
            <a:rPr lang="en-US" sz="2100" kern="1200"/>
            <a:t> 35</a:t>
          </a:r>
          <a:r>
            <a:rPr lang="en-US" sz="2100" kern="1200" baseline="30000"/>
            <a:t>''</a:t>
          </a:r>
          <a:r>
            <a:rPr lang="en-US" sz="2100" kern="1200"/>
            <a:t>N and longitude 38.35461</a:t>
          </a:r>
          <a:r>
            <a:rPr lang="en-US" sz="2100" kern="1200" baseline="30000"/>
            <a:t>◦</a:t>
          </a:r>
          <a:r>
            <a:rPr lang="en-US" sz="2100" kern="1200"/>
            <a:t> or 38</a:t>
          </a:r>
          <a:r>
            <a:rPr lang="en-US" sz="2100" kern="1200" baseline="30000"/>
            <a:t>◦</a:t>
          </a:r>
          <a:r>
            <a:rPr lang="en-US" sz="2100" kern="1200"/>
            <a:t> 21</a:t>
          </a:r>
          <a:r>
            <a:rPr lang="en-US" sz="2100" kern="1200" baseline="30000"/>
            <a:t>'</a:t>
          </a:r>
          <a:r>
            <a:rPr lang="en-US" sz="2100" kern="1200"/>
            <a:t> 17</a:t>
          </a:r>
          <a:r>
            <a:rPr lang="en-US" sz="2100" kern="1200" baseline="30000"/>
            <a:t>''</a:t>
          </a:r>
          <a:r>
            <a:rPr lang="en-US" sz="2100" kern="1200"/>
            <a:t>E, with a population of 268 839 people and an estimated 53 768 households.</a:t>
          </a:r>
        </a:p>
      </dsp:txBody>
      <dsp:txXfrm>
        <a:off x="0" y="2782301"/>
        <a:ext cx="6735443" cy="1391150"/>
      </dsp:txXfrm>
    </dsp:sp>
    <dsp:sp modelId="{F3A1AE76-B792-40C4-991B-EA68C42C2D92}">
      <dsp:nvSpPr>
        <dsp:cNvPr id="0" name=""/>
        <dsp:cNvSpPr/>
      </dsp:nvSpPr>
      <dsp:spPr>
        <a:xfrm>
          <a:off x="0" y="4173451"/>
          <a:ext cx="6735443" cy="0"/>
        </a:xfrm>
        <a:prstGeom prst="lin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7D60E2-7652-4460-B1B5-7DD8A6331842}">
      <dsp:nvSpPr>
        <dsp:cNvPr id="0" name=""/>
        <dsp:cNvSpPr/>
      </dsp:nvSpPr>
      <dsp:spPr>
        <a:xfrm>
          <a:off x="0" y="4173451"/>
          <a:ext cx="6735443" cy="1391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Dale district consists of 36 rural and two urban kebeles, which are the lowest administrative structures. </a:t>
          </a:r>
        </a:p>
      </dsp:txBody>
      <dsp:txXfrm>
        <a:off x="0" y="4173451"/>
        <a:ext cx="6735443" cy="13911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CA8D75-2706-491F-BEED-157A72995F44}">
      <dsp:nvSpPr>
        <dsp:cNvPr id="0" name=""/>
        <dsp:cNvSpPr/>
      </dsp:nvSpPr>
      <dsp:spPr>
        <a:xfrm>
          <a:off x="0" y="33925"/>
          <a:ext cx="6735443" cy="178425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Wonsho district covers an area of 14 528 km</a:t>
          </a:r>
          <a:r>
            <a:rPr lang="en-US" sz="2500" kern="1200" baseline="30000"/>
            <a:t>2</a:t>
          </a:r>
          <a:r>
            <a:rPr lang="en-US" sz="2500" kern="1200"/>
            <a:t>, inhabited by 129 730 people living in 17 rural and one urban kebele, with a total of 21 857 households. </a:t>
          </a:r>
        </a:p>
      </dsp:txBody>
      <dsp:txXfrm>
        <a:off x="87100" y="121025"/>
        <a:ext cx="6561243" cy="1610050"/>
      </dsp:txXfrm>
    </dsp:sp>
    <dsp:sp modelId="{2F6EB112-E23D-4244-99F2-06FAA4433416}">
      <dsp:nvSpPr>
        <dsp:cNvPr id="0" name=""/>
        <dsp:cNvSpPr/>
      </dsp:nvSpPr>
      <dsp:spPr>
        <a:xfrm>
          <a:off x="0" y="1890176"/>
          <a:ext cx="6735443" cy="1784250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Both districts are renowned for their coffee and crop production and sale. </a:t>
          </a:r>
        </a:p>
      </dsp:txBody>
      <dsp:txXfrm>
        <a:off x="87100" y="1977276"/>
        <a:ext cx="6561243" cy="1610050"/>
      </dsp:txXfrm>
    </dsp:sp>
    <dsp:sp modelId="{6D6BCDC8-C5AB-45BA-B0A8-1ED1E43259BF}">
      <dsp:nvSpPr>
        <dsp:cNvPr id="0" name=""/>
        <dsp:cNvSpPr/>
      </dsp:nvSpPr>
      <dsp:spPr>
        <a:xfrm>
          <a:off x="0" y="3746426"/>
          <a:ext cx="6735443" cy="1784250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Dale district has 10 health centres and 33 health posts, whereas Wonsho district has five health centres and 17 health posts.</a:t>
          </a:r>
        </a:p>
      </dsp:txBody>
      <dsp:txXfrm>
        <a:off x="87100" y="3833526"/>
        <a:ext cx="6561243" cy="16100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BBF0F9-85AC-410B-AFAD-B15DADD122E0}">
      <dsp:nvSpPr>
        <dsp:cNvPr id="0" name=""/>
        <dsp:cNvSpPr/>
      </dsp:nvSpPr>
      <dsp:spPr>
        <a:xfrm>
          <a:off x="0" y="143861"/>
          <a:ext cx="6735443" cy="17128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Agriculture is the primary source of income for the inhabitants of the site, who primarily produce Enset (false banana) coffee, maize, teff, barley and a variety of fruits, vegetables and livestock. </a:t>
          </a:r>
        </a:p>
      </dsp:txBody>
      <dsp:txXfrm>
        <a:off x="83616" y="227477"/>
        <a:ext cx="6568211" cy="1545648"/>
      </dsp:txXfrm>
    </dsp:sp>
    <dsp:sp modelId="{2B88FFE4-A54B-4B88-AE5B-851D3102C5F5}">
      <dsp:nvSpPr>
        <dsp:cNvPr id="0" name=""/>
        <dsp:cNvSpPr/>
      </dsp:nvSpPr>
      <dsp:spPr>
        <a:xfrm>
          <a:off x="0" y="1925861"/>
          <a:ext cx="6735443" cy="1712880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There is one government general hospital and 15 health centres that provide medical services, as well as 53 health posts and eight private clinics.</a:t>
          </a:r>
        </a:p>
      </dsp:txBody>
      <dsp:txXfrm>
        <a:off x="83616" y="2009477"/>
        <a:ext cx="6568211" cy="1545648"/>
      </dsp:txXfrm>
    </dsp:sp>
    <dsp:sp modelId="{7489F5EE-0BF3-420A-83D0-E3DCFB8C7DBD}">
      <dsp:nvSpPr>
        <dsp:cNvPr id="0" name=""/>
        <dsp:cNvSpPr/>
      </dsp:nvSpPr>
      <dsp:spPr>
        <a:xfrm>
          <a:off x="0" y="3707861"/>
          <a:ext cx="6735443" cy="1712880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The Dale-Wonsho cohort was established in 2017 to ad- dress the lack of comprehensive health and demographic data in rural southern Ethiopia. </a:t>
          </a:r>
        </a:p>
      </dsp:txBody>
      <dsp:txXfrm>
        <a:off x="83616" y="3791477"/>
        <a:ext cx="6568211" cy="15456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7CD65F-16C8-47AB-9EB8-E09E1658297A}">
      <dsp:nvSpPr>
        <dsp:cNvPr id="0" name=""/>
        <dsp:cNvSpPr/>
      </dsp:nvSpPr>
      <dsp:spPr>
        <a:xfrm>
          <a:off x="0" y="0"/>
          <a:ext cx="673544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2DE212-15EE-4D1E-BD46-5C243E3A027F}">
      <dsp:nvSpPr>
        <dsp:cNvPr id="0" name=""/>
        <dsp:cNvSpPr/>
      </dsp:nvSpPr>
      <dsp:spPr>
        <a:xfrm>
          <a:off x="0" y="0"/>
          <a:ext cx="6735443" cy="1391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This issue is particularly pressing in developing countries like Ethiopia, where resource constraints limit the ability to conduct regular registration, census and national population-based surveys and surveillance systems. </a:t>
          </a:r>
        </a:p>
      </dsp:txBody>
      <dsp:txXfrm>
        <a:off x="0" y="0"/>
        <a:ext cx="6735443" cy="1391150"/>
      </dsp:txXfrm>
    </dsp:sp>
    <dsp:sp modelId="{7E33C9DA-B164-4D15-837E-50B3B4AF67DA}">
      <dsp:nvSpPr>
        <dsp:cNvPr id="0" name=""/>
        <dsp:cNvSpPr/>
      </dsp:nvSpPr>
      <dsp:spPr>
        <a:xfrm>
          <a:off x="0" y="1391150"/>
          <a:ext cx="673544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63A516-2A78-4401-A964-19F195F9352D}">
      <dsp:nvSpPr>
        <dsp:cNvPr id="0" name=""/>
        <dsp:cNvSpPr/>
      </dsp:nvSpPr>
      <dsp:spPr>
        <a:xfrm>
          <a:off x="0" y="1391150"/>
          <a:ext cx="6735443" cy="1391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As a result, there is often a dearth of health and demographic information at the community or population level, making it difficult to assess health trends accurately and identify areas in need of intervention.</a:t>
          </a:r>
        </a:p>
      </dsp:txBody>
      <dsp:txXfrm>
        <a:off x="0" y="1391150"/>
        <a:ext cx="6735443" cy="1391150"/>
      </dsp:txXfrm>
    </dsp:sp>
    <dsp:sp modelId="{74C3F8C4-FE61-48EE-8723-BC2673877285}">
      <dsp:nvSpPr>
        <dsp:cNvPr id="0" name=""/>
        <dsp:cNvSpPr/>
      </dsp:nvSpPr>
      <dsp:spPr>
        <a:xfrm>
          <a:off x="0" y="2782301"/>
          <a:ext cx="673544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519AEB-2427-4005-9F3E-7CA6E163637F}">
      <dsp:nvSpPr>
        <dsp:cNvPr id="0" name=""/>
        <dsp:cNvSpPr/>
      </dsp:nvSpPr>
      <dsp:spPr>
        <a:xfrm>
          <a:off x="0" y="2782301"/>
          <a:ext cx="6735443" cy="1391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To help address this problem, the site was designed to provide reliable demographic and health indicators for a rural population. </a:t>
          </a:r>
        </a:p>
      </dsp:txBody>
      <dsp:txXfrm>
        <a:off x="0" y="2782301"/>
        <a:ext cx="6735443" cy="1391150"/>
      </dsp:txXfrm>
    </dsp:sp>
    <dsp:sp modelId="{A05BB5B7-1325-4F80-A827-D4790ED43B51}">
      <dsp:nvSpPr>
        <dsp:cNvPr id="0" name=""/>
        <dsp:cNvSpPr/>
      </dsp:nvSpPr>
      <dsp:spPr>
        <a:xfrm>
          <a:off x="0" y="4173451"/>
          <a:ext cx="673544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65C04A-9C24-43CD-8A7D-AE2706C51BD6}">
      <dsp:nvSpPr>
        <dsp:cNvPr id="0" name=""/>
        <dsp:cNvSpPr/>
      </dsp:nvSpPr>
      <dsp:spPr>
        <a:xfrm>
          <a:off x="0" y="4173451"/>
          <a:ext cx="6735443" cy="1391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By establishing a continuous systematic registration of vital events, it aims to complement episodic</a:t>
          </a:r>
          <a:r>
            <a:rPr lang="en-GB" sz="2100" kern="1200"/>
            <a:t> </a:t>
          </a:r>
          <a:endParaRPr lang="en-US" sz="2100" kern="1200"/>
        </a:p>
      </dsp:txBody>
      <dsp:txXfrm>
        <a:off x="0" y="4173451"/>
        <a:ext cx="6735443" cy="139115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95C0EE-777F-4F71-BFF2-B856A7EB1523}">
      <dsp:nvSpPr>
        <dsp:cNvPr id="0" name=""/>
        <dsp:cNvSpPr/>
      </dsp:nvSpPr>
      <dsp:spPr>
        <a:xfrm>
          <a:off x="0" y="15281"/>
          <a:ext cx="6735443" cy="180435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Demographic and health surveys (DHS) by collecting longitudinal data over time, often with multiple household surveys. </a:t>
          </a:r>
        </a:p>
      </dsp:txBody>
      <dsp:txXfrm>
        <a:off x="88082" y="103363"/>
        <a:ext cx="6559279" cy="1628195"/>
      </dsp:txXfrm>
    </dsp:sp>
    <dsp:sp modelId="{64E834B9-71A6-41A2-95BA-619440CFCD77}">
      <dsp:nvSpPr>
        <dsp:cNvPr id="0" name=""/>
        <dsp:cNvSpPr/>
      </dsp:nvSpPr>
      <dsp:spPr>
        <a:xfrm>
          <a:off x="0" y="1880121"/>
          <a:ext cx="6735443" cy="1804359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This approach allows for a more comprehensive understand- ing of health trends and patterns in the region, enabling researchers and policy makers to make better-informed decisions about public health and development initiatives. </a:t>
          </a:r>
        </a:p>
      </dsp:txBody>
      <dsp:txXfrm>
        <a:off x="88082" y="1968203"/>
        <a:ext cx="6559279" cy="1628195"/>
      </dsp:txXfrm>
    </dsp:sp>
    <dsp:sp modelId="{DFB7310E-3453-4A76-83A5-CD3D9DEFCBC5}">
      <dsp:nvSpPr>
        <dsp:cNvPr id="0" name=""/>
        <dsp:cNvSpPr/>
      </dsp:nvSpPr>
      <dsp:spPr>
        <a:xfrm>
          <a:off x="0" y="3744960"/>
          <a:ext cx="6735443" cy="1804359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Overall, the cohort serves as a valuable resource for both researchers and policy makers, providing them with accurate and up-to-date data to guide decision making and improve the health and wellbeing of populations in rural Ethiopia.</a:t>
          </a:r>
        </a:p>
      </dsp:txBody>
      <dsp:txXfrm>
        <a:off x="88082" y="3833042"/>
        <a:ext cx="6559279" cy="162819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E93AEC-C6E1-4909-ABF7-C22EF4462E98}">
      <dsp:nvSpPr>
        <dsp:cNvPr id="0" name=""/>
        <dsp:cNvSpPr/>
      </dsp:nvSpPr>
      <dsp:spPr>
        <a:xfrm>
          <a:off x="0" y="2717"/>
          <a:ext cx="673544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6C9E14-E8E5-49AE-9105-15FDAB8031FD}">
      <dsp:nvSpPr>
        <dsp:cNvPr id="0" name=""/>
        <dsp:cNvSpPr/>
      </dsp:nvSpPr>
      <dsp:spPr>
        <a:xfrm>
          <a:off x="0" y="2717"/>
          <a:ext cx="6735443" cy="1853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In upcoming rounds, the survey will expand to include an</a:t>
          </a:r>
        </a:p>
      </dsp:txBody>
      <dsp:txXfrm>
        <a:off x="0" y="2717"/>
        <a:ext cx="6735443" cy="1853055"/>
      </dsp:txXfrm>
    </dsp:sp>
    <dsp:sp modelId="{3207D0F4-08D2-48ED-B36B-7CA3E94C0481}">
      <dsp:nvSpPr>
        <dsp:cNvPr id="0" name=""/>
        <dsp:cNvSpPr/>
      </dsp:nvSpPr>
      <dsp:spPr>
        <a:xfrm>
          <a:off x="0" y="1855773"/>
          <a:ext cx="673544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E941E1-2DD8-4AE3-9F06-CCB8A4C7B512}">
      <dsp:nvSpPr>
        <dsp:cNvPr id="0" name=""/>
        <dsp:cNvSpPr/>
      </dsp:nvSpPr>
      <dsp:spPr>
        <a:xfrm>
          <a:off x="0" y="1855773"/>
          <a:ext cx="6735443" cy="1853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additional district, and there are also plans to implement verbal autopsies using World Health Organization standards, as well as to collect data on other diseases. </a:t>
          </a:r>
        </a:p>
      </dsp:txBody>
      <dsp:txXfrm>
        <a:off x="0" y="1855773"/>
        <a:ext cx="6735443" cy="1853055"/>
      </dsp:txXfrm>
    </dsp:sp>
    <dsp:sp modelId="{4CF070AE-CD62-488E-99CC-6AE42125BEF8}">
      <dsp:nvSpPr>
        <dsp:cNvPr id="0" name=""/>
        <dsp:cNvSpPr/>
      </dsp:nvSpPr>
      <dsp:spPr>
        <a:xfrm>
          <a:off x="0" y="3708828"/>
          <a:ext cx="673544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DF87C5-D7FD-4F33-A1FF-700B77766524}">
      <dsp:nvSpPr>
        <dsp:cNvPr id="0" name=""/>
        <dsp:cNvSpPr/>
      </dsp:nvSpPr>
      <dsp:spPr>
        <a:xfrm>
          <a:off x="0" y="3708828"/>
          <a:ext cx="6735443" cy="1853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Although there is a plan to link data with other datasets, this has not yet begun.</a:t>
          </a:r>
        </a:p>
      </dsp:txBody>
      <dsp:txXfrm>
        <a:off x="0" y="3708828"/>
        <a:ext cx="6735443" cy="18530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7/3/layout/HorizontalLabelsTimeline">
  <dgm:title val="Horizontal Labels Timeline"/>
  <dgm:desc val="Use to show a list of events in chronological order. The rectangular shape contains the description while the date is shown immediately below. It can display a large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/>
    </dgm:constrLst>
    <dgm:layoutNode name="divider" styleLbl="fgAcc1">
      <dgm:alg type="sp"/>
      <dgm:shape xmlns:r="http://schemas.openxmlformats.org/officeDocument/2006/relationships" type="line" r:blip="" zOrderOff="-1">
        <dgm:adjLst/>
      </dgm:shap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hoose name="constrBasedOnChildrenCount">
        <dgm:if name="constrForTwoChildren" axis="ch" ptType="node" func="cnt" op="lte" val="2">
          <dgm:constrLst>
            <dgm:constr type="primFontSz" for="des" forName="L1TextContainer" val="20"/>
            <dgm:constr type="primFontSz" for="des" forName="L2TextContainer" refType="primFontSz" refFor="des" refForName="L1TextContainer" op="equ" fact="0.8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0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if>
        <dgm:else name="constrForRest">
          <dgm:constrLst>
            <dgm:constr type="primFontSz" for="des" forName="L1TextContainer" val="20"/>
            <dgm:constr type="primFontSz" for="des" forName="L2TextContainer" refType="primFontSz" refFor="des" refForName="L1TextContainer" op="equ" fact="0.8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-0.5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else>
      </dgm:choose>
      <dgm:forEach name="nodesForEach" axis="ch" ptType="node">
        <dgm:layoutNode name="composite">
          <dgm:alg type="composite"/>
          <dgm:shape xmlns:r="http://schemas.openxmlformats.org/officeDocument/2006/relationships" r:blip="">
            <dgm:adjLst/>
          </dgm:shape>
          <dgm:choose name="CaseForPlacingNodesAboveAndBelowDivider">
            <dgm:if name="CaseForPlacingNodeAboveDivider" axis="self" ptType="node" func="posOdd" op="equ" val="1">
              <dgm:constrLst>
                <dgm:constr type="w" for="ch" forName="L1TextContainer" refType="w" fact="0.88"/>
                <dgm:constr type="l" for="ch" forName="L1TextContainer" refType="w" fact="0.06"/>
                <dgm:constr type="h" for="ch" forName="L1TextContainer" refType="h" fact="0.12"/>
                <dgm:constr type="t" for="ch" forName="L1TextContainer" refType="h" fact="0.31"/>
                <dgm:constr type="w" for="ch" forName="L2TextContainerWrapper" refType="w" fact="0.88"/>
                <dgm:constr type="l" for="ch" forName="L2TextContainerWrapper" refType="w" fact="0.06"/>
                <dgm:constr type="h" for="ch" forName="L2TextContainerWrapper" refType="h" fact="0.31"/>
                <dgm:constr type="b" for="ch" forName="L2TextContainerWrapper" refType="h" fact="0.31"/>
                <dgm:constr type="w" for="ch" forName="ConnectLine"/>
                <dgm:constr type="ctrX" for="ch" forName="ConnectLine" refType="w" fact="0.5"/>
                <dgm:constr type="h" for="ch" forName="ConnectLine" refType="h" fact="0.07"/>
                <dgm:constr type="t" for="ch" forName="ConnectLine" refType="h" fact="0.43"/>
                <dgm:constr type="w" for="ch" forName="ConnectorPoint" refType="h" fact="0.022"/>
                <dgm:constr type="h" for="ch" forName="ConnectorPoint" refType="h" fact="0.022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h" for="ch" forName="EmptyPlaceHolder" refType="h" fact="0.5"/>
                <dgm:constr type="t" for="ch" forName="EmptyPlaceHolder" refType="h" fact="0.5"/>
              </dgm:constrLst>
            </dgm:if>
            <dgm:else name="CaseForPlacingNodeBelowDivider">
              <dgm:constrLst>
                <dgm:constr type="w" for="ch" forName="L1TextContainer" refType="w" fact="0.88"/>
                <dgm:constr type="l" for="ch" forName="L1TextContainer" refType="w" fact="0.06"/>
                <dgm:constr type="h" for="ch" forName="L1TextContainer" refType="h" fact="0.12"/>
                <dgm:constr type="t" for="ch" forName="L1TextContainer" refType="h" fact="0.57"/>
                <dgm:constr type="w" for="ch" forName="L2TextContainerWrapper" refType="w" fact="0.88"/>
                <dgm:constr type="l" for="ch" forName="L2TextContainerWrapper" refType="w" fact="0.06"/>
                <dgm:constr type="h" for="ch" forName="L2TextContainerWrapper" refType="h" fact="0.31"/>
                <dgm:constr type="t" for="ch" forName="L2TextContainerWrapper" refType="h" fact="0.69"/>
                <dgm:constr type="w" for="ch" forName="ConnectLine"/>
                <dgm:constr type="ctrX" for="ch" forName="ConnectLine" refType="w" fact="0.5"/>
                <dgm:constr type="h" for="ch" forName="ConnectLine" refType="h" fact="0.07"/>
                <dgm:constr type="t" for="ch" forName="ConnectLine" refType="h" fact="0.5"/>
                <dgm:constr type="w" for="ch" forName="ConnectorPoint" refType="h" fact="0.022"/>
                <dgm:constr type="h" for="ch" forName="ConnectorPoint" refType="h" fact="0.022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h" for="ch" forName="EmptyPlaceHolder" refType="h" fact="0.5"/>
                <dgm:constr type="t" for="ch" forName="EmptyPlaceHolder" refType="h" fact="0"/>
              </dgm:constrLst>
            </dgm:else>
          </dgm:choose>
          <dgm:layoutNode name="L1TextContainer" styleLbl="alignNode1">
            <dgm:varLst>
              <dgm:chMax val="1"/>
              <dgm:chPref val="1"/>
              <dgm:bulletEnabled val="1"/>
            </dgm:varLst>
            <dgm:alg type="tx">
              <dgm:param type="txAnchorVert" val="mid"/>
              <dgm:param type="parTxLTRAlign" val="ctr"/>
              <dgm:param type="parTxRTLAlign" val="ctr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tMarg" refType="primFontSz" fact="0.4"/>
              <dgm:constr type="bMarg" refType="primFontSz" fact="0.4"/>
              <dgm:constr type="lMarg" refType="primFontSz" fact="0.4"/>
              <dgm:constr type="rMarg" refType="primFontSz" fact="0.4"/>
            </dgm:constrLst>
            <dgm:ruleLst>
              <dgm:rule type="primFontSz" val="14" fact="NaN" max="NaN"/>
            </dgm:ruleLst>
          </dgm:layoutNode>
          <dgm:layoutNode name="L2TextContainerWrapper">
            <dgm:varLst>
              <dgm:bulletEnabled val="1"/>
            </dgm:varLst>
            <dgm:alg type="composite"/>
            <dgm:choose name="L2TextContainerConstr">
              <dgm:if name="CaseForPlacingL2TextContaineAboveDivider" axis="self" ptType="node" func="posOdd" op="equ" val="1">
                <dgm:constrLst>
                  <dgm:constr type="h" for="ch" forName="L2TextContainer" refType="h" fact="0.39"/>
                  <dgm:constr type="b" for="ch" forName="L2TextContainer" refType="h"/>
                  <dgm:constr type="h" for="ch" forName="FlexibleEmptyPlaceHolder" refType="h" fact="0.61"/>
                </dgm:constrLst>
              </dgm:if>
              <dgm:else name="CaseForPlacingL2TextContaineBelowDivider">
                <dgm:constrLst>
                  <dgm:constr type="h" for="ch" forName="L2TextContainer" refType="h" fact="0.39"/>
                  <dgm:constr type="h" for="ch" forName="FlexibleEmptyPlaceHolder" refType="h" fact="0.61"/>
                  <dgm:constr type="b" for="ch" forName="FlexibleEmptyPlaceHolder" refType="h"/>
                </dgm:constrLst>
              </dgm:else>
            </dgm:choose>
            <dgm:layoutNode name="L2TextContainer" styleLbl="bgAccFollowNode1" moveWith="L1TextContainer">
              <dgm:choose name="L2TextContainerAlgo">
                <dgm:if name="L2TextContainerAlgoLTR" func="var" arg="dir" op="equ" val="norm">
                  <dgm:alg type="tx">
                    <dgm:param type="txAnchorVert" val="mid"/>
                    <dgm:param type="parTxRTLAlign" val="l"/>
                    <dgm:param type="parTxLTRAlign" val="l"/>
                    <dgm:param type="txAnchorVertCh" val="mid"/>
                    <dgm:param type="shpTxRTLAlignCh" val="l"/>
                    <dgm:param type="shpTxLTRAlignCh" val="l"/>
                  </dgm:alg>
                </dgm:if>
                <dgm:else name="L2TextContainerAlgoRTL">
                  <dgm:alg type="tx">
                    <dgm:param type="txAnchorVert" val="mid"/>
                    <dgm:param type="parTxRTLAlign" val="r"/>
                    <dgm:param type="parTxLTRAlign" val="r"/>
                    <dgm:param type="txAnchorVertCh" val="mid"/>
                    <dgm:param type="shpTxRTLAlignCh" val="r"/>
                    <dgm:param type="shpTxLTRAlignCh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 fact="0.75"/>
                <dgm:constr type="bMarg" refType="primFontSz" fact="0.75"/>
                <dgm:constr type="lMarg" refType="primFontSz" fact="0.75"/>
                <dgm:constr type="rMarg" refType="primFontSz" fact="0.75"/>
              </dgm:constrLst>
              <dgm:ruleLst>
                <dgm:rule type="h" val="INF" fact="NaN" max="NaN"/>
                <dgm:rule type="primFontSz" val="12" fact="NaN" max="NaN"/>
                <dgm:rule type="secFontSz" val="10" fact="NaN" max="NaN"/>
              </dgm:ruleLst>
            </dgm:layoutNode>
            <dgm:layoutNode name="FlexibleEmptyPlaceHolder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</dgm:layoutNode>
          </dgm:layoutNode>
          <dgm:layoutNode name="ConnectLine" styleLbl="sibTrans1D1" moveWith="L1TextContainer">
            <dgm:alg type="sp"/>
            <dgm:shape xmlns:r="http://schemas.openxmlformats.org/officeDocument/2006/relationships" type="line" r:blip="">
              <dgm:adjLst/>
            </dgm:shape>
            <dgm:presOf/>
            <dgm:constrLst/>
          </dgm:layoutNode>
          <dgm:layoutNode name="ConnectorPoint" styleLbl="node1" moveWith="L1TextContainer">
            <dgm:alg type="sp"/>
            <dgm:shape xmlns:r="http://schemas.openxmlformats.org/officeDocument/2006/relationships" rot="45" type="rect" r:blip="" zOrderOff="10">
              <dgm:adjLst/>
              <dgm:extLst>
                <a:ext uri="{B698B0E9-8C71-41B9-8309-B3DCBF30829C}">
                  <dgm1612:spPr xmlns:dgm1612="http://schemas.microsoft.com/office/drawing/2016/12/diagram">
                    <a:ln w="6350"/>
                  </dgm1612:spPr>
                </a:ext>
              </dgm:extLst>
            </dgm:shape>
            <dgm:presOf/>
            <dgm:constrLst/>
          </dgm:layoutNode>
          <dgm:layoutNode name="EmptyPlaceHolder">
            <dgm:alg type="sp"/>
            <dgm:shape xmlns:r="http://schemas.openxmlformats.org/officeDocument/2006/relationships" r:blip="">
              <dgm:adjLst/>
            </dgm:shape>
            <dgm:presOf/>
            <dgm:constrLst/>
          </dgm:layoutNode>
        </dgm:layoutNode>
        <dgm:forEach name="Name28" axis="followSib" ptType="sibTrans" cnt="1">
          <dgm:layoutNode name="spaceBetweenRectangle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3EA4-C898-4273-B65B-326A55BDA0EB}" type="datetimeFigureOut">
              <a:rPr lang="en-GB" smtClean="0"/>
              <a:t>28/01/2025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9B62-6031-4819-8361-03A5D36978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020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3EA4-C898-4273-B65B-326A55BDA0EB}" type="datetimeFigureOut">
              <a:rPr lang="en-GB" smtClean="0"/>
              <a:t>28/01/2025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9B62-6031-4819-8361-03A5D36978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85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3EA4-C898-4273-B65B-326A55BDA0EB}" type="datetimeFigureOut">
              <a:rPr lang="en-GB" smtClean="0"/>
              <a:t>28/01/2025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9B62-6031-4819-8361-03A5D36978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847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3EA4-C898-4273-B65B-326A55BDA0EB}" type="datetimeFigureOut">
              <a:rPr lang="en-GB" smtClean="0"/>
              <a:t>28/01/2025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9B62-6031-4819-8361-03A5D36978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9225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3EA4-C898-4273-B65B-326A55BDA0EB}" type="datetimeFigureOut">
              <a:rPr lang="en-GB" smtClean="0"/>
              <a:t>28/01/2025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9B62-6031-4819-8361-03A5D36978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9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3EA4-C898-4273-B65B-326A55BDA0EB}" type="datetimeFigureOut">
              <a:rPr lang="en-GB" smtClean="0"/>
              <a:t>28/01/2025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9B62-6031-4819-8361-03A5D36978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749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3EA4-C898-4273-B65B-326A55BDA0EB}" type="datetimeFigureOut">
              <a:rPr lang="en-GB" smtClean="0"/>
              <a:t>28/01/2025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9B62-6031-4819-8361-03A5D36978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0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3EA4-C898-4273-B65B-326A55BDA0EB}" type="datetimeFigureOut">
              <a:rPr lang="en-GB" smtClean="0"/>
              <a:t>28/01/2025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9B62-6031-4819-8361-03A5D36978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740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3EA4-C898-4273-B65B-326A55BDA0EB}" type="datetimeFigureOut">
              <a:rPr lang="en-GB" smtClean="0"/>
              <a:t>28/01/2025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9B62-6031-4819-8361-03A5D36978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5649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3EA4-C898-4273-B65B-326A55BDA0EB}" type="datetimeFigureOut">
              <a:rPr lang="en-GB" smtClean="0"/>
              <a:t>28/01/2025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9B62-6031-4819-8361-03A5D36978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735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3EA4-C898-4273-B65B-326A55BDA0EB}" type="datetimeFigureOut">
              <a:rPr lang="en-GB" smtClean="0"/>
              <a:t>28/01/2025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9B62-6031-4819-8361-03A5D36978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042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53EA4-C898-4273-B65B-326A55BDA0EB}" type="datetimeFigureOut">
              <a:rPr lang="en-GB" smtClean="0"/>
              <a:t>28/01/2025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49B62-6031-4819-8361-03A5D36978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415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#_bookmark7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Arc 53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8600" y="1939159"/>
            <a:ext cx="7644627" cy="2751086"/>
          </a:xfrm>
        </p:spPr>
        <p:txBody>
          <a:bodyPr>
            <a:normAutofit/>
          </a:bodyPr>
          <a:lstStyle/>
          <a:p>
            <a:pPr marL="0" indent="0" algn="r"/>
            <a:r>
              <a:rPr lang="en-US" sz="3800">
                <a:latin typeface="Calibri Light (Headings)"/>
                <a:cs typeface="Times New Roman" panose="02020603050405020304" pitchFamily="18" charset="0"/>
              </a:rPr>
              <a:t>Integrating Dementia Research in a Demographic and Health Surveillance Center in Southern Ethiopia</a:t>
            </a:r>
            <a:br>
              <a:rPr lang="en-US" sz="3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3800" b="1"/>
              <a:t>36th Annual GRAL Conference</a:t>
            </a:r>
            <a:endParaRPr lang="en-US" sz="3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8600" y="4782320"/>
            <a:ext cx="7644627" cy="1329443"/>
          </a:xfrm>
        </p:spPr>
        <p:txBody>
          <a:bodyPr>
            <a:normAutofit/>
          </a:bodyPr>
          <a:lstStyle/>
          <a:p>
            <a:pPr algn="r"/>
            <a:endParaRPr lang="en-US" sz="2200"/>
          </a:p>
          <a:p>
            <a:pPr algn="r"/>
            <a:r>
              <a:rPr 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Dr. </a:t>
            </a:r>
            <a:r>
              <a:rPr lang="en-US" sz="2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Alemu</a:t>
            </a:r>
            <a:r>
              <a:rPr 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Tamiso</a:t>
            </a:r>
            <a:r>
              <a:rPr 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Debiso</a:t>
            </a:r>
            <a:r>
              <a:rPr 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(PhD, Associate Professor)</a:t>
            </a:r>
          </a:p>
          <a:p>
            <a:pPr algn="r"/>
            <a:r>
              <a:rPr lang="en-US" sz="2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Hawassa</a:t>
            </a:r>
            <a:r>
              <a:rPr 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 University, Ethiopia  </a:t>
            </a:r>
          </a:p>
        </p:txBody>
      </p:sp>
    </p:spTree>
    <p:extLst>
      <p:ext uri="{BB962C8B-B14F-4D97-AF65-F5344CB8AC3E}">
        <p14:creationId xmlns:p14="http://schemas.microsoft.com/office/powerpoint/2010/main" val="1901908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5A632B-B15A-489E-8337-BC0F40DBC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05262" y="859948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Dale Wonsho…..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51547D7-AD18-407B-A5F4-F8225B5DC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5452" y="434266"/>
            <a:ext cx="7217701" cy="5922084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F6B835D-4C3E-E126-E6AE-C9E5C650C9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9277334"/>
              </p:ext>
            </p:extLst>
          </p:nvPr>
        </p:nvGraphicFramePr>
        <p:xfrm>
          <a:off x="4763911" y="609600"/>
          <a:ext cx="6735443" cy="5564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05076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5A632B-B15A-489E-8337-BC0F40DBC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05262" y="859948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Dale Wonsho…..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51547D7-AD18-407B-A5F4-F8225B5DC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5452" y="434266"/>
            <a:ext cx="7217701" cy="5922084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85BA2A7-6461-F5F5-296B-9BB7BE33D7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3161883"/>
              </p:ext>
            </p:extLst>
          </p:nvPr>
        </p:nvGraphicFramePr>
        <p:xfrm>
          <a:off x="4763911" y="609600"/>
          <a:ext cx="6735443" cy="5564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8589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5A632B-B15A-489E-8337-BC0F40DBC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05262" y="859948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Dale Wonsho…..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51547D7-AD18-407B-A5F4-F8225B5DC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5452" y="434266"/>
            <a:ext cx="7217701" cy="5922084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BEFB185-96C9-C339-B3A6-CA2A5D4367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5610313"/>
              </p:ext>
            </p:extLst>
          </p:nvPr>
        </p:nvGraphicFramePr>
        <p:xfrm>
          <a:off x="4763911" y="609600"/>
          <a:ext cx="6735443" cy="5564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717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Dale Wonsho…..</a:t>
            </a:r>
            <a:endParaRPr lang="en-US" sz="40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Image 19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02428" y="619990"/>
            <a:ext cx="7225748" cy="561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148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Dale Wonsho…..</a:t>
            </a:r>
            <a:endParaRPr lang="en-GB" b="1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Who is in the cohort and how often have they been followed up?</a:t>
            </a:r>
            <a:endParaRPr 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The Dale-</a:t>
            </a:r>
            <a:r>
              <a:rPr lang="en-US" sz="2200" err="1">
                <a:latin typeface="Times New Roman" panose="02020603050405020304" pitchFamily="18" charset="0"/>
                <a:cs typeface="Times New Roman" panose="02020603050405020304" pitchFamily="18" charset="0"/>
              </a:rPr>
              <a:t>Wonsho</a:t>
            </a: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demographic and health survey system [HDSS] is an open cohort. We </a:t>
            </a:r>
            <a:r>
              <a:rPr lang="en-US" sz="2200" err="1">
                <a:latin typeface="Times New Roman" panose="02020603050405020304" pitchFamily="18" charset="0"/>
                <a:cs typeface="Times New Roman" panose="02020603050405020304" pitchFamily="18" charset="0"/>
              </a:rPr>
              <a:t>enrol</a:t>
            </a: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new participants and up- date our database every 6 months, including 12 kebeles of all individuals who reside permanently in the area. 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Individuals who are visiting or have lived in the study site for less than 6 months are not considered residents. 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During the initiation of the HDSS in 2017, the study area was mapped, and a census of the population was conducted. </a:t>
            </a:r>
          </a:p>
        </p:txBody>
      </p:sp>
    </p:spTree>
    <p:extLst>
      <p:ext uri="{BB962C8B-B14F-4D97-AF65-F5344CB8AC3E}">
        <p14:creationId xmlns:p14="http://schemas.microsoft.com/office/powerpoint/2010/main" val="4061180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Dale Wonsho…..</a:t>
            </a:r>
            <a:br>
              <a:rPr lang="en-US" b="1">
                <a:solidFill>
                  <a:srgbClr val="FFFFFF"/>
                </a:solidFill>
              </a:rPr>
            </a:br>
            <a:endParaRPr lang="en-GB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500" b="1">
                <a:latin typeface="Times New Roman" panose="02020603050405020304" pitchFamily="18" charset="0"/>
                <a:cs typeface="Times New Roman" panose="02020603050405020304" pitchFamily="18" charset="0"/>
              </a:rPr>
              <a:t>Who is in the cohort…</a:t>
            </a:r>
            <a:endParaRPr lang="en-US" sz="15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The estimated number of households in the selected kebeles was 13965, with a total population of 69 021 individuals registered. 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15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Following the baseline census, household and individual attributes have been updated biannually. 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15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All residents were assigned a unique 12-digit identification number comprising the 3-digit ‘Got’ code, 3-digit for Open HDS, 3- digit house- hold number and a 3-digit personal number serially assigned to residents of each household. </a:t>
            </a:r>
            <a:endParaRPr lang="en-GB" sz="15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3404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Who is in the cohort…</a:t>
            </a:r>
            <a:endParaRPr lang="en-US" sz="40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Image 25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02428" y="1830303"/>
            <a:ext cx="7225748" cy="319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737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Dale Wonsho…..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Through initial enumeration, birth or in-migration and data collection is completed within 3 months.</a:t>
            </a:r>
          </a:p>
          <a:p>
            <a:pPr>
              <a:buFont typeface="Wingdings" panose="05000000000000000000" pitchFamily="2" charset="2"/>
              <a:buChar char="ü"/>
            </a:pPr>
            <a:endParaRPr lang="en-GB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As such, we have a dynamic population under observation, and our sample size changes over time. 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We did experience some non-participation from households within the kebeles included in our study area. 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Specifically, we had a participation rate of 100% at baseline, all households agreeing to participate in the first round of data collection. 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However, due to factors such as migration, death or refusal to participate, we observed a dropout rate of 0.08% between the first and sec- </a:t>
            </a:r>
            <a:r>
              <a:rPr lang="en-US" sz="2000" err="1">
                <a:latin typeface="Times New Roman" panose="02020603050405020304" pitchFamily="18" charset="0"/>
                <a:cs typeface="Times New Roman" panose="02020603050405020304" pitchFamily="18" charset="0"/>
              </a:rPr>
              <a:t>ond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rounds of data collection.</a:t>
            </a:r>
            <a:endParaRPr lang="en-GB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895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Dale Wonsho…..</a:t>
            </a:r>
            <a:endParaRPr lang="en-GB" sz="4000" b="1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0718" y="171617"/>
            <a:ext cx="5831090" cy="637262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900" b="1"/>
              <a:t>What has been measured?</a:t>
            </a:r>
            <a:endParaRPr lang="en-US" sz="1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900">
                <a:latin typeface="Times New Roman" panose="02020603050405020304" pitchFamily="18" charset="0"/>
                <a:cs typeface="Times New Roman" panose="02020603050405020304" pitchFamily="18" charset="0"/>
              </a:rPr>
              <a:t>The site collects longitudinal, population-based data on demographics (including births, deaths, marriages, pregnancies and migrations), health and socioeconomic information from the surveillance population. </a:t>
            </a:r>
          </a:p>
          <a:p>
            <a:pPr marL="0" indent="0">
              <a:buNone/>
            </a:pPr>
            <a:endParaRPr lang="en-US" sz="1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900">
                <a:latin typeface="Times New Roman" panose="02020603050405020304" pitchFamily="18" charset="0"/>
                <a:cs typeface="Times New Roman" panose="02020603050405020304" pitchFamily="18" charset="0"/>
              </a:rPr>
              <a:t>During the baseline survey in 2017, data were collected on different variables such as sociodemographic characteristics, birth, income, family planning and disease conditions. </a:t>
            </a:r>
          </a:p>
          <a:p>
            <a:pPr marL="0" indent="0">
              <a:buNone/>
            </a:pPr>
            <a:endParaRPr lang="en-US" sz="1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900">
                <a:latin typeface="Times New Roman" panose="02020603050405020304" pitchFamily="18" charset="0"/>
                <a:cs typeface="Times New Roman" panose="02020603050405020304" pitchFamily="18" charset="0"/>
              </a:rPr>
              <a:t>Now in the second round and third round (not completed yet), it has added variables such as detailed birth information, immunization, antenatal care follow-up, migration and marital status changes (</a:t>
            </a:r>
            <a:r>
              <a:rPr lang="en-US" sz="190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Table 1</a:t>
            </a:r>
            <a:r>
              <a:rPr lang="en-US" sz="190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GB" sz="19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7071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5A632B-B15A-489E-8337-BC0F40DBC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05262" y="859948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Dale Wonsho…..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51547D7-AD18-407B-A5F4-F8225B5DC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5452" y="434266"/>
            <a:ext cx="7217701" cy="5922084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BE05B81-DA9A-AF26-9600-B4D46CD98A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909841"/>
              </p:ext>
            </p:extLst>
          </p:nvPr>
        </p:nvGraphicFramePr>
        <p:xfrm>
          <a:off x="4763911" y="609600"/>
          <a:ext cx="6735443" cy="5564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7698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 about HDS </a:t>
            </a:r>
            <a:endParaRPr lang="en-GB" sz="40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3158" y="649480"/>
            <a:ext cx="4862447" cy="5546047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Longitudinal data gathered from health surveillance, when combined with detailed demographic information, can provide invaluable insight into disease outcomes(</a:t>
            </a:r>
            <a:r>
              <a:rPr lang="en-GB" sz="1600" u="sng">
                <a:latin typeface="Times New Roman" panose="02020603050405020304" pitchFamily="18" charset="0"/>
                <a:cs typeface="Times New Roman" panose="02020603050405020304" pitchFamily="18" charset="0"/>
              </a:rPr>
              <a:t>Margaret &amp;</a:t>
            </a:r>
            <a:r>
              <a:rPr lang="en-GB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u="sng">
                <a:latin typeface="Times New Roman" panose="02020603050405020304" pitchFamily="18" charset="0"/>
                <a:cs typeface="Times New Roman" panose="02020603050405020304" pitchFamily="18" charset="0"/>
              </a:rPr>
              <a:t>Stuart, 2008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In developing countries, and in particular those that lack effective vital registration systems, small-scale combined Demographic and Health Surveillance (DHS) systems can provide invaluable field data on longitudinal patterns(</a:t>
            </a:r>
            <a:r>
              <a:rPr lang="en-GB" sz="1600">
                <a:latin typeface="Times New Roman" panose="02020603050405020304" pitchFamily="18" charset="0"/>
                <a:cs typeface="Times New Roman" panose="02020603050405020304" pitchFamily="18" charset="0"/>
              </a:rPr>
              <a:t>Sankoh, Chandramohan, Baiden and Ngom)  </a:t>
            </a:r>
          </a:p>
          <a:p>
            <a:pPr marL="0" indent="0">
              <a:buNone/>
            </a:pPr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DHS systems are distinct from demographic and health surveys. 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The former represent long-term monitoring of specifically defined populations, typically residing in a small geographic region, while the latter are one-time representative samplings of a country or region(</a:t>
            </a:r>
            <a:r>
              <a:rPr lang="en-GB" sz="1600">
                <a:latin typeface="Times New Roman" panose="02020603050405020304" pitchFamily="18" charset="0"/>
                <a:cs typeface="Times New Roman" panose="02020603050405020304" pitchFamily="18" charset="0"/>
              </a:rPr>
              <a:t>Measure DHS, 2008) 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673435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Dale Wonsho…..</a:t>
            </a:r>
            <a:endParaRPr lang="en-US" sz="40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0802" y="248163"/>
            <a:ext cx="7742357" cy="623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9953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agnifying glass showing decling performance">
            <a:extLst>
              <a:ext uri="{FF2B5EF4-FFF2-40B4-BE49-F238E27FC236}">
                <a16:creationId xmlns:a16="http://schemas.microsoft.com/office/drawing/2014/main" id="{63B6A47D-7452-DA7F-3BDC-5D663D111C2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80" r="1041" b="-3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3700">
                <a:latin typeface="Times New Roman" panose="02020603050405020304" pitchFamily="18" charset="0"/>
                <a:cs typeface="Times New Roman" panose="02020603050405020304" pitchFamily="18" charset="0"/>
              </a:rPr>
              <a:t>Dementia study in demographic and surveillance center </a:t>
            </a:r>
            <a:endParaRPr lang="en-GB" sz="37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3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Problem Statement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300">
                <a:latin typeface="Times New Roman" panose="02020603050405020304" pitchFamily="18" charset="0"/>
                <a:cs typeface="Times New Roman" panose="02020603050405020304" pitchFamily="18" charset="0"/>
              </a:rPr>
              <a:t>The World Health Organization projects that by the year 2025, nearly 75% of people aged ≥ 60 years will be living in developing countries. </a:t>
            </a:r>
          </a:p>
          <a:p>
            <a:pPr marL="0" indent="0">
              <a:buNone/>
            </a:pPr>
            <a:endParaRPr lang="en-US" sz="13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1300">
                <a:latin typeface="Times New Roman" panose="02020603050405020304" pitchFamily="18" charset="0"/>
                <a:cs typeface="Times New Roman" panose="02020603050405020304" pitchFamily="18" charset="0"/>
              </a:rPr>
              <a:t>Unless tangible steps are taken to address aging-related diseases and disability, this could have a devastating consequence to the already weak economies of low-income countries. </a:t>
            </a:r>
          </a:p>
          <a:p>
            <a:pPr marL="0" indent="0">
              <a:buNone/>
            </a:pPr>
            <a:endParaRPr lang="en-GB" sz="13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1300">
                <a:latin typeface="Times New Roman" panose="02020603050405020304" pitchFamily="18" charset="0"/>
                <a:cs typeface="Times New Roman" panose="02020603050405020304" pitchFamily="18" charset="0"/>
              </a:rPr>
              <a:t>It is estimated that the prevalence of AD will quadruple by 2050 (Brookmeyer et al., 2007), and the projected number of people living with dementia in eastern part of sub-Saharan Africa that includes Ethiopia is projected to be one of the highest in the world, with an estimated 357%  </a:t>
            </a:r>
            <a:endParaRPr lang="en-GB" sz="13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4171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Dementia study…</a:t>
            </a:r>
            <a:endParaRPr lang="en-GB" b="1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To the best of our knowledge, no population-based study on dementia or AD/ ADRD was done in Ethiopia. 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 frequency of dementia from convenience samples in Ethiopia is largely unreliable, ranging from 2-43%, and only some studies used sensitive screening instruments to estimate the frequency and distribution of dementia 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Therefore, Integrating Dementia research to a population-based study in Ethiopia, specifically Southern parts of the country, would help bridge this knowledge gap and provide valuable insights into the epidemiology of Dementia in Ethiopia. </a:t>
            </a:r>
            <a:endParaRPr lang="en-GB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9344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Dementia study…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 the population-based prevalence of dementia using validated tools, and identification of risk factors specific to Ethiopia is essential for developing targeted interventions and healthcare strategies. </a:t>
            </a:r>
          </a:p>
          <a:p>
            <a:pPr marL="0" indent="0">
              <a:buNone/>
            </a:pP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AD/ ADRD also have significant public health implications, affecting not only individuals but also their families, caregivers, and communities. </a:t>
            </a:r>
          </a:p>
          <a:p>
            <a:pPr marL="0" indent="0">
              <a:buNone/>
            </a:pP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Thus, findings also helps to identify vulnerable populations and may guide the development of preventive measures, early detection strategies, and appropriate interventions to mitigate the impact of the disease. </a:t>
            </a:r>
            <a:endParaRPr lang="en-GB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677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Dementia study…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Conducting research in the demographic and health surveillance center of Southern cohort located in Dale-</a:t>
            </a:r>
            <a:r>
              <a:rPr lang="en-US" sz="2200" err="1">
                <a:latin typeface="Times New Roman" panose="02020603050405020304" pitchFamily="18" charset="0"/>
                <a:cs typeface="Times New Roman" panose="02020603050405020304" pitchFamily="18" charset="0"/>
              </a:rPr>
              <a:t>Wensho</a:t>
            </a: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, which is the demographic and health surveillance center of the School of Public Health of </a:t>
            </a:r>
            <a:r>
              <a:rPr lang="en-US" sz="2200" err="1">
                <a:latin typeface="Times New Roman" panose="02020603050405020304" pitchFamily="18" charset="0"/>
                <a:cs typeface="Times New Roman" panose="02020603050405020304" pitchFamily="18" charset="0"/>
              </a:rPr>
              <a:t>Hawassa</a:t>
            </a: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University will allow for a deeper understanding of the cultural and contextual factors that contribute to the prevalence and impact of dementia. 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This knowledge can inform culturally sensitive interventions and support systems tailored to the specific needs of the communities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Therefore, the proposed studies will lay down the foundation in order to unravel the complex gene-environment interactions on dementia among Ethiopians.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8039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Dementia study…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In summary, findings from the proposed blood-based biomarkers, genetic/ epigenetic studies will inform the design and conduct of larger studies that address preventative and therapeutic aspects of AD/ ADRD. 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Furthermore, conducting research on Dementia in Ethiopia also presents an opportunity for collaboration between local and international researchers, institutions, and organizations. </a:t>
            </a:r>
          </a:p>
          <a:p>
            <a:pPr marL="0" indent="0">
              <a:buNone/>
            </a:pP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This provides a logistical convenience to scale up in Africa, if and when solid AD/ ADRD data are acquired in a population-based setting in Ethiopia. </a:t>
            </a:r>
            <a:endParaRPr lang="en-GB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676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Thanks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943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E5A632B-B15A-489E-8337-BC0F40DBC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05262" y="859948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en-US" sz="3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Background…</a:t>
            </a:r>
            <a:endParaRPr lang="en-GB" sz="3400">
              <a:solidFill>
                <a:srgbClr val="FFFFFF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51547D7-AD18-407B-A5F4-F8225B5DC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5452" y="434266"/>
            <a:ext cx="7217701" cy="5922084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58B9970-25F0-5E64-378B-21108874A2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9671877"/>
              </p:ext>
            </p:extLst>
          </p:nvPr>
        </p:nvGraphicFramePr>
        <p:xfrm>
          <a:off x="4763911" y="609600"/>
          <a:ext cx="6735443" cy="5564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3718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History of HDS</a:t>
            </a:r>
            <a:endParaRPr lang="en-GB" sz="40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F053FEA3-1EEB-B196-857A-2F2F30398D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7319548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2670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676" y="768939"/>
            <a:ext cx="3874124" cy="235353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1565" y="3134264"/>
            <a:ext cx="3900176" cy="3096893"/>
          </a:xfrm>
          <a:prstGeom prst="rect">
            <a:avLst/>
          </a:prstGeom>
        </p:spPr>
      </p:pic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029" y="623275"/>
            <a:ext cx="6570797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5659" y="1188637"/>
            <a:ext cx="5861871" cy="15972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b="1"/>
              <a:t>Website</a:t>
            </a:r>
            <a:br>
              <a:rPr lang="en-US" sz="3400" b="1"/>
            </a:br>
            <a:r>
              <a:rPr lang="en-US" sz="3400" b="1"/>
              <a:t>(https://academic.oup.com/ije/article/53/1/dyae018/7604487)</a:t>
            </a:r>
            <a:endParaRPr lang="en-US" sz="3400"/>
          </a:p>
        </p:txBody>
      </p:sp>
    </p:spTree>
    <p:extLst>
      <p:ext uri="{BB962C8B-B14F-4D97-AF65-F5344CB8AC3E}">
        <p14:creationId xmlns:p14="http://schemas.microsoft.com/office/powerpoint/2010/main" val="3108371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Dale-Wonsho Surveillance site</a:t>
            </a:r>
            <a:endParaRPr lang="en-GB" sz="40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3158" y="649480"/>
            <a:ext cx="4862447" cy="5546047"/>
          </a:xfrm>
        </p:spPr>
        <p:txBody>
          <a:bodyPr anchor="ctr">
            <a:normAutofit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en-GB" sz="2000">
                <a:latin typeface="Times New Roman" panose="02020603050405020304" pitchFamily="18" charset="0"/>
                <a:cs typeface="Times New Roman" panose="02020603050405020304" pitchFamily="18" charset="0"/>
              </a:rPr>
              <a:t>The Dale-Wonsho cohort is an open population cohort established in 2017 in rural southern Ethiopia.  </a:t>
            </a:r>
          </a:p>
          <a:p>
            <a:pPr marL="0" lvl="0" indent="0">
              <a:buNone/>
            </a:pPr>
            <a:endParaRPr lang="en-GB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en-GB" sz="2000">
                <a:latin typeface="Times New Roman" panose="02020603050405020304" pitchFamily="18" charset="0"/>
                <a:cs typeface="Times New Roman" panose="02020603050405020304" pitchFamily="18" charset="0"/>
              </a:rPr>
              <a:t>Its primary objective is to provide a core framework for clinical trials and generate longitudinal epidemiological data that can supply up-to-date evidence and inform decision making at both regional and national levels. </a:t>
            </a:r>
          </a:p>
          <a:p>
            <a:pPr marL="0" lvl="0" indent="0">
              <a:buNone/>
            </a:pPr>
            <a:endParaRPr lang="en-GB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The cohort consists of 12 kebeles (a kebele is the lowest administrative unit in Ethiopia) that include all individuals permanently living in the area, with a population of 69 021 people registered as of 2017, when the study began. </a:t>
            </a:r>
          </a:p>
          <a:p>
            <a:pPr lvl="0"/>
            <a:endParaRPr lang="en-GB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948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Dale Wonsho…..</a:t>
            </a:r>
            <a:endParaRPr lang="en-GB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A2F3FE1-32CD-05E4-7733-6132D4A191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60019"/>
              </p:ext>
            </p:extLst>
          </p:nvPr>
        </p:nvGraphicFramePr>
        <p:xfrm>
          <a:off x="5207640" y="643466"/>
          <a:ext cx="6291714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1703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5A632B-B15A-489E-8337-BC0F40DBC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05262" y="859948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Dale Wonsho…..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51547D7-AD18-407B-A5F4-F8225B5DC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5452" y="434266"/>
            <a:ext cx="7217701" cy="5922084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8086391-43C6-8104-40E3-F7606C3B70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1986468"/>
              </p:ext>
            </p:extLst>
          </p:nvPr>
        </p:nvGraphicFramePr>
        <p:xfrm>
          <a:off x="4763911" y="609600"/>
          <a:ext cx="6735443" cy="5564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8314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5A632B-B15A-489E-8337-BC0F40DBC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05262" y="859948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Dale Wonsho…..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51547D7-AD18-407B-A5F4-F8225B5DC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5452" y="434266"/>
            <a:ext cx="7217701" cy="5922084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CFB21AE-D3DC-ADC7-4103-28B750BB5A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9544926"/>
              </p:ext>
            </p:extLst>
          </p:nvPr>
        </p:nvGraphicFramePr>
        <p:xfrm>
          <a:off x="4763911" y="609600"/>
          <a:ext cx="6735443" cy="5564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11823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3088</TotalTime>
  <Words>1948</Words>
  <Application>Microsoft Office PowerPoint</Application>
  <PresentationFormat>Widescreen</PresentationFormat>
  <Paragraphs>147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Integrating Dementia Research in a Demographic and Health Surveillance Center in Southern Ethiopia  36th Annual GRAL Conference</vt:lpstr>
      <vt:lpstr>Background about HDS </vt:lpstr>
      <vt:lpstr>Background…</vt:lpstr>
      <vt:lpstr>History of HDS</vt:lpstr>
      <vt:lpstr>Website (https://academic.oup.com/ije/article/53/1/dyae018/7604487)</vt:lpstr>
      <vt:lpstr>Dale-Wonsho Surveillance site</vt:lpstr>
      <vt:lpstr>Dale Wonsho…..</vt:lpstr>
      <vt:lpstr>Dale Wonsho…..</vt:lpstr>
      <vt:lpstr>Dale Wonsho…..</vt:lpstr>
      <vt:lpstr>Dale Wonsho…..</vt:lpstr>
      <vt:lpstr>Dale Wonsho…..</vt:lpstr>
      <vt:lpstr>Dale Wonsho…..</vt:lpstr>
      <vt:lpstr>Dale Wonsho…..</vt:lpstr>
      <vt:lpstr>Dale Wonsho…..</vt:lpstr>
      <vt:lpstr>Dale Wonsho….. </vt:lpstr>
      <vt:lpstr>Who is in the cohort…</vt:lpstr>
      <vt:lpstr>Dale Wonsho…..</vt:lpstr>
      <vt:lpstr>Dale Wonsho…..</vt:lpstr>
      <vt:lpstr>Dale Wonsho…..</vt:lpstr>
      <vt:lpstr>Dale Wonsho…..</vt:lpstr>
      <vt:lpstr>Dementia study in demographic and surveillance center </vt:lpstr>
      <vt:lpstr>Dementia study…</vt:lpstr>
      <vt:lpstr>Dementia study…</vt:lpstr>
      <vt:lpstr>Dementia study…</vt:lpstr>
      <vt:lpstr>Dementia study…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74</cp:revision>
  <dcterms:created xsi:type="dcterms:W3CDTF">2025-01-24T17:01:23Z</dcterms:created>
  <dcterms:modified xsi:type="dcterms:W3CDTF">2025-01-29T05:17:29Z</dcterms:modified>
</cp:coreProperties>
</file>