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Pt>
            <c:idx val="1"/>
            <c:explosion val="0"/>
            <c:spPr>
              <a:solidFill>
                <a:schemeClr val="accent2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Pt>
            <c:idx val="2"/>
            <c:explosion val="0"/>
            <c:spPr>
              <a:solidFill>
                <a:schemeClr val="accent6">
                  <a:lumOff val="-9568"/>
                </a:schemeClr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Mild</c:v>
                </c:pt>
                <c:pt idx="1">
                  <c:v>Moderate</c:v>
                </c:pt>
                <c:pt idx="2">
                  <c:v>Severe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0.230000</c:v>
                </c:pt>
                <c:pt idx="1">
                  <c:v>0.300000</c:v>
                </c:pt>
                <c:pt idx="2">
                  <c:v>0.460000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Pt>
            <c:idx val="1"/>
            <c:explosion val="0"/>
            <c:spPr>
              <a:solidFill>
                <a:schemeClr val="accent2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Pt>
            <c:idx val="2"/>
            <c:explosion val="0"/>
            <c:spPr>
              <a:solidFill>
                <a:schemeClr val="accent6">
                  <a:lumOff val="-9568"/>
                </a:schemeClr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.0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Mild</c:v>
                </c:pt>
                <c:pt idx="1">
                  <c:v>Moderate</c:v>
                </c:pt>
                <c:pt idx="2">
                  <c:v>Severe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0.800000</c:v>
                </c:pt>
                <c:pt idx="1">
                  <c:v>0.150000</c:v>
                </c:pt>
                <c:pt idx="2">
                  <c:v>0.050000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hape 4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893511" y="1122362"/>
            <a:ext cx="8663835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893511" y="3602037"/>
            <a:ext cx="8663835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2209799" y="1844675"/>
            <a:ext cx="7772401" cy="2041525"/>
          </a:xfrm>
          <a:prstGeom prst="rect">
            <a:avLst/>
          </a:prstGeom>
        </p:spPr>
        <p:txBody>
          <a:bodyPr/>
          <a:lstStyle>
            <a:lvl1pPr algn="ctr" defTabSz="642937">
              <a:lnSpc>
                <a:spcPct val="100000"/>
              </a:lnSpc>
              <a:defRPr b="1"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half" idx="1"/>
          </p:nvPr>
        </p:nvSpPr>
        <p:spPr>
          <a:xfrm>
            <a:off x="2895600" y="3886200"/>
            <a:ext cx="6400800" cy="2971801"/>
          </a:xfrm>
          <a:prstGeom prst="rect">
            <a:avLst/>
          </a:prstGeom>
        </p:spPr>
        <p:txBody>
          <a:bodyPr/>
          <a:lstStyle>
            <a:lvl1pPr marL="0" indent="0" algn="ctr" defTabSz="642937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200">
                <a:solidFill>
                  <a:srgbClr val="88888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200" algn="ctr" defTabSz="642937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200">
                <a:solidFill>
                  <a:srgbClr val="88888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algn="ctr" defTabSz="642937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200">
                <a:solidFill>
                  <a:srgbClr val="88888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600" algn="ctr" defTabSz="642937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200">
                <a:solidFill>
                  <a:srgbClr val="88888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algn="ctr" defTabSz="642937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200">
                <a:solidFill>
                  <a:srgbClr val="888888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888888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8077200" y="6172200"/>
            <a:ext cx="2133600" cy="368301"/>
          </a:xfrm>
          <a:prstGeom prst="rect">
            <a:avLst/>
          </a:prstGeom>
        </p:spPr>
        <p:txBody>
          <a:bodyPr wrap="square"/>
          <a:lstStyle>
            <a:lvl1pPr defTabSz="642937">
              <a:defRPr sz="11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xfrm>
            <a:off x="1981200" y="92075"/>
            <a:ext cx="8229600" cy="1508125"/>
          </a:xfrm>
          <a:prstGeom prst="rect">
            <a:avLst/>
          </a:prstGeom>
        </p:spPr>
        <p:txBody>
          <a:bodyPr/>
          <a:lstStyle>
            <a:lvl1pPr algn="ctr" defTabSz="642937">
              <a:lnSpc>
                <a:spcPct val="100000"/>
              </a:lnSpc>
              <a:defRPr b="1"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1981200" y="1600200"/>
            <a:ext cx="8229600" cy="5257800"/>
          </a:xfrm>
          <a:prstGeom prst="rect">
            <a:avLst/>
          </a:prstGeom>
        </p:spPr>
        <p:txBody>
          <a:bodyPr/>
          <a:lstStyle>
            <a:lvl1pPr marL="314325" indent="-314325" defTabSz="642937">
              <a:lnSpc>
                <a:spcPct val="100000"/>
              </a:lnSpc>
              <a:spcBef>
                <a:spcPts val="400"/>
              </a:spcBef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719137" indent="-261937" defTabSz="642937">
              <a:lnSpc>
                <a:spcPct val="100000"/>
              </a:lnSpc>
              <a:spcBef>
                <a:spcPts val="400"/>
              </a:spcBef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23950" indent="-209550" defTabSz="642937">
              <a:lnSpc>
                <a:spcPct val="100000"/>
              </a:lnSpc>
              <a:spcBef>
                <a:spcPts val="400"/>
              </a:spcBef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23060" indent="-251460" defTabSz="642937">
              <a:lnSpc>
                <a:spcPct val="100000"/>
              </a:lnSpc>
              <a:spcBef>
                <a:spcPts val="400"/>
              </a:spcBef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80260" indent="-251460" defTabSz="642937">
              <a:lnSpc>
                <a:spcPct val="100000"/>
              </a:lnSpc>
              <a:spcBef>
                <a:spcPts val="400"/>
              </a:spcBef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8077200" y="6416992"/>
            <a:ext cx="2133600" cy="243841"/>
          </a:xfrm>
          <a:prstGeom prst="rect">
            <a:avLst/>
          </a:prstGeom>
        </p:spPr>
        <p:txBody>
          <a:bodyPr wrap="square"/>
          <a:lstStyle>
            <a:lvl1pPr defTabSz="642937">
              <a:defRPr sz="11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609599" y="274638"/>
            <a:ext cx="10972801" cy="1143001"/>
          </a:xfrm>
          <a:prstGeom prst="rect">
            <a:avLst/>
          </a:prstGeom>
        </p:spPr>
        <p:txBody>
          <a:bodyPr lIns="60959" tIns="60959" rIns="60959" bIns="60959"/>
          <a:lstStyle>
            <a:lvl1pPr algn="ctr" defTabSz="609600">
              <a:lnSpc>
                <a:spcPct val="100000"/>
              </a:lnSpc>
              <a:defRPr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xfrm>
            <a:off x="609599" y="1600201"/>
            <a:ext cx="10972801" cy="4525963"/>
          </a:xfrm>
          <a:prstGeom prst="rect">
            <a:avLst/>
          </a:prstGeom>
        </p:spPr>
        <p:txBody>
          <a:bodyPr lIns="60959" tIns="60959" rIns="60959" bIns="60959"/>
          <a:lstStyle>
            <a:lvl1pPr marL="440871" indent="-440871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latin typeface="Arial"/>
                <a:ea typeface="Arial"/>
                <a:cs typeface="Arial"/>
                <a:sym typeface="Arial"/>
              </a:defRPr>
            </a:lvl1pPr>
            <a:lvl2pPr marL="885825" indent="-428625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latin typeface="Arial"/>
                <a:ea typeface="Arial"/>
                <a:cs typeface="Arial"/>
                <a:sym typeface="Arial"/>
              </a:defRPr>
            </a:lvl2pPr>
            <a:lvl3pPr marL="1257300" indent="-342900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latin typeface="Arial"/>
                <a:ea typeface="Arial"/>
                <a:cs typeface="Arial"/>
                <a:sym typeface="Arial"/>
              </a:defRPr>
            </a:lvl3pPr>
            <a:lvl4pPr marL="1783079" indent="-411479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latin typeface="Arial"/>
                <a:ea typeface="Arial"/>
                <a:cs typeface="Arial"/>
                <a:sym typeface="Arial"/>
              </a:defRPr>
            </a:lvl4pPr>
            <a:lvl5pPr marL="2240279" indent="-411479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1221759" y="6259026"/>
            <a:ext cx="360641" cy="343873"/>
          </a:xfrm>
          <a:prstGeom prst="rect">
            <a:avLst/>
          </a:prstGeom>
        </p:spPr>
        <p:txBody>
          <a:bodyPr lIns="60959" tIns="60959" rIns="60959" bIns="60959"/>
          <a:lstStyle>
            <a:lvl1pPr defTabSz="1218914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2394" y="1649238"/>
            <a:ext cx="8436189" cy="110744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le Text"/>
          <p:cNvSpPr txBox="1"/>
          <p:nvPr>
            <p:ph type="title"/>
          </p:nvPr>
        </p:nvSpPr>
        <p:spPr>
          <a:xfrm>
            <a:off x="3657600" y="3051174"/>
            <a:ext cx="7620000" cy="1089027"/>
          </a:xfrm>
          <a:prstGeom prst="rect">
            <a:avLst/>
          </a:prstGeom>
        </p:spPr>
        <p:txBody>
          <a:bodyPr lIns="60945" tIns="60945" rIns="60945" bIns="60945"/>
          <a:lstStyle>
            <a:lvl1pPr defTabSz="1218914">
              <a:lnSpc>
                <a:spcPct val="100000"/>
              </a:lnSpc>
              <a:defRPr sz="4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sz="quarter" idx="1"/>
          </p:nvPr>
        </p:nvSpPr>
        <p:spPr>
          <a:xfrm>
            <a:off x="3657600" y="4216400"/>
            <a:ext cx="7620000" cy="1752600"/>
          </a:xfrm>
          <a:prstGeom prst="rect">
            <a:avLst/>
          </a:prstGeom>
        </p:spPr>
        <p:txBody>
          <a:bodyPr lIns="60945" tIns="60945" rIns="60945" bIns="60945"/>
          <a:lstStyle>
            <a:lvl1pPr marL="0" indent="0" defTabSz="1218914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E29A0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457092" defTabSz="1218914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E29A0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914185" defTabSz="1218914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E29A0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1371278" defTabSz="1218914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E29A0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1828373" defTabSz="1218914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E29A09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1221789" y="6366991"/>
            <a:ext cx="360612" cy="343844"/>
          </a:xfrm>
          <a:prstGeom prst="rect">
            <a:avLst/>
          </a:prstGeom>
        </p:spPr>
        <p:txBody>
          <a:bodyPr lIns="60945" tIns="60945" rIns="60945" bIns="60945"/>
          <a:lstStyle>
            <a:lvl1pPr defTabSz="1218914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xfrm>
            <a:off x="609599" y="274638"/>
            <a:ext cx="10972801" cy="1143001"/>
          </a:xfrm>
          <a:prstGeom prst="rect">
            <a:avLst/>
          </a:prstGeom>
        </p:spPr>
        <p:txBody>
          <a:bodyPr lIns="60959" tIns="60959" rIns="60959" bIns="60959"/>
          <a:lstStyle>
            <a:lvl1pPr algn="ctr" defTabSz="609600">
              <a:lnSpc>
                <a:spcPct val="100000"/>
              </a:lnSpc>
              <a:defRPr sz="5200">
                <a:solidFill>
                  <a:srgbClr val="02104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xfrm>
            <a:off x="609599" y="1600201"/>
            <a:ext cx="10972801" cy="4525963"/>
          </a:xfrm>
          <a:prstGeom prst="rect">
            <a:avLst/>
          </a:prstGeom>
        </p:spPr>
        <p:txBody>
          <a:bodyPr lIns="60959" tIns="60959" rIns="60959" bIns="60959"/>
          <a:lstStyle>
            <a:lvl1pPr marL="440871" indent="-440871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5825" indent="-428625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indent="-342900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3079" indent="-411479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0279" indent="-411479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221759" y="6259026"/>
            <a:ext cx="360641" cy="343873"/>
          </a:xfrm>
          <a:prstGeom prst="rect">
            <a:avLst/>
          </a:prstGeom>
        </p:spPr>
        <p:txBody>
          <a:bodyPr lIns="60959" tIns="60959" rIns="60959" bIns="60959"/>
          <a:lstStyle>
            <a:lvl1pPr defTabSz="1218914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34322"/>
            <a:ext cx="12192001" cy="79239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 9"/>
          <p:cNvSpPr/>
          <p:nvPr/>
        </p:nvSpPr>
        <p:spPr>
          <a:xfrm>
            <a:off x="-1" y="-908"/>
            <a:ext cx="12192001" cy="139244"/>
          </a:xfrm>
          <a:prstGeom prst="rect">
            <a:avLst/>
          </a:prstGeom>
          <a:gradFill>
            <a:gsLst>
              <a:gs pos="0">
                <a:srgbClr val="2CD8C1"/>
              </a:gs>
              <a:gs pos="52000">
                <a:srgbClr val="0173FD"/>
              </a:gs>
              <a:gs pos="99000">
                <a:srgbClr val="754591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</a:p>
        </p:txBody>
      </p:sp>
      <p:sp>
        <p:nvSpPr>
          <p:cNvPr id="158" name="Title Text"/>
          <p:cNvSpPr txBox="1"/>
          <p:nvPr>
            <p:ph type="title"/>
          </p:nvPr>
        </p:nvSpPr>
        <p:spPr>
          <a:xfrm>
            <a:off x="838199" y="365124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b="1" spc="-143" sz="4200">
                <a:solidFill>
                  <a:srgbClr val="000000"/>
                </a:solidFill>
                <a:latin typeface="All Pro Display C SemiBold"/>
                <a:ea typeface="All Pro Display C SemiBold"/>
                <a:cs typeface="All Pro Display C SemiBold"/>
                <a:sym typeface="All Pro Display C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838199" y="1825625"/>
            <a:ext cx="10515601" cy="43513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>
                <a:solidFill>
                  <a:srgbClr val="000000"/>
                </a:solidFill>
                <a:latin typeface="All Pro Display C"/>
                <a:ea typeface="All Pro Display C"/>
                <a:cs typeface="All Pro Display C"/>
                <a:sym typeface="All Pro Display C"/>
              </a:defRPr>
            </a:lvl1pPr>
            <a:lvl2pPr marL="0" indent="9525">
              <a:buSzTx/>
              <a:buFontTx/>
              <a:buNone/>
              <a:defRPr sz="1200">
                <a:solidFill>
                  <a:srgbClr val="000000"/>
                </a:solidFill>
                <a:latin typeface="All Pro Display C"/>
                <a:ea typeface="All Pro Display C"/>
                <a:cs typeface="All Pro Display C"/>
                <a:sym typeface="All Pro Display C"/>
              </a:defRPr>
            </a:lvl2pPr>
            <a:lvl3pPr marL="201386" indent="-191861">
              <a:buFontTx/>
              <a:defRPr sz="1200">
                <a:solidFill>
                  <a:srgbClr val="000000"/>
                </a:solidFill>
                <a:latin typeface="All Pro Display C"/>
                <a:ea typeface="All Pro Display C"/>
                <a:cs typeface="All Pro Display C"/>
                <a:sym typeface="All Pro Display C"/>
              </a:defRPr>
            </a:lvl3pPr>
            <a:lvl4pPr marL="433387" indent="-200025">
              <a:buFontTx/>
              <a:defRPr sz="1200">
                <a:solidFill>
                  <a:srgbClr val="000000"/>
                </a:solidFill>
                <a:latin typeface="All Pro Display C"/>
                <a:ea typeface="All Pro Display C"/>
                <a:cs typeface="All Pro Display C"/>
                <a:sym typeface="All Pro Display C"/>
              </a:defRPr>
            </a:lvl4pPr>
            <a:lvl5pPr marL="655637" indent="-209550">
              <a:buFontTx/>
              <a:defRPr sz="1200">
                <a:solidFill>
                  <a:srgbClr val="000000"/>
                </a:solidFill>
                <a:latin typeface="All Pro Display C"/>
                <a:ea typeface="All Pro Display C"/>
                <a:cs typeface="All Pro Display C"/>
                <a:sym typeface="All Pro Display 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031" y="6143642"/>
            <a:ext cx="1274666" cy="69549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1046360" y="6385242"/>
            <a:ext cx="307440" cy="307341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134322"/>
            <a:ext cx="12192001" cy="79239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9"/>
          <p:cNvSpPr/>
          <p:nvPr/>
        </p:nvSpPr>
        <p:spPr>
          <a:xfrm>
            <a:off x="-1" y="-908"/>
            <a:ext cx="12192001" cy="139244"/>
          </a:xfrm>
          <a:prstGeom prst="rect">
            <a:avLst/>
          </a:prstGeom>
          <a:gradFill>
            <a:gsLst>
              <a:gs pos="0">
                <a:srgbClr val="2CD8C1"/>
              </a:gs>
              <a:gs pos="52000">
                <a:srgbClr val="0173FD"/>
              </a:gs>
              <a:gs pos="99000">
                <a:srgbClr val="754591"/>
              </a:gs>
            </a:gsLst>
          </a:gradFill>
          <a:ln w="3175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</a:p>
        </p:txBody>
      </p:sp>
      <p:sp>
        <p:nvSpPr>
          <p:cNvPr id="170" name="Title Text"/>
          <p:cNvSpPr txBox="1"/>
          <p:nvPr>
            <p:ph type="title"/>
          </p:nvPr>
        </p:nvSpPr>
        <p:spPr>
          <a:xfrm>
            <a:off x="838199" y="365124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 b="1" spc="-136" sz="4000">
                <a:solidFill>
                  <a:srgbClr val="000000"/>
                </a:solidFill>
                <a:latin typeface="All Pro Display C SemiBold"/>
                <a:ea typeface="All Pro Display C SemiBold"/>
                <a:cs typeface="All Pro Display C SemiBold"/>
                <a:sym typeface="All Pro Display C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idx="1"/>
          </p:nvPr>
        </p:nvSpPr>
        <p:spPr>
          <a:xfrm>
            <a:off x="838199" y="1825625"/>
            <a:ext cx="10515601" cy="4351339"/>
          </a:xfrm>
          <a:prstGeom prst="rect">
            <a:avLst/>
          </a:prstGeom>
        </p:spPr>
        <p:txBody>
          <a:bodyPr/>
          <a:lstStyle>
            <a:lvl1pPr marL="0" indent="0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ll Pro Display C"/>
                <a:ea typeface="All Pro Display C"/>
                <a:cs typeface="All Pro Display C"/>
                <a:sym typeface="All Pro Display C"/>
              </a:defRPr>
            </a:lvl1pPr>
            <a:lvl2pPr marL="0" indent="9525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2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ll Pro Display C"/>
                <a:ea typeface="All Pro Display C"/>
                <a:cs typeface="All Pro Display C"/>
                <a:sym typeface="All Pro Display C"/>
              </a:defRPr>
            </a:lvl2pPr>
            <a:lvl3pPr marL="201386" indent="-191861" defTabSz="410765">
              <a:lnSpc>
                <a:spcPct val="25000"/>
              </a:lnSpc>
              <a:spcBef>
                <a:spcPts val="2900"/>
              </a:spcBef>
              <a:buFontTx/>
              <a:defRPr sz="12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ll Pro Display C"/>
                <a:ea typeface="All Pro Display C"/>
                <a:cs typeface="All Pro Display C"/>
                <a:sym typeface="All Pro Display C"/>
              </a:defRPr>
            </a:lvl3pPr>
            <a:lvl4pPr marL="433387" indent="-200025" defTabSz="410765">
              <a:lnSpc>
                <a:spcPct val="25000"/>
              </a:lnSpc>
              <a:spcBef>
                <a:spcPts val="2900"/>
              </a:spcBef>
              <a:buFontTx/>
              <a:defRPr sz="12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ll Pro Display C"/>
                <a:ea typeface="All Pro Display C"/>
                <a:cs typeface="All Pro Display C"/>
                <a:sym typeface="All Pro Display C"/>
              </a:defRPr>
            </a:lvl4pPr>
            <a:lvl5pPr marL="655637" indent="-209550" defTabSz="410765">
              <a:lnSpc>
                <a:spcPct val="25000"/>
              </a:lnSpc>
              <a:spcBef>
                <a:spcPts val="2900"/>
              </a:spcBef>
              <a:buFontTx/>
              <a:defRPr sz="1200">
                <a:solidFill>
                  <a:srgbClr val="0000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ll Pro Display C"/>
                <a:ea typeface="All Pro Display C"/>
                <a:cs typeface="All Pro Display C"/>
                <a:sym typeface="All Pro Display 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031" y="6143642"/>
            <a:ext cx="1274666" cy="69549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1046360" y="6385242"/>
            <a:ext cx="307440" cy="307341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- IQVI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125"/>
          <p:cNvGrpSpPr/>
          <p:nvPr/>
        </p:nvGrpSpPr>
        <p:grpSpPr>
          <a:xfrm>
            <a:off x="12371305" y="41735"/>
            <a:ext cx="1477066" cy="4234900"/>
            <a:chOff x="0" y="0"/>
            <a:chExt cx="1477065" cy="4234898"/>
          </a:xfrm>
        </p:grpSpPr>
        <p:sp>
          <p:nvSpPr>
            <p:cNvPr id="180" name="Rectangle 126"/>
            <p:cNvSpPr/>
            <p:nvPr/>
          </p:nvSpPr>
          <p:spPr>
            <a:xfrm>
              <a:off x="427356" y="212179"/>
              <a:ext cx="284386" cy="284387"/>
            </a:xfrm>
            <a:prstGeom prst="rect">
              <a:avLst/>
            </a:prstGeom>
            <a:solidFill>
              <a:srgbClr val="7FD1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1" name="Rectangle 127"/>
            <p:cNvSpPr/>
            <p:nvPr/>
          </p:nvSpPr>
          <p:spPr>
            <a:xfrm>
              <a:off x="427356" y="548404"/>
              <a:ext cx="284386" cy="284386"/>
            </a:xfrm>
            <a:prstGeom prst="rect">
              <a:avLst/>
            </a:prstGeom>
            <a:solidFill>
              <a:srgbClr val="7FAA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2" name="Rectangle 128"/>
            <p:cNvSpPr/>
            <p:nvPr/>
          </p:nvSpPr>
          <p:spPr>
            <a:xfrm>
              <a:off x="763906" y="212179"/>
              <a:ext cx="284386" cy="284387"/>
            </a:xfrm>
            <a:prstGeom prst="rect">
              <a:avLst/>
            </a:prstGeom>
            <a:solidFill>
              <a:srgbClr val="40BA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3" name="Rectangle 129"/>
            <p:cNvSpPr/>
            <p:nvPr/>
          </p:nvSpPr>
          <p:spPr>
            <a:xfrm>
              <a:off x="763906" y="548404"/>
              <a:ext cx="284386" cy="284386"/>
            </a:xfrm>
            <a:prstGeom prst="rect">
              <a:avLst/>
            </a:prstGeom>
            <a:solidFill>
              <a:srgbClr val="4080A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4" name="Rectangle 130"/>
            <p:cNvSpPr/>
            <p:nvPr/>
          </p:nvSpPr>
          <p:spPr>
            <a:xfrm>
              <a:off x="1100455" y="212179"/>
              <a:ext cx="284387" cy="284387"/>
            </a:xfrm>
            <a:prstGeom prst="rect">
              <a:avLst/>
            </a:prstGeom>
            <a:solidFill>
              <a:srgbClr val="BFE8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5" name="Rectangle 131"/>
            <p:cNvSpPr/>
            <p:nvPr/>
          </p:nvSpPr>
          <p:spPr>
            <a:xfrm>
              <a:off x="1100455" y="548404"/>
              <a:ext cx="284387" cy="284386"/>
            </a:xfrm>
            <a:prstGeom prst="rect">
              <a:avLst/>
            </a:prstGeom>
            <a:solidFill>
              <a:srgbClr val="BFD4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6" name="Rectangle 132"/>
            <p:cNvSpPr/>
            <p:nvPr/>
          </p:nvSpPr>
          <p:spPr>
            <a:xfrm>
              <a:off x="90806" y="886932"/>
              <a:ext cx="284386" cy="284387"/>
            </a:xfrm>
            <a:prstGeom prst="rect">
              <a:avLst/>
            </a:prstGeom>
            <a:solidFill>
              <a:srgbClr val="43B0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7" name="Rectangle 133"/>
            <p:cNvSpPr/>
            <p:nvPr/>
          </p:nvSpPr>
          <p:spPr>
            <a:xfrm>
              <a:off x="427356" y="1893684"/>
              <a:ext cx="284386" cy="284386"/>
            </a:xfrm>
            <a:prstGeom prst="rect">
              <a:avLst/>
            </a:prstGeom>
            <a:solidFill>
              <a:srgbClr val="F7D9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8" name="Rectangle 134"/>
            <p:cNvSpPr/>
            <p:nvPr/>
          </p:nvSpPr>
          <p:spPr>
            <a:xfrm>
              <a:off x="763906" y="1893684"/>
              <a:ext cx="284386" cy="284386"/>
            </a:xfrm>
            <a:prstGeom prst="rect">
              <a:avLst/>
            </a:prstGeom>
            <a:solidFill>
              <a:srgbClr val="F4C6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9" name="Rectangle 135"/>
            <p:cNvSpPr/>
            <p:nvPr/>
          </p:nvSpPr>
          <p:spPr>
            <a:xfrm>
              <a:off x="1100455" y="1893684"/>
              <a:ext cx="284387" cy="284386"/>
            </a:xfrm>
            <a:prstGeom prst="rect">
              <a:avLst/>
            </a:prstGeom>
            <a:solidFill>
              <a:srgbClr val="FBE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" name="Rectangle 136"/>
            <p:cNvSpPr/>
            <p:nvPr/>
          </p:nvSpPr>
          <p:spPr>
            <a:xfrm>
              <a:off x="90806" y="550613"/>
              <a:ext cx="284386" cy="284386"/>
            </a:xfrm>
            <a:prstGeom prst="rect">
              <a:avLst/>
            </a:prstGeom>
            <a:solidFill>
              <a:srgbClr val="00558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" name="Rectangle 137"/>
            <p:cNvSpPr/>
            <p:nvPr/>
          </p:nvSpPr>
          <p:spPr>
            <a:xfrm>
              <a:off x="427356" y="2230003"/>
              <a:ext cx="284386" cy="284387"/>
            </a:xfrm>
            <a:prstGeom prst="rect">
              <a:avLst/>
            </a:prstGeom>
            <a:solidFill>
              <a:srgbClr val="FEC4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Rectangle 138"/>
            <p:cNvSpPr/>
            <p:nvPr/>
          </p:nvSpPr>
          <p:spPr>
            <a:xfrm>
              <a:off x="763906" y="2230003"/>
              <a:ext cx="284386" cy="284387"/>
            </a:xfrm>
            <a:prstGeom prst="rect">
              <a:avLst/>
            </a:prstGeom>
            <a:solidFill>
              <a:srgbClr val="FEA7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Rectangle 139"/>
            <p:cNvSpPr/>
            <p:nvPr/>
          </p:nvSpPr>
          <p:spPr>
            <a:xfrm>
              <a:off x="1100455" y="2230003"/>
              <a:ext cx="284387" cy="284387"/>
            </a:xfrm>
            <a:prstGeom prst="rect">
              <a:avLst/>
            </a:prstGeom>
            <a:solidFill>
              <a:srgbClr val="FFE2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Rectangle 140"/>
            <p:cNvSpPr/>
            <p:nvPr/>
          </p:nvSpPr>
          <p:spPr>
            <a:xfrm>
              <a:off x="90806" y="212179"/>
              <a:ext cx="284386" cy="284387"/>
            </a:xfrm>
            <a:prstGeom prst="rect">
              <a:avLst/>
            </a:prstGeom>
            <a:solidFill>
              <a:srgbClr val="00A3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Rectangle 141"/>
            <p:cNvSpPr/>
            <p:nvPr/>
          </p:nvSpPr>
          <p:spPr>
            <a:xfrm>
              <a:off x="427356" y="1555154"/>
              <a:ext cx="284386" cy="284387"/>
            </a:xfrm>
            <a:prstGeom prst="rect">
              <a:avLst/>
            </a:prstGeom>
            <a:solidFill>
              <a:srgbClr val="7FDF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Rectangle 142"/>
            <p:cNvSpPr/>
            <p:nvPr/>
          </p:nvSpPr>
          <p:spPr>
            <a:xfrm>
              <a:off x="763906" y="1555154"/>
              <a:ext cx="284386" cy="284387"/>
            </a:xfrm>
            <a:prstGeom prst="rect">
              <a:avLst/>
            </a:prstGeom>
            <a:solidFill>
              <a:srgbClr val="40C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Rectangle 143"/>
            <p:cNvSpPr/>
            <p:nvPr/>
          </p:nvSpPr>
          <p:spPr>
            <a:xfrm>
              <a:off x="1100455" y="1555154"/>
              <a:ext cx="284387" cy="284387"/>
            </a:xfrm>
            <a:prstGeom prst="rect">
              <a:avLst/>
            </a:prstGeom>
            <a:solidFill>
              <a:srgbClr val="BFEF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8" name="Rectangle 144"/>
            <p:cNvSpPr/>
            <p:nvPr/>
          </p:nvSpPr>
          <p:spPr>
            <a:xfrm>
              <a:off x="90806" y="3491682"/>
              <a:ext cx="284386" cy="284387"/>
            </a:xfrm>
            <a:prstGeom prst="rect">
              <a:avLst/>
            </a:prstGeom>
            <a:solidFill>
              <a:srgbClr val="2B3A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Rectangle 145"/>
            <p:cNvSpPr/>
            <p:nvPr/>
          </p:nvSpPr>
          <p:spPr>
            <a:xfrm>
              <a:off x="763906" y="3491682"/>
              <a:ext cx="284386" cy="284387"/>
            </a:xfrm>
            <a:prstGeom prst="rect">
              <a:avLst/>
            </a:prstGeom>
            <a:solidFill>
              <a:srgbClr val="606B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Rectangle 146"/>
            <p:cNvSpPr/>
            <p:nvPr/>
          </p:nvSpPr>
          <p:spPr>
            <a:xfrm>
              <a:off x="1100455" y="3491682"/>
              <a:ext cx="284387" cy="284387"/>
            </a:xfrm>
            <a:prstGeom prst="rect">
              <a:avLst/>
            </a:prstGeom>
            <a:solidFill>
              <a:srgbClr val="CACE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1" name="Rectangle 147"/>
            <p:cNvSpPr/>
            <p:nvPr/>
          </p:nvSpPr>
          <p:spPr>
            <a:xfrm>
              <a:off x="427356" y="3491682"/>
              <a:ext cx="284386" cy="284387"/>
            </a:xfrm>
            <a:prstGeom prst="rect">
              <a:avLst/>
            </a:prstGeom>
            <a:solidFill>
              <a:srgbClr val="959C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Rectangle 148"/>
            <p:cNvSpPr/>
            <p:nvPr/>
          </p:nvSpPr>
          <p:spPr>
            <a:xfrm>
              <a:off x="90806" y="2568532"/>
              <a:ext cx="284386" cy="284386"/>
            </a:xfrm>
            <a:prstGeom prst="rect">
              <a:avLst/>
            </a:prstGeom>
            <a:solidFill>
              <a:srgbClr val="83006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Rectangle 149"/>
            <p:cNvSpPr/>
            <p:nvPr/>
          </p:nvSpPr>
          <p:spPr>
            <a:xfrm>
              <a:off x="90806" y="1895893"/>
              <a:ext cx="284386" cy="284386"/>
            </a:xfrm>
            <a:prstGeom prst="rect">
              <a:avLst/>
            </a:prstGeom>
            <a:solidFill>
              <a:srgbClr val="F0B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Rectangle 150"/>
            <p:cNvSpPr/>
            <p:nvPr/>
          </p:nvSpPr>
          <p:spPr>
            <a:xfrm>
              <a:off x="90806" y="2230003"/>
              <a:ext cx="284386" cy="284387"/>
            </a:xfrm>
            <a:prstGeom prst="rect">
              <a:avLst/>
            </a:prstGeom>
            <a:solidFill>
              <a:srgbClr val="FE8A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Rectangle 151"/>
            <p:cNvSpPr/>
            <p:nvPr/>
          </p:nvSpPr>
          <p:spPr>
            <a:xfrm>
              <a:off x="90806" y="1559573"/>
              <a:ext cx="284386" cy="284386"/>
            </a:xfrm>
            <a:prstGeom prst="rect">
              <a:avLst/>
            </a:prstGeom>
            <a:solidFill>
              <a:srgbClr val="00BF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6" name="Rectangle 152"/>
            <p:cNvSpPr/>
            <p:nvPr/>
          </p:nvSpPr>
          <p:spPr>
            <a:xfrm>
              <a:off x="90806" y="1223253"/>
              <a:ext cx="284386" cy="284386"/>
            </a:xfrm>
            <a:prstGeom prst="rect">
              <a:avLst/>
            </a:prstGeom>
            <a:solidFill>
              <a:srgbClr val="0271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Rectangle 153"/>
            <p:cNvSpPr/>
            <p:nvPr/>
          </p:nvSpPr>
          <p:spPr>
            <a:xfrm>
              <a:off x="90806" y="3032852"/>
              <a:ext cx="284386" cy="284386"/>
            </a:xfrm>
            <a:prstGeom prst="rect">
              <a:avLst/>
            </a:prstGeom>
            <a:solidFill>
              <a:srgbClr val="DA29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8" name="Rectangle 154"/>
            <p:cNvSpPr/>
            <p:nvPr/>
          </p:nvSpPr>
          <p:spPr>
            <a:xfrm>
              <a:off x="427356" y="2568532"/>
              <a:ext cx="284386" cy="284386"/>
            </a:xfrm>
            <a:prstGeom prst="rect">
              <a:avLst/>
            </a:prstGeom>
            <a:solidFill>
              <a:srgbClr val="C1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" name="Rectangle 155"/>
            <p:cNvSpPr/>
            <p:nvPr/>
          </p:nvSpPr>
          <p:spPr>
            <a:xfrm>
              <a:off x="427356" y="1223253"/>
              <a:ext cx="284386" cy="284386"/>
            </a:xfrm>
            <a:prstGeom prst="rect">
              <a:avLst/>
            </a:prstGeom>
            <a:solidFill>
              <a:srgbClr val="80B8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Rectangle 156"/>
            <p:cNvSpPr/>
            <p:nvPr/>
          </p:nvSpPr>
          <p:spPr>
            <a:xfrm>
              <a:off x="427356" y="886932"/>
              <a:ext cx="284386" cy="284387"/>
            </a:xfrm>
            <a:prstGeom prst="rect">
              <a:avLst/>
            </a:prstGeom>
            <a:solidFill>
              <a:srgbClr val="A1D7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" name="Rectangle 157"/>
            <p:cNvSpPr/>
            <p:nvPr/>
          </p:nvSpPr>
          <p:spPr>
            <a:xfrm>
              <a:off x="763906" y="2568532"/>
              <a:ext cx="284386" cy="284386"/>
            </a:xfrm>
            <a:prstGeom prst="rect">
              <a:avLst/>
            </a:prstGeom>
            <a:solidFill>
              <a:srgbClr val="A240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Rectangle 158"/>
            <p:cNvSpPr/>
            <p:nvPr/>
          </p:nvSpPr>
          <p:spPr>
            <a:xfrm>
              <a:off x="763906" y="1223253"/>
              <a:ext cx="284386" cy="284386"/>
            </a:xfrm>
            <a:prstGeom prst="rect">
              <a:avLst/>
            </a:prstGeom>
            <a:solidFill>
              <a:srgbClr val="4195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Rectangle 159"/>
            <p:cNvSpPr/>
            <p:nvPr/>
          </p:nvSpPr>
          <p:spPr>
            <a:xfrm>
              <a:off x="763906" y="886932"/>
              <a:ext cx="284386" cy="284387"/>
            </a:xfrm>
            <a:prstGeom prst="rect">
              <a:avLst/>
            </a:prstGeom>
            <a:solidFill>
              <a:srgbClr val="72C45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4" name="Rectangle 160"/>
            <p:cNvSpPr/>
            <p:nvPr/>
          </p:nvSpPr>
          <p:spPr>
            <a:xfrm>
              <a:off x="1100455" y="2568532"/>
              <a:ext cx="284387" cy="284386"/>
            </a:xfrm>
            <a:prstGeom prst="rect">
              <a:avLst/>
            </a:prstGeom>
            <a:solidFill>
              <a:srgbClr val="E0BF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Rectangle 161"/>
            <p:cNvSpPr/>
            <p:nvPr/>
          </p:nvSpPr>
          <p:spPr>
            <a:xfrm>
              <a:off x="1100455" y="1223253"/>
              <a:ext cx="284387" cy="284386"/>
            </a:xfrm>
            <a:prstGeom prst="rect">
              <a:avLst/>
            </a:prstGeom>
            <a:solidFill>
              <a:srgbClr val="C0D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Rectangle 162"/>
            <p:cNvSpPr/>
            <p:nvPr/>
          </p:nvSpPr>
          <p:spPr>
            <a:xfrm>
              <a:off x="1100455" y="886932"/>
              <a:ext cx="284387" cy="284387"/>
            </a:xfrm>
            <a:prstGeom prst="rect">
              <a:avLst/>
            </a:prstGeom>
            <a:solidFill>
              <a:srgbClr val="D0EB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" name="TextBox 163"/>
            <p:cNvSpPr txBox="1"/>
            <p:nvPr/>
          </p:nvSpPr>
          <p:spPr>
            <a:xfrm>
              <a:off x="0" y="0"/>
              <a:ext cx="147706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800">
                  <a:solidFill>
                    <a:srgbClr val="2B3A4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100%    50%     75%     25%</a:t>
              </a:r>
            </a:p>
          </p:txBody>
        </p:sp>
        <p:sp>
          <p:nvSpPr>
            <p:cNvPr id="218" name="Rectangle 164"/>
            <p:cNvSpPr/>
            <p:nvPr/>
          </p:nvSpPr>
          <p:spPr>
            <a:xfrm>
              <a:off x="90805" y="3950513"/>
              <a:ext cx="284386" cy="284386"/>
            </a:xfrm>
            <a:prstGeom prst="rect">
              <a:avLst/>
            </a:prstGeom>
            <a:solidFill>
              <a:srgbClr val="F4F4F4"/>
            </a:solidFill>
            <a:ln w="3175" cap="flat">
              <a:solidFill>
                <a:srgbClr val="2B3A4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" name="TextBox 165"/>
            <p:cNvSpPr txBox="1"/>
            <p:nvPr/>
          </p:nvSpPr>
          <p:spPr>
            <a:xfrm>
              <a:off x="433561" y="3984983"/>
              <a:ext cx="685810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800">
                  <a:solidFill>
                    <a:srgbClr val="606B7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5% Charcoal</a:t>
              </a:r>
            </a:p>
          </p:txBody>
        </p:sp>
      </p:grpSp>
      <p:sp>
        <p:nvSpPr>
          <p:cNvPr id="221" name="TextBox 43"/>
          <p:cNvSpPr txBox="1"/>
          <p:nvPr/>
        </p:nvSpPr>
        <p:spPr>
          <a:xfrm>
            <a:off x="5177395" y="6968003"/>
            <a:ext cx="696888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b="1"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IQVIA Template (V2.0.1)</a:t>
            </a: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1949341" y="6570146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959CA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3" name="Headlines are 28pt Arial Bold sentence case"/>
          <p:cNvSpPr txBox="1"/>
          <p:nvPr>
            <p:ph type="title" hasCustomPrompt="1"/>
          </p:nvPr>
        </p:nvSpPr>
        <p:spPr>
          <a:xfrm>
            <a:off x="384693" y="9335"/>
            <a:ext cx="11338561" cy="768264"/>
          </a:xfrm>
          <a:prstGeom prst="rect">
            <a:avLst/>
          </a:prstGeom>
        </p:spPr>
        <p:txBody>
          <a:bodyPr anchor="b"/>
          <a:lstStyle>
            <a:lvl1pPr>
              <a:defRPr b="1" sz="2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Headlines are 28pt Arial Bold sentence case</a:t>
            </a:r>
          </a:p>
        </p:txBody>
      </p:sp>
      <p:sp>
        <p:nvSpPr>
          <p:cNvPr id="224" name="Body Level One…"/>
          <p:cNvSpPr txBox="1"/>
          <p:nvPr>
            <p:ph type="body" idx="1" hasCustomPrompt="1"/>
          </p:nvPr>
        </p:nvSpPr>
        <p:spPr>
          <a:xfrm>
            <a:off x="384693" y="1192364"/>
            <a:ext cx="11338561" cy="4994127"/>
          </a:xfrm>
          <a:prstGeom prst="rect">
            <a:avLst/>
          </a:prstGeom>
        </p:spPr>
        <p:txBody>
          <a:bodyPr/>
          <a:lstStyle>
            <a:lvl1pPr marL="182879" indent="-182879">
              <a:lnSpc>
                <a:spcPct val="100000"/>
              </a:lnSpc>
              <a:defRPr sz="1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65759" indent="-182879">
              <a:lnSpc>
                <a:spcPct val="100000"/>
              </a:lnSpc>
              <a:buChar char="-"/>
              <a:defRPr sz="1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8640" indent="-182879">
              <a:lnSpc>
                <a:spcPct val="100000"/>
              </a:lnSpc>
              <a:buChar char="›"/>
              <a:defRPr sz="1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31519" indent="-182880">
              <a:lnSpc>
                <a:spcPct val="100000"/>
              </a:lnSpc>
              <a:buChar char="»"/>
              <a:defRPr sz="1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914400" indent="-182880">
              <a:lnSpc>
                <a:spcPct val="100000"/>
              </a:lnSpc>
              <a:buSzPct val="75000"/>
              <a:buChar char="▪"/>
              <a:defRPr sz="1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Arial 16pt bullet level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25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6299" y="6535994"/>
            <a:ext cx="11430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2399" y="1649238"/>
            <a:ext cx="8436178" cy="110744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le Text"/>
          <p:cNvSpPr txBox="1"/>
          <p:nvPr>
            <p:ph type="title"/>
          </p:nvPr>
        </p:nvSpPr>
        <p:spPr>
          <a:xfrm>
            <a:off x="3657600" y="3051174"/>
            <a:ext cx="7620000" cy="1089027"/>
          </a:xfrm>
          <a:prstGeom prst="rect">
            <a:avLst/>
          </a:prstGeom>
        </p:spPr>
        <p:txBody>
          <a:bodyPr lIns="60945" tIns="60945" rIns="60945" bIns="60945"/>
          <a:lstStyle>
            <a:lvl1pPr defTabSz="1218914">
              <a:lnSpc>
                <a:spcPct val="100000"/>
              </a:lnSpc>
              <a:defRPr sz="4200">
                <a:solidFill>
                  <a:srgbClr val="02104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4" name="Body Level One…"/>
          <p:cNvSpPr txBox="1"/>
          <p:nvPr>
            <p:ph type="body" sz="quarter" idx="1"/>
          </p:nvPr>
        </p:nvSpPr>
        <p:spPr>
          <a:xfrm>
            <a:off x="3657600" y="4216400"/>
            <a:ext cx="7620000" cy="1752600"/>
          </a:xfrm>
          <a:prstGeom prst="rect">
            <a:avLst/>
          </a:prstGeom>
        </p:spPr>
        <p:txBody>
          <a:bodyPr lIns="60945" tIns="60945" rIns="60945" bIns="60945"/>
          <a:lstStyle>
            <a:lvl1pPr marL="0" indent="0" defTabSz="121891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E29A0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092" defTabSz="121891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E29A0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185" defTabSz="121891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E29A0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278" defTabSz="121891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E29A0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373" defTabSz="121891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E29A0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11221789" y="6366991"/>
            <a:ext cx="360612" cy="343844"/>
          </a:xfrm>
          <a:prstGeom prst="rect">
            <a:avLst/>
          </a:prstGeom>
        </p:spPr>
        <p:txBody>
          <a:bodyPr lIns="60945" tIns="60945" rIns="60945" bIns="60945"/>
          <a:lstStyle>
            <a:lvl1pPr defTabSz="1218914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traight Connector 14"/>
          <p:cNvSpPr/>
          <p:nvPr/>
        </p:nvSpPr>
        <p:spPr>
          <a:xfrm>
            <a:off x="107952" y="615950"/>
            <a:ext cx="11948584" cy="1"/>
          </a:xfrm>
          <a:prstGeom prst="line">
            <a:avLst/>
          </a:prstGeom>
          <a:ln w="12700">
            <a:solidFill>
              <a:srgbClr val="000099"/>
            </a:solidFill>
          </a:ln>
        </p:spPr>
        <p:txBody>
          <a:bodyPr lIns="45719" rIns="45719"/>
          <a:lstStyle/>
          <a:p>
            <a:pPr>
              <a:defRPr sz="1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3" name="TextBox 7"/>
          <p:cNvSpPr txBox="1"/>
          <p:nvPr/>
        </p:nvSpPr>
        <p:spPr>
          <a:xfrm>
            <a:off x="6707778" y="-34388"/>
            <a:ext cx="4755728" cy="21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 sz="9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DRAFT - CONFIDENTIAL</a:t>
            </a:r>
          </a:p>
        </p:txBody>
      </p:sp>
      <p:pic>
        <p:nvPicPr>
          <p:cNvPr id="2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4732" y="44207"/>
            <a:ext cx="392194" cy="53825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 1"/>
          <p:cNvSpPr/>
          <p:nvPr/>
        </p:nvSpPr>
        <p:spPr>
          <a:xfrm>
            <a:off x="8216900" y="12700"/>
            <a:ext cx="647701" cy="24017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6" name="Title Text"/>
          <p:cNvSpPr txBox="1"/>
          <p:nvPr>
            <p:ph type="title"/>
          </p:nvPr>
        </p:nvSpPr>
        <p:spPr>
          <a:xfrm>
            <a:off x="101599" y="0"/>
            <a:ext cx="10160001" cy="61595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 sz="34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7" name="Slide Number"/>
          <p:cNvSpPr txBox="1"/>
          <p:nvPr>
            <p:ph type="sldNum" sz="quarter" idx="2"/>
          </p:nvPr>
        </p:nvSpPr>
        <p:spPr>
          <a:xfrm>
            <a:off x="11861839" y="6485626"/>
            <a:ext cx="330161" cy="313394"/>
          </a:xfrm>
          <a:prstGeom prst="rect">
            <a:avLst/>
          </a:prstGeom>
        </p:spPr>
        <p:txBody>
          <a:bodyPr anchor="t"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/>
          <p:nvPr>
            <p:ph type="title"/>
          </p:nvPr>
        </p:nvSpPr>
        <p:spPr>
          <a:xfrm>
            <a:off x="609599" y="274637"/>
            <a:ext cx="10972801" cy="1143002"/>
          </a:xfrm>
          <a:prstGeom prst="rect">
            <a:avLst/>
          </a:prstGeom>
        </p:spPr>
        <p:txBody>
          <a:bodyPr lIns="60958" tIns="60958" rIns="60958" bIns="60958"/>
          <a:lstStyle>
            <a:lvl1pPr algn="ctr" defTabSz="609600">
              <a:lnSpc>
                <a:spcPct val="100000"/>
              </a:lnSpc>
              <a:defRPr sz="5200">
                <a:solidFill>
                  <a:srgbClr val="02104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5" name="Body Level One…"/>
          <p:cNvSpPr txBox="1"/>
          <p:nvPr>
            <p:ph type="body" idx="1"/>
          </p:nvPr>
        </p:nvSpPr>
        <p:spPr>
          <a:xfrm>
            <a:off x="609599" y="1600199"/>
            <a:ext cx="10972801" cy="4525965"/>
          </a:xfrm>
          <a:prstGeom prst="rect">
            <a:avLst/>
          </a:prstGeom>
        </p:spPr>
        <p:txBody>
          <a:bodyPr lIns="60958" tIns="60958" rIns="60958" bIns="60958"/>
          <a:lstStyle>
            <a:lvl1pPr marL="440871" indent="-440871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5825" indent="-428625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indent="-342900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3078" indent="-411478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0278" indent="-411478" defTabSz="609600">
              <a:lnSpc>
                <a:spcPct val="100000"/>
              </a:lnSpc>
              <a:spcBef>
                <a:spcPts val="800"/>
              </a:spcBef>
              <a:buClr>
                <a:srgbClr val="E29A09"/>
              </a:buClr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11221763" y="6259027"/>
            <a:ext cx="360639" cy="343871"/>
          </a:xfrm>
          <a:prstGeom prst="rect">
            <a:avLst/>
          </a:prstGeom>
        </p:spPr>
        <p:txBody>
          <a:bodyPr lIns="60958" tIns="60958" rIns="60958" bIns="60958"/>
          <a:lstStyle>
            <a:lvl1pPr defTabSz="1218913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Subhead_Only - IQVI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43"/>
          <p:cNvSpPr txBox="1"/>
          <p:nvPr/>
        </p:nvSpPr>
        <p:spPr>
          <a:xfrm>
            <a:off x="6141720" y="6864372"/>
            <a:ext cx="60045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b="1"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IQVIA Primary Slide Bank (V2.2.0)</a:t>
            </a:r>
          </a:p>
        </p:txBody>
      </p:sp>
      <p:grpSp>
        <p:nvGrpSpPr>
          <p:cNvPr id="307" name="Group 132"/>
          <p:cNvGrpSpPr/>
          <p:nvPr/>
        </p:nvGrpSpPr>
        <p:grpSpPr>
          <a:xfrm>
            <a:off x="12308084" y="45719"/>
            <a:ext cx="851745" cy="3002068"/>
            <a:chOff x="0" y="0"/>
            <a:chExt cx="851744" cy="3002067"/>
          </a:xfrm>
        </p:grpSpPr>
        <p:sp>
          <p:nvSpPr>
            <p:cNvPr id="264" name="Rectangle 133"/>
            <p:cNvSpPr/>
            <p:nvPr/>
          </p:nvSpPr>
          <p:spPr>
            <a:xfrm>
              <a:off x="0" y="2512877"/>
              <a:ext cx="187185" cy="187185"/>
            </a:xfrm>
            <a:prstGeom prst="rect">
              <a:avLst/>
            </a:prstGeom>
            <a:solidFill>
              <a:srgbClr val="2B3A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Rectangle 134"/>
            <p:cNvSpPr/>
            <p:nvPr/>
          </p:nvSpPr>
          <p:spPr>
            <a:xfrm>
              <a:off x="443040" y="2512877"/>
              <a:ext cx="187185" cy="187185"/>
            </a:xfrm>
            <a:prstGeom prst="rect">
              <a:avLst/>
            </a:prstGeom>
            <a:solidFill>
              <a:srgbClr val="606B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Rectangle 135"/>
            <p:cNvSpPr/>
            <p:nvPr/>
          </p:nvSpPr>
          <p:spPr>
            <a:xfrm>
              <a:off x="664559" y="2512877"/>
              <a:ext cx="187185" cy="187185"/>
            </a:xfrm>
            <a:prstGeom prst="rect">
              <a:avLst/>
            </a:prstGeom>
            <a:solidFill>
              <a:srgbClr val="CACE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Rectangle 136"/>
            <p:cNvSpPr/>
            <p:nvPr/>
          </p:nvSpPr>
          <p:spPr>
            <a:xfrm>
              <a:off x="221520" y="2512877"/>
              <a:ext cx="187185" cy="187185"/>
            </a:xfrm>
            <a:prstGeom prst="rect">
              <a:avLst/>
            </a:prstGeom>
            <a:solidFill>
              <a:srgbClr val="959C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Rectangle 137"/>
            <p:cNvSpPr/>
            <p:nvPr/>
          </p:nvSpPr>
          <p:spPr>
            <a:xfrm>
              <a:off x="0" y="1905253"/>
              <a:ext cx="187185" cy="187185"/>
            </a:xfrm>
            <a:prstGeom prst="rect">
              <a:avLst/>
            </a:prstGeom>
            <a:solidFill>
              <a:srgbClr val="83006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Rectangle 138"/>
            <p:cNvSpPr/>
            <p:nvPr/>
          </p:nvSpPr>
          <p:spPr>
            <a:xfrm>
              <a:off x="0" y="2210871"/>
              <a:ext cx="187185" cy="187185"/>
            </a:xfrm>
            <a:prstGeom prst="rect">
              <a:avLst/>
            </a:prstGeom>
            <a:solidFill>
              <a:srgbClr val="DA29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Rectangle 139"/>
            <p:cNvSpPr/>
            <p:nvPr/>
          </p:nvSpPr>
          <p:spPr>
            <a:xfrm>
              <a:off x="221520" y="1905253"/>
              <a:ext cx="187185" cy="187185"/>
            </a:xfrm>
            <a:prstGeom prst="rect">
              <a:avLst/>
            </a:prstGeom>
            <a:solidFill>
              <a:srgbClr val="C1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Rectangle 140"/>
            <p:cNvSpPr/>
            <p:nvPr/>
          </p:nvSpPr>
          <p:spPr>
            <a:xfrm>
              <a:off x="443040" y="1905253"/>
              <a:ext cx="187185" cy="187185"/>
            </a:xfrm>
            <a:prstGeom prst="rect">
              <a:avLst/>
            </a:prstGeom>
            <a:solidFill>
              <a:srgbClr val="A240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2" name="Rectangle 141"/>
            <p:cNvSpPr/>
            <p:nvPr/>
          </p:nvSpPr>
          <p:spPr>
            <a:xfrm>
              <a:off x="664560" y="1905253"/>
              <a:ext cx="187185" cy="187185"/>
            </a:xfrm>
            <a:prstGeom prst="rect">
              <a:avLst/>
            </a:prstGeom>
            <a:solidFill>
              <a:srgbClr val="E0BF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TextBox 142"/>
            <p:cNvSpPr txBox="1"/>
            <p:nvPr/>
          </p:nvSpPr>
          <p:spPr>
            <a:xfrm>
              <a:off x="0" y="0"/>
              <a:ext cx="851745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500">
                  <a:solidFill>
                    <a:srgbClr val="2B3A4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100%  50%   75%   25%</a:t>
              </a:r>
            </a:p>
          </p:txBody>
        </p:sp>
        <p:sp>
          <p:nvSpPr>
            <p:cNvPr id="274" name="Rectangle 143"/>
            <p:cNvSpPr/>
            <p:nvPr/>
          </p:nvSpPr>
          <p:spPr>
            <a:xfrm>
              <a:off x="0" y="2814883"/>
              <a:ext cx="187185" cy="187185"/>
            </a:xfrm>
            <a:prstGeom prst="rect">
              <a:avLst/>
            </a:prstGeom>
            <a:solidFill>
              <a:srgbClr val="F4F4F4"/>
            </a:solidFill>
            <a:ln w="3175" cap="flat">
              <a:solidFill>
                <a:srgbClr val="2B3A4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5" name="Rectangle 144"/>
            <p:cNvSpPr/>
            <p:nvPr/>
          </p:nvSpPr>
          <p:spPr>
            <a:xfrm>
              <a:off x="0" y="1693958"/>
              <a:ext cx="187185" cy="187185"/>
            </a:xfrm>
            <a:prstGeom prst="rect">
              <a:avLst/>
            </a:prstGeom>
            <a:solidFill>
              <a:srgbClr val="C627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6" name="Rectangle 145"/>
            <p:cNvSpPr/>
            <p:nvPr/>
          </p:nvSpPr>
          <p:spPr>
            <a:xfrm>
              <a:off x="221520" y="1693958"/>
              <a:ext cx="187185" cy="187185"/>
            </a:xfrm>
            <a:prstGeom prst="rect">
              <a:avLst/>
            </a:prstGeom>
            <a:solidFill>
              <a:srgbClr val="E99EC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Rectangle 146"/>
            <p:cNvSpPr/>
            <p:nvPr/>
          </p:nvSpPr>
          <p:spPr>
            <a:xfrm>
              <a:off x="443040" y="1693958"/>
              <a:ext cx="187185" cy="187185"/>
            </a:xfrm>
            <a:prstGeom prst="rect">
              <a:avLst/>
            </a:prstGeom>
            <a:solidFill>
              <a:srgbClr val="DB6C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Rectangle 147"/>
            <p:cNvSpPr/>
            <p:nvPr/>
          </p:nvSpPr>
          <p:spPr>
            <a:xfrm>
              <a:off x="664560" y="1693958"/>
              <a:ext cx="187185" cy="187185"/>
            </a:xfrm>
            <a:prstGeom prst="rect">
              <a:avLst/>
            </a:prstGeom>
            <a:solidFill>
              <a:srgbClr val="F5CEE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Rectangle 148"/>
            <p:cNvSpPr/>
            <p:nvPr/>
          </p:nvSpPr>
          <p:spPr>
            <a:xfrm>
              <a:off x="221520" y="151223"/>
              <a:ext cx="187185" cy="187185"/>
            </a:xfrm>
            <a:prstGeom prst="rect">
              <a:avLst/>
            </a:prstGeom>
            <a:solidFill>
              <a:srgbClr val="7FD1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Rectangle 149"/>
            <p:cNvSpPr/>
            <p:nvPr/>
          </p:nvSpPr>
          <p:spPr>
            <a:xfrm>
              <a:off x="221520" y="372528"/>
              <a:ext cx="187185" cy="187185"/>
            </a:xfrm>
            <a:prstGeom prst="rect">
              <a:avLst/>
            </a:prstGeom>
            <a:solidFill>
              <a:srgbClr val="7FAA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Rectangle 150"/>
            <p:cNvSpPr/>
            <p:nvPr/>
          </p:nvSpPr>
          <p:spPr>
            <a:xfrm>
              <a:off x="443039" y="151223"/>
              <a:ext cx="187185" cy="187185"/>
            </a:xfrm>
            <a:prstGeom prst="rect">
              <a:avLst/>
            </a:prstGeom>
            <a:solidFill>
              <a:srgbClr val="40BA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Rectangle 151"/>
            <p:cNvSpPr/>
            <p:nvPr/>
          </p:nvSpPr>
          <p:spPr>
            <a:xfrm>
              <a:off x="443039" y="372528"/>
              <a:ext cx="187185" cy="187185"/>
            </a:xfrm>
            <a:prstGeom prst="rect">
              <a:avLst/>
            </a:prstGeom>
            <a:solidFill>
              <a:srgbClr val="4080A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3" name="Rectangle 152"/>
            <p:cNvSpPr/>
            <p:nvPr/>
          </p:nvSpPr>
          <p:spPr>
            <a:xfrm>
              <a:off x="664559" y="151223"/>
              <a:ext cx="187185" cy="187185"/>
            </a:xfrm>
            <a:prstGeom prst="rect">
              <a:avLst/>
            </a:prstGeom>
            <a:solidFill>
              <a:srgbClr val="BFE8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Rectangle 153"/>
            <p:cNvSpPr/>
            <p:nvPr/>
          </p:nvSpPr>
          <p:spPr>
            <a:xfrm>
              <a:off x="664559" y="372528"/>
              <a:ext cx="187185" cy="187185"/>
            </a:xfrm>
            <a:prstGeom prst="rect">
              <a:avLst/>
            </a:prstGeom>
            <a:solidFill>
              <a:srgbClr val="BFD4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5" name="Rectangle 154"/>
            <p:cNvSpPr/>
            <p:nvPr/>
          </p:nvSpPr>
          <p:spPr>
            <a:xfrm>
              <a:off x="0" y="595349"/>
              <a:ext cx="187185" cy="187185"/>
            </a:xfrm>
            <a:prstGeom prst="rect">
              <a:avLst/>
            </a:prstGeom>
            <a:solidFill>
              <a:srgbClr val="43B0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Rectangle 155"/>
            <p:cNvSpPr/>
            <p:nvPr/>
          </p:nvSpPr>
          <p:spPr>
            <a:xfrm>
              <a:off x="221520" y="1258000"/>
              <a:ext cx="187185" cy="187185"/>
            </a:xfrm>
            <a:prstGeom prst="rect">
              <a:avLst/>
            </a:prstGeom>
            <a:solidFill>
              <a:srgbClr val="F7D9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Rectangle 156"/>
            <p:cNvSpPr/>
            <p:nvPr/>
          </p:nvSpPr>
          <p:spPr>
            <a:xfrm>
              <a:off x="443039" y="1258000"/>
              <a:ext cx="187185" cy="187185"/>
            </a:xfrm>
            <a:prstGeom prst="rect">
              <a:avLst/>
            </a:prstGeom>
            <a:solidFill>
              <a:srgbClr val="F4C6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Rectangle 157"/>
            <p:cNvSpPr/>
            <p:nvPr/>
          </p:nvSpPr>
          <p:spPr>
            <a:xfrm>
              <a:off x="664559" y="1258000"/>
              <a:ext cx="187185" cy="187185"/>
            </a:xfrm>
            <a:prstGeom prst="rect">
              <a:avLst/>
            </a:prstGeom>
            <a:solidFill>
              <a:srgbClr val="FBE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Rectangle 158"/>
            <p:cNvSpPr/>
            <p:nvPr/>
          </p:nvSpPr>
          <p:spPr>
            <a:xfrm>
              <a:off x="0" y="373982"/>
              <a:ext cx="187185" cy="187185"/>
            </a:xfrm>
            <a:prstGeom prst="rect">
              <a:avLst/>
            </a:prstGeom>
            <a:solidFill>
              <a:srgbClr val="00558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Rectangle 159"/>
            <p:cNvSpPr/>
            <p:nvPr/>
          </p:nvSpPr>
          <p:spPr>
            <a:xfrm>
              <a:off x="221520" y="1479368"/>
              <a:ext cx="187185" cy="187185"/>
            </a:xfrm>
            <a:prstGeom prst="rect">
              <a:avLst/>
            </a:prstGeom>
            <a:solidFill>
              <a:srgbClr val="FEC4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Rectangle 160"/>
            <p:cNvSpPr/>
            <p:nvPr/>
          </p:nvSpPr>
          <p:spPr>
            <a:xfrm>
              <a:off x="443039" y="1479368"/>
              <a:ext cx="187185" cy="187185"/>
            </a:xfrm>
            <a:prstGeom prst="rect">
              <a:avLst/>
            </a:prstGeom>
            <a:solidFill>
              <a:srgbClr val="FEA7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Rectangle 161"/>
            <p:cNvSpPr/>
            <p:nvPr/>
          </p:nvSpPr>
          <p:spPr>
            <a:xfrm>
              <a:off x="664559" y="1479368"/>
              <a:ext cx="187185" cy="187185"/>
            </a:xfrm>
            <a:prstGeom prst="rect">
              <a:avLst/>
            </a:prstGeom>
            <a:solidFill>
              <a:srgbClr val="FFE2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Rectangle 162"/>
            <p:cNvSpPr/>
            <p:nvPr/>
          </p:nvSpPr>
          <p:spPr>
            <a:xfrm>
              <a:off x="0" y="151223"/>
              <a:ext cx="187185" cy="187185"/>
            </a:xfrm>
            <a:prstGeom prst="rect">
              <a:avLst/>
            </a:prstGeom>
            <a:solidFill>
              <a:srgbClr val="00A3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Rectangle 163"/>
            <p:cNvSpPr/>
            <p:nvPr/>
          </p:nvSpPr>
          <p:spPr>
            <a:xfrm>
              <a:off x="221520" y="1035178"/>
              <a:ext cx="187185" cy="187185"/>
            </a:xfrm>
            <a:prstGeom prst="rect">
              <a:avLst/>
            </a:prstGeom>
            <a:solidFill>
              <a:srgbClr val="7FDF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Rectangle 164"/>
            <p:cNvSpPr/>
            <p:nvPr/>
          </p:nvSpPr>
          <p:spPr>
            <a:xfrm>
              <a:off x="443039" y="1035178"/>
              <a:ext cx="187185" cy="187185"/>
            </a:xfrm>
            <a:prstGeom prst="rect">
              <a:avLst/>
            </a:prstGeom>
            <a:solidFill>
              <a:srgbClr val="40C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6" name="Rectangle 165"/>
            <p:cNvSpPr/>
            <p:nvPr/>
          </p:nvSpPr>
          <p:spPr>
            <a:xfrm>
              <a:off x="664559" y="1035178"/>
              <a:ext cx="187185" cy="187185"/>
            </a:xfrm>
            <a:prstGeom prst="rect">
              <a:avLst/>
            </a:prstGeom>
            <a:solidFill>
              <a:srgbClr val="BFEF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7" name="Rectangle 166"/>
            <p:cNvSpPr/>
            <p:nvPr/>
          </p:nvSpPr>
          <p:spPr>
            <a:xfrm>
              <a:off x="0" y="1259454"/>
              <a:ext cx="187185" cy="187185"/>
            </a:xfrm>
            <a:prstGeom prst="rect">
              <a:avLst/>
            </a:prstGeom>
            <a:solidFill>
              <a:srgbClr val="F0B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Rectangle 167"/>
            <p:cNvSpPr/>
            <p:nvPr/>
          </p:nvSpPr>
          <p:spPr>
            <a:xfrm>
              <a:off x="0" y="1479368"/>
              <a:ext cx="187185" cy="187185"/>
            </a:xfrm>
            <a:prstGeom prst="rect">
              <a:avLst/>
            </a:prstGeom>
            <a:solidFill>
              <a:srgbClr val="FE8A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Rectangle 168"/>
            <p:cNvSpPr/>
            <p:nvPr/>
          </p:nvSpPr>
          <p:spPr>
            <a:xfrm>
              <a:off x="0" y="1038086"/>
              <a:ext cx="187185" cy="187185"/>
            </a:xfrm>
            <a:prstGeom prst="rect">
              <a:avLst/>
            </a:prstGeom>
            <a:solidFill>
              <a:srgbClr val="00BF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Rectangle 169"/>
            <p:cNvSpPr/>
            <p:nvPr/>
          </p:nvSpPr>
          <p:spPr>
            <a:xfrm>
              <a:off x="0" y="816717"/>
              <a:ext cx="187185" cy="187185"/>
            </a:xfrm>
            <a:prstGeom prst="rect">
              <a:avLst/>
            </a:prstGeom>
            <a:solidFill>
              <a:srgbClr val="0271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Rectangle 170"/>
            <p:cNvSpPr/>
            <p:nvPr/>
          </p:nvSpPr>
          <p:spPr>
            <a:xfrm>
              <a:off x="221520" y="816717"/>
              <a:ext cx="187185" cy="187185"/>
            </a:xfrm>
            <a:prstGeom prst="rect">
              <a:avLst/>
            </a:prstGeom>
            <a:solidFill>
              <a:srgbClr val="80B8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Rectangle 171"/>
            <p:cNvSpPr/>
            <p:nvPr/>
          </p:nvSpPr>
          <p:spPr>
            <a:xfrm>
              <a:off x="221520" y="595349"/>
              <a:ext cx="187185" cy="187185"/>
            </a:xfrm>
            <a:prstGeom prst="rect">
              <a:avLst/>
            </a:prstGeom>
            <a:solidFill>
              <a:srgbClr val="A1D7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3" name="Rectangle 172"/>
            <p:cNvSpPr/>
            <p:nvPr/>
          </p:nvSpPr>
          <p:spPr>
            <a:xfrm>
              <a:off x="443039" y="816717"/>
              <a:ext cx="187185" cy="187185"/>
            </a:xfrm>
            <a:prstGeom prst="rect">
              <a:avLst/>
            </a:prstGeom>
            <a:solidFill>
              <a:srgbClr val="4195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4" name="Rectangle 173"/>
            <p:cNvSpPr/>
            <p:nvPr/>
          </p:nvSpPr>
          <p:spPr>
            <a:xfrm>
              <a:off x="443039" y="595349"/>
              <a:ext cx="187185" cy="187185"/>
            </a:xfrm>
            <a:prstGeom prst="rect">
              <a:avLst/>
            </a:prstGeom>
            <a:solidFill>
              <a:srgbClr val="72C45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5" name="Rectangle 174"/>
            <p:cNvSpPr/>
            <p:nvPr/>
          </p:nvSpPr>
          <p:spPr>
            <a:xfrm>
              <a:off x="664559" y="816717"/>
              <a:ext cx="187185" cy="187185"/>
            </a:xfrm>
            <a:prstGeom prst="rect">
              <a:avLst/>
            </a:prstGeom>
            <a:solidFill>
              <a:srgbClr val="C0D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6" name="Rectangle 175"/>
            <p:cNvSpPr/>
            <p:nvPr/>
          </p:nvSpPr>
          <p:spPr>
            <a:xfrm>
              <a:off x="664559" y="595349"/>
              <a:ext cx="187185" cy="187185"/>
            </a:xfrm>
            <a:prstGeom prst="rect">
              <a:avLst/>
            </a:prstGeom>
            <a:solidFill>
              <a:srgbClr val="D0EB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08" name="Slide Number"/>
          <p:cNvSpPr txBox="1"/>
          <p:nvPr>
            <p:ph type="sldNum" sz="quarter" idx="2"/>
          </p:nvPr>
        </p:nvSpPr>
        <p:spPr>
          <a:xfrm>
            <a:off x="11949341" y="6570146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959CA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9" name="Body Level One…"/>
          <p:cNvSpPr txBox="1"/>
          <p:nvPr>
            <p:ph type="body" sz="quarter" idx="1" hasCustomPrompt="1"/>
          </p:nvPr>
        </p:nvSpPr>
        <p:spPr>
          <a:xfrm>
            <a:off x="384693" y="777029"/>
            <a:ext cx="11338561" cy="402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28650" indent="-171450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20139" indent="-205739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Subheads are 20pt Arial Italic sentence case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0" name="Headlines are 28pt Arial Bold sentence case"/>
          <p:cNvSpPr txBox="1"/>
          <p:nvPr>
            <p:ph type="title" hasCustomPrompt="1"/>
          </p:nvPr>
        </p:nvSpPr>
        <p:spPr>
          <a:xfrm>
            <a:off x="384693" y="9335"/>
            <a:ext cx="11338561" cy="768264"/>
          </a:xfrm>
          <a:prstGeom prst="rect">
            <a:avLst/>
          </a:prstGeom>
        </p:spPr>
        <p:txBody>
          <a:bodyPr anchor="b"/>
          <a:lstStyle>
            <a:lvl1pPr>
              <a:defRPr b="1" sz="2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Headlines are 28pt Arial Bold sentence case</a:t>
            </a:r>
          </a:p>
        </p:txBody>
      </p:sp>
      <p:pic>
        <p:nvPicPr>
          <p:cNvPr id="311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6299" y="6535994"/>
            <a:ext cx="11430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ogo Only - IQVI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roup 125"/>
          <p:cNvGrpSpPr/>
          <p:nvPr/>
        </p:nvGrpSpPr>
        <p:grpSpPr>
          <a:xfrm>
            <a:off x="12371305" y="41735"/>
            <a:ext cx="1477066" cy="4234900"/>
            <a:chOff x="0" y="0"/>
            <a:chExt cx="1477065" cy="4234898"/>
          </a:xfrm>
        </p:grpSpPr>
        <p:sp>
          <p:nvSpPr>
            <p:cNvPr id="318" name="Rectangle 126"/>
            <p:cNvSpPr/>
            <p:nvPr/>
          </p:nvSpPr>
          <p:spPr>
            <a:xfrm>
              <a:off x="427356" y="212179"/>
              <a:ext cx="284386" cy="284387"/>
            </a:xfrm>
            <a:prstGeom prst="rect">
              <a:avLst/>
            </a:prstGeom>
            <a:solidFill>
              <a:srgbClr val="7FD1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Rectangle 127"/>
            <p:cNvSpPr/>
            <p:nvPr/>
          </p:nvSpPr>
          <p:spPr>
            <a:xfrm>
              <a:off x="427356" y="548404"/>
              <a:ext cx="284386" cy="284386"/>
            </a:xfrm>
            <a:prstGeom prst="rect">
              <a:avLst/>
            </a:prstGeom>
            <a:solidFill>
              <a:srgbClr val="7FAA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0" name="Rectangle 128"/>
            <p:cNvSpPr/>
            <p:nvPr/>
          </p:nvSpPr>
          <p:spPr>
            <a:xfrm>
              <a:off x="763906" y="212179"/>
              <a:ext cx="284386" cy="284387"/>
            </a:xfrm>
            <a:prstGeom prst="rect">
              <a:avLst/>
            </a:prstGeom>
            <a:solidFill>
              <a:srgbClr val="40BA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1" name="Rectangle 129"/>
            <p:cNvSpPr/>
            <p:nvPr/>
          </p:nvSpPr>
          <p:spPr>
            <a:xfrm>
              <a:off x="763906" y="548404"/>
              <a:ext cx="284386" cy="284386"/>
            </a:xfrm>
            <a:prstGeom prst="rect">
              <a:avLst/>
            </a:prstGeom>
            <a:solidFill>
              <a:srgbClr val="4080A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2" name="Rectangle 130"/>
            <p:cNvSpPr/>
            <p:nvPr/>
          </p:nvSpPr>
          <p:spPr>
            <a:xfrm>
              <a:off x="1100455" y="212179"/>
              <a:ext cx="284387" cy="284387"/>
            </a:xfrm>
            <a:prstGeom prst="rect">
              <a:avLst/>
            </a:prstGeom>
            <a:solidFill>
              <a:srgbClr val="BFE8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3" name="Rectangle 131"/>
            <p:cNvSpPr/>
            <p:nvPr/>
          </p:nvSpPr>
          <p:spPr>
            <a:xfrm>
              <a:off x="1100455" y="548404"/>
              <a:ext cx="284387" cy="284386"/>
            </a:xfrm>
            <a:prstGeom prst="rect">
              <a:avLst/>
            </a:prstGeom>
            <a:solidFill>
              <a:srgbClr val="BFD4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4" name="Rectangle 132"/>
            <p:cNvSpPr/>
            <p:nvPr/>
          </p:nvSpPr>
          <p:spPr>
            <a:xfrm>
              <a:off x="90806" y="886932"/>
              <a:ext cx="284386" cy="284387"/>
            </a:xfrm>
            <a:prstGeom prst="rect">
              <a:avLst/>
            </a:prstGeom>
            <a:solidFill>
              <a:srgbClr val="43B0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5" name="Rectangle 133"/>
            <p:cNvSpPr/>
            <p:nvPr/>
          </p:nvSpPr>
          <p:spPr>
            <a:xfrm>
              <a:off x="427356" y="1893684"/>
              <a:ext cx="284386" cy="284386"/>
            </a:xfrm>
            <a:prstGeom prst="rect">
              <a:avLst/>
            </a:prstGeom>
            <a:solidFill>
              <a:srgbClr val="F7D9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6" name="Rectangle 134"/>
            <p:cNvSpPr/>
            <p:nvPr/>
          </p:nvSpPr>
          <p:spPr>
            <a:xfrm>
              <a:off x="763906" y="1893684"/>
              <a:ext cx="284386" cy="284386"/>
            </a:xfrm>
            <a:prstGeom prst="rect">
              <a:avLst/>
            </a:prstGeom>
            <a:solidFill>
              <a:srgbClr val="F4C6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7" name="Rectangle 135"/>
            <p:cNvSpPr/>
            <p:nvPr/>
          </p:nvSpPr>
          <p:spPr>
            <a:xfrm>
              <a:off x="1100455" y="1893684"/>
              <a:ext cx="284387" cy="284386"/>
            </a:xfrm>
            <a:prstGeom prst="rect">
              <a:avLst/>
            </a:prstGeom>
            <a:solidFill>
              <a:srgbClr val="FBE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8" name="Rectangle 136"/>
            <p:cNvSpPr/>
            <p:nvPr/>
          </p:nvSpPr>
          <p:spPr>
            <a:xfrm>
              <a:off x="90806" y="550613"/>
              <a:ext cx="284386" cy="284386"/>
            </a:xfrm>
            <a:prstGeom prst="rect">
              <a:avLst/>
            </a:prstGeom>
            <a:solidFill>
              <a:srgbClr val="00558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9" name="Rectangle 137"/>
            <p:cNvSpPr/>
            <p:nvPr/>
          </p:nvSpPr>
          <p:spPr>
            <a:xfrm>
              <a:off x="427356" y="2230003"/>
              <a:ext cx="284386" cy="284387"/>
            </a:xfrm>
            <a:prstGeom prst="rect">
              <a:avLst/>
            </a:prstGeom>
            <a:solidFill>
              <a:srgbClr val="FEC4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Rectangle 138"/>
            <p:cNvSpPr/>
            <p:nvPr/>
          </p:nvSpPr>
          <p:spPr>
            <a:xfrm>
              <a:off x="763906" y="2230003"/>
              <a:ext cx="284386" cy="284387"/>
            </a:xfrm>
            <a:prstGeom prst="rect">
              <a:avLst/>
            </a:prstGeom>
            <a:solidFill>
              <a:srgbClr val="FEA7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Rectangle 139"/>
            <p:cNvSpPr/>
            <p:nvPr/>
          </p:nvSpPr>
          <p:spPr>
            <a:xfrm>
              <a:off x="1100455" y="2230003"/>
              <a:ext cx="284387" cy="284387"/>
            </a:xfrm>
            <a:prstGeom prst="rect">
              <a:avLst/>
            </a:prstGeom>
            <a:solidFill>
              <a:srgbClr val="FFE2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Rectangle 140"/>
            <p:cNvSpPr/>
            <p:nvPr/>
          </p:nvSpPr>
          <p:spPr>
            <a:xfrm>
              <a:off x="90806" y="212179"/>
              <a:ext cx="284386" cy="284387"/>
            </a:xfrm>
            <a:prstGeom prst="rect">
              <a:avLst/>
            </a:prstGeom>
            <a:solidFill>
              <a:srgbClr val="00A3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Rectangle 141"/>
            <p:cNvSpPr/>
            <p:nvPr/>
          </p:nvSpPr>
          <p:spPr>
            <a:xfrm>
              <a:off x="427356" y="1555154"/>
              <a:ext cx="284386" cy="284387"/>
            </a:xfrm>
            <a:prstGeom prst="rect">
              <a:avLst/>
            </a:prstGeom>
            <a:solidFill>
              <a:srgbClr val="7FDF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Rectangle 142"/>
            <p:cNvSpPr/>
            <p:nvPr/>
          </p:nvSpPr>
          <p:spPr>
            <a:xfrm>
              <a:off x="763906" y="1555154"/>
              <a:ext cx="284386" cy="284387"/>
            </a:xfrm>
            <a:prstGeom prst="rect">
              <a:avLst/>
            </a:prstGeom>
            <a:solidFill>
              <a:srgbClr val="40C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Rectangle 143"/>
            <p:cNvSpPr/>
            <p:nvPr/>
          </p:nvSpPr>
          <p:spPr>
            <a:xfrm>
              <a:off x="1100455" y="1555154"/>
              <a:ext cx="284387" cy="284387"/>
            </a:xfrm>
            <a:prstGeom prst="rect">
              <a:avLst/>
            </a:prstGeom>
            <a:solidFill>
              <a:srgbClr val="BFEF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Rectangle 144"/>
            <p:cNvSpPr/>
            <p:nvPr/>
          </p:nvSpPr>
          <p:spPr>
            <a:xfrm>
              <a:off x="90806" y="3491682"/>
              <a:ext cx="284386" cy="284387"/>
            </a:xfrm>
            <a:prstGeom prst="rect">
              <a:avLst/>
            </a:prstGeom>
            <a:solidFill>
              <a:srgbClr val="2B3A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Rectangle 145"/>
            <p:cNvSpPr/>
            <p:nvPr/>
          </p:nvSpPr>
          <p:spPr>
            <a:xfrm>
              <a:off x="763906" y="3491682"/>
              <a:ext cx="284386" cy="284387"/>
            </a:xfrm>
            <a:prstGeom prst="rect">
              <a:avLst/>
            </a:prstGeom>
            <a:solidFill>
              <a:srgbClr val="606B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Rectangle 146"/>
            <p:cNvSpPr/>
            <p:nvPr/>
          </p:nvSpPr>
          <p:spPr>
            <a:xfrm>
              <a:off x="1100455" y="3491682"/>
              <a:ext cx="284387" cy="284387"/>
            </a:xfrm>
            <a:prstGeom prst="rect">
              <a:avLst/>
            </a:prstGeom>
            <a:solidFill>
              <a:srgbClr val="CACE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9" name="Rectangle 147"/>
            <p:cNvSpPr/>
            <p:nvPr/>
          </p:nvSpPr>
          <p:spPr>
            <a:xfrm>
              <a:off x="427356" y="3491682"/>
              <a:ext cx="284386" cy="284387"/>
            </a:xfrm>
            <a:prstGeom prst="rect">
              <a:avLst/>
            </a:prstGeom>
            <a:solidFill>
              <a:srgbClr val="959C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0" name="Rectangle 148"/>
            <p:cNvSpPr/>
            <p:nvPr/>
          </p:nvSpPr>
          <p:spPr>
            <a:xfrm>
              <a:off x="90806" y="2568532"/>
              <a:ext cx="284386" cy="284386"/>
            </a:xfrm>
            <a:prstGeom prst="rect">
              <a:avLst/>
            </a:prstGeom>
            <a:solidFill>
              <a:srgbClr val="83006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1" name="Rectangle 149"/>
            <p:cNvSpPr/>
            <p:nvPr/>
          </p:nvSpPr>
          <p:spPr>
            <a:xfrm>
              <a:off x="90806" y="1895893"/>
              <a:ext cx="284386" cy="284386"/>
            </a:xfrm>
            <a:prstGeom prst="rect">
              <a:avLst/>
            </a:prstGeom>
            <a:solidFill>
              <a:srgbClr val="F0B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" name="Rectangle 150"/>
            <p:cNvSpPr/>
            <p:nvPr/>
          </p:nvSpPr>
          <p:spPr>
            <a:xfrm>
              <a:off x="90806" y="2230003"/>
              <a:ext cx="284386" cy="284387"/>
            </a:xfrm>
            <a:prstGeom prst="rect">
              <a:avLst/>
            </a:prstGeom>
            <a:solidFill>
              <a:srgbClr val="FE8A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Rectangle 151"/>
            <p:cNvSpPr/>
            <p:nvPr/>
          </p:nvSpPr>
          <p:spPr>
            <a:xfrm>
              <a:off x="90806" y="1559573"/>
              <a:ext cx="284386" cy="284386"/>
            </a:xfrm>
            <a:prstGeom prst="rect">
              <a:avLst/>
            </a:prstGeom>
            <a:solidFill>
              <a:srgbClr val="00BF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Rectangle 152"/>
            <p:cNvSpPr/>
            <p:nvPr/>
          </p:nvSpPr>
          <p:spPr>
            <a:xfrm>
              <a:off x="90806" y="1223253"/>
              <a:ext cx="284386" cy="284386"/>
            </a:xfrm>
            <a:prstGeom prst="rect">
              <a:avLst/>
            </a:prstGeom>
            <a:solidFill>
              <a:srgbClr val="0271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Rectangle 153"/>
            <p:cNvSpPr/>
            <p:nvPr/>
          </p:nvSpPr>
          <p:spPr>
            <a:xfrm>
              <a:off x="90806" y="3032852"/>
              <a:ext cx="284386" cy="284386"/>
            </a:xfrm>
            <a:prstGeom prst="rect">
              <a:avLst/>
            </a:prstGeom>
            <a:solidFill>
              <a:srgbClr val="DA29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Rectangle 154"/>
            <p:cNvSpPr/>
            <p:nvPr/>
          </p:nvSpPr>
          <p:spPr>
            <a:xfrm>
              <a:off x="427356" y="2568532"/>
              <a:ext cx="284386" cy="284386"/>
            </a:xfrm>
            <a:prstGeom prst="rect">
              <a:avLst/>
            </a:prstGeom>
            <a:solidFill>
              <a:srgbClr val="C1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Rectangle 155"/>
            <p:cNvSpPr/>
            <p:nvPr/>
          </p:nvSpPr>
          <p:spPr>
            <a:xfrm>
              <a:off x="427356" y="1223253"/>
              <a:ext cx="284386" cy="284386"/>
            </a:xfrm>
            <a:prstGeom prst="rect">
              <a:avLst/>
            </a:prstGeom>
            <a:solidFill>
              <a:srgbClr val="80B8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Rectangle 156"/>
            <p:cNvSpPr/>
            <p:nvPr/>
          </p:nvSpPr>
          <p:spPr>
            <a:xfrm>
              <a:off x="427356" y="886932"/>
              <a:ext cx="284386" cy="284387"/>
            </a:xfrm>
            <a:prstGeom prst="rect">
              <a:avLst/>
            </a:prstGeom>
            <a:solidFill>
              <a:srgbClr val="A1D7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Rectangle 157"/>
            <p:cNvSpPr/>
            <p:nvPr/>
          </p:nvSpPr>
          <p:spPr>
            <a:xfrm>
              <a:off x="763906" y="2568532"/>
              <a:ext cx="284386" cy="284386"/>
            </a:xfrm>
            <a:prstGeom prst="rect">
              <a:avLst/>
            </a:prstGeom>
            <a:solidFill>
              <a:srgbClr val="A240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Rectangle 158"/>
            <p:cNvSpPr/>
            <p:nvPr/>
          </p:nvSpPr>
          <p:spPr>
            <a:xfrm>
              <a:off x="763906" y="1223253"/>
              <a:ext cx="284386" cy="284386"/>
            </a:xfrm>
            <a:prstGeom prst="rect">
              <a:avLst/>
            </a:prstGeom>
            <a:solidFill>
              <a:srgbClr val="4195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Rectangle 159"/>
            <p:cNvSpPr/>
            <p:nvPr/>
          </p:nvSpPr>
          <p:spPr>
            <a:xfrm>
              <a:off x="763906" y="886932"/>
              <a:ext cx="284386" cy="284387"/>
            </a:xfrm>
            <a:prstGeom prst="rect">
              <a:avLst/>
            </a:prstGeom>
            <a:solidFill>
              <a:srgbClr val="72C45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Rectangle 160"/>
            <p:cNvSpPr/>
            <p:nvPr/>
          </p:nvSpPr>
          <p:spPr>
            <a:xfrm>
              <a:off x="1100455" y="2568532"/>
              <a:ext cx="284387" cy="284386"/>
            </a:xfrm>
            <a:prstGeom prst="rect">
              <a:avLst/>
            </a:prstGeom>
            <a:solidFill>
              <a:srgbClr val="E0BF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Rectangle 161"/>
            <p:cNvSpPr/>
            <p:nvPr/>
          </p:nvSpPr>
          <p:spPr>
            <a:xfrm>
              <a:off x="1100455" y="1223253"/>
              <a:ext cx="284387" cy="284386"/>
            </a:xfrm>
            <a:prstGeom prst="rect">
              <a:avLst/>
            </a:prstGeom>
            <a:solidFill>
              <a:srgbClr val="C0D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Rectangle 162"/>
            <p:cNvSpPr/>
            <p:nvPr/>
          </p:nvSpPr>
          <p:spPr>
            <a:xfrm>
              <a:off x="1100455" y="886932"/>
              <a:ext cx="284387" cy="284387"/>
            </a:xfrm>
            <a:prstGeom prst="rect">
              <a:avLst/>
            </a:prstGeom>
            <a:solidFill>
              <a:srgbClr val="D0EB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TextBox 163"/>
            <p:cNvSpPr txBox="1"/>
            <p:nvPr/>
          </p:nvSpPr>
          <p:spPr>
            <a:xfrm>
              <a:off x="0" y="0"/>
              <a:ext cx="147706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800">
                  <a:solidFill>
                    <a:srgbClr val="2B3A4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100%    50%     75%     25%</a:t>
              </a:r>
            </a:p>
          </p:txBody>
        </p:sp>
        <p:sp>
          <p:nvSpPr>
            <p:cNvPr id="356" name="Rectangle 164"/>
            <p:cNvSpPr/>
            <p:nvPr/>
          </p:nvSpPr>
          <p:spPr>
            <a:xfrm>
              <a:off x="90805" y="3950513"/>
              <a:ext cx="284386" cy="284386"/>
            </a:xfrm>
            <a:prstGeom prst="rect">
              <a:avLst/>
            </a:prstGeom>
            <a:solidFill>
              <a:srgbClr val="F4F4F4"/>
            </a:solidFill>
            <a:ln w="3175" cap="flat">
              <a:solidFill>
                <a:srgbClr val="2B3A4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TextBox 165"/>
            <p:cNvSpPr txBox="1"/>
            <p:nvPr/>
          </p:nvSpPr>
          <p:spPr>
            <a:xfrm>
              <a:off x="433561" y="3984983"/>
              <a:ext cx="685810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800">
                  <a:solidFill>
                    <a:srgbClr val="606B7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5% Charcoal</a:t>
              </a:r>
            </a:p>
          </p:txBody>
        </p:sp>
      </p:grpSp>
      <p:sp>
        <p:nvSpPr>
          <p:cNvPr id="359" name="TextBox 43"/>
          <p:cNvSpPr txBox="1"/>
          <p:nvPr/>
        </p:nvSpPr>
        <p:spPr>
          <a:xfrm>
            <a:off x="5177395" y="6968003"/>
            <a:ext cx="696888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b="1"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IQVIA Template (V2.0.1)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xfrm>
            <a:off x="11949341" y="6570146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959CA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61" name="Graphic 6" descr="Graphic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6299" y="6535994"/>
            <a:ext cx="11430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Subhead_Only - IQVI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 125"/>
          <p:cNvGrpSpPr/>
          <p:nvPr/>
        </p:nvGrpSpPr>
        <p:grpSpPr>
          <a:xfrm>
            <a:off x="12371305" y="41735"/>
            <a:ext cx="1477066" cy="4234900"/>
            <a:chOff x="0" y="0"/>
            <a:chExt cx="1477065" cy="4234898"/>
          </a:xfrm>
        </p:grpSpPr>
        <p:sp>
          <p:nvSpPr>
            <p:cNvPr id="368" name="Rectangle 126"/>
            <p:cNvSpPr/>
            <p:nvPr/>
          </p:nvSpPr>
          <p:spPr>
            <a:xfrm>
              <a:off x="427356" y="212179"/>
              <a:ext cx="284386" cy="284387"/>
            </a:xfrm>
            <a:prstGeom prst="rect">
              <a:avLst/>
            </a:prstGeom>
            <a:solidFill>
              <a:srgbClr val="7FD1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Rectangle 127"/>
            <p:cNvSpPr/>
            <p:nvPr/>
          </p:nvSpPr>
          <p:spPr>
            <a:xfrm>
              <a:off x="427356" y="548404"/>
              <a:ext cx="284386" cy="284386"/>
            </a:xfrm>
            <a:prstGeom prst="rect">
              <a:avLst/>
            </a:prstGeom>
            <a:solidFill>
              <a:srgbClr val="7FAA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Rectangle 128"/>
            <p:cNvSpPr/>
            <p:nvPr/>
          </p:nvSpPr>
          <p:spPr>
            <a:xfrm>
              <a:off x="763906" y="212179"/>
              <a:ext cx="284386" cy="284387"/>
            </a:xfrm>
            <a:prstGeom prst="rect">
              <a:avLst/>
            </a:prstGeom>
            <a:solidFill>
              <a:srgbClr val="40BA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Rectangle 129"/>
            <p:cNvSpPr/>
            <p:nvPr/>
          </p:nvSpPr>
          <p:spPr>
            <a:xfrm>
              <a:off x="763906" y="548404"/>
              <a:ext cx="284386" cy="284386"/>
            </a:xfrm>
            <a:prstGeom prst="rect">
              <a:avLst/>
            </a:prstGeom>
            <a:solidFill>
              <a:srgbClr val="4080A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Rectangle 130"/>
            <p:cNvSpPr/>
            <p:nvPr/>
          </p:nvSpPr>
          <p:spPr>
            <a:xfrm>
              <a:off x="1100455" y="212179"/>
              <a:ext cx="284387" cy="284387"/>
            </a:xfrm>
            <a:prstGeom prst="rect">
              <a:avLst/>
            </a:prstGeom>
            <a:solidFill>
              <a:srgbClr val="BFE8F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Rectangle 131"/>
            <p:cNvSpPr/>
            <p:nvPr/>
          </p:nvSpPr>
          <p:spPr>
            <a:xfrm>
              <a:off x="1100455" y="548404"/>
              <a:ext cx="284387" cy="284386"/>
            </a:xfrm>
            <a:prstGeom prst="rect">
              <a:avLst/>
            </a:prstGeom>
            <a:solidFill>
              <a:srgbClr val="BFD4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Rectangle 132"/>
            <p:cNvSpPr/>
            <p:nvPr/>
          </p:nvSpPr>
          <p:spPr>
            <a:xfrm>
              <a:off x="90806" y="886932"/>
              <a:ext cx="284386" cy="284387"/>
            </a:xfrm>
            <a:prstGeom prst="rect">
              <a:avLst/>
            </a:prstGeom>
            <a:solidFill>
              <a:srgbClr val="43B0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Rectangle 133"/>
            <p:cNvSpPr/>
            <p:nvPr/>
          </p:nvSpPr>
          <p:spPr>
            <a:xfrm>
              <a:off x="427356" y="1893684"/>
              <a:ext cx="284386" cy="284386"/>
            </a:xfrm>
            <a:prstGeom prst="rect">
              <a:avLst/>
            </a:prstGeom>
            <a:solidFill>
              <a:srgbClr val="F7D9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Rectangle 134"/>
            <p:cNvSpPr/>
            <p:nvPr/>
          </p:nvSpPr>
          <p:spPr>
            <a:xfrm>
              <a:off x="763906" y="1893684"/>
              <a:ext cx="284386" cy="284386"/>
            </a:xfrm>
            <a:prstGeom prst="rect">
              <a:avLst/>
            </a:prstGeom>
            <a:solidFill>
              <a:srgbClr val="F4C6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Rectangle 135"/>
            <p:cNvSpPr/>
            <p:nvPr/>
          </p:nvSpPr>
          <p:spPr>
            <a:xfrm>
              <a:off x="1100455" y="1893684"/>
              <a:ext cx="284387" cy="284386"/>
            </a:xfrm>
            <a:prstGeom prst="rect">
              <a:avLst/>
            </a:prstGeom>
            <a:solidFill>
              <a:srgbClr val="FBE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Rectangle 136"/>
            <p:cNvSpPr/>
            <p:nvPr/>
          </p:nvSpPr>
          <p:spPr>
            <a:xfrm>
              <a:off x="90806" y="550613"/>
              <a:ext cx="284386" cy="284386"/>
            </a:xfrm>
            <a:prstGeom prst="rect">
              <a:avLst/>
            </a:prstGeom>
            <a:solidFill>
              <a:srgbClr val="00558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Rectangle 137"/>
            <p:cNvSpPr/>
            <p:nvPr/>
          </p:nvSpPr>
          <p:spPr>
            <a:xfrm>
              <a:off x="427356" y="2230003"/>
              <a:ext cx="284386" cy="284387"/>
            </a:xfrm>
            <a:prstGeom prst="rect">
              <a:avLst/>
            </a:prstGeom>
            <a:solidFill>
              <a:srgbClr val="FEC48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Rectangle 138"/>
            <p:cNvSpPr/>
            <p:nvPr/>
          </p:nvSpPr>
          <p:spPr>
            <a:xfrm>
              <a:off x="763906" y="2230003"/>
              <a:ext cx="284386" cy="284387"/>
            </a:xfrm>
            <a:prstGeom prst="rect">
              <a:avLst/>
            </a:prstGeom>
            <a:solidFill>
              <a:srgbClr val="FEA7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Rectangle 139"/>
            <p:cNvSpPr/>
            <p:nvPr/>
          </p:nvSpPr>
          <p:spPr>
            <a:xfrm>
              <a:off x="1100455" y="2230003"/>
              <a:ext cx="284387" cy="284387"/>
            </a:xfrm>
            <a:prstGeom prst="rect">
              <a:avLst/>
            </a:prstGeom>
            <a:solidFill>
              <a:srgbClr val="FFE2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Rectangle 140"/>
            <p:cNvSpPr/>
            <p:nvPr/>
          </p:nvSpPr>
          <p:spPr>
            <a:xfrm>
              <a:off x="90806" y="212179"/>
              <a:ext cx="284386" cy="284387"/>
            </a:xfrm>
            <a:prstGeom prst="rect">
              <a:avLst/>
            </a:prstGeom>
            <a:solidFill>
              <a:srgbClr val="00A3E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Rectangle 141"/>
            <p:cNvSpPr/>
            <p:nvPr/>
          </p:nvSpPr>
          <p:spPr>
            <a:xfrm>
              <a:off x="427356" y="1555154"/>
              <a:ext cx="284386" cy="284387"/>
            </a:xfrm>
            <a:prstGeom prst="rect">
              <a:avLst/>
            </a:prstGeom>
            <a:solidFill>
              <a:srgbClr val="7FDF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Rectangle 142"/>
            <p:cNvSpPr/>
            <p:nvPr/>
          </p:nvSpPr>
          <p:spPr>
            <a:xfrm>
              <a:off x="763906" y="1555154"/>
              <a:ext cx="284386" cy="284387"/>
            </a:xfrm>
            <a:prstGeom prst="rect">
              <a:avLst/>
            </a:prstGeom>
            <a:solidFill>
              <a:srgbClr val="40CFC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Rectangle 143"/>
            <p:cNvSpPr/>
            <p:nvPr/>
          </p:nvSpPr>
          <p:spPr>
            <a:xfrm>
              <a:off x="1100455" y="1555154"/>
              <a:ext cx="284387" cy="284387"/>
            </a:xfrm>
            <a:prstGeom prst="rect">
              <a:avLst/>
            </a:prstGeom>
            <a:solidFill>
              <a:srgbClr val="BFEFE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Rectangle 144"/>
            <p:cNvSpPr/>
            <p:nvPr/>
          </p:nvSpPr>
          <p:spPr>
            <a:xfrm>
              <a:off x="90806" y="3491682"/>
              <a:ext cx="284386" cy="284387"/>
            </a:xfrm>
            <a:prstGeom prst="rect">
              <a:avLst/>
            </a:prstGeom>
            <a:solidFill>
              <a:srgbClr val="2B3A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Rectangle 145"/>
            <p:cNvSpPr/>
            <p:nvPr/>
          </p:nvSpPr>
          <p:spPr>
            <a:xfrm>
              <a:off x="763906" y="3491682"/>
              <a:ext cx="284386" cy="284387"/>
            </a:xfrm>
            <a:prstGeom prst="rect">
              <a:avLst/>
            </a:prstGeom>
            <a:solidFill>
              <a:srgbClr val="606B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Rectangle 146"/>
            <p:cNvSpPr/>
            <p:nvPr/>
          </p:nvSpPr>
          <p:spPr>
            <a:xfrm>
              <a:off x="1100455" y="3491682"/>
              <a:ext cx="284387" cy="284387"/>
            </a:xfrm>
            <a:prstGeom prst="rect">
              <a:avLst/>
            </a:prstGeom>
            <a:solidFill>
              <a:srgbClr val="CACED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Rectangle 147"/>
            <p:cNvSpPr/>
            <p:nvPr/>
          </p:nvSpPr>
          <p:spPr>
            <a:xfrm>
              <a:off x="427356" y="3491682"/>
              <a:ext cx="284386" cy="284387"/>
            </a:xfrm>
            <a:prstGeom prst="rect">
              <a:avLst/>
            </a:prstGeom>
            <a:solidFill>
              <a:srgbClr val="959C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Rectangle 148"/>
            <p:cNvSpPr/>
            <p:nvPr/>
          </p:nvSpPr>
          <p:spPr>
            <a:xfrm>
              <a:off x="90806" y="2568532"/>
              <a:ext cx="284386" cy="284386"/>
            </a:xfrm>
            <a:prstGeom prst="rect">
              <a:avLst/>
            </a:prstGeom>
            <a:solidFill>
              <a:srgbClr val="83006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Rectangle 149"/>
            <p:cNvSpPr/>
            <p:nvPr/>
          </p:nvSpPr>
          <p:spPr>
            <a:xfrm>
              <a:off x="90806" y="1895893"/>
              <a:ext cx="284386" cy="284386"/>
            </a:xfrm>
            <a:prstGeom prst="rect">
              <a:avLst/>
            </a:prstGeom>
            <a:solidFill>
              <a:srgbClr val="F0B3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Rectangle 150"/>
            <p:cNvSpPr/>
            <p:nvPr/>
          </p:nvSpPr>
          <p:spPr>
            <a:xfrm>
              <a:off x="90806" y="2230003"/>
              <a:ext cx="284386" cy="284387"/>
            </a:xfrm>
            <a:prstGeom prst="rect">
              <a:avLst/>
            </a:prstGeom>
            <a:solidFill>
              <a:srgbClr val="FE8A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Rectangle 151"/>
            <p:cNvSpPr/>
            <p:nvPr/>
          </p:nvSpPr>
          <p:spPr>
            <a:xfrm>
              <a:off x="90806" y="1559573"/>
              <a:ext cx="284386" cy="284386"/>
            </a:xfrm>
            <a:prstGeom prst="rect">
              <a:avLst/>
            </a:prstGeom>
            <a:solidFill>
              <a:srgbClr val="00BF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Rectangle 152"/>
            <p:cNvSpPr/>
            <p:nvPr/>
          </p:nvSpPr>
          <p:spPr>
            <a:xfrm>
              <a:off x="90806" y="1223253"/>
              <a:ext cx="284386" cy="284386"/>
            </a:xfrm>
            <a:prstGeom prst="rect">
              <a:avLst/>
            </a:prstGeom>
            <a:solidFill>
              <a:srgbClr val="02712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Rectangle 153"/>
            <p:cNvSpPr/>
            <p:nvPr/>
          </p:nvSpPr>
          <p:spPr>
            <a:xfrm>
              <a:off x="90806" y="3032852"/>
              <a:ext cx="284386" cy="284386"/>
            </a:xfrm>
            <a:prstGeom prst="rect">
              <a:avLst/>
            </a:prstGeom>
            <a:solidFill>
              <a:srgbClr val="DA29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Rectangle 154"/>
            <p:cNvSpPr/>
            <p:nvPr/>
          </p:nvSpPr>
          <p:spPr>
            <a:xfrm>
              <a:off x="427356" y="2568532"/>
              <a:ext cx="284386" cy="284386"/>
            </a:xfrm>
            <a:prstGeom prst="rect">
              <a:avLst/>
            </a:prstGeom>
            <a:solidFill>
              <a:srgbClr val="C1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Rectangle 155"/>
            <p:cNvSpPr/>
            <p:nvPr/>
          </p:nvSpPr>
          <p:spPr>
            <a:xfrm>
              <a:off x="427356" y="1223253"/>
              <a:ext cx="284386" cy="284386"/>
            </a:xfrm>
            <a:prstGeom prst="rect">
              <a:avLst/>
            </a:prstGeom>
            <a:solidFill>
              <a:srgbClr val="80B8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Rectangle 156"/>
            <p:cNvSpPr/>
            <p:nvPr/>
          </p:nvSpPr>
          <p:spPr>
            <a:xfrm>
              <a:off x="427356" y="886932"/>
              <a:ext cx="284386" cy="284387"/>
            </a:xfrm>
            <a:prstGeom prst="rect">
              <a:avLst/>
            </a:prstGeom>
            <a:solidFill>
              <a:srgbClr val="A1D79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Rectangle 157"/>
            <p:cNvSpPr/>
            <p:nvPr/>
          </p:nvSpPr>
          <p:spPr>
            <a:xfrm>
              <a:off x="763906" y="2568532"/>
              <a:ext cx="284386" cy="284386"/>
            </a:xfrm>
            <a:prstGeom prst="rect">
              <a:avLst/>
            </a:prstGeom>
            <a:solidFill>
              <a:srgbClr val="A240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Rectangle 158"/>
            <p:cNvSpPr/>
            <p:nvPr/>
          </p:nvSpPr>
          <p:spPr>
            <a:xfrm>
              <a:off x="763906" y="1223253"/>
              <a:ext cx="284386" cy="284386"/>
            </a:xfrm>
            <a:prstGeom prst="rect">
              <a:avLst/>
            </a:prstGeom>
            <a:solidFill>
              <a:srgbClr val="41955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Rectangle 159"/>
            <p:cNvSpPr/>
            <p:nvPr/>
          </p:nvSpPr>
          <p:spPr>
            <a:xfrm>
              <a:off x="763906" y="886932"/>
              <a:ext cx="284386" cy="284387"/>
            </a:xfrm>
            <a:prstGeom prst="rect">
              <a:avLst/>
            </a:prstGeom>
            <a:solidFill>
              <a:srgbClr val="72C45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Rectangle 160"/>
            <p:cNvSpPr/>
            <p:nvPr/>
          </p:nvSpPr>
          <p:spPr>
            <a:xfrm>
              <a:off x="1100455" y="2568532"/>
              <a:ext cx="284387" cy="284386"/>
            </a:xfrm>
            <a:prstGeom prst="rect">
              <a:avLst/>
            </a:prstGeom>
            <a:solidFill>
              <a:srgbClr val="E0BF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Rectangle 161"/>
            <p:cNvSpPr/>
            <p:nvPr/>
          </p:nvSpPr>
          <p:spPr>
            <a:xfrm>
              <a:off x="1100455" y="1223253"/>
              <a:ext cx="284387" cy="284386"/>
            </a:xfrm>
            <a:prstGeom prst="rect">
              <a:avLst/>
            </a:prstGeom>
            <a:solidFill>
              <a:srgbClr val="C0DCC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Rectangle 162"/>
            <p:cNvSpPr/>
            <p:nvPr/>
          </p:nvSpPr>
          <p:spPr>
            <a:xfrm>
              <a:off x="1100455" y="886932"/>
              <a:ext cx="284387" cy="284387"/>
            </a:xfrm>
            <a:prstGeom prst="rect">
              <a:avLst/>
            </a:prstGeom>
            <a:solidFill>
              <a:srgbClr val="D0EBC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TextBox 163"/>
            <p:cNvSpPr txBox="1"/>
            <p:nvPr/>
          </p:nvSpPr>
          <p:spPr>
            <a:xfrm>
              <a:off x="0" y="0"/>
              <a:ext cx="1477066" cy="202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800">
                  <a:solidFill>
                    <a:srgbClr val="2B3A4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100%    50%     75%     25%</a:t>
              </a:r>
            </a:p>
          </p:txBody>
        </p:sp>
        <p:sp>
          <p:nvSpPr>
            <p:cNvPr id="406" name="Rectangle 164"/>
            <p:cNvSpPr/>
            <p:nvPr/>
          </p:nvSpPr>
          <p:spPr>
            <a:xfrm>
              <a:off x="90805" y="3950513"/>
              <a:ext cx="284386" cy="284386"/>
            </a:xfrm>
            <a:prstGeom prst="rect">
              <a:avLst/>
            </a:prstGeom>
            <a:solidFill>
              <a:srgbClr val="F4F4F4"/>
            </a:solidFill>
            <a:ln w="3175" cap="flat">
              <a:solidFill>
                <a:srgbClr val="2B3A4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TextBox 165"/>
            <p:cNvSpPr txBox="1"/>
            <p:nvPr/>
          </p:nvSpPr>
          <p:spPr>
            <a:xfrm>
              <a:off x="433561" y="3984983"/>
              <a:ext cx="685810" cy="202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800">
                  <a:solidFill>
                    <a:srgbClr val="606B7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5% Charcoal</a:t>
              </a:r>
            </a:p>
          </p:txBody>
        </p:sp>
      </p:grpSp>
      <p:sp>
        <p:nvSpPr>
          <p:cNvPr id="409" name="TextBox 43"/>
          <p:cNvSpPr txBox="1"/>
          <p:nvPr/>
        </p:nvSpPr>
        <p:spPr>
          <a:xfrm>
            <a:off x="5177395" y="6968003"/>
            <a:ext cx="6968886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b="1"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IQVIA Template (V2.0.1)</a:t>
            </a:r>
          </a:p>
        </p:txBody>
      </p:sp>
      <p:sp>
        <p:nvSpPr>
          <p:cNvPr id="410" name="Slide Number"/>
          <p:cNvSpPr txBox="1"/>
          <p:nvPr>
            <p:ph type="sldNum" sz="quarter" idx="2"/>
          </p:nvPr>
        </p:nvSpPr>
        <p:spPr>
          <a:xfrm>
            <a:off x="11949341" y="6570146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>
                <a:solidFill>
                  <a:srgbClr val="959CA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1" name="Body Level One…"/>
          <p:cNvSpPr txBox="1"/>
          <p:nvPr>
            <p:ph type="body" sz="quarter" idx="1" hasCustomPrompt="1"/>
          </p:nvPr>
        </p:nvSpPr>
        <p:spPr>
          <a:xfrm>
            <a:off x="384693" y="777029"/>
            <a:ext cx="11338561" cy="4023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28650" indent="-171450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20139" indent="-205739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>
              <a:spcBef>
                <a:spcPts val="0"/>
              </a:spcBef>
              <a:buFontTx/>
              <a:defRPr i="1" sz="18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Subheads are 20pt Arial Italic sentence case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12" name="Headlines are 28pt Arial Bold sentence case"/>
          <p:cNvSpPr txBox="1"/>
          <p:nvPr>
            <p:ph type="title" hasCustomPrompt="1"/>
          </p:nvPr>
        </p:nvSpPr>
        <p:spPr>
          <a:xfrm>
            <a:off x="384693" y="9335"/>
            <a:ext cx="11338561" cy="768264"/>
          </a:xfrm>
          <a:prstGeom prst="rect">
            <a:avLst/>
          </a:prstGeom>
        </p:spPr>
        <p:txBody>
          <a:bodyPr anchor="b"/>
          <a:lstStyle>
            <a:lvl1pPr>
              <a:defRPr b="1" sz="2600">
                <a:solidFill>
                  <a:srgbClr val="2B3A4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Headlines are 28pt Arial Bold sentence case</a:t>
            </a:r>
          </a:p>
        </p:txBody>
      </p:sp>
      <p:pic>
        <p:nvPicPr>
          <p:cNvPr id="413" name="Graphic 9" descr="Graphic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6299" y="6535994"/>
            <a:ext cx="1143001" cy="21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adlin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Text"/>
          <p:cNvSpPr txBox="1"/>
          <p:nvPr>
            <p:ph type="title"/>
          </p:nvPr>
        </p:nvSpPr>
        <p:spPr>
          <a:xfrm>
            <a:off x="707135" y="1060704"/>
            <a:ext cx="6011335" cy="1095686"/>
          </a:xfrm>
          <a:prstGeom prst="rect">
            <a:avLst/>
          </a:prstGeom>
        </p:spPr>
        <p:txBody>
          <a:bodyPr lIns="0" tIns="0" rIns="0" bIns="0" anchor="t"/>
          <a:lstStyle>
            <a:lvl1pPr defTabSz="914377">
              <a:defRPr b="1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1" name="Body Level One…"/>
          <p:cNvSpPr txBox="1"/>
          <p:nvPr>
            <p:ph type="body" sz="quarter" idx="1"/>
          </p:nvPr>
        </p:nvSpPr>
        <p:spPr>
          <a:xfrm>
            <a:off x="707135" y="2354921"/>
            <a:ext cx="6011335" cy="759184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377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0" indent="457189" defTabSz="914377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0" indent="914377" defTabSz="914377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0" indent="1371565" defTabSz="914377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0" indent="1828754" defTabSz="914377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457200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914400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1371600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1828800" defTabSz="410765">
              <a:lnSpc>
                <a:spcPct val="25000"/>
              </a:lnSpc>
              <a:spcBef>
                <a:spcPts val="2900"/>
              </a:spcBef>
              <a:buSzTx/>
              <a:buFontTx/>
              <a:buNone/>
              <a:defRPr sz="1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Image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Relationship Id="rId3" Type="http://schemas.openxmlformats.org/officeDocument/2006/relationships/image" Target="../media/image13.png"/><Relationship Id="rId4" Type="http://schemas.openxmlformats.org/officeDocument/2006/relationships/image" Target="../media/image2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Relationship Id="rId3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9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0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raumatic Brain Injury…"/>
          <p:cNvSpPr txBox="1"/>
          <p:nvPr>
            <p:ph type="title"/>
          </p:nvPr>
        </p:nvSpPr>
        <p:spPr>
          <a:xfrm>
            <a:off x="3550487" y="3114770"/>
            <a:ext cx="7620001" cy="1089026"/>
          </a:xfrm>
          <a:prstGeom prst="rect">
            <a:avLst/>
          </a:prstGeom>
        </p:spPr>
        <p:txBody>
          <a:bodyPr/>
          <a:lstStyle/>
          <a:p>
            <a:pPr algn="ctr" defTabSz="694781">
              <a:defRPr b="1" sz="3420">
                <a:solidFill>
                  <a:srgbClr val="FEB43F"/>
                </a:solidFill>
              </a:defRPr>
            </a:pPr>
            <a:r>
              <a:t>Traumatic Brain Injury </a:t>
            </a:r>
          </a:p>
          <a:p>
            <a:pPr algn="ctr" defTabSz="694781">
              <a:defRPr b="1" sz="3420">
                <a:solidFill>
                  <a:srgbClr val="FEB43F"/>
                </a:solidFill>
              </a:defRPr>
            </a:pPr>
            <a:r>
              <a:t>in Aging Populations</a:t>
            </a:r>
          </a:p>
        </p:txBody>
      </p:sp>
      <p:sp>
        <p:nvSpPr>
          <p:cNvPr id="432" name="Javier Cárdenas, MD…"/>
          <p:cNvSpPr txBox="1"/>
          <p:nvPr>
            <p:ph type="body" sz="half" idx="1"/>
          </p:nvPr>
        </p:nvSpPr>
        <p:spPr>
          <a:xfrm>
            <a:off x="3443375" y="4305433"/>
            <a:ext cx="7834225" cy="2165971"/>
          </a:xfrm>
          <a:prstGeom prst="rect">
            <a:avLst/>
          </a:prstGeom>
        </p:spPr>
        <p:txBody>
          <a:bodyPr/>
          <a:lstStyle/>
          <a:p>
            <a:pPr algn="ctr" defTabSz="1109212">
              <a:spcBef>
                <a:spcPts val="500"/>
              </a:spcBef>
              <a:defRPr b="1" sz="2366">
                <a:solidFill>
                  <a:srgbClr val="012F7B"/>
                </a:solidFill>
              </a:defRPr>
            </a:pPr>
            <a:r>
              <a:t>Javier Cárdenas, MD</a:t>
            </a:r>
          </a:p>
          <a:p>
            <a:pPr algn="ctr" defTabSz="1109212">
              <a:spcBef>
                <a:spcPts val="500"/>
              </a:spcBef>
              <a:defRPr b="1" sz="2366">
                <a:solidFill>
                  <a:srgbClr val="012F7B"/>
                </a:solidFill>
              </a:defRPr>
            </a:pPr>
            <a:r>
              <a:t>Ludwig Gutmann Endowed Chair</a:t>
            </a:r>
          </a:p>
          <a:p>
            <a:pPr algn="ctr" defTabSz="1109212">
              <a:spcBef>
                <a:spcPts val="500"/>
              </a:spcBef>
              <a:defRPr b="1" sz="2366">
                <a:solidFill>
                  <a:srgbClr val="012F7B"/>
                </a:solidFill>
              </a:defRPr>
            </a:pPr>
            <a:r>
              <a:t>Professor &amp; Chief, Division of Sports Neurology</a:t>
            </a:r>
          </a:p>
          <a:p>
            <a:pPr algn="ctr" defTabSz="1109212">
              <a:spcBef>
                <a:spcPts val="500"/>
              </a:spcBef>
              <a:defRPr b="1" sz="2366">
                <a:solidFill>
                  <a:srgbClr val="012F7B"/>
                </a:solidFill>
              </a:defRPr>
            </a:pPr>
            <a:r>
              <a:t>Director, Concussion &amp; Brain Injury Center</a:t>
            </a:r>
          </a:p>
          <a:p>
            <a:pPr algn="ctr" defTabSz="1109212">
              <a:spcBef>
                <a:spcPts val="500"/>
              </a:spcBef>
              <a:defRPr b="1" sz="2366">
                <a:solidFill>
                  <a:srgbClr val="012F7B"/>
                </a:solidFill>
              </a:defRPr>
            </a:pPr>
            <a:r>
              <a:t>Director, NeuroPerformance Innovation Center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athophysiology of TBI"/>
          <p:cNvSpPr txBox="1"/>
          <p:nvPr>
            <p:ph type="title"/>
          </p:nvPr>
        </p:nvSpPr>
        <p:spPr>
          <a:xfrm>
            <a:off x="1981200" y="0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Pathophysiology of TBI</a:t>
            </a:r>
          </a:p>
        </p:txBody>
      </p:sp>
      <p:pic>
        <p:nvPicPr>
          <p:cNvPr id="467" name="448DBC62-0E64-4920-9FF1-70A77CAE46D4-L0-001.jpeg" descr="448DBC62-0E64-4920-9FF1-70A77CAE46D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5765" y="12700"/>
            <a:ext cx="8880470" cy="590336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Molecular Pathophysiology of TBI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 Molecular Pathophysiology of TBI</a:t>
            </a:r>
          </a:p>
        </p:txBody>
      </p:sp>
      <p:pic>
        <p:nvPicPr>
          <p:cNvPr id="470" name="cc2950-1.jpg" descr="cc2950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4467" y="114471"/>
            <a:ext cx="10183066" cy="6940245"/>
          </a:xfrm>
          <a:prstGeom prst="rect">
            <a:avLst/>
          </a:prstGeom>
          <a:ln w="3175">
            <a:miter lim="400000"/>
          </a:ln>
        </p:spPr>
      </p:pic>
      <p:sp>
        <p:nvSpPr>
          <p:cNvPr id="471" name="Shape"/>
          <p:cNvSpPr/>
          <p:nvPr/>
        </p:nvSpPr>
        <p:spPr>
          <a:xfrm>
            <a:off x="8458715" y="2579122"/>
            <a:ext cx="2055756" cy="2362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0" y="10800"/>
                </a:ln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lnTo>
                  <a:pt x="10800" y="0"/>
                </a:lnTo>
                <a:lnTo>
                  <a:pt x="10800" y="0"/>
                </a:lnTo>
                <a:cubicBezTo>
                  <a:pt x="16765" y="0"/>
                  <a:pt x="21600" y="4835"/>
                  <a:pt x="21600" y="10800"/>
                </a:cubicBezTo>
                <a:cubicBezTo>
                  <a:pt x="21600" y="10800"/>
                  <a:pt x="21600" y="10800"/>
                  <a:pt x="21600" y="10800"/>
                </a:cubicBezTo>
                <a:lnTo>
                  <a:pt x="21600" y="10800"/>
                </a:lnTo>
                <a:cubicBezTo>
                  <a:pt x="21600" y="16765"/>
                  <a:pt x="16765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10800"/>
                  <a:pt x="0" y="10800"/>
                  <a:pt x="0" y="10800"/>
                </a:cubicBezTo>
                <a:close/>
                <a:moveTo>
                  <a:pt x="1155" y="10800"/>
                </a:moveTo>
                <a:lnTo>
                  <a:pt x="1155" y="10800"/>
                </a:lnTo>
                <a:cubicBezTo>
                  <a:pt x="1155" y="16189"/>
                  <a:pt x="5473" y="20557"/>
                  <a:pt x="10800" y="20557"/>
                </a:cubicBezTo>
                <a:lnTo>
                  <a:pt x="10800" y="20557"/>
                </a:lnTo>
                <a:lnTo>
                  <a:pt x="10800" y="20557"/>
                </a:lnTo>
                <a:cubicBezTo>
                  <a:pt x="16127" y="20557"/>
                  <a:pt x="20445" y="16189"/>
                  <a:pt x="20445" y="10800"/>
                </a:cubicBezTo>
                <a:cubicBezTo>
                  <a:pt x="20445" y="10800"/>
                  <a:pt x="20445" y="10800"/>
                  <a:pt x="20445" y="10800"/>
                </a:cubicBezTo>
                <a:lnTo>
                  <a:pt x="20445" y="10800"/>
                </a:lnTo>
                <a:cubicBezTo>
                  <a:pt x="20445" y="5411"/>
                  <a:pt x="16127" y="1043"/>
                  <a:pt x="10800" y="1043"/>
                </a:cubicBezTo>
                <a:lnTo>
                  <a:pt x="10800" y="1043"/>
                </a:lnTo>
                <a:cubicBezTo>
                  <a:pt x="5473" y="1043"/>
                  <a:pt x="1155" y="5411"/>
                  <a:pt x="1155" y="10800"/>
                </a:cubicBezTo>
                <a:cubicBezTo>
                  <a:pt x="1155" y="10800"/>
                  <a:pt x="1155" y="10800"/>
                  <a:pt x="1155" y="10800"/>
                </a:cubicBezTo>
                <a:close/>
              </a:path>
            </a:pathLst>
          </a:custGeom>
          <a:solidFill>
            <a:srgbClr val="B51A00"/>
          </a:solidFill>
          <a:ln w="3175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1" grpId="2"/>
      <p:bldP build="whole" bldLvl="1" animBg="1" rev="0" advAuto="0" spid="4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rrent Clinical Classification"/>
          <p:cNvSpPr txBox="1"/>
          <p:nvPr>
            <p:ph type="title"/>
          </p:nvPr>
        </p:nvSpPr>
        <p:spPr>
          <a:xfrm>
            <a:off x="1981200" y="-92785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Current Clinical Classification</a:t>
            </a:r>
          </a:p>
        </p:txBody>
      </p:sp>
      <p:pic>
        <p:nvPicPr>
          <p:cNvPr id="474" name="IMG_0792.jpeg" descr="IMG_07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6942" y="923024"/>
            <a:ext cx="7918116" cy="4901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rrent Clinical (GCS) Classification"/>
          <p:cNvSpPr txBox="1"/>
          <p:nvPr>
            <p:ph type="title"/>
          </p:nvPr>
        </p:nvSpPr>
        <p:spPr>
          <a:xfrm>
            <a:off x="1981200" y="-1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05255">
              <a:defRPr b="1" sz="3564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 Current Clinical (GCS) Classification</a:t>
            </a:r>
          </a:p>
        </p:txBody>
      </p:sp>
      <p:graphicFrame>
        <p:nvGraphicFramePr>
          <p:cNvPr id="477" name="2D Pie Chart"/>
          <p:cNvGraphicFramePr/>
          <p:nvPr/>
        </p:nvGraphicFramePr>
        <p:xfrm>
          <a:off x="180447" y="857998"/>
          <a:ext cx="4394201" cy="43942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478" name="2D Pie Chart"/>
          <p:cNvGraphicFramePr/>
          <p:nvPr/>
        </p:nvGraphicFramePr>
        <p:xfrm>
          <a:off x="7291141" y="857998"/>
          <a:ext cx="4394201" cy="43942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479" name="Mild…"/>
          <p:cNvSpPr txBox="1"/>
          <p:nvPr>
            <p:ph type="body" sz="quarter" idx="1"/>
          </p:nvPr>
        </p:nvSpPr>
        <p:spPr>
          <a:xfrm>
            <a:off x="4655443" y="1797948"/>
            <a:ext cx="2554904" cy="3633580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3A87FE"/>
                </a:solidFill>
              </a:rPr>
              <a:t>Mild </a:t>
            </a:r>
            <a:endParaRPr>
              <a:solidFill>
                <a:srgbClr val="3A87FE"/>
              </a:solidFill>
            </a:endParaRP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3A87FE"/>
                </a:solidFill>
              </a:rPr>
              <a:t>(13-15)</a:t>
            </a:r>
            <a:endParaRPr>
              <a:solidFill>
                <a:srgbClr val="3A87FE"/>
              </a:solidFill>
            </a:endParaRP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uFill>
                  <a:solidFill>
                    <a:srgbClr val="FFFFFF"/>
                  </a:solidFill>
                </a:uFill>
              </a:defRPr>
            </a:pP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solidFill>
                  <a:srgbClr val="FF8648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Moderate</a:t>
            </a: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solidFill>
                  <a:srgbClr val="FF8648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(9-12)</a:t>
            </a: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solidFill>
                  <a:srgbClr val="FF8648"/>
                </a:solidFill>
                <a:uFill>
                  <a:solidFill>
                    <a:srgbClr val="FFFFFF"/>
                  </a:solidFill>
                </a:uFill>
              </a:defRPr>
            </a:pP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solidFill>
                  <a:srgbClr val="76BB40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Severe</a:t>
            </a:r>
          </a:p>
          <a:p>
            <a:pPr marL="385762" indent="-385762" algn="ctr" defTabSz="822959">
              <a:spcBef>
                <a:spcPts val="300"/>
              </a:spcBef>
              <a:buClr>
                <a:srgbClr val="FFFFFF"/>
              </a:buClr>
              <a:defRPr sz="2700">
                <a:solidFill>
                  <a:srgbClr val="76BB40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(3-8)</a:t>
            </a:r>
          </a:p>
        </p:txBody>
      </p:sp>
      <p:sp>
        <p:nvSpPr>
          <p:cNvPr id="480" name="GCS Score"/>
          <p:cNvSpPr txBox="1"/>
          <p:nvPr/>
        </p:nvSpPr>
        <p:spPr>
          <a:xfrm>
            <a:off x="180447" y="5011984"/>
            <a:ext cx="401322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GCS Score</a:t>
            </a:r>
          </a:p>
        </p:txBody>
      </p:sp>
      <p:sp>
        <p:nvSpPr>
          <p:cNvPr id="481" name="TBI Epidemiology"/>
          <p:cNvSpPr txBox="1"/>
          <p:nvPr/>
        </p:nvSpPr>
        <p:spPr>
          <a:xfrm>
            <a:off x="6973015" y="5011984"/>
            <a:ext cx="50304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TBI Epidemiology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BI Grading"/>
          <p:cNvSpPr txBox="1"/>
          <p:nvPr>
            <p:ph type="title"/>
          </p:nvPr>
        </p:nvSpPr>
        <p:spPr>
          <a:xfrm>
            <a:off x="2088272" y="-3751"/>
            <a:ext cx="8229601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TBI Grading</a:t>
            </a:r>
          </a:p>
        </p:txBody>
      </p:sp>
      <p:graphicFrame>
        <p:nvGraphicFramePr>
          <p:cNvPr id="484" name="Table 1"/>
          <p:cNvGraphicFramePr/>
          <p:nvPr/>
        </p:nvGraphicFramePr>
        <p:xfrm>
          <a:off x="416753" y="-203061"/>
          <a:ext cx="11361669" cy="606641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{C7B018BB-80A7-4F77-B60F-C8B233D01FF8}</a:tableStyleId>
              </a:tblPr>
              <a:tblGrid>
                <a:gridCol w="2839623"/>
                <a:gridCol w="2839623"/>
                <a:gridCol w="2839623"/>
                <a:gridCol w="2839623"/>
              </a:tblGrid>
              <a:tr h="1515808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TBI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4D4D4D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GCS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4D4D4D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PTA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4D4D4D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Witnessed
LOC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4D4D4D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</a:tr>
              <a:tr h="1515808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Mild
(Concussion)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13-15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&lt;1 day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0-30 minutes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  <a:tr h="1515808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Moderate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9-12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1 - 7 days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30min to &lt;24 hours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</a:tr>
              <a:tr h="1515808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Severe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4D4D4D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3-8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4D4D4D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&gt; 7 days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4D4D4D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 b="1" sz="24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</a:rPr>
                        <a:t>&gt;24 hours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4D4D4D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rrent TBI Grading and Imaging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Current TBI Grading and Imaging</a:t>
            </a:r>
          </a:p>
        </p:txBody>
      </p:sp>
      <p:graphicFrame>
        <p:nvGraphicFramePr>
          <p:cNvPr id="487" name="Table 1"/>
          <p:cNvGraphicFramePr/>
          <p:nvPr/>
        </p:nvGraphicFramePr>
        <p:xfrm>
          <a:off x="693113" y="2097348"/>
          <a:ext cx="4727972" cy="34243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{C7B018BB-80A7-4F77-B60F-C8B233D01FF8}</a:tableStyleId>
              </a:tblPr>
              <a:tblGrid>
                <a:gridCol w="2362398"/>
                <a:gridCol w="2362398"/>
              </a:tblGrid>
              <a:tr h="855297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TBI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4D4D4D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GCS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4D4D4D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</a:tr>
              <a:tr h="855297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Mild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13-15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  <a:tr h="855297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Moderate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9-12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AAAAAA"/>
                      </a:solidFill>
                      <a:miter lim="400000"/>
                    </a:lnB>
                    <a:solidFill>
                      <a:srgbClr val="D9D9D9"/>
                    </a:solidFill>
                  </a:tcPr>
                </a:tc>
              </a:tr>
              <a:tr h="855297"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Severe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4D4D4D"/>
                      </a:solidFill>
                      <a:miter lim="400000"/>
                    </a:lnL>
                    <a:lnR w="3175">
                      <a:solidFill>
                        <a:srgbClr val="AAAAAA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4D4D4D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1468">
                        <a:defRPr sz="1800"/>
                      </a:pPr>
                      <a:r>
                        <a: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3-8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AAAAAA"/>
                      </a:solidFill>
                      <a:miter lim="400000"/>
                    </a:lnL>
                    <a:lnR w="3175">
                      <a:solidFill>
                        <a:srgbClr val="4D4D4D"/>
                      </a:solidFill>
                      <a:miter lim="400000"/>
                    </a:lnR>
                    <a:lnT w="3175">
                      <a:solidFill>
                        <a:srgbClr val="AAAAAA"/>
                      </a:solidFill>
                      <a:miter lim="400000"/>
                    </a:lnT>
                    <a:lnB w="3175">
                      <a:solidFill>
                        <a:srgbClr val="4D4D4D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</a:tr>
            </a:tbl>
          </a:graphicData>
        </a:graphic>
      </p:graphicFrame>
      <p:pic>
        <p:nvPicPr>
          <p:cNvPr id="488" name="image-17.jpg" descr="image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9800" y="1287462"/>
            <a:ext cx="4648200" cy="5570539"/>
          </a:xfrm>
          <a:prstGeom prst="rect">
            <a:avLst/>
          </a:prstGeom>
          <a:ln w="3175">
            <a:miter lim="400000"/>
          </a:ln>
        </p:spPr>
      </p:pic>
      <p:pic>
        <p:nvPicPr>
          <p:cNvPr id="489" name="image-14.png" descr="image-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2200" y="1133474"/>
            <a:ext cx="4495800" cy="5724527"/>
          </a:xfrm>
          <a:prstGeom prst="rect">
            <a:avLst/>
          </a:prstGeom>
          <a:ln w="3175">
            <a:miter lim="400000"/>
          </a:ln>
        </p:spPr>
      </p:pic>
      <p:pic>
        <p:nvPicPr>
          <p:cNvPr id="490" name="image.jpg" descr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0562" y="1295399"/>
            <a:ext cx="4897438" cy="55626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2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0" grpId="2"/>
      <p:bldP build="whole" bldLvl="1" animBg="1" rev="0" advAuto="0" spid="489" grpId="4"/>
      <p:bldP build="whole" bldLvl="1" animBg="1" rev="0" advAuto="0" spid="488" grpId="5"/>
      <p:bldP build="whole" bldLvl="1" animBg="1" rev="0" advAuto="0" spid="488" grpId="6"/>
      <p:bldP build="whole" bldLvl="1" animBg="1" rev="0" advAuto="0" spid="489" grpId="3"/>
      <p:bldP build="whole" bldLvl="1" animBg="1" rev="0" advAuto="0" spid="49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omplicated mild traumatic brain injury…"/>
          <p:cNvSpPr txBox="1"/>
          <p:nvPr>
            <p:ph type="body" idx="1"/>
          </p:nvPr>
        </p:nvSpPr>
        <p:spPr>
          <a:xfrm>
            <a:off x="261997" y="1229252"/>
            <a:ext cx="11424653" cy="5486401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Complicated mild traumatic brain injury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Williams, et al Mild head injury classification. Neurosurgery, 1990 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addition of “complicated” mTBI for clinical mild TBI, but imaging positive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Outcomes in “complicated” mTBI more like moderate TBI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Transforming Research and Clinical Knowledge in Traumatic Brain Injury</a:t>
            </a: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TRACK TBI 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International, multi center (18) level 1 trauma center study - Geoff Manley, UCSF</a:t>
            </a: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Complicated Mild Traumatic Brain Injury study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Lingsma, et al J. Neurotrauma, 2015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“Complicated” mTBI predictive of worse outcome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Age (older), per morbid psychiatric condition,  lower education more predictive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Assault, extracranial injury, lower GCS (still mild) also predictive</a:t>
            </a:r>
          </a:p>
        </p:txBody>
      </p:sp>
      <p:sp>
        <p:nvSpPr>
          <p:cNvPr id="493" name="It’s Complicated"/>
          <p:cNvSpPr txBox="1"/>
          <p:nvPr/>
        </p:nvSpPr>
        <p:spPr>
          <a:xfrm>
            <a:off x="1981199" y="274637"/>
            <a:ext cx="82296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spAutoFit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It’s Complicated</a:t>
            </a:r>
          </a:p>
        </p:txBody>
      </p:sp>
      <p:pic>
        <p:nvPicPr>
          <p:cNvPr id="494" name="IMG_0745.jpeg" descr="IMG_07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997" y="2923270"/>
            <a:ext cx="11391901" cy="279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G_0743.jpeg" descr="IMG_07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273" y="846137"/>
            <a:ext cx="10198101" cy="552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1"/>
      <p:bldP build="whole" bldLvl="1" animBg="1" rev="0" advAuto="0" spid="494" grpId="2"/>
      <p:bldP build="whole" bldLvl="1" animBg="1" rev="0" advAuto="0" spid="495" grpId="3"/>
      <p:bldP build="whole" bldLvl="1" animBg="1" rev="0" advAuto="0" spid="495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Increasing problem in aging population…"/>
          <p:cNvSpPr txBox="1"/>
          <p:nvPr>
            <p:ph type="body" idx="1"/>
          </p:nvPr>
        </p:nvSpPr>
        <p:spPr>
          <a:xfrm>
            <a:off x="261997" y="1229252"/>
            <a:ext cx="11424653" cy="5486401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Increasing problem in aging population</a:t>
            </a: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Increasing use of anti-coagulation and anti-platelet medications</a:t>
            </a: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Estimated scope of the problem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By 2030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60,000 new cases of SDH annually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17-20 per 100,000 in US annually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Double rate of aneurysmal SAH</a:t>
            </a: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Outcome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Death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Disability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Seizures</a:t>
            </a:r>
          </a:p>
        </p:txBody>
      </p:sp>
      <p:sp>
        <p:nvSpPr>
          <p:cNvPr id="498" name="Chronic Subdural Hematoma"/>
          <p:cNvSpPr txBox="1"/>
          <p:nvPr/>
        </p:nvSpPr>
        <p:spPr>
          <a:xfrm>
            <a:off x="1981199" y="274637"/>
            <a:ext cx="82296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spAutoFit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Chronic Subdural Hematoma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athophysiology of cSDH…"/>
          <p:cNvSpPr txBox="1"/>
          <p:nvPr>
            <p:ph type="body" idx="1"/>
          </p:nvPr>
        </p:nvSpPr>
        <p:spPr>
          <a:xfrm>
            <a:off x="276372" y="1417637"/>
            <a:ext cx="11446217" cy="5162956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Pathophysiology of cSDH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Cycle of chronic inflammation and angiogenesis 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Angiogenesis - in growth of immature capillaries - leak blood chronically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Middle meningeal artery embolization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Goal is top devascularize subdural membranes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Polyvinyl alcohol particles often used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Challenges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Meningeal arteries are small</a:t>
            </a:r>
          </a:p>
          <a:p>
            <a:pPr lvl="2" marL="8515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Small amount of PVA injected</a:t>
            </a:r>
          </a:p>
          <a:p>
            <a:pPr marL="3943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Treatment is pre or post subdural evaluation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Most publications from single center studies</a:t>
            </a:r>
          </a:p>
          <a:p>
            <a:pPr lvl="1" marL="622935" indent="-39433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</a:p>
        </p:txBody>
      </p:sp>
      <p:sp>
        <p:nvSpPr>
          <p:cNvPr id="501" name="MMA Embolization"/>
          <p:cNvSpPr txBox="1"/>
          <p:nvPr/>
        </p:nvSpPr>
        <p:spPr>
          <a:xfrm>
            <a:off x="1981199" y="274637"/>
            <a:ext cx="82296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spAutoFit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MMA Embolization</a:t>
            </a:r>
          </a:p>
        </p:txBody>
      </p:sp>
      <p:sp>
        <p:nvSpPr>
          <p:cNvPr id="502" name="Fiorella D, Arthur AS. Middle meningeal artery embolization for the management of chronic subdural hematoma. J Neurointerv Surg. 2019 Sep;11(9):912-915. doi: 10.1136/neurintsurg-2019-014730. Epub."/>
          <p:cNvSpPr txBox="1"/>
          <p:nvPr/>
        </p:nvSpPr>
        <p:spPr>
          <a:xfrm>
            <a:off x="775185" y="6159061"/>
            <a:ext cx="8295696" cy="843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>
            <a:lvl1pPr defTabSz="457200">
              <a:defRPr b="1" sz="1600">
                <a:solidFill>
                  <a:srgbClr val="21212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Fiorella D, Arthur AS. Middle meningeal artery embolization for the management of chronic subdural hematoma. J Neurointerv Surg. 2019 Sep;11(9):912-915. doi: 10.1136/neurintsurg-2019-014730. Epub.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2000"/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iza, C et al. N-Methyl-D-Aspartate receptor subunit changes after traumatic injury to the developing brain.  J. Neurotrauma 2006; 23:(6) 950-961"/>
          <p:cNvSpPr txBox="1"/>
          <p:nvPr/>
        </p:nvSpPr>
        <p:spPr>
          <a:xfrm>
            <a:off x="2819399" y="6019799"/>
            <a:ext cx="4495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Giza, C et al.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N-Methyl-D-Aspartate receptor subunit changes after traumatic </a:t>
            </a: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injury to the developing brain. 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J. Neurotrauma 2006; 23:(6) 950-961</a:t>
            </a:r>
          </a:p>
        </p:txBody>
      </p:sp>
      <p:sp>
        <p:nvSpPr>
          <p:cNvPr id="505" name="Blood based Biomarkers"/>
          <p:cNvSpPr txBox="1"/>
          <p:nvPr>
            <p:ph type="title"/>
          </p:nvPr>
        </p:nvSpPr>
        <p:spPr>
          <a:xfrm>
            <a:off x="507567" y="-72233"/>
            <a:ext cx="10515601" cy="1325564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Blood based Biomarkers</a:t>
            </a:r>
          </a:p>
        </p:txBody>
      </p:sp>
      <p:sp>
        <p:nvSpPr>
          <p:cNvPr id="506" name="Glial Fibrillary Acidic Protein…"/>
          <p:cNvSpPr txBox="1"/>
          <p:nvPr/>
        </p:nvSpPr>
        <p:spPr>
          <a:xfrm>
            <a:off x="-1" y="1253330"/>
            <a:ext cx="12232641" cy="386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Glial Fibrillary Acidic Protein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M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arker of astrocyte injury.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Up to a 100-fold increase in GFAP levels in serum of patients after head injury compared to controls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Found to peak in the first few days post-injury with a gradual decline during the first week.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Release and expression is brain-specific	</a:t>
            </a:r>
          </a:p>
        </p:txBody>
      </p:sp>
      <p:pic>
        <p:nvPicPr>
          <p:cNvPr id="507" name="42110CA2-CD65-4A72-8655-B6AC8C583B74-L0-001.jpeg" descr="42110CA2-CD65-4A72-8655-B6AC8C583B7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232641" cy="3779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D31E05E3-475C-4075-9F42-B65263B6B1F4-L0-001.png" descr="D31E05E3-475C-4075-9F42-B65263B6B1F4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2244" y="0"/>
            <a:ext cx="9144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7" grpId="1"/>
      <p:bldP build="whole" bldLvl="1" animBg="1" rev="0" advAuto="0" spid="50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isclosure"/>
          <p:cNvSpPr txBox="1"/>
          <p:nvPr>
            <p:ph type="title"/>
          </p:nvPr>
        </p:nvSpPr>
        <p:spPr>
          <a:xfrm>
            <a:off x="1981199" y="92074"/>
            <a:ext cx="8229601" cy="1508126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Disclosure</a:t>
            </a:r>
          </a:p>
        </p:txBody>
      </p:sp>
      <p:sp>
        <p:nvSpPr>
          <p:cNvPr id="435" name="NFL Unaffiliated Neurotrauma Consultant…"/>
          <p:cNvSpPr txBox="1"/>
          <p:nvPr>
            <p:ph type="body" idx="1"/>
          </p:nvPr>
        </p:nvSpPr>
        <p:spPr>
          <a:xfrm>
            <a:off x="227153" y="1600199"/>
            <a:ext cx="11737693" cy="507116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NFL Unaffiliated Neurotrauma Consultant</a:t>
            </a:r>
          </a:p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</a:p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Vice chair, NFL Head Neck &amp; Spine Committee </a:t>
            </a:r>
          </a:p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</a:p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NCAA Concussion Advisory Group Member</a:t>
            </a:r>
          </a:p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</a:p>
          <a:p>
            <a:pPr marL="496887" marR="39687" indent="-457200" defTabSz="1300480">
              <a:spcBef>
                <a:spcPts val="500"/>
              </a:spcBef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Senior Medical Advisor, NFL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iza, C et al. N-Methyl-D-Aspartate receptor subunit changes after traumatic injury to the developing brain.  J. Neurotrauma 2006; 23:(6) 950-961"/>
          <p:cNvSpPr txBox="1"/>
          <p:nvPr/>
        </p:nvSpPr>
        <p:spPr>
          <a:xfrm>
            <a:off x="2819399" y="6019799"/>
            <a:ext cx="4495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Giza, C et al.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N-Methyl-D-Aspartate receptor subunit changes after traumatic </a:t>
            </a: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injury to the developing brain. 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J. Neurotrauma 2006; 23:(6) 950-961</a:t>
            </a:r>
          </a:p>
        </p:txBody>
      </p:sp>
      <p:sp>
        <p:nvSpPr>
          <p:cNvPr id="511" name="Blood based Biomarkers"/>
          <p:cNvSpPr txBox="1"/>
          <p:nvPr>
            <p:ph type="title"/>
          </p:nvPr>
        </p:nvSpPr>
        <p:spPr>
          <a:xfrm>
            <a:off x="507567" y="-72233"/>
            <a:ext cx="10515601" cy="1325564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Blood based Biomarkers</a:t>
            </a:r>
          </a:p>
        </p:txBody>
      </p:sp>
      <p:sp>
        <p:nvSpPr>
          <p:cNvPr id="512" name="Ubiquitin Carboxyl Terminal Hydrolase-L1…"/>
          <p:cNvSpPr txBox="1"/>
          <p:nvPr/>
        </p:nvSpPr>
        <p:spPr>
          <a:xfrm>
            <a:off x="130274" y="1253330"/>
            <a:ext cx="11270188" cy="434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</a:p>
          <a:p>
            <a:pPr defTabSz="457200"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Ubiquitin Carboxyl Terminal Hydrolase-L1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P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rotein of neuronal origin that has been identified as an appealing biomarker candidate.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May distinguish focal from diffuse brain injury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Detectable in serum within 1 hour of head injury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Increased levels are correlated with more severe injuries.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Most work done by a single center. </a:t>
            </a:r>
          </a:p>
        </p:txBody>
      </p:sp>
      <p:pic>
        <p:nvPicPr>
          <p:cNvPr id="513" name="6A1F7E14-8857-4D64-924C-D5FD77489165-L0-001.jpeg" descr="6A1F7E14-8857-4D64-924C-D5FD7748916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9742" y="186879"/>
            <a:ext cx="12070219" cy="3554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EB070752-DD0E-40CF-85F4-396ED003F2E5-L0-001.jpeg" descr="EB070752-DD0E-40CF-85F4-396ED003F2E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8434" y="0"/>
            <a:ext cx="7913867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3" grpId="1"/>
      <p:bldP build="whole" bldLvl="1" animBg="1" rev="0" advAuto="0" spid="51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iza, C et al. N-Methyl-D-Aspartate receptor subunit changes after traumatic injury to the developing brain.  J. Neurotrauma 2006; 23:(6) 950-961"/>
          <p:cNvSpPr txBox="1"/>
          <p:nvPr/>
        </p:nvSpPr>
        <p:spPr>
          <a:xfrm>
            <a:off x="2819399" y="6019799"/>
            <a:ext cx="4495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Giza, C et al.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N-Methyl-D-Aspartate receptor subunit changes after traumatic </a:t>
            </a: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injury to the developing brain. 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J. Neurotrauma 2006; 23:(6) 950-961</a:t>
            </a:r>
          </a:p>
        </p:txBody>
      </p:sp>
      <p:sp>
        <p:nvSpPr>
          <p:cNvPr id="517" name="Blood based Biomarkers"/>
          <p:cNvSpPr txBox="1"/>
          <p:nvPr>
            <p:ph type="title"/>
          </p:nvPr>
        </p:nvSpPr>
        <p:spPr>
          <a:xfrm>
            <a:off x="507567" y="-72233"/>
            <a:ext cx="10515601" cy="1325564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Blood based Biomarkers</a:t>
            </a:r>
          </a:p>
        </p:txBody>
      </p:sp>
      <p:sp>
        <p:nvSpPr>
          <p:cNvPr id="518" name="GFAP/UCHL-1 combination"/>
          <p:cNvSpPr txBox="1"/>
          <p:nvPr/>
        </p:nvSpPr>
        <p:spPr>
          <a:xfrm>
            <a:off x="10408" y="1051875"/>
            <a:ext cx="4758889" cy="101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i="1"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i="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GFAP/UCHL-1 combination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9" name="1D1481CE-02BE-4979-A717-DA9FB0C92685-L0-001.jpeg" descr="1D1481CE-02BE-4979-A717-DA9FB0C9268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5544"/>
            <a:ext cx="12192000" cy="308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6FA0587C-09DD-4D8D-B7C1-D002FC4C214E-L0-001.jpeg" descr="6FA0587C-09DD-4D8D-B7C1-D002FC4C214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9176" y="-1"/>
            <a:ext cx="6976399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9" grpId="1"/>
      <p:bldP build="whole" bldLvl="1" animBg="1" rev="0" advAuto="0" spid="520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iza, C et al. N-Methyl-D-Aspartate receptor subunit changes after traumatic injury to the developing brain.  J. Neurotrauma 2006; 23:(6) 950-961"/>
          <p:cNvSpPr txBox="1"/>
          <p:nvPr/>
        </p:nvSpPr>
        <p:spPr>
          <a:xfrm>
            <a:off x="2819399" y="6019799"/>
            <a:ext cx="4495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Giza, C et al.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N-Methyl-D-Aspartate receptor subunit changes after traumatic </a:t>
            </a: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injury to the developing brain. 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J. Neurotrauma 2006; 23:(6) 950-961</a:t>
            </a:r>
          </a:p>
        </p:txBody>
      </p:sp>
      <p:sp>
        <p:nvSpPr>
          <p:cNvPr id="523" name="Blood based Biomarkers"/>
          <p:cNvSpPr txBox="1"/>
          <p:nvPr>
            <p:ph type="title"/>
          </p:nvPr>
        </p:nvSpPr>
        <p:spPr>
          <a:xfrm>
            <a:off x="507567" y="-72233"/>
            <a:ext cx="10515601" cy="1325564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Blood based Biomarkers</a:t>
            </a:r>
          </a:p>
        </p:txBody>
      </p:sp>
      <p:sp>
        <p:nvSpPr>
          <p:cNvPr id="524" name="GFAP/UCHL-1 combination…"/>
          <p:cNvSpPr txBox="1"/>
          <p:nvPr/>
        </p:nvSpPr>
        <p:spPr>
          <a:xfrm>
            <a:off x="10408" y="1051875"/>
            <a:ext cx="10980866" cy="43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GFAP/UCHL-1 combination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Cleared by the FDA in February 2018 for clinical use.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Determining the need for a head CT in patients presenting to the emergency room within 12 hours of injury.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Confirmed in the ALERT trial.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For detection of intracranial injury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Sensitivity of 97.6%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Negative predictive value of 99.6%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iza, C et al. N-Methyl-D-Aspartate receptor subunit changes after traumatic injury to the developing brain.  J. Neurotrauma 2006; 23:(6) 950-961"/>
          <p:cNvSpPr txBox="1"/>
          <p:nvPr/>
        </p:nvSpPr>
        <p:spPr>
          <a:xfrm>
            <a:off x="2819399" y="6019799"/>
            <a:ext cx="4495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Giza, C et al.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N-Methyl-D-Aspartate receptor subunit changes after traumatic </a:t>
            </a: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injury to the developing brain. 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J. Neurotrauma 2006; 23:(6) 950-961</a:t>
            </a:r>
          </a:p>
        </p:txBody>
      </p:sp>
      <p:sp>
        <p:nvSpPr>
          <p:cNvPr id="527" name="Modifiers for TBI Recovery"/>
          <p:cNvSpPr txBox="1"/>
          <p:nvPr>
            <p:ph type="title"/>
          </p:nvPr>
        </p:nvSpPr>
        <p:spPr>
          <a:xfrm>
            <a:off x="507567" y="-72233"/>
            <a:ext cx="10515601" cy="1325564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Modifiers for TBI Recovery</a:t>
            </a:r>
          </a:p>
        </p:txBody>
      </p:sp>
      <p:sp>
        <p:nvSpPr>
          <p:cNvPr id="528" name="Pertinent history…"/>
          <p:cNvSpPr txBox="1"/>
          <p:nvPr/>
        </p:nvSpPr>
        <p:spPr>
          <a:xfrm>
            <a:off x="10408" y="1051875"/>
            <a:ext cx="3833544" cy="430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Pertinent history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Migraine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Anxiety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Depression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Prior injury</a:t>
            </a: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Age</a:t>
            </a: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Mechanism of injury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Assault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Combat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iza, C et al. N-Methyl-D-Aspartate receptor subunit changes after traumatic injury to the developing brain.  J. Neurotrauma 2006; 23:(6) 950-961"/>
          <p:cNvSpPr txBox="1"/>
          <p:nvPr/>
        </p:nvSpPr>
        <p:spPr>
          <a:xfrm>
            <a:off x="2819399" y="6019799"/>
            <a:ext cx="44958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spAutoFit/>
          </a:bodyPr>
          <a:lstStyle/>
          <a:p>
            <a:pPr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Giza, C et al.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N-Methyl-D-Aspartate receptor subunit changes after traumatic </a:t>
            </a:r>
            <a:r>
              <a:rPr sz="1200">
                <a:latin typeface="Times-Roman"/>
                <a:ea typeface="Times-Roman"/>
                <a:cs typeface="Times-Roman"/>
                <a:sym typeface="Times-Roman"/>
              </a:rPr>
              <a:t>injury to the developing brain.  </a:t>
            </a:r>
            <a:r>
              <a:rPr i="1" sz="1200">
                <a:latin typeface="Times Roman"/>
                <a:ea typeface="Times Roman"/>
                <a:cs typeface="Times Roman"/>
                <a:sym typeface="Times Roman"/>
              </a:rPr>
              <a:t>J. Neurotrauma 2006; 23:(6) 950-961</a:t>
            </a:r>
          </a:p>
        </p:txBody>
      </p:sp>
      <p:sp>
        <p:nvSpPr>
          <p:cNvPr id="531" name="TBI Reclassification"/>
          <p:cNvSpPr txBox="1"/>
          <p:nvPr>
            <p:ph type="title"/>
          </p:nvPr>
        </p:nvSpPr>
        <p:spPr>
          <a:xfrm>
            <a:off x="507567" y="-72233"/>
            <a:ext cx="10515601" cy="1325564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TBI Reclassification</a:t>
            </a:r>
          </a:p>
        </p:txBody>
      </p:sp>
      <p:sp>
        <p:nvSpPr>
          <p:cNvPr id="532" name="Clinical…"/>
          <p:cNvSpPr txBox="1"/>
          <p:nvPr/>
        </p:nvSpPr>
        <p:spPr>
          <a:xfrm>
            <a:off x="134625" y="1484927"/>
            <a:ext cx="11261486" cy="3833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Clinical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GCS score</a:t>
            </a: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Biomarker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GFAP/UCH-L1</a:t>
            </a: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Imaging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Negative/positive</a:t>
            </a:r>
          </a:p>
          <a:p>
            <a:pPr lvl="1" marL="701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Type of intracranial lesion</a:t>
            </a:r>
          </a:p>
          <a:p>
            <a:pPr marL="320842" indent="-320842" defTabSz="457200">
              <a:buSzPct val="100000"/>
              <a:buChar char="•"/>
              <a:defRPr sz="3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Modifiers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Defining mTBI"/>
          <p:cNvSpPr txBox="1"/>
          <p:nvPr/>
        </p:nvSpPr>
        <p:spPr>
          <a:xfrm>
            <a:off x="1981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Defining mTBI</a:t>
            </a:r>
          </a:p>
        </p:txBody>
      </p:sp>
      <p:pic>
        <p:nvPicPr>
          <p:cNvPr id="535" name="IMG_0441.jpeg" descr="IMG_04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209" y="126332"/>
            <a:ext cx="8915401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G_0442.jpeg" descr="IMG_04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9798" y="126332"/>
            <a:ext cx="8432591" cy="5720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6" grpId="3"/>
      <p:bldP build="whole" bldLvl="1" animBg="1" rev="0" advAuto="0" spid="535" grpId="1"/>
      <p:bldP build="whole" bldLvl="1" animBg="1" rev="0" advAuto="0" spid="53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Defining mTBI AKA Concussion"/>
          <p:cNvSpPr txBox="1"/>
          <p:nvPr/>
        </p:nvSpPr>
        <p:spPr>
          <a:xfrm>
            <a:off x="1981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Defining mTBI AKA Concussion</a:t>
            </a:r>
          </a:p>
        </p:txBody>
      </p:sp>
      <p:sp>
        <p:nvSpPr>
          <p:cNvPr id="539" name="1. Biomechanically plausible mechanism of injury…"/>
          <p:cNvSpPr txBox="1"/>
          <p:nvPr/>
        </p:nvSpPr>
        <p:spPr>
          <a:xfrm>
            <a:off x="251379" y="1677430"/>
            <a:ext cx="11434860" cy="48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1. Biomechanically plausible mechanism of injury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(i) head being struck with an object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(ii) head striking a hard object or surface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(iii) brain undergoing an acceleration/deceleration movement without direct contact between the head and an object or surface, and/or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(iv) forces generated from a blast or explosion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Defining mTBI/ AKA Concussion"/>
          <p:cNvSpPr txBox="1"/>
          <p:nvPr/>
        </p:nvSpPr>
        <p:spPr>
          <a:xfrm>
            <a:off x="1981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Defining mTBI/ AKA Concussion</a:t>
            </a:r>
          </a:p>
        </p:txBody>
      </p:sp>
      <p:sp>
        <p:nvSpPr>
          <p:cNvPr id="542" name="2. One or more clinical sign…"/>
          <p:cNvSpPr txBox="1"/>
          <p:nvPr/>
        </p:nvSpPr>
        <p:spPr>
          <a:xfrm>
            <a:off x="251379" y="1677430"/>
            <a:ext cx="11434860" cy="48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2. One or more clinical sign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i. Loss of consciousness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ii. Alteration of mental status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iii. Complete or partial amnesia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iv. Other acute neurological sign(s) (e.g., observed motor incoordination upon standing, seizure, or tonic posturing immediately following injury)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Defining mTBI/ AKA Concussion"/>
          <p:cNvSpPr txBox="1"/>
          <p:nvPr/>
        </p:nvSpPr>
        <p:spPr>
          <a:xfrm>
            <a:off x="1981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Defining mTBI/ AKA Concussion</a:t>
            </a:r>
          </a:p>
        </p:txBody>
      </p:sp>
      <p:sp>
        <p:nvSpPr>
          <p:cNvPr id="545" name="3 At least two clinical symptoms AND at least one clinical or laboratory finding…"/>
          <p:cNvSpPr txBox="1"/>
          <p:nvPr/>
        </p:nvSpPr>
        <p:spPr>
          <a:xfrm>
            <a:off x="251379" y="1417637"/>
            <a:ext cx="11434860" cy="487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3 At least two clinical symptoms AND at least one clinical or laboratory finding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i. Acute subjective alteration in mental status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ii. Physical symptoms 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iii. Cognitive symptoms 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iv. Emotional symptoms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i. Cognitive impairment on acute clinical examination. 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ii. Balance impairment on acute clinical examination. 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iii. Oculomotor impairment or symptom provocation in response to vestibular-oculomotor challenge on acute clinical examination.  </a:t>
            </a:r>
          </a:p>
          <a:p>
            <a:pPr lvl="1" marL="5715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iv. Elevated blood biomarker(s) indicative of intracranial injury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Defining mTBI/ AKA Concussion"/>
          <p:cNvSpPr txBox="1"/>
          <p:nvPr/>
        </p:nvSpPr>
        <p:spPr>
          <a:xfrm>
            <a:off x="1981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 anchor="ctr">
            <a:normAutofit fontScale="100000" lnSpcReduction="0"/>
          </a:bodyPr>
          <a:lstStyle>
            <a:lvl1pPr algn="ctr">
              <a:defRPr b="1" sz="3600">
                <a:solidFill>
                  <a:srgbClr val="FFFFFF"/>
                </a:solidFill>
                <a:uFill>
                  <a:solidFill>
                    <a:srgbClr val="A7E2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Defining mTBI/ AKA Concussion</a:t>
            </a:r>
          </a:p>
        </p:txBody>
      </p:sp>
      <p:sp>
        <p:nvSpPr>
          <p:cNvPr id="548" name="4. Structurally normal neuroimaging…"/>
          <p:cNvSpPr txBox="1"/>
          <p:nvPr/>
        </p:nvSpPr>
        <p:spPr>
          <a:xfrm>
            <a:off x="251379" y="1981199"/>
            <a:ext cx="11434860" cy="487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4. Structurally normal neuroimaging</a:t>
            </a:r>
          </a:p>
          <a:p>
            <a:pPr>
              <a:lnSpc>
                <a:spcPct val="90000"/>
              </a:lnSpc>
              <a:spcBef>
                <a:spcPts val="300"/>
              </a:spcBef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FFFFFF"/>
              </a:buClr>
              <a:buSzPct val="100000"/>
              <a:buFont typeface="Arial"/>
              <a:buChar char="•"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5. Confounding factors do not fully account for presentation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Background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>
            <a:lvl1pPr defTabSz="642937">
              <a:defRPr b="1"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Background</a:t>
            </a:r>
          </a:p>
        </p:txBody>
      </p:sp>
      <p:sp>
        <p:nvSpPr>
          <p:cNvPr id="438" name="Traumatic brain injury (TBI) is the most common cause of morbidity and mortality in…"/>
          <p:cNvSpPr txBox="1"/>
          <p:nvPr/>
        </p:nvSpPr>
        <p:spPr>
          <a:xfrm>
            <a:off x="130116" y="1417637"/>
            <a:ext cx="9898468" cy="5576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/>
          <a:p>
            <a:pPr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Traumatic brain injury (TBI) is the most common cause of morbidity and mortality in</a:t>
            </a:r>
          </a:p>
          <a:p>
            <a:pPr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 children and young adults.</a:t>
            </a:r>
          </a:p>
          <a:p>
            <a:pPr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Falls are the most common cause of TBI (aging population) </a:t>
            </a:r>
          </a:p>
          <a:p>
            <a:pPr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90% of injury related deaths are due to TBI</a:t>
            </a:r>
          </a:p>
          <a:p>
            <a:pPr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1.4 million TBIs  occur annually in the U.S.</a:t>
            </a:r>
          </a:p>
          <a:p>
            <a:pPr lvl="1" indent="342900"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1 million treated in the ED</a:t>
            </a:r>
          </a:p>
          <a:p>
            <a:pPr lvl="1" indent="342900"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300, 000 hospitalized and survive</a:t>
            </a:r>
          </a:p>
          <a:p>
            <a:pPr lvl="1" indent="342900"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50 – 75,000 die</a:t>
            </a:r>
          </a:p>
          <a:p>
            <a:pPr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Direct and indirect costs are $57.8 billion annually in the US.</a:t>
            </a:r>
          </a:p>
          <a:p>
            <a:pPr lvl="1" indent="342900" defTabSz="410765">
              <a:lnSpc>
                <a:spcPct val="25000"/>
              </a:lnSpc>
              <a:spcBef>
                <a:spcPts val="2900"/>
              </a:spcBef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Average inpatient cost over $150,000</a:t>
            </a:r>
          </a:p>
        </p:txBody>
      </p:sp>
      <p:pic>
        <p:nvPicPr>
          <p:cNvPr id="439" name="Figure 6.png" descr="Figure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1296" y="544641"/>
            <a:ext cx="6494323" cy="5202839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pie chart TBI.png" descr="pie chart TB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1187" y="118438"/>
            <a:ext cx="2690813" cy="31242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55C2DE90-62BA-4ED5-925E-422CC3C216DA-L0-001.jpeg" descr="55C2DE90-62BA-4ED5-925E-422CC3C216D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1200" y="383525"/>
            <a:ext cx="7694656" cy="5440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1" grpId="3"/>
      <p:bldP build="whole" bldLvl="1" animBg="1" rev="0" advAuto="0" spid="440" grpId="1"/>
      <p:bldP build="whole" bldLvl="1" animBg="1" rev="0" advAuto="0" spid="439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G_0785.jpeg" descr="IMG_07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8863" y="1695160"/>
            <a:ext cx="9354274" cy="3467680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Aging and TBI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Aging and TBI</a:t>
            </a:r>
          </a:p>
        </p:txBody>
      </p:sp>
      <p:pic>
        <p:nvPicPr>
          <p:cNvPr id="552" name="IMG_0786.jpeg" descr="IMG_078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649" y="-1"/>
            <a:ext cx="9828769" cy="584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G_0768.jpeg" descr="IMG_07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57795"/>
            <a:ext cx="5082670" cy="4102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G_0769.jpeg" descr="IMG_07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4211" y="1757795"/>
            <a:ext cx="5527789" cy="4102333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Aging and TBI"/>
          <p:cNvSpPr txBox="1"/>
          <p:nvPr>
            <p:ph type="title"/>
          </p:nvPr>
        </p:nvSpPr>
        <p:spPr>
          <a:xfrm>
            <a:off x="1815851" y="307397"/>
            <a:ext cx="8229601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Aging and TBI</a:t>
            </a:r>
          </a:p>
        </p:txBody>
      </p:sp>
      <p:pic>
        <p:nvPicPr>
          <p:cNvPr id="557" name="IMG_0767.jpeg" descr="IMG_076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0560" y="0"/>
            <a:ext cx="5670880" cy="175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G_0787.jpeg" descr="IMG_07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0761" y="244017"/>
            <a:ext cx="5595404" cy="15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G_0791.jpeg" descr="IMG_07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239" y="2072027"/>
            <a:ext cx="10483522" cy="3417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IMG_0771.jpeg" descr="IMG_07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188" y="2056455"/>
            <a:ext cx="10164250" cy="1372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G_0774.jpeg" descr="IMG_077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0165" y="6407617"/>
            <a:ext cx="2477105" cy="450383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Aging and TBI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Aging and TBI</a:t>
            </a:r>
          </a:p>
        </p:txBody>
      </p:sp>
      <p:pic>
        <p:nvPicPr>
          <p:cNvPr id="565" name="IMG_0773.jpeg" descr="IMG_077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0965" y="0"/>
            <a:ext cx="10394696" cy="5834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IMG_0780.jpeg" descr="IMG_07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9118" y="5904339"/>
            <a:ext cx="5932882" cy="1096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0781.jpeg" descr="IMG_07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9908" y="6335652"/>
            <a:ext cx="1339211" cy="52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0779.jpeg" descr="IMG_077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04" y="1704537"/>
            <a:ext cx="11836592" cy="2959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0778.jpeg" descr="IMG_077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77705" y="1259188"/>
            <a:ext cx="12192001" cy="4161226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Aging and TBI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Aging and TBI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G_0783.jpeg" descr="IMG_07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8249" y="5988332"/>
            <a:ext cx="3113751" cy="86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IMG_0784.jpeg" descr="IMG_07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8359" y="6350184"/>
            <a:ext cx="3389891" cy="507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G_0782.jpeg" descr="IMG_078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8408"/>
            <a:ext cx="12192000" cy="4421184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Aging and TBI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Aging and TBI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G_0776.jpeg" descr="IMG_07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3989" y="5397275"/>
            <a:ext cx="6908011" cy="1460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G_0777.jpeg" descr="IMG_07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875" y="-1"/>
            <a:ext cx="10636250" cy="5251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IMG_0764.jpeg" descr="IMG_07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1752"/>
            <a:ext cx="5353292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G_0761.jpeg" descr="IMG_076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5233" y="101752"/>
            <a:ext cx="467676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G_0762.jpeg" descr="IMG_076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0094" y="101752"/>
            <a:ext cx="503190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G_0763.jpeg" descr="IMG_076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0094" y="3632505"/>
            <a:ext cx="4638503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3" grpId="1"/>
      <p:bldP build="whole" bldLvl="1" animBg="1" rev="0" advAuto="0" spid="58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IMG_0765.jpeg" descr="IMG_07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7334" y="0"/>
            <a:ext cx="9277332" cy="5877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onclusion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Conclusion</a:t>
            </a:r>
          </a:p>
        </p:txBody>
      </p:sp>
      <p:sp>
        <p:nvSpPr>
          <p:cNvPr id="589" name="Traumatic brain injury is the leading cause of morbidity and mortality in children and young adults.…"/>
          <p:cNvSpPr txBox="1"/>
          <p:nvPr>
            <p:ph type="body" idx="1"/>
          </p:nvPr>
        </p:nvSpPr>
        <p:spPr>
          <a:xfrm>
            <a:off x="844116" y="1417637"/>
            <a:ext cx="10503768" cy="5791201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Traumatic brain injury is the leading cause of morbidity and mortality in children and young adults.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Falls are the most common cause of traumatic brain injury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0" indent="0" defTabSz="914400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p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Mild traumatic brain injury represents 70-90% of all TBI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mTBI definition has was recently revised and distinguishes signs from symptoms.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0" indent="0" defTabSz="914400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p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  <a:r>
              <a:t>Aging increases the risk for a TBI, specifically from falls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uFill>
                  <a:solidFill>
                    <a:srgbClr val="FFFFFF"/>
                  </a:solidFill>
                </a:uFill>
              </a:defRPr>
            </a:pPr>
          </a:p>
          <a:p>
            <a:pPr marL="328612" indent="-328612" defTabSz="914400">
              <a:lnSpc>
                <a:spcPct val="80000"/>
              </a:lnSpc>
              <a:spcBef>
                <a:spcPts val="400"/>
              </a:spcBef>
              <a:buClr>
                <a:srgbClr val="FFFFFF"/>
              </a:buClr>
              <a:defRPr sz="23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pPr>
            <a:r>
              <a:t>TBI prevention requires a multifactorial analysis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BI Deaths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TBI Deaths</a:t>
            </a:r>
          </a:p>
        </p:txBody>
      </p:sp>
      <p:sp>
        <p:nvSpPr>
          <p:cNvPr id="444" name="MMWR…"/>
          <p:cNvSpPr txBox="1"/>
          <p:nvPr/>
        </p:nvSpPr>
        <p:spPr>
          <a:xfrm>
            <a:off x="130116" y="1417637"/>
            <a:ext cx="9898468" cy="5576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900" tIns="50800" rIns="88900" bIns="50800">
            <a:normAutofit fontScale="100000" lnSpcReduction="0"/>
          </a:bodyPr>
          <a:lstStyle/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MMWR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2016-2018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181,227 TBI related deaths (17.3/100,000)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Lowest state - New Jersey (9.3/100,000)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Highest state - Alaska (343.8/100,000)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Correlated with rurality (lowest in Northeast, highest in South)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44% due to intentional causes (suicide &gt; homicide)</a:t>
            </a:r>
          </a:p>
          <a:p>
            <a:pPr marL="180473" indent="-180473" defTabSz="410765">
              <a:lnSpc>
                <a:spcPct val="25000"/>
              </a:lnSpc>
              <a:spcBef>
                <a:spcPts val="2900"/>
              </a:spcBef>
              <a:buSzPct val="60000"/>
              <a:buBlip>
                <a:blip r:embed="rId2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 43 states, suicide #1 cause of TBI related death.</a:t>
            </a:r>
          </a:p>
        </p:txBody>
      </p:sp>
      <p:pic>
        <p:nvPicPr>
          <p:cNvPr id="445" name="IMG_0444.jpeg" descr="IMG_044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877" y="-1"/>
            <a:ext cx="10822246" cy="5789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4" grpId="3"/>
      <p:bldP build="whole" bldLvl="1" animBg="1" rev="0" advAuto="0" spid="445" grpId="1"/>
      <p:bldP build="whole" bldLvl="1" animBg="1" rev="0" advAuto="0" spid="445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IMG_0239.jpeg" descr="IMG_0239.jpeg"/>
          <p:cNvPicPr>
            <a:picLocks noChangeAspect="1"/>
          </p:cNvPicPr>
          <p:nvPr/>
        </p:nvPicPr>
        <p:blipFill>
          <a:blip r:embed="rId2">
            <a:extLst/>
          </a:blip>
          <a:srcRect l="25710" t="0" r="0" b="15060"/>
          <a:stretch>
            <a:fillRect/>
          </a:stretch>
        </p:blipFill>
        <p:spPr>
          <a:xfrm>
            <a:off x="-146927" y="0"/>
            <a:ext cx="11948362" cy="7599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928" y="0"/>
                </a:moveTo>
                <a:lnTo>
                  <a:pt x="2897" y="111"/>
                </a:lnTo>
                <a:cubicBezTo>
                  <a:pt x="2880" y="172"/>
                  <a:pt x="2834" y="336"/>
                  <a:pt x="2794" y="475"/>
                </a:cubicBezTo>
                <a:cubicBezTo>
                  <a:pt x="2729" y="697"/>
                  <a:pt x="2615" y="1135"/>
                  <a:pt x="2512" y="1553"/>
                </a:cubicBezTo>
                <a:cubicBezTo>
                  <a:pt x="2450" y="1805"/>
                  <a:pt x="2444" y="1826"/>
                  <a:pt x="2412" y="1946"/>
                </a:cubicBezTo>
                <a:cubicBezTo>
                  <a:pt x="2395" y="2012"/>
                  <a:pt x="2353" y="2203"/>
                  <a:pt x="2320" y="2372"/>
                </a:cubicBezTo>
                <a:cubicBezTo>
                  <a:pt x="2288" y="2541"/>
                  <a:pt x="2238" y="2794"/>
                  <a:pt x="2211" y="2935"/>
                </a:cubicBezTo>
                <a:cubicBezTo>
                  <a:pt x="2144" y="3276"/>
                  <a:pt x="2014" y="4181"/>
                  <a:pt x="1964" y="4659"/>
                </a:cubicBezTo>
                <a:cubicBezTo>
                  <a:pt x="1952" y="4772"/>
                  <a:pt x="1932" y="5048"/>
                  <a:pt x="1919" y="5274"/>
                </a:cubicBezTo>
                <a:cubicBezTo>
                  <a:pt x="1891" y="5741"/>
                  <a:pt x="1872" y="5965"/>
                  <a:pt x="1821" y="6401"/>
                </a:cubicBezTo>
                <a:cubicBezTo>
                  <a:pt x="1801" y="6570"/>
                  <a:pt x="1777" y="6961"/>
                  <a:pt x="1767" y="7270"/>
                </a:cubicBezTo>
                <a:cubicBezTo>
                  <a:pt x="1750" y="7823"/>
                  <a:pt x="1715" y="8263"/>
                  <a:pt x="1644" y="8841"/>
                </a:cubicBezTo>
                <a:cubicBezTo>
                  <a:pt x="1625" y="9000"/>
                  <a:pt x="1602" y="9269"/>
                  <a:pt x="1592" y="9438"/>
                </a:cubicBezTo>
                <a:cubicBezTo>
                  <a:pt x="1583" y="9607"/>
                  <a:pt x="1560" y="9868"/>
                  <a:pt x="1542" y="10018"/>
                </a:cubicBezTo>
                <a:cubicBezTo>
                  <a:pt x="1523" y="10168"/>
                  <a:pt x="1508" y="10376"/>
                  <a:pt x="1508" y="10480"/>
                </a:cubicBezTo>
                <a:cubicBezTo>
                  <a:pt x="1508" y="10679"/>
                  <a:pt x="1455" y="11355"/>
                  <a:pt x="1420" y="11595"/>
                </a:cubicBezTo>
                <a:cubicBezTo>
                  <a:pt x="1409" y="11674"/>
                  <a:pt x="1405" y="11786"/>
                  <a:pt x="1412" y="11843"/>
                </a:cubicBezTo>
                <a:cubicBezTo>
                  <a:pt x="1425" y="11940"/>
                  <a:pt x="1390" y="12226"/>
                  <a:pt x="1356" y="12306"/>
                </a:cubicBezTo>
                <a:cubicBezTo>
                  <a:pt x="1307" y="12422"/>
                  <a:pt x="1225" y="13090"/>
                  <a:pt x="1225" y="13379"/>
                </a:cubicBezTo>
                <a:cubicBezTo>
                  <a:pt x="1225" y="13554"/>
                  <a:pt x="1216" y="13613"/>
                  <a:pt x="1180" y="13673"/>
                </a:cubicBezTo>
                <a:cubicBezTo>
                  <a:pt x="1144" y="13734"/>
                  <a:pt x="1140" y="13763"/>
                  <a:pt x="1159" y="13819"/>
                </a:cubicBezTo>
                <a:cubicBezTo>
                  <a:pt x="1190" y="13912"/>
                  <a:pt x="1188" y="14081"/>
                  <a:pt x="1155" y="14123"/>
                </a:cubicBezTo>
                <a:cubicBezTo>
                  <a:pt x="1140" y="14142"/>
                  <a:pt x="998" y="14169"/>
                  <a:pt x="840" y="14183"/>
                </a:cubicBezTo>
                <a:lnTo>
                  <a:pt x="553" y="14207"/>
                </a:lnTo>
                <a:lnTo>
                  <a:pt x="553" y="14432"/>
                </a:lnTo>
                <a:cubicBezTo>
                  <a:pt x="553" y="14556"/>
                  <a:pt x="539" y="14805"/>
                  <a:pt x="522" y="14984"/>
                </a:cubicBezTo>
                <a:cubicBezTo>
                  <a:pt x="505" y="15163"/>
                  <a:pt x="480" y="15432"/>
                  <a:pt x="468" y="15582"/>
                </a:cubicBezTo>
                <a:cubicBezTo>
                  <a:pt x="455" y="15732"/>
                  <a:pt x="435" y="15970"/>
                  <a:pt x="423" y="16111"/>
                </a:cubicBezTo>
                <a:cubicBezTo>
                  <a:pt x="411" y="16252"/>
                  <a:pt x="397" y="16445"/>
                  <a:pt x="391" y="16538"/>
                </a:cubicBezTo>
                <a:cubicBezTo>
                  <a:pt x="364" y="16959"/>
                  <a:pt x="316" y="17581"/>
                  <a:pt x="296" y="17784"/>
                </a:cubicBezTo>
                <a:cubicBezTo>
                  <a:pt x="283" y="17906"/>
                  <a:pt x="263" y="18168"/>
                  <a:pt x="250" y="18365"/>
                </a:cubicBezTo>
                <a:cubicBezTo>
                  <a:pt x="207" y="19000"/>
                  <a:pt x="165" y="19449"/>
                  <a:pt x="144" y="19513"/>
                </a:cubicBezTo>
                <a:cubicBezTo>
                  <a:pt x="133" y="19547"/>
                  <a:pt x="102" y="19707"/>
                  <a:pt x="76" y="19866"/>
                </a:cubicBezTo>
                <a:cubicBezTo>
                  <a:pt x="50" y="20026"/>
                  <a:pt x="20" y="20183"/>
                  <a:pt x="9" y="20216"/>
                </a:cubicBezTo>
                <a:cubicBezTo>
                  <a:pt x="-8" y="20266"/>
                  <a:pt x="-2" y="20276"/>
                  <a:pt x="45" y="20276"/>
                </a:cubicBezTo>
                <a:cubicBezTo>
                  <a:pt x="80" y="20276"/>
                  <a:pt x="125" y="20315"/>
                  <a:pt x="162" y="20378"/>
                </a:cubicBezTo>
                <a:cubicBezTo>
                  <a:pt x="196" y="20435"/>
                  <a:pt x="242" y="20481"/>
                  <a:pt x="264" y="20481"/>
                </a:cubicBezTo>
                <a:cubicBezTo>
                  <a:pt x="287" y="20481"/>
                  <a:pt x="315" y="20494"/>
                  <a:pt x="327" y="20511"/>
                </a:cubicBezTo>
                <a:cubicBezTo>
                  <a:pt x="338" y="20529"/>
                  <a:pt x="380" y="20551"/>
                  <a:pt x="420" y="20561"/>
                </a:cubicBezTo>
                <a:cubicBezTo>
                  <a:pt x="460" y="20571"/>
                  <a:pt x="513" y="20606"/>
                  <a:pt x="539" y="20641"/>
                </a:cubicBezTo>
                <a:cubicBezTo>
                  <a:pt x="575" y="20690"/>
                  <a:pt x="617" y="20704"/>
                  <a:pt x="726" y="20700"/>
                </a:cubicBezTo>
                <a:cubicBezTo>
                  <a:pt x="892" y="20693"/>
                  <a:pt x="984" y="20660"/>
                  <a:pt x="1034" y="20593"/>
                </a:cubicBezTo>
                <a:cubicBezTo>
                  <a:pt x="1058" y="20559"/>
                  <a:pt x="1074" y="20556"/>
                  <a:pt x="1084" y="20581"/>
                </a:cubicBezTo>
                <a:cubicBezTo>
                  <a:pt x="1092" y="20602"/>
                  <a:pt x="1107" y="20609"/>
                  <a:pt x="1118" y="20598"/>
                </a:cubicBezTo>
                <a:cubicBezTo>
                  <a:pt x="1130" y="20587"/>
                  <a:pt x="1145" y="20603"/>
                  <a:pt x="1152" y="20632"/>
                </a:cubicBezTo>
                <a:cubicBezTo>
                  <a:pt x="1170" y="20704"/>
                  <a:pt x="1222" y="20699"/>
                  <a:pt x="1306" y="20619"/>
                </a:cubicBezTo>
                <a:cubicBezTo>
                  <a:pt x="1348" y="20579"/>
                  <a:pt x="1381" y="20565"/>
                  <a:pt x="1389" y="20585"/>
                </a:cubicBezTo>
                <a:cubicBezTo>
                  <a:pt x="1396" y="20603"/>
                  <a:pt x="1410" y="20609"/>
                  <a:pt x="1420" y="20599"/>
                </a:cubicBezTo>
                <a:cubicBezTo>
                  <a:pt x="1431" y="20589"/>
                  <a:pt x="1445" y="20597"/>
                  <a:pt x="1453" y="20616"/>
                </a:cubicBezTo>
                <a:cubicBezTo>
                  <a:pt x="1470" y="20660"/>
                  <a:pt x="1604" y="20662"/>
                  <a:pt x="1697" y="20620"/>
                </a:cubicBezTo>
                <a:cubicBezTo>
                  <a:pt x="1757" y="20593"/>
                  <a:pt x="1771" y="20598"/>
                  <a:pt x="1790" y="20655"/>
                </a:cubicBezTo>
                <a:cubicBezTo>
                  <a:pt x="1811" y="20714"/>
                  <a:pt x="1836" y="20721"/>
                  <a:pt x="2016" y="20717"/>
                </a:cubicBezTo>
                <a:cubicBezTo>
                  <a:pt x="2135" y="20714"/>
                  <a:pt x="2237" y="20728"/>
                  <a:pt x="2265" y="20752"/>
                </a:cubicBezTo>
                <a:cubicBezTo>
                  <a:pt x="2301" y="20782"/>
                  <a:pt x="2320" y="20783"/>
                  <a:pt x="2343" y="20753"/>
                </a:cubicBezTo>
                <a:cubicBezTo>
                  <a:pt x="2359" y="20731"/>
                  <a:pt x="2383" y="20724"/>
                  <a:pt x="2396" y="20737"/>
                </a:cubicBezTo>
                <a:cubicBezTo>
                  <a:pt x="2409" y="20750"/>
                  <a:pt x="2434" y="20743"/>
                  <a:pt x="2450" y="20721"/>
                </a:cubicBezTo>
                <a:cubicBezTo>
                  <a:pt x="2473" y="20691"/>
                  <a:pt x="2487" y="20699"/>
                  <a:pt x="2511" y="20754"/>
                </a:cubicBezTo>
                <a:cubicBezTo>
                  <a:pt x="2541" y="20821"/>
                  <a:pt x="2544" y="20821"/>
                  <a:pt x="2558" y="20764"/>
                </a:cubicBezTo>
                <a:cubicBezTo>
                  <a:pt x="2572" y="20706"/>
                  <a:pt x="2575" y="20705"/>
                  <a:pt x="2603" y="20765"/>
                </a:cubicBezTo>
                <a:cubicBezTo>
                  <a:pt x="2619" y="20800"/>
                  <a:pt x="2643" y="20818"/>
                  <a:pt x="2655" y="20806"/>
                </a:cubicBezTo>
                <a:cubicBezTo>
                  <a:pt x="2668" y="20793"/>
                  <a:pt x="2685" y="20807"/>
                  <a:pt x="2692" y="20836"/>
                </a:cubicBezTo>
                <a:cubicBezTo>
                  <a:pt x="2707" y="20896"/>
                  <a:pt x="2841" y="20913"/>
                  <a:pt x="2863" y="20857"/>
                </a:cubicBezTo>
                <a:cubicBezTo>
                  <a:pt x="2887" y="20794"/>
                  <a:pt x="2966" y="20821"/>
                  <a:pt x="3018" y="20910"/>
                </a:cubicBezTo>
                <a:lnTo>
                  <a:pt x="3070" y="20998"/>
                </a:lnTo>
                <a:lnTo>
                  <a:pt x="3145" y="20924"/>
                </a:lnTo>
                <a:cubicBezTo>
                  <a:pt x="3189" y="20881"/>
                  <a:pt x="3232" y="20862"/>
                  <a:pt x="3248" y="20878"/>
                </a:cubicBezTo>
                <a:cubicBezTo>
                  <a:pt x="3291" y="20920"/>
                  <a:pt x="3446" y="20912"/>
                  <a:pt x="3470" y="20866"/>
                </a:cubicBezTo>
                <a:cubicBezTo>
                  <a:pt x="3485" y="20836"/>
                  <a:pt x="3523" y="20831"/>
                  <a:pt x="3600" y="20850"/>
                </a:cubicBezTo>
                <a:cubicBezTo>
                  <a:pt x="3689" y="20871"/>
                  <a:pt x="3719" y="20865"/>
                  <a:pt x="3766" y="20811"/>
                </a:cubicBezTo>
                <a:cubicBezTo>
                  <a:pt x="3821" y="20750"/>
                  <a:pt x="3825" y="20750"/>
                  <a:pt x="3880" y="20807"/>
                </a:cubicBezTo>
                <a:cubicBezTo>
                  <a:pt x="3946" y="20875"/>
                  <a:pt x="4090" y="20932"/>
                  <a:pt x="4186" y="20929"/>
                </a:cubicBezTo>
                <a:cubicBezTo>
                  <a:pt x="4222" y="20928"/>
                  <a:pt x="4275" y="20927"/>
                  <a:pt x="4303" y="20927"/>
                </a:cubicBezTo>
                <a:cubicBezTo>
                  <a:pt x="4332" y="20926"/>
                  <a:pt x="4350" y="20914"/>
                  <a:pt x="4342" y="20902"/>
                </a:cubicBezTo>
                <a:cubicBezTo>
                  <a:pt x="4319" y="20865"/>
                  <a:pt x="4371" y="20791"/>
                  <a:pt x="4406" y="20811"/>
                </a:cubicBezTo>
                <a:cubicBezTo>
                  <a:pt x="4424" y="20822"/>
                  <a:pt x="4452" y="20802"/>
                  <a:pt x="4469" y="20766"/>
                </a:cubicBezTo>
                <a:cubicBezTo>
                  <a:pt x="4498" y="20707"/>
                  <a:pt x="4502" y="20706"/>
                  <a:pt x="4529" y="20760"/>
                </a:cubicBezTo>
                <a:cubicBezTo>
                  <a:pt x="4555" y="20813"/>
                  <a:pt x="4559" y="20812"/>
                  <a:pt x="4585" y="20748"/>
                </a:cubicBezTo>
                <a:cubicBezTo>
                  <a:pt x="4610" y="20683"/>
                  <a:pt x="4614" y="20683"/>
                  <a:pt x="4666" y="20737"/>
                </a:cubicBezTo>
                <a:cubicBezTo>
                  <a:pt x="4706" y="20778"/>
                  <a:pt x="4729" y="20784"/>
                  <a:pt x="4746" y="20757"/>
                </a:cubicBezTo>
                <a:cubicBezTo>
                  <a:pt x="4776" y="20709"/>
                  <a:pt x="4854" y="20709"/>
                  <a:pt x="4884" y="20757"/>
                </a:cubicBezTo>
                <a:cubicBezTo>
                  <a:pt x="4897" y="20778"/>
                  <a:pt x="4970" y="20795"/>
                  <a:pt x="5046" y="20797"/>
                </a:cubicBezTo>
                <a:cubicBezTo>
                  <a:pt x="5150" y="20799"/>
                  <a:pt x="5203" y="20782"/>
                  <a:pt x="5265" y="20726"/>
                </a:cubicBezTo>
                <a:cubicBezTo>
                  <a:pt x="5310" y="20685"/>
                  <a:pt x="5348" y="20659"/>
                  <a:pt x="5349" y="20668"/>
                </a:cubicBezTo>
                <a:cubicBezTo>
                  <a:pt x="5356" y="20713"/>
                  <a:pt x="5363" y="20756"/>
                  <a:pt x="5366" y="20775"/>
                </a:cubicBezTo>
                <a:cubicBezTo>
                  <a:pt x="5367" y="20787"/>
                  <a:pt x="5382" y="20778"/>
                  <a:pt x="5399" y="20756"/>
                </a:cubicBezTo>
                <a:cubicBezTo>
                  <a:pt x="5420" y="20729"/>
                  <a:pt x="5434" y="20727"/>
                  <a:pt x="5444" y="20752"/>
                </a:cubicBezTo>
                <a:cubicBezTo>
                  <a:pt x="5453" y="20776"/>
                  <a:pt x="5471" y="20777"/>
                  <a:pt x="5498" y="20754"/>
                </a:cubicBezTo>
                <a:cubicBezTo>
                  <a:pt x="5565" y="20697"/>
                  <a:pt x="5646" y="20714"/>
                  <a:pt x="5737" y="20805"/>
                </a:cubicBezTo>
                <a:cubicBezTo>
                  <a:pt x="5836" y="20903"/>
                  <a:pt x="5952" y="20915"/>
                  <a:pt x="6028" y="20836"/>
                </a:cubicBezTo>
                <a:cubicBezTo>
                  <a:pt x="6093" y="20770"/>
                  <a:pt x="6208" y="20744"/>
                  <a:pt x="6227" y="20792"/>
                </a:cubicBezTo>
                <a:cubicBezTo>
                  <a:pt x="6236" y="20816"/>
                  <a:pt x="6247" y="20815"/>
                  <a:pt x="6258" y="20786"/>
                </a:cubicBezTo>
                <a:cubicBezTo>
                  <a:pt x="6282" y="20727"/>
                  <a:pt x="6448" y="20705"/>
                  <a:pt x="6487" y="20756"/>
                </a:cubicBezTo>
                <a:cubicBezTo>
                  <a:pt x="6512" y="20788"/>
                  <a:pt x="6527" y="20786"/>
                  <a:pt x="6556" y="20747"/>
                </a:cubicBezTo>
                <a:cubicBezTo>
                  <a:pt x="6581" y="20714"/>
                  <a:pt x="6635" y="20701"/>
                  <a:pt x="6720" y="20705"/>
                </a:cubicBezTo>
                <a:cubicBezTo>
                  <a:pt x="6793" y="20710"/>
                  <a:pt x="6871" y="20693"/>
                  <a:pt x="6906" y="20665"/>
                </a:cubicBezTo>
                <a:cubicBezTo>
                  <a:pt x="6968" y="20616"/>
                  <a:pt x="7074" y="20645"/>
                  <a:pt x="7141" y="20728"/>
                </a:cubicBezTo>
                <a:cubicBezTo>
                  <a:pt x="7171" y="20765"/>
                  <a:pt x="7271" y="20735"/>
                  <a:pt x="7317" y="20675"/>
                </a:cubicBezTo>
                <a:cubicBezTo>
                  <a:pt x="7344" y="20640"/>
                  <a:pt x="7444" y="20616"/>
                  <a:pt x="7569" y="20614"/>
                </a:cubicBezTo>
                <a:cubicBezTo>
                  <a:pt x="7592" y="20614"/>
                  <a:pt x="7624" y="20639"/>
                  <a:pt x="7638" y="20669"/>
                </a:cubicBezTo>
                <a:cubicBezTo>
                  <a:pt x="7659" y="20713"/>
                  <a:pt x="7702" y="20725"/>
                  <a:pt x="7849" y="20725"/>
                </a:cubicBezTo>
                <a:cubicBezTo>
                  <a:pt x="7951" y="20724"/>
                  <a:pt x="8041" y="20739"/>
                  <a:pt x="8049" y="20757"/>
                </a:cubicBezTo>
                <a:cubicBezTo>
                  <a:pt x="8057" y="20779"/>
                  <a:pt x="8072" y="20777"/>
                  <a:pt x="8091" y="20753"/>
                </a:cubicBezTo>
                <a:cubicBezTo>
                  <a:pt x="8112" y="20725"/>
                  <a:pt x="8132" y="20724"/>
                  <a:pt x="8165" y="20752"/>
                </a:cubicBezTo>
                <a:cubicBezTo>
                  <a:pt x="8222" y="20800"/>
                  <a:pt x="8221" y="20816"/>
                  <a:pt x="8160" y="20857"/>
                </a:cubicBezTo>
                <a:cubicBezTo>
                  <a:pt x="8122" y="20883"/>
                  <a:pt x="8127" y="20886"/>
                  <a:pt x="8188" y="20869"/>
                </a:cubicBezTo>
                <a:cubicBezTo>
                  <a:pt x="8229" y="20857"/>
                  <a:pt x="8287" y="20818"/>
                  <a:pt x="8315" y="20783"/>
                </a:cubicBezTo>
                <a:cubicBezTo>
                  <a:pt x="8381" y="20702"/>
                  <a:pt x="8581" y="20694"/>
                  <a:pt x="8622" y="20771"/>
                </a:cubicBezTo>
                <a:cubicBezTo>
                  <a:pt x="8636" y="20799"/>
                  <a:pt x="8657" y="20822"/>
                  <a:pt x="8668" y="20822"/>
                </a:cubicBezTo>
                <a:cubicBezTo>
                  <a:pt x="8679" y="20822"/>
                  <a:pt x="8727" y="20852"/>
                  <a:pt x="8775" y="20888"/>
                </a:cubicBezTo>
                <a:cubicBezTo>
                  <a:pt x="8854" y="20948"/>
                  <a:pt x="8949" y="20992"/>
                  <a:pt x="9034" y="21010"/>
                </a:cubicBezTo>
                <a:cubicBezTo>
                  <a:pt x="9052" y="21014"/>
                  <a:pt x="9083" y="21029"/>
                  <a:pt x="9104" y="21043"/>
                </a:cubicBezTo>
                <a:cubicBezTo>
                  <a:pt x="9125" y="21057"/>
                  <a:pt x="9165" y="21058"/>
                  <a:pt x="9193" y="21047"/>
                </a:cubicBezTo>
                <a:cubicBezTo>
                  <a:pt x="9221" y="21036"/>
                  <a:pt x="9251" y="21039"/>
                  <a:pt x="9260" y="21053"/>
                </a:cubicBezTo>
                <a:cubicBezTo>
                  <a:pt x="9269" y="21067"/>
                  <a:pt x="9302" y="21081"/>
                  <a:pt x="9334" y="21083"/>
                </a:cubicBezTo>
                <a:cubicBezTo>
                  <a:pt x="9366" y="21086"/>
                  <a:pt x="9434" y="21105"/>
                  <a:pt x="9485" y="21126"/>
                </a:cubicBezTo>
                <a:cubicBezTo>
                  <a:pt x="9537" y="21147"/>
                  <a:pt x="9589" y="21155"/>
                  <a:pt x="9602" y="21142"/>
                </a:cubicBezTo>
                <a:cubicBezTo>
                  <a:pt x="9636" y="21109"/>
                  <a:pt x="9767" y="21104"/>
                  <a:pt x="9873" y="21131"/>
                </a:cubicBezTo>
                <a:cubicBezTo>
                  <a:pt x="9923" y="21144"/>
                  <a:pt x="9962" y="21143"/>
                  <a:pt x="9960" y="21128"/>
                </a:cubicBezTo>
                <a:cubicBezTo>
                  <a:pt x="9954" y="21096"/>
                  <a:pt x="9978" y="21091"/>
                  <a:pt x="10022" y="21117"/>
                </a:cubicBezTo>
                <a:cubicBezTo>
                  <a:pt x="10040" y="21128"/>
                  <a:pt x="10093" y="21115"/>
                  <a:pt x="10139" y="21087"/>
                </a:cubicBezTo>
                <a:cubicBezTo>
                  <a:pt x="10218" y="21038"/>
                  <a:pt x="10225" y="21039"/>
                  <a:pt x="10268" y="21107"/>
                </a:cubicBezTo>
                <a:cubicBezTo>
                  <a:pt x="10311" y="21176"/>
                  <a:pt x="10316" y="21176"/>
                  <a:pt x="10377" y="21119"/>
                </a:cubicBezTo>
                <a:cubicBezTo>
                  <a:pt x="10451" y="21050"/>
                  <a:pt x="10608" y="21032"/>
                  <a:pt x="10644" y="21089"/>
                </a:cubicBezTo>
                <a:cubicBezTo>
                  <a:pt x="10674" y="21136"/>
                  <a:pt x="10712" y="21143"/>
                  <a:pt x="10694" y="21098"/>
                </a:cubicBezTo>
                <a:cubicBezTo>
                  <a:pt x="10687" y="21081"/>
                  <a:pt x="10690" y="21056"/>
                  <a:pt x="10701" y="21045"/>
                </a:cubicBezTo>
                <a:cubicBezTo>
                  <a:pt x="10713" y="21034"/>
                  <a:pt x="10728" y="21039"/>
                  <a:pt x="10734" y="21055"/>
                </a:cubicBezTo>
                <a:cubicBezTo>
                  <a:pt x="10754" y="21104"/>
                  <a:pt x="11239" y="21079"/>
                  <a:pt x="11279" y="21027"/>
                </a:cubicBezTo>
                <a:cubicBezTo>
                  <a:pt x="11304" y="20994"/>
                  <a:pt x="11325" y="20992"/>
                  <a:pt x="11361" y="21019"/>
                </a:cubicBezTo>
                <a:cubicBezTo>
                  <a:pt x="11387" y="21039"/>
                  <a:pt x="11426" y="21063"/>
                  <a:pt x="11448" y="21074"/>
                </a:cubicBezTo>
                <a:cubicBezTo>
                  <a:pt x="11470" y="21085"/>
                  <a:pt x="11481" y="21110"/>
                  <a:pt x="11474" y="21128"/>
                </a:cubicBezTo>
                <a:cubicBezTo>
                  <a:pt x="11466" y="21149"/>
                  <a:pt x="11487" y="21163"/>
                  <a:pt x="11526" y="21163"/>
                </a:cubicBezTo>
                <a:cubicBezTo>
                  <a:pt x="11561" y="21163"/>
                  <a:pt x="11595" y="21176"/>
                  <a:pt x="11602" y="21192"/>
                </a:cubicBezTo>
                <a:cubicBezTo>
                  <a:pt x="11608" y="21207"/>
                  <a:pt x="11669" y="21209"/>
                  <a:pt x="11738" y="21194"/>
                </a:cubicBezTo>
                <a:cubicBezTo>
                  <a:pt x="11818" y="21177"/>
                  <a:pt x="11872" y="21180"/>
                  <a:pt x="11890" y="21203"/>
                </a:cubicBezTo>
                <a:cubicBezTo>
                  <a:pt x="11905" y="21223"/>
                  <a:pt x="11950" y="21242"/>
                  <a:pt x="11990" y="21246"/>
                </a:cubicBezTo>
                <a:cubicBezTo>
                  <a:pt x="12029" y="21250"/>
                  <a:pt x="12074" y="21265"/>
                  <a:pt x="12089" y="21280"/>
                </a:cubicBezTo>
                <a:cubicBezTo>
                  <a:pt x="12104" y="21294"/>
                  <a:pt x="12122" y="21298"/>
                  <a:pt x="12129" y="21288"/>
                </a:cubicBezTo>
                <a:cubicBezTo>
                  <a:pt x="12135" y="21277"/>
                  <a:pt x="12168" y="21291"/>
                  <a:pt x="12202" y="21318"/>
                </a:cubicBezTo>
                <a:cubicBezTo>
                  <a:pt x="12235" y="21345"/>
                  <a:pt x="12277" y="21359"/>
                  <a:pt x="12294" y="21348"/>
                </a:cubicBezTo>
                <a:cubicBezTo>
                  <a:pt x="12314" y="21336"/>
                  <a:pt x="12352" y="21380"/>
                  <a:pt x="12395" y="21465"/>
                </a:cubicBezTo>
                <a:lnTo>
                  <a:pt x="12465" y="21600"/>
                </a:lnTo>
                <a:lnTo>
                  <a:pt x="12767" y="21591"/>
                </a:lnTo>
                <a:cubicBezTo>
                  <a:pt x="12933" y="21586"/>
                  <a:pt x="13075" y="21574"/>
                  <a:pt x="13082" y="21563"/>
                </a:cubicBezTo>
                <a:cubicBezTo>
                  <a:pt x="13089" y="21552"/>
                  <a:pt x="13097" y="21474"/>
                  <a:pt x="13100" y="21390"/>
                </a:cubicBezTo>
                <a:cubicBezTo>
                  <a:pt x="13104" y="21306"/>
                  <a:pt x="13113" y="21220"/>
                  <a:pt x="13121" y="21200"/>
                </a:cubicBezTo>
                <a:cubicBezTo>
                  <a:pt x="13129" y="21179"/>
                  <a:pt x="13128" y="21145"/>
                  <a:pt x="13119" y="21122"/>
                </a:cubicBezTo>
                <a:cubicBezTo>
                  <a:pt x="13101" y="21075"/>
                  <a:pt x="13101" y="21071"/>
                  <a:pt x="13073" y="20760"/>
                </a:cubicBezTo>
                <a:cubicBezTo>
                  <a:pt x="13058" y="20590"/>
                  <a:pt x="13060" y="20539"/>
                  <a:pt x="13083" y="20525"/>
                </a:cubicBezTo>
                <a:cubicBezTo>
                  <a:pt x="13099" y="20515"/>
                  <a:pt x="13112" y="20455"/>
                  <a:pt x="13112" y="20390"/>
                </a:cubicBezTo>
                <a:cubicBezTo>
                  <a:pt x="13112" y="20325"/>
                  <a:pt x="13127" y="20235"/>
                  <a:pt x="13147" y="20188"/>
                </a:cubicBezTo>
                <a:cubicBezTo>
                  <a:pt x="13175" y="20120"/>
                  <a:pt x="13177" y="20093"/>
                  <a:pt x="13156" y="20061"/>
                </a:cubicBezTo>
                <a:cubicBezTo>
                  <a:pt x="13142" y="20039"/>
                  <a:pt x="13133" y="20035"/>
                  <a:pt x="13137" y="20053"/>
                </a:cubicBezTo>
                <a:cubicBezTo>
                  <a:pt x="13146" y="20098"/>
                  <a:pt x="13113" y="20103"/>
                  <a:pt x="13054" y="20068"/>
                </a:cubicBezTo>
                <a:cubicBezTo>
                  <a:pt x="13025" y="20051"/>
                  <a:pt x="13009" y="20016"/>
                  <a:pt x="13012" y="19979"/>
                </a:cubicBezTo>
                <a:cubicBezTo>
                  <a:pt x="13017" y="19931"/>
                  <a:pt x="13035" y="19919"/>
                  <a:pt x="13095" y="19925"/>
                </a:cubicBezTo>
                <a:cubicBezTo>
                  <a:pt x="13163" y="19931"/>
                  <a:pt x="13186" y="19912"/>
                  <a:pt x="13268" y="19769"/>
                </a:cubicBezTo>
                <a:cubicBezTo>
                  <a:pt x="13363" y="19603"/>
                  <a:pt x="13408" y="19558"/>
                  <a:pt x="13499" y="19539"/>
                </a:cubicBezTo>
                <a:cubicBezTo>
                  <a:pt x="13527" y="19533"/>
                  <a:pt x="13566" y="19507"/>
                  <a:pt x="13586" y="19480"/>
                </a:cubicBezTo>
                <a:cubicBezTo>
                  <a:pt x="13634" y="19415"/>
                  <a:pt x="13722" y="19385"/>
                  <a:pt x="13751" y="19423"/>
                </a:cubicBezTo>
                <a:cubicBezTo>
                  <a:pt x="13779" y="19459"/>
                  <a:pt x="13899" y="19400"/>
                  <a:pt x="13978" y="19311"/>
                </a:cubicBezTo>
                <a:cubicBezTo>
                  <a:pt x="14043" y="19239"/>
                  <a:pt x="14063" y="19237"/>
                  <a:pt x="14144" y="19299"/>
                </a:cubicBezTo>
                <a:cubicBezTo>
                  <a:pt x="14179" y="19325"/>
                  <a:pt x="14245" y="19344"/>
                  <a:pt x="14293" y="19339"/>
                </a:cubicBezTo>
                <a:cubicBezTo>
                  <a:pt x="14347" y="19334"/>
                  <a:pt x="14396" y="19351"/>
                  <a:pt x="14422" y="19384"/>
                </a:cubicBezTo>
                <a:cubicBezTo>
                  <a:pt x="14445" y="19414"/>
                  <a:pt x="14457" y="19421"/>
                  <a:pt x="14448" y="19397"/>
                </a:cubicBezTo>
                <a:cubicBezTo>
                  <a:pt x="14421" y="19324"/>
                  <a:pt x="14495" y="19309"/>
                  <a:pt x="14577" y="19370"/>
                </a:cubicBezTo>
                <a:cubicBezTo>
                  <a:pt x="14620" y="19401"/>
                  <a:pt x="14659" y="19450"/>
                  <a:pt x="14666" y="19477"/>
                </a:cubicBezTo>
                <a:cubicBezTo>
                  <a:pt x="14673" y="19504"/>
                  <a:pt x="14689" y="19522"/>
                  <a:pt x="14703" y="19518"/>
                </a:cubicBezTo>
                <a:cubicBezTo>
                  <a:pt x="14716" y="19513"/>
                  <a:pt x="14747" y="19528"/>
                  <a:pt x="14771" y="19549"/>
                </a:cubicBezTo>
                <a:cubicBezTo>
                  <a:pt x="14831" y="19602"/>
                  <a:pt x="15135" y="19587"/>
                  <a:pt x="15179" y="19530"/>
                </a:cubicBezTo>
                <a:cubicBezTo>
                  <a:pt x="15215" y="19482"/>
                  <a:pt x="15333" y="19502"/>
                  <a:pt x="15383" y="19565"/>
                </a:cubicBezTo>
                <a:cubicBezTo>
                  <a:pt x="15397" y="19583"/>
                  <a:pt x="15422" y="19586"/>
                  <a:pt x="15437" y="19571"/>
                </a:cubicBezTo>
                <a:cubicBezTo>
                  <a:pt x="15453" y="19555"/>
                  <a:pt x="15482" y="19548"/>
                  <a:pt x="15504" y="19554"/>
                </a:cubicBezTo>
                <a:cubicBezTo>
                  <a:pt x="15525" y="19559"/>
                  <a:pt x="15555" y="19549"/>
                  <a:pt x="15570" y="19530"/>
                </a:cubicBezTo>
                <a:cubicBezTo>
                  <a:pt x="15586" y="19508"/>
                  <a:pt x="15608" y="19507"/>
                  <a:pt x="15628" y="19527"/>
                </a:cubicBezTo>
                <a:cubicBezTo>
                  <a:pt x="15672" y="19570"/>
                  <a:pt x="15693" y="19567"/>
                  <a:pt x="15693" y="19516"/>
                </a:cubicBezTo>
                <a:cubicBezTo>
                  <a:pt x="15693" y="19493"/>
                  <a:pt x="15711" y="19436"/>
                  <a:pt x="15733" y="19391"/>
                </a:cubicBezTo>
                <a:lnTo>
                  <a:pt x="15773" y="19310"/>
                </a:lnTo>
                <a:lnTo>
                  <a:pt x="15813" y="19415"/>
                </a:lnTo>
                <a:cubicBezTo>
                  <a:pt x="15853" y="19521"/>
                  <a:pt x="15921" y="19578"/>
                  <a:pt x="15943" y="19522"/>
                </a:cubicBezTo>
                <a:cubicBezTo>
                  <a:pt x="15949" y="19505"/>
                  <a:pt x="15990" y="19513"/>
                  <a:pt x="16032" y="19541"/>
                </a:cubicBezTo>
                <a:cubicBezTo>
                  <a:pt x="16075" y="19569"/>
                  <a:pt x="16117" y="19585"/>
                  <a:pt x="16126" y="19576"/>
                </a:cubicBezTo>
                <a:cubicBezTo>
                  <a:pt x="16136" y="19567"/>
                  <a:pt x="16155" y="19583"/>
                  <a:pt x="16171" y="19612"/>
                </a:cubicBezTo>
                <a:cubicBezTo>
                  <a:pt x="16192" y="19652"/>
                  <a:pt x="16235" y="19664"/>
                  <a:pt x="16346" y="19659"/>
                </a:cubicBezTo>
                <a:cubicBezTo>
                  <a:pt x="16505" y="19650"/>
                  <a:pt x="16559" y="19688"/>
                  <a:pt x="16562" y="19811"/>
                </a:cubicBezTo>
                <a:cubicBezTo>
                  <a:pt x="16563" y="19882"/>
                  <a:pt x="16563" y="19882"/>
                  <a:pt x="16582" y="19806"/>
                </a:cubicBezTo>
                <a:cubicBezTo>
                  <a:pt x="16605" y="19717"/>
                  <a:pt x="16654" y="19710"/>
                  <a:pt x="16743" y="19783"/>
                </a:cubicBezTo>
                <a:cubicBezTo>
                  <a:pt x="16796" y="19826"/>
                  <a:pt x="16967" y="19834"/>
                  <a:pt x="17037" y="19796"/>
                </a:cubicBezTo>
                <a:cubicBezTo>
                  <a:pt x="17070" y="19779"/>
                  <a:pt x="17141" y="19783"/>
                  <a:pt x="17186" y="19806"/>
                </a:cubicBezTo>
                <a:cubicBezTo>
                  <a:pt x="17215" y="19821"/>
                  <a:pt x="17249" y="19818"/>
                  <a:pt x="17264" y="19800"/>
                </a:cubicBezTo>
                <a:cubicBezTo>
                  <a:pt x="17302" y="19749"/>
                  <a:pt x="17481" y="19732"/>
                  <a:pt x="17574" y="19769"/>
                </a:cubicBezTo>
                <a:cubicBezTo>
                  <a:pt x="17619" y="19787"/>
                  <a:pt x="17690" y="19800"/>
                  <a:pt x="17731" y="19798"/>
                </a:cubicBezTo>
                <a:cubicBezTo>
                  <a:pt x="17773" y="19797"/>
                  <a:pt x="17846" y="19827"/>
                  <a:pt x="17893" y="19865"/>
                </a:cubicBezTo>
                <a:cubicBezTo>
                  <a:pt x="17942" y="19904"/>
                  <a:pt x="17988" y="19921"/>
                  <a:pt x="18001" y="19905"/>
                </a:cubicBezTo>
                <a:cubicBezTo>
                  <a:pt x="18053" y="19841"/>
                  <a:pt x="18123" y="19840"/>
                  <a:pt x="18173" y="19902"/>
                </a:cubicBezTo>
                <a:cubicBezTo>
                  <a:pt x="18201" y="19937"/>
                  <a:pt x="18264" y="19980"/>
                  <a:pt x="18311" y="19997"/>
                </a:cubicBezTo>
                <a:cubicBezTo>
                  <a:pt x="18358" y="20014"/>
                  <a:pt x="18414" y="20043"/>
                  <a:pt x="18435" y="20061"/>
                </a:cubicBezTo>
                <a:cubicBezTo>
                  <a:pt x="18459" y="20083"/>
                  <a:pt x="18507" y="20084"/>
                  <a:pt x="18563" y="20065"/>
                </a:cubicBezTo>
                <a:cubicBezTo>
                  <a:pt x="18613" y="20048"/>
                  <a:pt x="18734" y="20020"/>
                  <a:pt x="18834" y="20004"/>
                </a:cubicBezTo>
                <a:cubicBezTo>
                  <a:pt x="18964" y="19982"/>
                  <a:pt x="19023" y="19957"/>
                  <a:pt x="19042" y="19915"/>
                </a:cubicBezTo>
                <a:cubicBezTo>
                  <a:pt x="19061" y="19875"/>
                  <a:pt x="19080" y="19866"/>
                  <a:pt x="19100" y="19885"/>
                </a:cubicBezTo>
                <a:cubicBezTo>
                  <a:pt x="19116" y="19902"/>
                  <a:pt x="19179" y="19921"/>
                  <a:pt x="19239" y="19927"/>
                </a:cubicBezTo>
                <a:cubicBezTo>
                  <a:pt x="19299" y="19934"/>
                  <a:pt x="19357" y="19958"/>
                  <a:pt x="19369" y="19982"/>
                </a:cubicBezTo>
                <a:cubicBezTo>
                  <a:pt x="19396" y="20036"/>
                  <a:pt x="19482" y="19996"/>
                  <a:pt x="19521" y="19911"/>
                </a:cubicBezTo>
                <a:cubicBezTo>
                  <a:pt x="19539" y="19872"/>
                  <a:pt x="19551" y="19867"/>
                  <a:pt x="19562" y="19894"/>
                </a:cubicBezTo>
                <a:cubicBezTo>
                  <a:pt x="19580" y="19941"/>
                  <a:pt x="19662" y="19948"/>
                  <a:pt x="19662" y="19902"/>
                </a:cubicBezTo>
                <a:cubicBezTo>
                  <a:pt x="19662" y="19885"/>
                  <a:pt x="19652" y="19861"/>
                  <a:pt x="19640" y="19849"/>
                </a:cubicBezTo>
                <a:cubicBezTo>
                  <a:pt x="19599" y="19809"/>
                  <a:pt x="19641" y="19762"/>
                  <a:pt x="19685" y="19798"/>
                </a:cubicBezTo>
                <a:cubicBezTo>
                  <a:pt x="19713" y="19822"/>
                  <a:pt x="19740" y="19823"/>
                  <a:pt x="19767" y="19801"/>
                </a:cubicBezTo>
                <a:cubicBezTo>
                  <a:pt x="19800" y="19773"/>
                  <a:pt x="19933" y="19771"/>
                  <a:pt x="19933" y="19798"/>
                </a:cubicBezTo>
                <a:cubicBezTo>
                  <a:pt x="19933" y="19820"/>
                  <a:pt x="20131" y="19819"/>
                  <a:pt x="20150" y="19797"/>
                </a:cubicBezTo>
                <a:cubicBezTo>
                  <a:pt x="20177" y="19766"/>
                  <a:pt x="20367" y="19724"/>
                  <a:pt x="20454" y="19731"/>
                </a:cubicBezTo>
                <a:cubicBezTo>
                  <a:pt x="20490" y="19733"/>
                  <a:pt x="20557" y="19735"/>
                  <a:pt x="20605" y="19734"/>
                </a:cubicBezTo>
                <a:cubicBezTo>
                  <a:pt x="20653" y="19733"/>
                  <a:pt x="20796" y="19731"/>
                  <a:pt x="20922" y="19729"/>
                </a:cubicBezTo>
                <a:cubicBezTo>
                  <a:pt x="21075" y="19726"/>
                  <a:pt x="21172" y="19708"/>
                  <a:pt x="21212" y="19676"/>
                </a:cubicBezTo>
                <a:cubicBezTo>
                  <a:pt x="21245" y="19649"/>
                  <a:pt x="21344" y="19623"/>
                  <a:pt x="21432" y="19618"/>
                </a:cubicBezTo>
                <a:lnTo>
                  <a:pt x="21592" y="19610"/>
                </a:lnTo>
                <a:lnTo>
                  <a:pt x="21587" y="15310"/>
                </a:lnTo>
                <a:lnTo>
                  <a:pt x="21581" y="11010"/>
                </a:lnTo>
                <a:lnTo>
                  <a:pt x="21397" y="10792"/>
                </a:lnTo>
                <a:cubicBezTo>
                  <a:pt x="21296" y="10673"/>
                  <a:pt x="21145" y="10513"/>
                  <a:pt x="21062" y="10437"/>
                </a:cubicBezTo>
                <a:cubicBezTo>
                  <a:pt x="20892" y="10280"/>
                  <a:pt x="20772" y="10141"/>
                  <a:pt x="20639" y="9947"/>
                </a:cubicBezTo>
                <a:cubicBezTo>
                  <a:pt x="20549" y="9816"/>
                  <a:pt x="20548" y="9815"/>
                  <a:pt x="20593" y="9758"/>
                </a:cubicBezTo>
                <a:cubicBezTo>
                  <a:pt x="20618" y="9726"/>
                  <a:pt x="20637" y="9686"/>
                  <a:pt x="20637" y="9670"/>
                </a:cubicBezTo>
                <a:cubicBezTo>
                  <a:pt x="20637" y="9643"/>
                  <a:pt x="20417" y="9355"/>
                  <a:pt x="20018" y="8857"/>
                </a:cubicBezTo>
                <a:cubicBezTo>
                  <a:pt x="19942" y="8764"/>
                  <a:pt x="19809" y="8595"/>
                  <a:pt x="19722" y="8482"/>
                </a:cubicBezTo>
                <a:cubicBezTo>
                  <a:pt x="19635" y="8369"/>
                  <a:pt x="19516" y="8221"/>
                  <a:pt x="19456" y="8152"/>
                </a:cubicBezTo>
                <a:cubicBezTo>
                  <a:pt x="19397" y="8084"/>
                  <a:pt x="19323" y="7986"/>
                  <a:pt x="19293" y="7935"/>
                </a:cubicBezTo>
                <a:cubicBezTo>
                  <a:pt x="19264" y="7884"/>
                  <a:pt x="19107" y="7657"/>
                  <a:pt x="18946" y="7430"/>
                </a:cubicBezTo>
                <a:cubicBezTo>
                  <a:pt x="18785" y="7204"/>
                  <a:pt x="18648" y="7010"/>
                  <a:pt x="18642" y="6998"/>
                </a:cubicBezTo>
                <a:cubicBezTo>
                  <a:pt x="18636" y="6987"/>
                  <a:pt x="18519" y="6818"/>
                  <a:pt x="18382" y="6623"/>
                </a:cubicBezTo>
                <a:cubicBezTo>
                  <a:pt x="18245" y="6428"/>
                  <a:pt x="17924" y="5968"/>
                  <a:pt x="17670" y="5601"/>
                </a:cubicBezTo>
                <a:cubicBezTo>
                  <a:pt x="17415" y="5233"/>
                  <a:pt x="17147" y="4849"/>
                  <a:pt x="17074" y="4748"/>
                </a:cubicBezTo>
                <a:cubicBezTo>
                  <a:pt x="16897" y="4505"/>
                  <a:pt x="16320" y="3677"/>
                  <a:pt x="16072" y="3311"/>
                </a:cubicBezTo>
                <a:cubicBezTo>
                  <a:pt x="15964" y="3151"/>
                  <a:pt x="15765" y="2867"/>
                  <a:pt x="15630" y="2679"/>
                </a:cubicBezTo>
                <a:cubicBezTo>
                  <a:pt x="15187" y="2063"/>
                  <a:pt x="15077" y="1906"/>
                  <a:pt x="14890" y="1626"/>
                </a:cubicBezTo>
                <a:cubicBezTo>
                  <a:pt x="14788" y="1473"/>
                  <a:pt x="14642" y="1264"/>
                  <a:pt x="14564" y="1162"/>
                </a:cubicBezTo>
                <a:cubicBezTo>
                  <a:pt x="14487" y="1060"/>
                  <a:pt x="14355" y="875"/>
                  <a:pt x="14271" y="752"/>
                </a:cubicBezTo>
                <a:cubicBezTo>
                  <a:pt x="14187" y="629"/>
                  <a:pt x="14034" y="411"/>
                  <a:pt x="13931" y="265"/>
                </a:cubicBezTo>
                <a:lnTo>
                  <a:pt x="13743" y="0"/>
                </a:lnTo>
                <a:lnTo>
                  <a:pt x="8335" y="0"/>
                </a:lnTo>
                <a:lnTo>
                  <a:pt x="7060" y="0"/>
                </a:lnTo>
                <a:lnTo>
                  <a:pt x="2928" y="0"/>
                </a:lnTo>
                <a:close/>
                <a:moveTo>
                  <a:pt x="1871" y="7490"/>
                </a:moveTo>
                <a:cubicBezTo>
                  <a:pt x="1877" y="7493"/>
                  <a:pt x="1882" y="7498"/>
                  <a:pt x="1886" y="7507"/>
                </a:cubicBezTo>
                <a:cubicBezTo>
                  <a:pt x="1893" y="7525"/>
                  <a:pt x="1888" y="7549"/>
                  <a:pt x="1876" y="7561"/>
                </a:cubicBezTo>
                <a:cubicBezTo>
                  <a:pt x="1863" y="7573"/>
                  <a:pt x="1859" y="7596"/>
                  <a:pt x="1866" y="7612"/>
                </a:cubicBezTo>
                <a:cubicBezTo>
                  <a:pt x="1872" y="7628"/>
                  <a:pt x="1868" y="7651"/>
                  <a:pt x="1856" y="7662"/>
                </a:cubicBezTo>
                <a:cubicBezTo>
                  <a:pt x="1845" y="7673"/>
                  <a:pt x="1830" y="7667"/>
                  <a:pt x="1823" y="7649"/>
                </a:cubicBezTo>
                <a:cubicBezTo>
                  <a:pt x="1816" y="7632"/>
                  <a:pt x="1820" y="7607"/>
                  <a:pt x="1833" y="7595"/>
                </a:cubicBezTo>
                <a:cubicBezTo>
                  <a:pt x="1845" y="7583"/>
                  <a:pt x="1850" y="7559"/>
                  <a:pt x="1843" y="7543"/>
                </a:cubicBezTo>
                <a:cubicBezTo>
                  <a:pt x="1837" y="7527"/>
                  <a:pt x="1841" y="7506"/>
                  <a:pt x="1853" y="7495"/>
                </a:cubicBezTo>
                <a:cubicBezTo>
                  <a:pt x="1858" y="7489"/>
                  <a:pt x="1865" y="7488"/>
                  <a:pt x="1871" y="7490"/>
                </a:cubicBezTo>
                <a:close/>
                <a:moveTo>
                  <a:pt x="17835" y="11106"/>
                </a:moveTo>
                <a:cubicBezTo>
                  <a:pt x="17836" y="11114"/>
                  <a:pt x="17843" y="11296"/>
                  <a:pt x="17850" y="11511"/>
                </a:cubicBezTo>
                <a:cubicBezTo>
                  <a:pt x="17857" y="11726"/>
                  <a:pt x="17851" y="11913"/>
                  <a:pt x="17837" y="11927"/>
                </a:cubicBezTo>
                <a:cubicBezTo>
                  <a:pt x="17784" y="11979"/>
                  <a:pt x="17748" y="11824"/>
                  <a:pt x="17741" y="11507"/>
                </a:cubicBezTo>
                <a:cubicBezTo>
                  <a:pt x="17735" y="11244"/>
                  <a:pt x="17743" y="11171"/>
                  <a:pt x="17784" y="11135"/>
                </a:cubicBezTo>
                <a:cubicBezTo>
                  <a:pt x="17812" y="11111"/>
                  <a:pt x="17835" y="11098"/>
                  <a:pt x="17835" y="11106"/>
                </a:cubicBezTo>
                <a:close/>
                <a:moveTo>
                  <a:pt x="18962" y="19847"/>
                </a:moveTo>
                <a:cubicBezTo>
                  <a:pt x="18968" y="19849"/>
                  <a:pt x="18974" y="19855"/>
                  <a:pt x="18977" y="19864"/>
                </a:cubicBezTo>
                <a:cubicBezTo>
                  <a:pt x="18984" y="19882"/>
                  <a:pt x="18981" y="19905"/>
                  <a:pt x="18970" y="19916"/>
                </a:cubicBezTo>
                <a:cubicBezTo>
                  <a:pt x="18959" y="19927"/>
                  <a:pt x="18943" y="19921"/>
                  <a:pt x="18936" y="19903"/>
                </a:cubicBezTo>
                <a:cubicBezTo>
                  <a:pt x="18929" y="19886"/>
                  <a:pt x="18933" y="19863"/>
                  <a:pt x="18944" y="19852"/>
                </a:cubicBezTo>
                <a:cubicBezTo>
                  <a:pt x="18950" y="19846"/>
                  <a:pt x="18956" y="19845"/>
                  <a:pt x="18962" y="198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2" name="Title 1"/>
          <p:cNvSpPr txBox="1"/>
          <p:nvPr>
            <p:ph type="title"/>
          </p:nvPr>
        </p:nvSpPr>
        <p:spPr>
          <a:xfrm>
            <a:off x="609599" y="3429000"/>
            <a:ext cx="10972801" cy="103909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fallOve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G_0445.jpeg" descr="IMG_04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8305" y="-23722"/>
            <a:ext cx="7186875" cy="6881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West Virginia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solidFill>
                  <a:srgbClr val="000000"/>
                </a:solidFill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West Virginia</a:t>
            </a:r>
          </a:p>
        </p:txBody>
      </p:sp>
      <p:pic>
        <p:nvPicPr>
          <p:cNvPr id="450" name="IMG_0448.jpeg" descr="IMG_04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6789" y="-94216"/>
            <a:ext cx="7697671" cy="6925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West Virginia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solidFill>
                  <a:srgbClr val="000000"/>
                </a:solidFill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West Virginia</a:t>
            </a:r>
          </a:p>
        </p:txBody>
      </p:sp>
      <p:pic>
        <p:nvPicPr>
          <p:cNvPr id="453" name="IMG_0450.jpeg" descr="IMG_04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250" y="-781407"/>
            <a:ext cx="7693500" cy="7245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G_0451.jpeg" descr="IMG_04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9250" y="4942740"/>
            <a:ext cx="7693500" cy="1915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Epidemiology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Epidemiology</a:t>
            </a:r>
          </a:p>
        </p:txBody>
      </p:sp>
      <p:sp>
        <p:nvSpPr>
          <p:cNvPr id="457" name="Males are twice as likely as females to sustain a head injury.…"/>
          <p:cNvSpPr txBox="1"/>
          <p:nvPr>
            <p:ph type="body" sz="half" idx="1"/>
          </p:nvPr>
        </p:nvSpPr>
        <p:spPr>
          <a:xfrm>
            <a:off x="506378" y="1417637"/>
            <a:ext cx="7591964" cy="4308365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42900" indent="-342900" defTabSz="914400"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Males are twice as likely as females to sustain a head injury.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0" indent="0" defTabSz="914400">
              <a:spcBef>
                <a:spcPts val="300"/>
              </a:spcBef>
              <a:buClrTx/>
              <a:buSzTx/>
              <a:buFontTx/>
              <a:buNone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pPr>
          </a:p>
          <a:p>
            <a:pPr marL="342900" indent="-342900" defTabSz="914400"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Football is the most common cause of sports-related injury.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0" indent="0" defTabSz="914400">
              <a:spcBef>
                <a:spcPts val="300"/>
              </a:spcBef>
              <a:buClrTx/>
              <a:buSzTx/>
              <a:buFontTx/>
              <a:buNone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pPr>
          </a:p>
          <a:p>
            <a:pPr marL="342900" indent="-342900" defTabSz="914400"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ATV accidents result in a disproportionate number of childhood head injury and death.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0" indent="0" defTabSz="914400">
              <a:spcBef>
                <a:spcPts val="300"/>
              </a:spcBef>
              <a:buClrTx/>
              <a:buSzTx/>
              <a:buFontTx/>
              <a:buNone/>
              <a:defRPr sz="2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</a:defRPr>
            </a:pPr>
          </a:p>
          <a:p>
            <a:pPr marL="342900" indent="-342900" defTabSz="914400"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Children less than 2 years old are at highest risk for non-accidental trauma.</a:t>
            </a: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42900" indent="-342900" defTabSz="914400"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endParaRPr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marL="342900" indent="-342900" defTabSz="914400"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Falls are the most common mechanism of injury</a:t>
            </a:r>
          </a:p>
        </p:txBody>
      </p:sp>
      <p:pic>
        <p:nvPicPr>
          <p:cNvPr id="45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4889" y="3744801"/>
            <a:ext cx="2640014" cy="1981201"/>
          </a:xfrm>
          <a:prstGeom prst="rect">
            <a:avLst/>
          </a:prstGeom>
          <a:ln w="3175">
            <a:miter lim="400000"/>
          </a:ln>
        </p:spPr>
      </p:pic>
      <p:pic>
        <p:nvPicPr>
          <p:cNvPr id="459" name="Arizona_Cardinals_v_7ca5.jpg" descr="Arizona_Cardinals_v_7ca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7737" y="429701"/>
            <a:ext cx="3286126" cy="226853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athophysiology of TBI"/>
          <p:cNvSpPr txBox="1"/>
          <p:nvPr>
            <p:ph type="title"/>
          </p:nvPr>
        </p:nvSpPr>
        <p:spPr>
          <a:xfrm>
            <a:off x="1981200" y="274637"/>
            <a:ext cx="8229600" cy="1143001"/>
          </a:xfrm>
          <a:prstGeom prst="rect">
            <a:avLst/>
          </a:prstGeom>
        </p:spPr>
        <p:txBody>
          <a:bodyPr lIns="88900" tIns="50800" rIns="88900" bIns="50800"/>
          <a:lstStyle>
            <a:lvl1pPr defTabSz="914400">
              <a:defRPr b="1" sz="3600">
                <a:uFill>
                  <a:solidFill>
                    <a:srgbClr val="A7E2FF"/>
                  </a:solidFill>
                </a:uFill>
              </a:defRPr>
            </a:lvl1pPr>
          </a:lstStyle>
          <a:p>
            <a:pPr/>
            <a:r>
              <a:t>Pathophysiology of TBI</a:t>
            </a:r>
          </a:p>
        </p:txBody>
      </p:sp>
      <p:sp>
        <p:nvSpPr>
          <p:cNvPr id="462" name="Primary Injury (initial mechanical force)…"/>
          <p:cNvSpPr txBox="1"/>
          <p:nvPr>
            <p:ph type="body" idx="1"/>
          </p:nvPr>
        </p:nvSpPr>
        <p:spPr>
          <a:xfrm>
            <a:off x="129377" y="1513904"/>
            <a:ext cx="6538614" cy="5579617"/>
          </a:xfrm>
          <a:prstGeom prst="rect">
            <a:avLst/>
          </a:prstGeom>
        </p:spPr>
        <p:txBody>
          <a:bodyPr lIns="88900" tIns="50800" rIns="88900" bIns="50800"/>
          <a:lstStyle/>
          <a:p>
            <a:pPr marL="308610" indent="-308610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Primary Injury (initial mechanical force)</a:t>
            </a:r>
            <a:endParaRPr sz="1800"/>
          </a:p>
          <a:p>
            <a:pPr lvl="1" marL="714375" indent="-25717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Acceleration/ deceleration injury</a:t>
            </a:r>
            <a:endParaRPr sz="1800"/>
          </a:p>
          <a:p>
            <a:pPr lvl="1" marL="714375" indent="-25717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Linear forces</a:t>
            </a:r>
            <a:endParaRPr sz="1800"/>
          </a:p>
          <a:p>
            <a:pPr lvl="1" marL="714375" indent="-25717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Rotational forces</a:t>
            </a:r>
            <a:endParaRPr sz="1800"/>
          </a:p>
          <a:p>
            <a:pPr lvl="2" marL="1120139" indent="-205739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All result in physical disruption of cell membranes.</a:t>
            </a:r>
            <a:endParaRPr sz="1800"/>
          </a:p>
          <a:p>
            <a:pPr lvl="2" marL="1120139" indent="-205739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All head injury has some degree of axonal damage.</a:t>
            </a:r>
            <a:endParaRPr sz="1800"/>
          </a:p>
          <a:p>
            <a:pPr marL="0" indent="0" defTabSz="914400">
              <a:lnSpc>
                <a:spcPct val="80000"/>
              </a:lnSpc>
              <a:spcBef>
                <a:spcPts val="300"/>
              </a:spcBef>
              <a:buClrTx/>
              <a:buSzTx/>
              <a:buFontTx/>
              <a:buNone/>
              <a:defRPr sz="1800">
                <a:uFill>
                  <a:solidFill>
                    <a:srgbClr val="FFFFFF"/>
                  </a:solidFill>
                </a:uFill>
              </a:defRPr>
            </a:pPr>
          </a:p>
          <a:p>
            <a:pPr marL="308610" indent="-308610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Secondary Injury</a:t>
            </a:r>
            <a:endParaRPr sz="1800"/>
          </a:p>
          <a:p>
            <a:pPr lvl="1" marL="714375" indent="-25717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Hypoxia, ischemia, reperfusion injury</a:t>
            </a:r>
            <a:endParaRPr sz="1800"/>
          </a:p>
          <a:p>
            <a:pPr lvl="1" marL="714375" indent="-25717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May start at time of injury</a:t>
            </a:r>
            <a:endParaRPr sz="1800"/>
          </a:p>
          <a:p>
            <a:pPr lvl="1" marL="714375" indent="-257175" defTabSz="914400">
              <a:lnSpc>
                <a:spcPct val="80000"/>
              </a:lnSpc>
              <a:spcBef>
                <a:spcPts val="300"/>
              </a:spcBef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1/3 of those who die after TBI talk/ </a:t>
            </a:r>
            <a:endParaRPr sz="1800"/>
          </a:p>
          <a:p>
            <a:pPr lvl="1" marL="522386" indent="-200917" defTabSz="914400">
              <a:lnSpc>
                <a:spcPct val="80000"/>
              </a:lnSpc>
              <a:spcBef>
                <a:spcPts val="300"/>
              </a:spcBef>
              <a:buClrTx/>
              <a:buSzTx/>
              <a:buFontTx/>
              <a:buNone/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     obey commands immediately after </a:t>
            </a:r>
            <a:endParaRPr sz="1800"/>
          </a:p>
          <a:p>
            <a:pPr lvl="1" marL="522386" indent="-200917" defTabSz="914400">
              <a:lnSpc>
                <a:spcPct val="80000"/>
              </a:lnSpc>
              <a:spcBef>
                <a:spcPts val="300"/>
              </a:spcBef>
              <a:buClrTx/>
              <a:buSzTx/>
              <a:buFontTx/>
              <a:buNone/>
              <a:defRPr sz="2000">
                <a:uFill>
                  <a:solidFill>
                    <a:srgbClr val="FFFFFF"/>
                  </a:solidFill>
                </a:uFill>
              </a:defRPr>
            </a:pPr>
            <a:r>
              <a:rPr sz="1800"/>
              <a:t>	injury.</a:t>
            </a:r>
          </a:p>
        </p:txBody>
      </p:sp>
      <p:pic>
        <p:nvPicPr>
          <p:cNvPr id="463" name="Types of acceleration.jpg" descr="Types of acceler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9180" y="3235309"/>
            <a:ext cx="3429001" cy="2554289"/>
          </a:xfrm>
          <a:prstGeom prst="rect">
            <a:avLst/>
          </a:prstGeom>
          <a:ln w="3175">
            <a:miter lim="400000"/>
          </a:ln>
        </p:spPr>
      </p:pic>
      <p:pic>
        <p:nvPicPr>
          <p:cNvPr id="464" name="image-16.png" descr="image-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8325" y="468659"/>
            <a:ext cx="2419351" cy="2667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  <p:bldP build="whole" bldLvl="1" animBg="1" rev="0" advAuto="0" spid="46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