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3" r:id="rId3"/>
    <p:sldId id="302" r:id="rId4"/>
    <p:sldId id="303" r:id="rId5"/>
    <p:sldId id="286" r:id="rId6"/>
    <p:sldId id="258" r:id="rId7"/>
    <p:sldId id="260" r:id="rId8"/>
    <p:sldId id="259" r:id="rId9"/>
    <p:sldId id="261" r:id="rId10"/>
    <p:sldId id="262" r:id="rId11"/>
    <p:sldId id="295" r:id="rId12"/>
    <p:sldId id="296" r:id="rId13"/>
    <p:sldId id="264" r:id="rId14"/>
    <p:sldId id="263" r:id="rId15"/>
    <p:sldId id="265" r:id="rId16"/>
    <p:sldId id="266" r:id="rId17"/>
    <p:sldId id="267" r:id="rId18"/>
    <p:sldId id="300" r:id="rId19"/>
    <p:sldId id="297" r:id="rId20"/>
    <p:sldId id="268" r:id="rId21"/>
    <p:sldId id="294" r:id="rId22"/>
    <p:sldId id="298" r:id="rId23"/>
    <p:sldId id="299" r:id="rId24"/>
    <p:sldId id="283" r:id="rId25"/>
    <p:sldId id="284" r:id="rId26"/>
    <p:sldId id="285" r:id="rId27"/>
    <p:sldId id="282" r:id="rId28"/>
    <p:sldId id="289" r:id="rId29"/>
    <p:sldId id="290" r:id="rId30"/>
    <p:sldId id="291" r:id="rId31"/>
    <p:sldId id="292" r:id="rId32"/>
    <p:sldId id="301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A7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366F3-E18B-4165-9A82-EC5D0AA55B2C}" type="datetimeFigureOut">
              <a:rPr lang="en-US" smtClean="0"/>
              <a:t>01/19/2024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88579-7DEB-4050-A9ED-CAF871343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96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88579-7DEB-4050-A9ED-CAF871343B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4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88579-7DEB-4050-A9ED-CAF871343B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828800"/>
            <a:ext cx="7620000" cy="1851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572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57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8CCC9-4B71-44E4-9E2B-7F7BAF089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81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48F6F-B318-4EDD-8A3F-625CE2DCC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337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08466-48F1-4605-8BEA-33A1CE287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88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2724-7EE0-4F08-AC92-9517A7ED4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54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E872-E29C-43D3-9E40-7BDFF3C79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46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A975-4A4D-4756-8CE9-DAA39F392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01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A63E9-3BC1-42A6-B114-51E851375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39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FCED9-400F-41A1-A49E-7487D7ED9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17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9A5D5-D99B-4825-AFBF-5B2EB0DC4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30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C2712-D9F0-471B-AD0C-1BB2B98D5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61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FCEBD04-E12F-4F6B-8B04-7278FFB2064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25" r:id="rId2"/>
    <p:sldLayoutId id="2147483736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0">
          <a:solidFill>
            <a:srgbClr val="FFDF79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F7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F7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F7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F7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A7E2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A7E2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A7E2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A7E2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0">
          <a:solidFill>
            <a:schemeClr val="bg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0">
          <a:solidFill>
            <a:schemeClr val="bg1"/>
          </a:solidFill>
          <a:latin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4777331?term=Prasinezumab&amp;cond=parkinson&amp;draw=2&amp;rank=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linicaltrials.gov/ct2/show/NCT03611569?term=Lu-AF82422&amp;cond=parkinson&amp;draw=2&amp;rank=1" TargetMode="External"/><Relationship Id="rId4" Type="http://schemas.openxmlformats.org/officeDocument/2006/relationships/hyperlink" Target="https://clinicaltrials.gov/ct2/show/NCT04449484?term=MEDI-1341&amp;cond=parkinson&amp;draw=2&amp;rank=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Parkinson’s disease:</a:t>
            </a:r>
            <a:br>
              <a:rPr lang="en-US" b="1" i="1" dirty="0" smtClean="0"/>
            </a:br>
            <a:r>
              <a:rPr lang="en-US" b="1" i="1" dirty="0" smtClean="0"/>
              <a:t>How Genetics is Informing Diagnosis and Treatment</a:t>
            </a:r>
            <a:br>
              <a:rPr lang="en-US" b="1" i="1" dirty="0" smtClean="0"/>
            </a:br>
            <a:r>
              <a:rPr lang="en-US" b="1" i="1" dirty="0"/>
              <a:t/>
            </a:r>
            <a:br>
              <a:rPr lang="en-US" b="1" i="1" dirty="0"/>
            </a:br>
            <a:r>
              <a:rPr lang="en-US" dirty="0"/>
              <a:t/>
            </a:r>
            <a:br>
              <a:rPr lang="en-US" dirty="0"/>
            </a:br>
            <a:endParaRPr lang="en-US" alt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572000"/>
            <a:ext cx="6705600" cy="1752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Holly Shill MD</a:t>
            </a:r>
          </a:p>
          <a:p>
            <a:pPr eaLnBrk="1" hangingPunct="1"/>
            <a:r>
              <a:rPr lang="en-US" altLang="en-US" dirty="0" smtClean="0"/>
              <a:t>Director, Lonnie and Muhammad Ali Movement Disorder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33" t="34381" r="63333" b="31778"/>
          <a:stretch/>
        </p:blipFill>
        <p:spPr>
          <a:xfrm>
            <a:off x="990599" y="1752600"/>
            <a:ext cx="7620001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of PD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7B9899"/>
                </a:solidFill>
              </a:rPr>
              <a:t>PD symptoms and staging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Reduced sense of smell predates PD </a:t>
            </a:r>
            <a:r>
              <a:rPr lang="en-US" altLang="en-US" sz="2000" dirty="0" smtClean="0"/>
              <a:t>(</a:t>
            </a:r>
            <a:r>
              <a:rPr lang="en-US" altLang="en-US" sz="2000" dirty="0" err="1" smtClean="0"/>
              <a:t>Ponsen</a:t>
            </a:r>
            <a:r>
              <a:rPr lang="en-US" altLang="en-US" sz="2000" dirty="0" smtClean="0"/>
              <a:t>, 2004; </a:t>
            </a:r>
            <a:r>
              <a:rPr lang="en-US" altLang="en-US" sz="2000" dirty="0" err="1" smtClean="0"/>
              <a:t>Haehner</a:t>
            </a:r>
            <a:r>
              <a:rPr lang="en-US" altLang="en-US" sz="2000" dirty="0" smtClean="0"/>
              <a:t>, 2007)</a:t>
            </a:r>
          </a:p>
          <a:p>
            <a:pPr eaLnBrk="1" hangingPunct="1"/>
            <a:r>
              <a:rPr lang="en-US" altLang="en-US" sz="2800" dirty="0" smtClean="0"/>
              <a:t>Constipation may predate PD </a:t>
            </a:r>
            <a:r>
              <a:rPr lang="en-US" altLang="en-US" sz="2000" dirty="0" smtClean="0"/>
              <a:t>(Abbott, 2001)</a:t>
            </a:r>
          </a:p>
          <a:p>
            <a:pPr lvl="1" eaLnBrk="1" hangingPunct="1"/>
            <a:r>
              <a:rPr lang="en-US" altLang="en-US" sz="1500" dirty="0" smtClean="0"/>
              <a:t>½ the number BMs as spouse</a:t>
            </a:r>
          </a:p>
          <a:p>
            <a:pPr eaLnBrk="1" hangingPunct="1"/>
            <a:r>
              <a:rPr lang="en-US" altLang="en-US" sz="2800" dirty="0" smtClean="0"/>
              <a:t>REM sleep disorder (</a:t>
            </a:r>
            <a:r>
              <a:rPr lang="en-US" altLang="en-US" sz="2800" dirty="0" err="1" smtClean="0"/>
              <a:t>Iranzo</a:t>
            </a:r>
            <a:r>
              <a:rPr lang="en-US" altLang="en-US" sz="2800" dirty="0" smtClean="0"/>
              <a:t>, 2013)</a:t>
            </a:r>
          </a:p>
          <a:p>
            <a:pPr lvl="1" eaLnBrk="1" hangingPunct="1"/>
            <a:r>
              <a:rPr lang="en-US" altLang="en-US" sz="2300" dirty="0" smtClean="0"/>
              <a:t>Risk nearly 100% after 15 years follow-up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3A46AA-3134-4248-8F87-505C778B3FE8}" type="slidenum">
              <a:rPr lang="en-US" altLang="en-US" sz="1600">
                <a:solidFill>
                  <a:srgbClr val="7B9899"/>
                </a:solidFill>
              </a:rPr>
              <a:pPr/>
              <a:t>11</a:t>
            </a:fld>
            <a:endParaRPr lang="en-US" altLang="en-US" sz="1600">
              <a:solidFill>
                <a:srgbClr val="7B9899"/>
              </a:solidFill>
            </a:endParaRPr>
          </a:p>
        </p:txBody>
      </p:sp>
      <p:pic>
        <p:nvPicPr>
          <p:cNvPr id="1026" name="Picture 2" descr="Full size image for 'Neurodegenerative disease status and post-mortem pathology in idiopathic rapid-eye-movement sleep behaviour disorder: an observational cohort study'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83"/>
          <a:stretch/>
        </p:blipFill>
        <p:spPr bwMode="auto">
          <a:xfrm>
            <a:off x="4953000" y="1600200"/>
            <a:ext cx="3883210" cy="394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5791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Iranzo</a:t>
            </a:r>
            <a:r>
              <a:rPr lang="en-US" dirty="0" smtClean="0"/>
              <a:t>,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opamine </a:t>
            </a:r>
            <a:r>
              <a:rPr lang="en-US" dirty="0"/>
              <a:t>T</a:t>
            </a:r>
            <a:r>
              <a:rPr lang="en-US" dirty="0" smtClean="0"/>
              <a:t>ransporter </a:t>
            </a:r>
            <a:r>
              <a:rPr lang="en-US" dirty="0"/>
              <a:t>I</a:t>
            </a:r>
            <a:r>
              <a:rPr lang="en-US" dirty="0" smtClean="0"/>
              <a:t>maging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280 participants in PARS</a:t>
            </a:r>
          </a:p>
          <a:p>
            <a:r>
              <a:rPr lang="en-US" dirty="0" smtClean="0"/>
              <a:t>All had </a:t>
            </a:r>
            <a:r>
              <a:rPr lang="en-US" dirty="0" err="1" smtClean="0"/>
              <a:t>Hyposmia</a:t>
            </a:r>
            <a:endParaRPr lang="en-US" dirty="0" smtClean="0"/>
          </a:p>
          <a:p>
            <a:r>
              <a:rPr lang="en-US" dirty="0" smtClean="0"/>
              <a:t>With DAT deficit (7.5%)</a:t>
            </a:r>
          </a:p>
          <a:p>
            <a:pPr lvl="1"/>
            <a:r>
              <a:rPr lang="en-US" dirty="0" smtClean="0"/>
              <a:t>67% converted at 4 years</a:t>
            </a:r>
          </a:p>
          <a:p>
            <a:r>
              <a:rPr lang="en-US" dirty="0"/>
              <a:t>W</a:t>
            </a:r>
            <a:r>
              <a:rPr lang="en-US" dirty="0" smtClean="0"/>
              <a:t>ithout DAT deficit</a:t>
            </a:r>
          </a:p>
          <a:p>
            <a:pPr lvl="1"/>
            <a:r>
              <a:rPr lang="en-US" dirty="0" smtClean="0"/>
              <a:t>2.8% converted</a:t>
            </a:r>
            <a:endParaRPr lang="en-US" dirty="0"/>
          </a:p>
        </p:txBody>
      </p:sp>
      <p:pic>
        <p:nvPicPr>
          <p:cNvPr id="1028" name="Picture 4" descr="An external file that holds a picture, illustration, etc.&#10;Object name is jamaneurol-74-933-g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43277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27734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(Jennings, JAMA Neurology,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 alpha-</a:t>
            </a:r>
            <a:r>
              <a:rPr lang="en-US" dirty="0" err="1" smtClean="0"/>
              <a:t>synuclein</a:t>
            </a:r>
            <a:r>
              <a:rPr lang="en-US" dirty="0" smtClean="0"/>
              <a:t> is bad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5" t="27734" r="79243" b="28880"/>
          <a:stretch/>
        </p:blipFill>
        <p:spPr>
          <a:xfrm>
            <a:off x="1885950" y="1295400"/>
            <a:ext cx="5372100" cy="4908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4008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(Science, 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/>
          <a:lstStyle/>
          <a:p>
            <a:r>
              <a:rPr lang="en-US" b="1" dirty="0"/>
              <a:t>Lewy body-like pathology in long-term embryonic </a:t>
            </a:r>
            <a:r>
              <a:rPr lang="en-US" b="1" dirty="0" err="1"/>
              <a:t>nigral</a:t>
            </a:r>
            <a:r>
              <a:rPr lang="en-US" b="1" dirty="0"/>
              <a:t> transplants in Parkinson's disease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" y="990600"/>
            <a:ext cx="8229600" cy="4724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“Fourteen </a:t>
            </a:r>
            <a:r>
              <a:rPr lang="en-US" dirty="0"/>
              <a:t>years after transplantation into the striatum of an individual with Parkinson's disease, grafted </a:t>
            </a:r>
            <a:r>
              <a:rPr lang="en-US" dirty="0" err="1"/>
              <a:t>nigral</a:t>
            </a:r>
            <a:r>
              <a:rPr lang="en-US" dirty="0"/>
              <a:t> neurons were found to have </a:t>
            </a:r>
            <a:r>
              <a:rPr lang="en-US" dirty="0">
                <a:solidFill>
                  <a:srgbClr val="FFFF00"/>
                </a:solidFill>
              </a:rPr>
              <a:t>Lewy body-like inclusions </a:t>
            </a:r>
            <a:r>
              <a:rPr lang="en-US" dirty="0"/>
              <a:t>that stained positively for alpha-</a:t>
            </a:r>
            <a:r>
              <a:rPr lang="en-US" dirty="0" err="1"/>
              <a:t>synuclein</a:t>
            </a:r>
            <a:r>
              <a:rPr lang="en-US" dirty="0"/>
              <a:t> and ubiquitin and to have reduced immunostaining for dopamine transporter. These pathological changes suggest that Parkinson's disease is an ongoing process that can affect grafted cells in the striatum in a manner similar to host dopamine neurons in the substantia </a:t>
            </a:r>
            <a:r>
              <a:rPr lang="en-US" dirty="0" err="1"/>
              <a:t>nigra</a:t>
            </a:r>
            <a:r>
              <a:rPr lang="en-US" dirty="0"/>
              <a:t>. These findings have implications for cell-based therapies and for understanding the cause of Parkinson's disease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67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Kordower</a:t>
            </a:r>
            <a:r>
              <a:rPr lang="en-US" dirty="0" smtClean="0"/>
              <a:t>, et al, Nature Medicine,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Therapies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70" y="1219200"/>
            <a:ext cx="8229600" cy="5410200"/>
          </a:xfrm>
        </p:spPr>
        <p:txBody>
          <a:bodyPr/>
          <a:lstStyle/>
          <a:p>
            <a:r>
              <a:rPr lang="en-US" dirty="0" smtClean="0"/>
              <a:t>Vaccine</a:t>
            </a:r>
          </a:p>
          <a:p>
            <a:pPr lvl="1"/>
            <a:r>
              <a:rPr lang="en-US" dirty="0"/>
              <a:t>UB-312 (</a:t>
            </a:r>
            <a:r>
              <a:rPr lang="en-US" dirty="0" err="1"/>
              <a:t>Vaxxinity</a:t>
            </a:r>
            <a:r>
              <a:rPr lang="en-US" dirty="0" smtClean="0"/>
              <a:t>): Phase 1</a:t>
            </a:r>
            <a:r>
              <a:rPr lang="en-US" dirty="0"/>
              <a:t> </a:t>
            </a:r>
            <a:r>
              <a:rPr lang="en-US" dirty="0" smtClean="0"/>
              <a:t>active, recruiting, PD and MSA, NYU – 3 priming IM injection and 5 booster</a:t>
            </a:r>
          </a:p>
          <a:p>
            <a:r>
              <a:rPr lang="en-US" dirty="0" smtClean="0"/>
              <a:t>Antibodies</a:t>
            </a:r>
          </a:p>
          <a:p>
            <a:pPr lvl="1"/>
            <a:r>
              <a:rPr lang="en-US" dirty="0" err="1"/>
              <a:t>Prasinezumab</a:t>
            </a:r>
            <a:r>
              <a:rPr lang="en-US" dirty="0"/>
              <a:t> (</a:t>
            </a:r>
            <a:r>
              <a:rPr lang="en-US" dirty="0" err="1"/>
              <a:t>Prothena</a:t>
            </a:r>
            <a:r>
              <a:rPr lang="en-US" dirty="0"/>
              <a:t>/Roche):</a:t>
            </a:r>
            <a:r>
              <a:rPr lang="en-US" u="sng" dirty="0">
                <a:hlinkClick r:id="rId3"/>
              </a:rPr>
              <a:t> </a:t>
            </a:r>
            <a:r>
              <a:rPr lang="en-US" u="sng" dirty="0" smtClean="0">
                <a:hlinkClick r:id="rId3"/>
              </a:rPr>
              <a:t>U.S</a:t>
            </a:r>
            <a:r>
              <a:rPr lang="en-US" u="sng" dirty="0">
                <a:hlinkClick r:id="rId3"/>
              </a:rPr>
              <a:t>. and 7</a:t>
            </a:r>
            <a:r>
              <a:rPr lang="en-US" u="sng" dirty="0" smtClean="0">
                <a:hlinkClick r:id="rId3"/>
              </a:rPr>
              <a:t> </a:t>
            </a:r>
            <a:r>
              <a:rPr lang="en-US" u="sng" dirty="0">
                <a:hlinkClick r:id="rId3"/>
              </a:rPr>
              <a:t>other countries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MEDI-1341 (</a:t>
            </a:r>
            <a:r>
              <a:rPr lang="en-US" dirty="0" err="1"/>
              <a:t>Astrazeneca</a:t>
            </a:r>
            <a:r>
              <a:rPr lang="en-US" dirty="0"/>
              <a:t>/Takeda): single-dose study reporting results soon; </a:t>
            </a:r>
            <a:r>
              <a:rPr lang="en-US" u="sng" dirty="0">
                <a:hlinkClick r:id="rId4"/>
              </a:rPr>
              <a:t>multiple-dose </a:t>
            </a:r>
            <a:r>
              <a:rPr lang="en-US" u="sng" dirty="0" smtClean="0">
                <a:hlinkClick r:id="rId4"/>
              </a:rPr>
              <a:t>PD study in </a:t>
            </a:r>
            <a:r>
              <a:rPr lang="en-US" u="sng" dirty="0">
                <a:hlinkClick r:id="rId4"/>
              </a:rPr>
              <a:t>the U.S.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Lu-AF82422 (Lund</a:t>
            </a:r>
            <a:r>
              <a:rPr lang="en-US" dirty="0" smtClean="0"/>
              <a:t>): single dose,</a:t>
            </a:r>
            <a:r>
              <a:rPr lang="en-US" dirty="0"/>
              <a:t> </a:t>
            </a:r>
            <a:r>
              <a:rPr lang="en-US" u="sng" dirty="0">
                <a:hlinkClick r:id="rId5"/>
              </a:rPr>
              <a:t>recruiting in the U.S.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ABBV-0805 (</a:t>
            </a:r>
            <a:r>
              <a:rPr lang="en-US" dirty="0" err="1"/>
              <a:t>Abbvie</a:t>
            </a:r>
            <a:r>
              <a:rPr lang="en-US" dirty="0"/>
              <a:t>): </a:t>
            </a:r>
            <a:r>
              <a:rPr lang="en-US" dirty="0" smtClean="0"/>
              <a:t>withdrawn</a:t>
            </a:r>
          </a:p>
          <a:p>
            <a:pPr lvl="1"/>
            <a:r>
              <a:rPr lang="en-US" dirty="0" smtClean="0"/>
              <a:t>Biogen SPARK study</a:t>
            </a:r>
            <a:r>
              <a:rPr lang="en-US" dirty="0"/>
              <a:t>  </a:t>
            </a:r>
            <a:r>
              <a:rPr lang="en-US" dirty="0" smtClean="0"/>
              <a:t>”</a:t>
            </a:r>
            <a:r>
              <a:rPr lang="en-US" dirty="0"/>
              <a:t> Biogen Ditches Parkinson’s Drug After Phase II Study Fails to Show </a:t>
            </a:r>
            <a:r>
              <a:rPr lang="en-US" dirty="0" smtClean="0"/>
              <a:t>Benefit” 2021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35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Drugs that break up alpha-</a:t>
            </a:r>
            <a:r>
              <a:rPr lang="en-US" dirty="0" err="1" smtClean="0"/>
              <a:t>synuclein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UCB0599 (</a:t>
            </a:r>
            <a:r>
              <a:rPr lang="en-US" dirty="0" err="1"/>
              <a:t>Neuropore</a:t>
            </a:r>
            <a:r>
              <a:rPr lang="en-US" dirty="0"/>
              <a:t>/UCB</a:t>
            </a:r>
            <a:r>
              <a:rPr lang="en-US" dirty="0" smtClean="0"/>
              <a:t>)</a:t>
            </a:r>
          </a:p>
          <a:p>
            <a:r>
              <a:rPr lang="en-US" dirty="0"/>
              <a:t>ENT-01 (</a:t>
            </a:r>
            <a:r>
              <a:rPr lang="en-US" dirty="0" err="1"/>
              <a:t>Enterin</a:t>
            </a:r>
            <a:r>
              <a:rPr lang="en-US" dirty="0"/>
              <a:t>): testing its drug for impact on cognition and constipation; cognition study active but not </a:t>
            </a:r>
            <a:r>
              <a:rPr lang="en-US" dirty="0" smtClean="0"/>
              <a:t>recruiting</a:t>
            </a:r>
          </a:p>
          <a:p>
            <a:r>
              <a:rPr lang="en-US" dirty="0" err="1"/>
              <a:t>Memantine</a:t>
            </a:r>
            <a:r>
              <a:rPr lang="en-US" dirty="0"/>
              <a:t> (Wayne State </a:t>
            </a:r>
            <a:r>
              <a:rPr lang="en-US" dirty="0" smtClean="0"/>
              <a:t>University)</a:t>
            </a:r>
          </a:p>
          <a:p>
            <a:pPr lvl="1"/>
            <a:r>
              <a:rPr lang="en-US" dirty="0" smtClean="0"/>
              <a:t>Inhibits cell to cell transfer alpha-</a:t>
            </a:r>
            <a:r>
              <a:rPr lang="en-US" dirty="0" err="1" smtClean="0"/>
              <a:t>synuclein</a:t>
            </a:r>
            <a:endParaRPr lang="en-US" dirty="0" smtClean="0"/>
          </a:p>
          <a:p>
            <a:r>
              <a:rPr lang="en-US" dirty="0"/>
              <a:t>Anle-138b (MODAG): </a:t>
            </a:r>
            <a:r>
              <a:rPr lang="en-US" dirty="0" smtClean="0"/>
              <a:t>UK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/>
              <a:t>NPT088 (</a:t>
            </a:r>
            <a:r>
              <a:rPr lang="en-US" dirty="0" err="1"/>
              <a:t>Proclara</a:t>
            </a:r>
            <a:r>
              <a:rPr lang="en-US" dirty="0"/>
              <a:t>): planning next trial </a:t>
            </a:r>
          </a:p>
          <a:p>
            <a:r>
              <a:rPr lang="en-US" dirty="0"/>
              <a:t>ATH434 (Alterity Therapeutics): planning next trial </a:t>
            </a:r>
            <a:endParaRPr lang="en-US" dirty="0" smtClean="0"/>
          </a:p>
          <a:p>
            <a:r>
              <a:rPr lang="en-US" dirty="0" smtClean="0"/>
              <a:t>YTX-7739 (</a:t>
            </a:r>
            <a:r>
              <a:rPr lang="en-US" dirty="0" err="1" smtClean="0"/>
              <a:t>Yumanity</a:t>
            </a:r>
            <a:r>
              <a:rPr lang="en-US" dirty="0" smtClean="0"/>
              <a:t>)- on hold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4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LRRK2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/>
          <a:lstStyle/>
          <a:p>
            <a:r>
              <a:rPr lang="en-US" b="1" dirty="0"/>
              <a:t>Protein kinases linked to the pathogenesis of Parkinson's disease</a:t>
            </a:r>
          </a:p>
          <a:p>
            <a:r>
              <a:rPr lang="en-US" dirty="0" smtClean="0"/>
              <a:t>“Two </a:t>
            </a:r>
            <a:r>
              <a:rPr lang="en-US" dirty="0"/>
              <a:t>papers in this issue of Neuron identify a causative gene, LRRK2, for familial parkinsonism. Several dominantly inherited missense mutations have been identified in a number of families that exhibit a broad spectrum of neuropathological features, including deposition of alpha-</a:t>
            </a:r>
            <a:r>
              <a:rPr lang="en-US" dirty="0" err="1"/>
              <a:t>synuclein</a:t>
            </a:r>
            <a:r>
              <a:rPr lang="en-US" dirty="0"/>
              <a:t> and tau proteins. The LRRK2 gene is predicted to encode a large protein containing leucine-rich repeats and </a:t>
            </a:r>
            <a:r>
              <a:rPr lang="en-US" dirty="0" err="1"/>
              <a:t>Ras</a:t>
            </a:r>
            <a:r>
              <a:rPr lang="en-US" dirty="0"/>
              <a:t>/</a:t>
            </a:r>
            <a:r>
              <a:rPr lang="en-US" dirty="0" err="1"/>
              <a:t>GTPase</a:t>
            </a:r>
            <a:r>
              <a:rPr lang="en-US" dirty="0"/>
              <a:t>, tyrosine kinase-like, and WD40 domains</a:t>
            </a:r>
            <a:r>
              <a:rPr lang="en-US" dirty="0" smtClean="0"/>
              <a:t>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5715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(Neuron, 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LRRK2 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 penetrance of 17-80%, higher in non-AJ</a:t>
            </a:r>
          </a:p>
          <a:p>
            <a:r>
              <a:rPr lang="en-US" dirty="0" smtClean="0"/>
              <a:t>Mostly typical PD</a:t>
            </a:r>
          </a:p>
          <a:p>
            <a:pPr lvl="1"/>
            <a:r>
              <a:rPr lang="en-US" dirty="0" smtClean="0"/>
              <a:t>More gait and LE involvement</a:t>
            </a:r>
          </a:p>
          <a:p>
            <a:pPr lvl="1"/>
            <a:r>
              <a:rPr lang="en-US" dirty="0" smtClean="0"/>
              <a:t>Slower progression</a:t>
            </a:r>
          </a:p>
          <a:p>
            <a:r>
              <a:rPr lang="en-US" dirty="0" smtClean="0"/>
              <a:t>Lower rates </a:t>
            </a:r>
            <a:r>
              <a:rPr lang="en-US" dirty="0" err="1" smtClean="0"/>
              <a:t>hyposmia</a:t>
            </a:r>
            <a:r>
              <a:rPr lang="en-US" dirty="0" smtClean="0"/>
              <a:t> and RBD</a:t>
            </a:r>
          </a:p>
          <a:p>
            <a:r>
              <a:rPr lang="en-US" dirty="0" smtClean="0"/>
              <a:t>Lower rate of alpha-</a:t>
            </a:r>
            <a:r>
              <a:rPr lang="en-US" dirty="0" err="1" smtClean="0"/>
              <a:t>synuclein</a:t>
            </a:r>
            <a:r>
              <a:rPr lang="en-US" dirty="0" smtClean="0"/>
              <a:t> (</a:t>
            </a:r>
            <a:r>
              <a:rPr lang="en-US" dirty="0" err="1" smtClean="0"/>
              <a:t>Kalia</a:t>
            </a:r>
            <a:r>
              <a:rPr lang="en-US" dirty="0" smtClean="0"/>
              <a:t>, 2015)</a:t>
            </a:r>
          </a:p>
          <a:p>
            <a:pPr lvl="1"/>
            <a:r>
              <a:rPr lang="en-US" dirty="0" smtClean="0"/>
              <a:t>30% of G2019 without LBs</a:t>
            </a:r>
          </a:p>
          <a:p>
            <a:pPr lvl="1"/>
            <a:r>
              <a:rPr lang="en-US" dirty="0" smtClean="0"/>
              <a:t>70% of other mutations without </a:t>
            </a:r>
            <a:r>
              <a:rPr lang="en-US" dirty="0" err="1" smtClean="0"/>
              <a:t>LBs.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070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LRRK2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LRRK2 auto-phosphorylation</a:t>
            </a:r>
          </a:p>
          <a:p>
            <a:r>
              <a:rPr lang="en-US" dirty="0" smtClean="0"/>
              <a:t>Increased substrate phosphorylation</a:t>
            </a:r>
          </a:p>
          <a:p>
            <a:r>
              <a:rPr lang="en-US" dirty="0" smtClean="0"/>
              <a:t>“Toxic” kinase activity</a:t>
            </a:r>
          </a:p>
          <a:p>
            <a:r>
              <a:rPr lang="en-US" dirty="0" smtClean="0"/>
              <a:t>Involvement with microtubules/</a:t>
            </a:r>
            <a:r>
              <a:rPr lang="en-US" dirty="0" err="1" smtClean="0"/>
              <a:t>endolysosome</a:t>
            </a:r>
            <a:endParaRPr lang="en-US" dirty="0" smtClean="0"/>
          </a:p>
          <a:p>
            <a:r>
              <a:rPr lang="en-US" dirty="0" smtClean="0"/>
              <a:t>Peripheral functions</a:t>
            </a:r>
          </a:p>
          <a:p>
            <a:pPr lvl="1"/>
            <a:r>
              <a:rPr lang="en-US" dirty="0" smtClean="0"/>
              <a:t>Gut and immune system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the last 2 years, Dr. Shill has received research support from Intra-cellular Therapeutics, Transposon, Parkinson Study Group/UCB, Parkinson’s Foundation, NINDS, </a:t>
            </a:r>
            <a:r>
              <a:rPr lang="en-US" dirty="0" err="1"/>
              <a:t>Supernus</a:t>
            </a:r>
            <a:r>
              <a:rPr lang="en-US" dirty="0"/>
              <a:t>/US World Meds, MJFF, Jazz Pharmaceuticals, Barrow Neurological Foundation and </a:t>
            </a:r>
            <a:r>
              <a:rPr lang="en-US" dirty="0" err="1"/>
              <a:t>Cerevel</a:t>
            </a:r>
            <a:r>
              <a:rPr lang="en-US" dirty="0"/>
              <a:t> Therapeutics. </a:t>
            </a:r>
            <a:endParaRPr lang="en-US" dirty="0" smtClean="0"/>
          </a:p>
          <a:p>
            <a:r>
              <a:rPr lang="en-US" dirty="0" smtClean="0"/>
              <a:t>Dr</a:t>
            </a:r>
            <a:r>
              <a:rPr lang="en-US" dirty="0"/>
              <a:t>. Shill has served as a consultant for the Parkinson Study Group/Nq, Biogen, </a:t>
            </a:r>
            <a:r>
              <a:rPr lang="en-US" dirty="0" err="1"/>
              <a:t>Abbvie</a:t>
            </a:r>
            <a:r>
              <a:rPr lang="en-US" dirty="0"/>
              <a:t>, Sage/Biogen, Praxis, </a:t>
            </a:r>
            <a:r>
              <a:rPr lang="en-US" dirty="0" err="1"/>
              <a:t>KeifeRx</a:t>
            </a:r>
            <a:r>
              <a:rPr lang="en-US" dirty="0"/>
              <a:t>, </a:t>
            </a:r>
            <a:r>
              <a:rPr lang="en-US" dirty="0" err="1"/>
              <a:t>Fasikl</a:t>
            </a:r>
            <a:r>
              <a:rPr lang="en-US" dirty="0"/>
              <a:t> and Jazz Pharmaceuticals.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LRRK2 studies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Nilotinib</a:t>
            </a:r>
            <a:endParaRPr lang="en-US" dirty="0" smtClean="0"/>
          </a:p>
          <a:p>
            <a:r>
              <a:rPr lang="en-US" dirty="0" smtClean="0"/>
              <a:t>BIIB122/DNL151, Biogen, Phase 3 (LRRK +/-)- Oral therapy</a:t>
            </a:r>
          </a:p>
          <a:p>
            <a:r>
              <a:rPr lang="en-US" dirty="0" smtClean="0"/>
              <a:t>BIIB094 (IT injection)</a:t>
            </a:r>
          </a:p>
          <a:p>
            <a:r>
              <a:rPr lang="en-US" dirty="0" smtClean="0"/>
              <a:t>IkT-148009, </a:t>
            </a:r>
            <a:r>
              <a:rPr lang="en-US" dirty="0" err="1" smtClean="0"/>
              <a:t>Inhibikase</a:t>
            </a:r>
            <a:r>
              <a:rPr lang="en-US" dirty="0" smtClean="0"/>
              <a:t>, Phase 1 / 2</a:t>
            </a:r>
          </a:p>
          <a:p>
            <a:r>
              <a:rPr lang="en-US" dirty="0" smtClean="0"/>
              <a:t>KO706, Phase 2</a:t>
            </a:r>
          </a:p>
          <a:p>
            <a:pPr lvl="1"/>
            <a:r>
              <a:rPr lang="en-US" dirty="0" smtClean="0"/>
              <a:t>CML, DLB (GW) and early PD</a:t>
            </a:r>
          </a:p>
          <a:p>
            <a:r>
              <a:rPr lang="en-US" dirty="0" err="1" smtClean="0"/>
              <a:t>Radotinib</a:t>
            </a:r>
            <a:r>
              <a:rPr lang="en-US" dirty="0" smtClean="0"/>
              <a:t>, Phase 2</a:t>
            </a:r>
          </a:p>
          <a:p>
            <a:pPr lvl="1"/>
            <a:r>
              <a:rPr lang="en-US" dirty="0" smtClean="0"/>
              <a:t>CML, PD (France)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9037"/>
            <a:ext cx="8382000" cy="5059363"/>
          </a:xfrm>
        </p:spPr>
        <p:txBody>
          <a:bodyPr/>
          <a:lstStyle/>
          <a:p>
            <a:r>
              <a:rPr lang="en-US" dirty="0" smtClean="0"/>
              <a:t>Family member of </a:t>
            </a:r>
            <a:r>
              <a:rPr lang="en-US" dirty="0" err="1" smtClean="0"/>
              <a:t>Gaucher’s</a:t>
            </a:r>
            <a:r>
              <a:rPr lang="en-US" dirty="0" smtClean="0"/>
              <a:t> have increased PD (</a:t>
            </a:r>
            <a:r>
              <a:rPr lang="en-US" dirty="0" err="1" smtClean="0"/>
              <a:t>Goker</a:t>
            </a:r>
            <a:r>
              <a:rPr lang="en-US" dirty="0" smtClean="0"/>
              <a:t>-Aplan, 2004)</a:t>
            </a:r>
          </a:p>
          <a:p>
            <a:r>
              <a:rPr lang="en-US" dirty="0" smtClean="0"/>
              <a:t>In patients with PD/DLB, risk of GBA mutation 2.3-23%</a:t>
            </a:r>
          </a:p>
          <a:p>
            <a:r>
              <a:rPr lang="en-US" dirty="0" smtClean="0"/>
              <a:t>Among carriers, about 9.1% will develop PD </a:t>
            </a:r>
          </a:p>
          <a:p>
            <a:pPr lvl="1"/>
            <a:r>
              <a:rPr lang="en-US" dirty="0"/>
              <a:t>may be up to 30% by age 80 (</a:t>
            </a:r>
            <a:r>
              <a:rPr lang="en-US" dirty="0" err="1"/>
              <a:t>Anheim</a:t>
            </a:r>
            <a:r>
              <a:rPr lang="en-US" dirty="0"/>
              <a:t>, 2012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New study in Africa (</a:t>
            </a:r>
            <a:r>
              <a:rPr lang="en-US" dirty="0" err="1" smtClean="0"/>
              <a:t>Rizig</a:t>
            </a:r>
            <a:r>
              <a:rPr lang="en-US" dirty="0" smtClean="0"/>
              <a:t>, 2023)</a:t>
            </a:r>
          </a:p>
          <a:p>
            <a:pPr lvl="1"/>
            <a:r>
              <a:rPr lang="en-US" dirty="0"/>
              <a:t>Novel variant in Nigerian blacks</a:t>
            </a:r>
          </a:p>
          <a:p>
            <a:pPr lvl="1"/>
            <a:r>
              <a:rPr lang="en-US" dirty="0"/>
              <a:t>39% cases</a:t>
            </a:r>
          </a:p>
          <a:p>
            <a:pPr lvl="1"/>
            <a:r>
              <a:rPr lang="en-US" dirty="0"/>
              <a:t>Does not cause </a:t>
            </a:r>
            <a:r>
              <a:rPr lang="en-US" dirty="0" err="1" smtClean="0"/>
              <a:t>Gaucher</a:t>
            </a:r>
            <a:endParaRPr lang="en-US" dirty="0" smtClean="0"/>
          </a:p>
          <a:p>
            <a:r>
              <a:rPr lang="en-US" dirty="0" smtClean="0"/>
              <a:t>Phenotype</a:t>
            </a:r>
          </a:p>
          <a:p>
            <a:pPr lvl="1"/>
            <a:r>
              <a:rPr lang="en-US" dirty="0" smtClean="0"/>
              <a:t>Earlier onset</a:t>
            </a:r>
          </a:p>
          <a:p>
            <a:pPr lvl="1"/>
            <a:r>
              <a:rPr lang="en-US" dirty="0" smtClean="0"/>
              <a:t>More non-motor (RBD, PDD)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53000" y="645818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Review, </a:t>
            </a:r>
            <a:r>
              <a:rPr lang="en-US" dirty="0" err="1" smtClean="0"/>
              <a:t>Riboldi</a:t>
            </a:r>
            <a:r>
              <a:rPr lang="en-US" dirty="0" smtClean="0"/>
              <a:t> et al,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333" t="23333" r="58333"/>
          <a:stretch/>
        </p:blipFill>
        <p:spPr>
          <a:xfrm>
            <a:off x="5715000" y="3810000"/>
            <a:ext cx="21336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mutated GBA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Carriers and non-carriers have reduced </a:t>
            </a:r>
            <a:r>
              <a:rPr lang="en-US" dirty="0" err="1" smtClean="0"/>
              <a:t>GCase</a:t>
            </a:r>
            <a:r>
              <a:rPr lang="en-US" dirty="0" smtClean="0"/>
              <a:t> activity</a:t>
            </a:r>
          </a:p>
          <a:p>
            <a:r>
              <a:rPr lang="en-US" dirty="0" smtClean="0"/>
              <a:t>Failure of </a:t>
            </a:r>
            <a:r>
              <a:rPr lang="en-US" dirty="0" err="1" smtClean="0"/>
              <a:t>endolysosomal</a:t>
            </a:r>
            <a:r>
              <a:rPr lang="en-US" dirty="0" smtClean="0"/>
              <a:t>/</a:t>
            </a:r>
            <a:r>
              <a:rPr lang="en-US" dirty="0" err="1" smtClean="0"/>
              <a:t>autophagic</a:t>
            </a:r>
            <a:r>
              <a:rPr lang="en-US" dirty="0" smtClean="0"/>
              <a:t> pathways</a:t>
            </a:r>
          </a:p>
          <a:p>
            <a:r>
              <a:rPr lang="en-US" dirty="0" smtClean="0"/>
              <a:t>Accumulation of proteins including alpha-</a:t>
            </a:r>
            <a:r>
              <a:rPr lang="en-US" dirty="0" err="1" smtClean="0"/>
              <a:t>synuclein</a:t>
            </a:r>
            <a:endParaRPr lang="en-US" dirty="0" smtClean="0"/>
          </a:p>
          <a:p>
            <a:r>
              <a:rPr lang="en-US" dirty="0" smtClean="0"/>
              <a:t>Misfolded GBA damages endoplasmic reticulum</a:t>
            </a:r>
          </a:p>
          <a:p>
            <a:r>
              <a:rPr lang="en-US" dirty="0" smtClean="0"/>
              <a:t>Increased substrate damages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Therapies targeting GBA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err="1" smtClean="0"/>
              <a:t>Cerezyme</a:t>
            </a:r>
            <a:r>
              <a:rPr lang="en-US" dirty="0" smtClean="0"/>
              <a:t> (</a:t>
            </a:r>
            <a:r>
              <a:rPr lang="en-US" dirty="0" err="1" smtClean="0"/>
              <a:t>imiglucersase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Helps </a:t>
            </a:r>
            <a:r>
              <a:rPr lang="en-US" dirty="0" err="1" smtClean="0"/>
              <a:t>Gaucher</a:t>
            </a:r>
            <a:r>
              <a:rPr lang="en-US" dirty="0" smtClean="0"/>
              <a:t> not PD (</a:t>
            </a:r>
            <a:r>
              <a:rPr lang="en-US" dirty="0" err="1" smtClean="0"/>
              <a:t>Machaczka</a:t>
            </a:r>
            <a:r>
              <a:rPr lang="en-US" dirty="0" smtClean="0"/>
              <a:t>, 2012)</a:t>
            </a:r>
          </a:p>
          <a:p>
            <a:r>
              <a:rPr lang="en-US" dirty="0" err="1" smtClean="0"/>
              <a:t>Ambroxol</a:t>
            </a:r>
            <a:r>
              <a:rPr lang="en-US" dirty="0" smtClean="0"/>
              <a:t> (</a:t>
            </a:r>
            <a:r>
              <a:rPr lang="en-US" dirty="0" err="1" smtClean="0"/>
              <a:t>GCase</a:t>
            </a:r>
            <a:r>
              <a:rPr lang="en-US" dirty="0" smtClean="0"/>
              <a:t> chaperon and OTC mucolytic)</a:t>
            </a:r>
          </a:p>
          <a:p>
            <a:pPr lvl="1"/>
            <a:r>
              <a:rPr lang="en-US" dirty="0" smtClean="0"/>
              <a:t>Helps in animal studies, patient cells/fluids</a:t>
            </a:r>
          </a:p>
          <a:p>
            <a:pPr lvl="1"/>
            <a:r>
              <a:rPr lang="en-US" dirty="0" smtClean="0"/>
              <a:t>Anecdotal responses</a:t>
            </a:r>
          </a:p>
          <a:p>
            <a:pPr lvl="1"/>
            <a:r>
              <a:rPr lang="en-US" dirty="0" smtClean="0"/>
              <a:t>Phase 2 starting in DLB</a:t>
            </a:r>
            <a:endParaRPr lang="en-US" dirty="0"/>
          </a:p>
          <a:p>
            <a:r>
              <a:rPr lang="en-US" dirty="0" err="1" smtClean="0"/>
              <a:t>Venglustat</a:t>
            </a:r>
            <a:r>
              <a:rPr lang="en-US" dirty="0" smtClean="0"/>
              <a:t> (phase 1 /2)</a:t>
            </a:r>
          </a:p>
          <a:p>
            <a:r>
              <a:rPr lang="en-US" dirty="0" smtClean="0"/>
              <a:t>BIA 28-1656 (Phase 2a/b)</a:t>
            </a:r>
          </a:p>
          <a:p>
            <a:r>
              <a:rPr lang="en-US" dirty="0" smtClean="0"/>
              <a:t>PR001 (LY3884961)- Phase 1/2a</a:t>
            </a:r>
          </a:p>
        </p:txBody>
      </p:sp>
    </p:spTree>
    <p:extLst>
      <p:ext uri="{BB962C8B-B14F-4D97-AF65-F5344CB8AC3E}">
        <p14:creationId xmlns:p14="http://schemas.microsoft.com/office/powerpoint/2010/main" val="16335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Landmark biomarker study from MJFF</a:t>
            </a:r>
          </a:p>
          <a:p>
            <a:pPr lvl="1"/>
            <a:r>
              <a:rPr lang="en-US" dirty="0" smtClean="0"/>
              <a:t>A biomarker tells us about the underlying biology</a:t>
            </a:r>
          </a:p>
          <a:p>
            <a:r>
              <a:rPr lang="en-US" dirty="0" smtClean="0"/>
              <a:t>Why do we need biomarkers? </a:t>
            </a:r>
          </a:p>
          <a:p>
            <a:pPr lvl="1"/>
            <a:r>
              <a:rPr lang="en-US" dirty="0" smtClean="0"/>
              <a:t>Animals don’t get PD</a:t>
            </a:r>
          </a:p>
          <a:p>
            <a:pPr lvl="1"/>
            <a:r>
              <a:rPr lang="en-US" dirty="0" smtClean="0"/>
              <a:t>PD is slowly progressive</a:t>
            </a:r>
          </a:p>
          <a:p>
            <a:pPr lvl="1"/>
            <a:r>
              <a:rPr lang="en-US" dirty="0" smtClean="0"/>
              <a:t>PD may be quite heterogeneous</a:t>
            </a:r>
          </a:p>
          <a:p>
            <a:pPr lvl="1"/>
            <a:r>
              <a:rPr lang="en-US" dirty="0" smtClean="0"/>
              <a:t>Our diagnostics abilities are not perfect</a:t>
            </a:r>
          </a:p>
          <a:p>
            <a:pPr lvl="1"/>
            <a:r>
              <a:rPr lang="en-US" dirty="0" smtClean="0"/>
              <a:t>Allows greater range of patients to participate</a:t>
            </a:r>
          </a:p>
          <a:p>
            <a:r>
              <a:rPr lang="en-US" dirty="0" smtClean="0"/>
              <a:t>What have we done to date?</a:t>
            </a:r>
          </a:p>
          <a:p>
            <a:pPr lvl="1"/>
            <a:r>
              <a:rPr lang="en-US" dirty="0" smtClean="0"/>
              <a:t>951 from PPMI 1.0</a:t>
            </a:r>
          </a:p>
          <a:p>
            <a:pPr lvl="1"/>
            <a:r>
              <a:rPr lang="en-US" dirty="0" smtClean="0"/>
              <a:t>1626 in PPMI 2.0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Parkinson’s Progression Markers Initiative</a:t>
            </a:r>
            <a:br>
              <a:rPr lang="en-US" dirty="0" smtClean="0"/>
            </a:br>
            <a:r>
              <a:rPr lang="en-US" dirty="0" smtClean="0"/>
              <a:t>PPMI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eligible?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PD</a:t>
            </a:r>
          </a:p>
          <a:p>
            <a:pPr lvl="1"/>
            <a:r>
              <a:rPr lang="en-US" dirty="0" smtClean="0"/>
              <a:t>Diagnosis less than 2 years</a:t>
            </a:r>
          </a:p>
          <a:p>
            <a:pPr lvl="1"/>
            <a:r>
              <a:rPr lang="en-US" dirty="0" smtClean="0"/>
              <a:t>No medication</a:t>
            </a:r>
          </a:p>
          <a:p>
            <a:pPr lvl="1"/>
            <a:r>
              <a:rPr lang="en-US" dirty="0" smtClean="0"/>
              <a:t>Medication OK if LRRK or GBA</a:t>
            </a:r>
          </a:p>
          <a:p>
            <a:r>
              <a:rPr lang="en-US" dirty="0" smtClean="0"/>
              <a:t>Controls</a:t>
            </a:r>
          </a:p>
          <a:p>
            <a:pPr lvl="1"/>
            <a:r>
              <a:rPr lang="en-US" dirty="0" smtClean="0"/>
              <a:t>Over age 30</a:t>
            </a:r>
          </a:p>
          <a:p>
            <a:r>
              <a:rPr lang="en-US" dirty="0" smtClean="0"/>
              <a:t>Prodromal PD</a:t>
            </a:r>
          </a:p>
          <a:p>
            <a:pPr lvl="1"/>
            <a:r>
              <a:rPr lang="en-US" dirty="0" smtClean="0"/>
              <a:t>Reduced sense of smell</a:t>
            </a:r>
          </a:p>
          <a:p>
            <a:pPr lvl="1"/>
            <a:r>
              <a:rPr lang="en-US" dirty="0" smtClean="0"/>
              <a:t>REM sleep disorder</a:t>
            </a:r>
          </a:p>
          <a:p>
            <a:pPr lvl="1"/>
            <a:r>
              <a:rPr lang="en-US" dirty="0" smtClean="0"/>
              <a:t>Genetic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Clinical visits every 6 months</a:t>
            </a:r>
          </a:p>
          <a:p>
            <a:r>
              <a:rPr lang="en-US" dirty="0" smtClean="0"/>
              <a:t>Smell test</a:t>
            </a:r>
          </a:p>
          <a:p>
            <a:r>
              <a:rPr lang="en-US" dirty="0" smtClean="0"/>
              <a:t>Blood</a:t>
            </a:r>
          </a:p>
          <a:p>
            <a:r>
              <a:rPr lang="en-US" dirty="0" smtClean="0"/>
              <a:t>Spinal fluid</a:t>
            </a:r>
          </a:p>
          <a:p>
            <a:r>
              <a:rPr lang="en-US" dirty="0" smtClean="0"/>
              <a:t>Urine</a:t>
            </a:r>
          </a:p>
          <a:p>
            <a:r>
              <a:rPr lang="en-US" dirty="0" smtClean="0"/>
              <a:t>Skin Biopsy</a:t>
            </a:r>
          </a:p>
          <a:p>
            <a:r>
              <a:rPr lang="en-US" dirty="0" smtClean="0"/>
              <a:t>Gait assessment</a:t>
            </a:r>
          </a:p>
          <a:p>
            <a:r>
              <a:rPr lang="en-US" dirty="0" smtClean="0"/>
              <a:t>Brain scans</a:t>
            </a:r>
          </a:p>
          <a:p>
            <a:pPr lvl="1"/>
            <a:r>
              <a:rPr lang="en-US" dirty="0" err="1" smtClean="0"/>
              <a:t>Datscan</a:t>
            </a:r>
            <a:r>
              <a:rPr lang="en-US" dirty="0" smtClean="0"/>
              <a:t> and MRI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15" t="16165" r="63889" b="2848"/>
          <a:stretch/>
        </p:blipFill>
        <p:spPr>
          <a:xfrm>
            <a:off x="1676400" y="274638"/>
            <a:ext cx="5334000" cy="64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1"/>
            <a:ext cx="8382000" cy="3581400"/>
          </a:xfrm>
        </p:spPr>
        <p:txBody>
          <a:bodyPr/>
          <a:lstStyle/>
          <a:p>
            <a:r>
              <a:rPr lang="en-US" dirty="0" smtClean="0"/>
              <a:t>New term: “</a:t>
            </a:r>
            <a:r>
              <a:rPr lang="el-GR" dirty="0" smtClean="0"/>
              <a:t>α</a:t>
            </a:r>
            <a:r>
              <a:rPr lang="en-US" dirty="0" smtClean="0"/>
              <a:t>-</a:t>
            </a:r>
            <a:r>
              <a:rPr lang="en-US" dirty="0" err="1" smtClean="0"/>
              <a:t>synuclein</a:t>
            </a:r>
            <a:r>
              <a:rPr lang="en-US" dirty="0" smtClean="0"/>
              <a:t> seed amplification assay” or SAA</a:t>
            </a:r>
          </a:p>
          <a:p>
            <a:r>
              <a:rPr lang="en-US" dirty="0" smtClean="0"/>
              <a:t>CSF on 1123 participants</a:t>
            </a:r>
          </a:p>
          <a:p>
            <a:r>
              <a:rPr lang="en-US" dirty="0" smtClean="0"/>
              <a:t>For PD, 87.7% sensitivity; 96% specificity</a:t>
            </a:r>
          </a:p>
          <a:p>
            <a:r>
              <a:rPr lang="en-US" dirty="0" smtClean="0"/>
              <a:t>For PD with </a:t>
            </a:r>
            <a:r>
              <a:rPr lang="en-US" dirty="0" err="1" smtClean="0"/>
              <a:t>hyposmia</a:t>
            </a:r>
            <a:r>
              <a:rPr lang="en-US" dirty="0" smtClean="0"/>
              <a:t>, 98.6%</a:t>
            </a:r>
          </a:p>
          <a:p>
            <a:r>
              <a:rPr lang="en-US" dirty="0" smtClean="0"/>
              <a:t>Positive in 28/33 with RBD</a:t>
            </a:r>
          </a:p>
          <a:p>
            <a:r>
              <a:rPr lang="en-US" dirty="0" smtClean="0"/>
              <a:t>Positive in 16/18 with </a:t>
            </a:r>
            <a:r>
              <a:rPr lang="en-US" dirty="0" err="1" smtClean="0"/>
              <a:t>hyposmia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**all enriched for positive </a:t>
            </a:r>
            <a:r>
              <a:rPr lang="en-US" dirty="0" err="1" smtClean="0"/>
              <a:t>Datscan</a:t>
            </a:r>
            <a:r>
              <a:rPr lang="en-US" dirty="0" smtClean="0"/>
              <a:t>**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7" t="26000" r="58333" b="52666"/>
          <a:stretch/>
        </p:blipFill>
        <p:spPr>
          <a:xfrm>
            <a:off x="914400" y="304800"/>
            <a:ext cx="7467600" cy="1991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29973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(Lancet </a:t>
            </a:r>
            <a:r>
              <a:rPr lang="fr-FR" dirty="0" err="1"/>
              <a:t>Neurol</a:t>
            </a:r>
            <a:r>
              <a:rPr lang="fr-FR" dirty="0"/>
              <a:t> 2023; 22: </a:t>
            </a:r>
            <a:r>
              <a:rPr lang="fr-FR" dirty="0" smtClean="0"/>
              <a:t>407–17)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74851"/>
            <a:ext cx="8229600" cy="4525963"/>
          </a:xfrm>
        </p:spPr>
        <p:txBody>
          <a:bodyPr/>
          <a:lstStyle/>
          <a:p>
            <a:r>
              <a:rPr lang="en-US" dirty="0" smtClean="0"/>
              <a:t>428 patients, 108 with PD, 69 with MSA, 67 with DLB, 33 with PAF and 151 healthy controls</a:t>
            </a:r>
          </a:p>
          <a:p>
            <a:pPr lvl="1"/>
            <a:r>
              <a:rPr lang="en-US" dirty="0" smtClean="0"/>
              <a:t>Overall, 95.5% sensitivity and 96.7% specificity</a:t>
            </a:r>
          </a:p>
          <a:p>
            <a:pPr lvl="1"/>
            <a:r>
              <a:rPr lang="en-US" dirty="0" smtClean="0"/>
              <a:t>Sensitivity by disease:</a:t>
            </a:r>
          </a:p>
          <a:p>
            <a:pPr lvl="2"/>
            <a:r>
              <a:rPr lang="en-US" dirty="0" smtClean="0"/>
              <a:t>92.7% for PD</a:t>
            </a:r>
          </a:p>
          <a:p>
            <a:pPr lvl="2"/>
            <a:r>
              <a:rPr lang="en-US" dirty="0" smtClean="0"/>
              <a:t>98.2% with MSA</a:t>
            </a:r>
          </a:p>
          <a:p>
            <a:pPr lvl="2"/>
            <a:r>
              <a:rPr lang="en-US" dirty="0" smtClean="0"/>
              <a:t>96.0% with DLB</a:t>
            </a:r>
          </a:p>
          <a:p>
            <a:pPr lvl="2"/>
            <a:r>
              <a:rPr lang="en-US" dirty="0" smtClean="0"/>
              <a:t>100% with PAF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181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Gibbons C, Levine T, Bellaire B, et al. The </a:t>
            </a:r>
            <a:r>
              <a:rPr lang="en-US" dirty="0" err="1"/>
              <a:t>Synuclein</a:t>
            </a:r>
            <a:r>
              <a:rPr lang="en-US" dirty="0"/>
              <a:t>-One Study: Skin Biopsy Detection of Phosphorylated alpha-</a:t>
            </a:r>
            <a:r>
              <a:rPr lang="en-US" dirty="0" err="1"/>
              <a:t>synuclein</a:t>
            </a:r>
            <a:r>
              <a:rPr lang="en-US" dirty="0"/>
              <a:t> for Diagnosis of the </a:t>
            </a:r>
            <a:r>
              <a:rPr lang="en-US" dirty="0" err="1"/>
              <a:t>Synucleinopathies</a:t>
            </a:r>
            <a:r>
              <a:rPr lang="en-US" dirty="0"/>
              <a:t>. Presented at: AAN Annual Meeting; April 22-27, 2023; Boston, MA and Virtual. Presentation 6545.</a:t>
            </a:r>
          </a:p>
        </p:txBody>
      </p:sp>
    </p:spTree>
    <p:extLst>
      <p:ext uri="{BB962C8B-B14F-4D97-AF65-F5344CB8AC3E}">
        <p14:creationId xmlns:p14="http://schemas.microsoft.com/office/powerpoint/2010/main" val="282668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Beyond “</a:t>
            </a:r>
            <a:r>
              <a:rPr lang="en-US" dirty="0" err="1" smtClean="0"/>
              <a:t>TRAP”per</a:t>
            </a:r>
            <a:endParaRPr lang="en-US" dirty="0" smtClean="0"/>
          </a:p>
          <a:p>
            <a:pPr lvl="1"/>
            <a:r>
              <a:rPr lang="en-US" dirty="0" smtClean="0"/>
              <a:t>Genetics of PD</a:t>
            </a:r>
          </a:p>
          <a:p>
            <a:pPr lvl="1"/>
            <a:r>
              <a:rPr lang="en-US" dirty="0" smtClean="0"/>
              <a:t>Pathology of PD</a:t>
            </a:r>
          </a:p>
          <a:p>
            <a:pPr lvl="1"/>
            <a:r>
              <a:rPr lang="en-US" dirty="0" smtClean="0"/>
              <a:t>Prodromal PD</a:t>
            </a:r>
          </a:p>
          <a:p>
            <a:pPr lvl="1"/>
            <a:r>
              <a:rPr lang="en-US" dirty="0" smtClean="0"/>
              <a:t>Detecting PD in vivo</a:t>
            </a:r>
          </a:p>
          <a:p>
            <a:pPr lvl="1"/>
            <a:r>
              <a:rPr lang="en-US" dirty="0" smtClean="0"/>
              <a:t>New research staging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Biopsy- RT-</a:t>
            </a:r>
            <a:r>
              <a:rPr lang="en-US" dirty="0" err="1" smtClean="0"/>
              <a:t>QuIC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studies: </a:t>
            </a:r>
          </a:p>
          <a:p>
            <a:pPr lvl="1"/>
            <a:r>
              <a:rPr lang="en-US" dirty="0" smtClean="0"/>
              <a:t>64% sensitivity/91% specificity for PD (39 PD and 11 NC)*</a:t>
            </a:r>
          </a:p>
          <a:p>
            <a:r>
              <a:rPr lang="en-US" dirty="0" smtClean="0"/>
              <a:t>NIH RO1: </a:t>
            </a:r>
            <a:r>
              <a:rPr lang="en-US" dirty="0"/>
              <a:t>Blinded Comparison of Different Alpha-</a:t>
            </a:r>
            <a:r>
              <a:rPr lang="en-US" dirty="0" err="1"/>
              <a:t>Synuclein</a:t>
            </a:r>
            <a:r>
              <a:rPr lang="en-US" dirty="0"/>
              <a:t> Seeding Assays as Cutaneous Biomarkers of Lewy Body </a:t>
            </a:r>
            <a:r>
              <a:rPr lang="en-US" dirty="0" smtClean="0"/>
              <a:t>Dementias</a:t>
            </a:r>
          </a:p>
          <a:p>
            <a:r>
              <a:rPr lang="en-US" dirty="0" smtClean="0"/>
              <a:t>30 subjects each with PD, PDD and DLB as well as 30 controls</a:t>
            </a:r>
          </a:p>
          <a:p>
            <a:r>
              <a:rPr lang="en-US" dirty="0" smtClean="0"/>
              <a:t>6 </a:t>
            </a:r>
            <a:r>
              <a:rPr lang="en-US" dirty="0" err="1" smtClean="0"/>
              <a:t>paracervical</a:t>
            </a:r>
            <a:r>
              <a:rPr lang="en-US" dirty="0" smtClean="0"/>
              <a:t> biopsies</a:t>
            </a:r>
          </a:p>
          <a:p>
            <a:r>
              <a:rPr lang="en-US" dirty="0" smtClean="0"/>
              <a:t>RT-</a:t>
            </a:r>
            <a:r>
              <a:rPr lang="en-US" dirty="0" err="1" smtClean="0"/>
              <a:t>QuIC</a:t>
            </a:r>
            <a:r>
              <a:rPr lang="en-US" dirty="0" smtClean="0"/>
              <a:t> from 2 independent labs</a:t>
            </a:r>
          </a:p>
          <a:p>
            <a:endParaRPr lang="en-US" dirty="0"/>
          </a:p>
          <a:p>
            <a:r>
              <a:rPr lang="en-US" dirty="0" smtClean="0"/>
              <a:t>Other studies of RT-</a:t>
            </a:r>
            <a:r>
              <a:rPr lang="en-US" dirty="0" err="1" smtClean="0"/>
              <a:t>Quic</a:t>
            </a:r>
            <a:r>
              <a:rPr lang="en-US" dirty="0" smtClean="0"/>
              <a:t> in nasal swabs, GI biopsies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2484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https</a:t>
            </a:r>
            <a:r>
              <a:rPr lang="en-US" dirty="0"/>
              <a:t>://n.neurology.org/content/98/18_Supplement/1907</a:t>
            </a:r>
          </a:p>
        </p:txBody>
      </p:sp>
    </p:spTree>
    <p:extLst>
      <p:ext uri="{BB962C8B-B14F-4D97-AF65-F5344CB8AC3E}">
        <p14:creationId xmlns:p14="http://schemas.microsoft.com/office/powerpoint/2010/main" val="13396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all PD has alpha-</a:t>
            </a:r>
            <a:r>
              <a:rPr lang="en-US" dirty="0" err="1" smtClean="0"/>
              <a:t>synuclein</a:t>
            </a:r>
            <a:endParaRPr lang="en-US" dirty="0" smtClean="0"/>
          </a:p>
          <a:p>
            <a:r>
              <a:rPr lang="en-US" dirty="0" smtClean="0"/>
              <a:t>Visual detecting alpha-</a:t>
            </a:r>
            <a:r>
              <a:rPr lang="en-US" dirty="0" err="1" smtClean="0"/>
              <a:t>syn</a:t>
            </a:r>
            <a:r>
              <a:rPr lang="en-US" dirty="0" smtClean="0"/>
              <a:t> requires expertise</a:t>
            </a:r>
          </a:p>
          <a:p>
            <a:r>
              <a:rPr lang="en-US" dirty="0" smtClean="0"/>
              <a:t>Prodromal state not well studied</a:t>
            </a:r>
          </a:p>
          <a:p>
            <a:r>
              <a:rPr lang="en-US" dirty="0" smtClean="0"/>
              <a:t>RT-</a:t>
            </a:r>
            <a:r>
              <a:rPr lang="en-US" dirty="0" err="1" smtClean="0"/>
              <a:t>QuIC</a:t>
            </a:r>
            <a:r>
              <a:rPr lang="en-US" dirty="0" smtClean="0"/>
              <a:t> requires special labs</a:t>
            </a:r>
          </a:p>
          <a:p>
            <a:r>
              <a:rPr lang="en-US" dirty="0" smtClean="0"/>
              <a:t>No correlation with progression</a:t>
            </a:r>
          </a:p>
          <a:p>
            <a:pPr lvl="1"/>
            <a:r>
              <a:rPr lang="en-US" dirty="0" smtClean="0"/>
              <a:t>Detects pathology not biology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Neuronal </a:t>
            </a:r>
            <a:r>
              <a:rPr lang="en-US" b="1" dirty="0" err="1"/>
              <a:t>Synuclein</a:t>
            </a:r>
            <a:r>
              <a:rPr lang="en-US" b="1" dirty="0"/>
              <a:t> Disease</a:t>
            </a:r>
            <a:r>
              <a:rPr lang="en-US" dirty="0"/>
              <a:t> (</a:t>
            </a:r>
            <a:r>
              <a:rPr lang="en-US" b="1" dirty="0"/>
              <a:t>NSD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34" t="15333" r="60834"/>
          <a:stretch/>
        </p:blipFill>
        <p:spPr>
          <a:xfrm>
            <a:off x="2590800" y="1295400"/>
            <a:ext cx="4191000" cy="53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604198"/>
            <a:ext cx="6492240" cy="4517967"/>
          </a:xfrm>
        </p:spPr>
      </p:pic>
    </p:spTree>
    <p:extLst>
      <p:ext uri="{BB962C8B-B14F-4D97-AF65-F5344CB8AC3E}">
        <p14:creationId xmlns:p14="http://schemas.microsoft.com/office/powerpoint/2010/main" val="15344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of 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Parkinsonism</a:t>
            </a:r>
          </a:p>
          <a:p>
            <a:pPr lvl="1"/>
            <a:r>
              <a:rPr lang="en-US" dirty="0" smtClean="0"/>
              <a:t>Bradykinesia plus either:</a:t>
            </a:r>
          </a:p>
          <a:p>
            <a:pPr lvl="2"/>
            <a:r>
              <a:rPr lang="en-US" dirty="0" smtClean="0"/>
              <a:t>Rest Tremor</a:t>
            </a:r>
          </a:p>
          <a:p>
            <a:pPr lvl="2"/>
            <a:r>
              <a:rPr lang="en-US" dirty="0" smtClean="0"/>
              <a:t>Rigidity</a:t>
            </a:r>
          </a:p>
          <a:p>
            <a:r>
              <a:rPr lang="en-US" dirty="0" smtClean="0"/>
              <a:t>Absence of exclusion</a:t>
            </a:r>
          </a:p>
          <a:p>
            <a:pPr lvl="1"/>
            <a:r>
              <a:rPr lang="en-US" dirty="0" smtClean="0"/>
              <a:t>Features of PSP, CBD,  MSA, FTD, +DRBD, negative </a:t>
            </a:r>
            <a:r>
              <a:rPr lang="en-US" dirty="0" err="1" smtClean="0"/>
              <a:t>Datscan</a:t>
            </a:r>
            <a:endParaRPr lang="en-US" dirty="0" smtClean="0"/>
          </a:p>
          <a:p>
            <a:r>
              <a:rPr lang="en-US" dirty="0" smtClean="0"/>
              <a:t>2 supportive criteria</a:t>
            </a:r>
          </a:p>
          <a:p>
            <a:pPr lvl="1"/>
            <a:r>
              <a:rPr lang="en-US" dirty="0" smtClean="0"/>
              <a:t>LD response, dyskinesia, rest tremor, anosmia</a:t>
            </a:r>
          </a:p>
          <a:p>
            <a:r>
              <a:rPr lang="en-US" dirty="0" smtClean="0"/>
              <a:t>No red flags</a:t>
            </a:r>
          </a:p>
          <a:p>
            <a:pPr lvl="1"/>
            <a:r>
              <a:rPr lang="en-US" dirty="0" smtClean="0"/>
              <a:t>Rapid progression, no progression, falls, other neuro findings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62600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(MDS criteria, </a:t>
            </a:r>
            <a:r>
              <a:rPr lang="en-US" dirty="0" err="1"/>
              <a:t>P</a:t>
            </a:r>
            <a:r>
              <a:rPr lang="en-US" dirty="0" err="1" smtClean="0"/>
              <a:t>ostuma</a:t>
            </a:r>
            <a:r>
              <a:rPr lang="en-US" dirty="0" smtClean="0"/>
              <a:t> et al,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PDGene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060"/>
            <a:ext cx="8229600" cy="4525963"/>
          </a:xfrm>
        </p:spPr>
        <p:txBody>
          <a:bodyPr/>
          <a:lstStyle/>
          <a:p>
            <a:r>
              <a:rPr lang="en-US" dirty="0" smtClean="0"/>
              <a:t>Reported at MDS meeting</a:t>
            </a:r>
          </a:p>
          <a:p>
            <a:pPr lvl="1"/>
            <a:r>
              <a:rPr lang="en-US" dirty="0" smtClean="0"/>
              <a:t>Of 1969 individuals with PD, 14.8% </a:t>
            </a:r>
            <a:r>
              <a:rPr lang="en-US" smtClean="0"/>
              <a:t>had a variant</a:t>
            </a:r>
            <a:endParaRPr lang="en-US" dirty="0" smtClean="0"/>
          </a:p>
          <a:p>
            <a:pPr lvl="2"/>
            <a:r>
              <a:rPr lang="en-US" dirty="0"/>
              <a:t>181 with GBA (9.2%)</a:t>
            </a:r>
          </a:p>
          <a:p>
            <a:pPr lvl="2"/>
            <a:r>
              <a:rPr lang="en-US" dirty="0"/>
              <a:t>56 with LRRK2 (2.9%)</a:t>
            </a:r>
          </a:p>
          <a:p>
            <a:pPr lvl="2"/>
            <a:r>
              <a:rPr lang="en-US" dirty="0"/>
              <a:t>51 with PRKN (2.6%)</a:t>
            </a:r>
          </a:p>
          <a:p>
            <a:pPr lvl="2"/>
            <a:r>
              <a:rPr lang="en-US" dirty="0"/>
              <a:t>8 SNCA (0.41</a:t>
            </a:r>
            <a:r>
              <a:rPr lang="en-US" dirty="0" smtClean="0"/>
              <a:t>%)</a:t>
            </a:r>
          </a:p>
          <a:p>
            <a:pPr lvl="1"/>
            <a:r>
              <a:rPr lang="en-US" dirty="0" smtClean="0"/>
              <a:t>High risk ancestry: 30%</a:t>
            </a:r>
          </a:p>
          <a:p>
            <a:pPr lvl="1"/>
            <a:r>
              <a:rPr lang="en-US" dirty="0" smtClean="0"/>
              <a:t>Early onset PD: 26%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degree relative with PD: 30%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6172200"/>
            <a:ext cx="563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(Cook, Sept 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Alpha-</a:t>
            </a:r>
            <a:r>
              <a:rPr lang="en-US" dirty="0" err="1" smtClean="0"/>
              <a:t>synuclein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34" t="18762" r="62500" b="63015"/>
          <a:stretch/>
        </p:blipFill>
        <p:spPr>
          <a:xfrm>
            <a:off x="1509848" y="1569720"/>
            <a:ext cx="6124303" cy="1478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000" t="16159" r="75000" b="5154"/>
          <a:stretch/>
        </p:blipFill>
        <p:spPr>
          <a:xfrm rot="5400000">
            <a:off x="3356347" y="1391683"/>
            <a:ext cx="2431304" cy="6124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8674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Golbe</a:t>
            </a:r>
            <a:r>
              <a:rPr lang="en-US" dirty="0"/>
              <a:t> LI, Di </a:t>
            </a:r>
            <a:r>
              <a:rPr lang="en-US" dirty="0" err="1"/>
              <a:t>Iorio</a:t>
            </a:r>
            <a:r>
              <a:rPr lang="en-US" dirty="0"/>
              <a:t> G, </a:t>
            </a:r>
            <a:r>
              <a:rPr lang="en-US" dirty="0" err="1"/>
              <a:t>Bonavita</a:t>
            </a:r>
            <a:r>
              <a:rPr lang="en-US" dirty="0"/>
              <a:t> V, Miller DC, </a:t>
            </a:r>
            <a:r>
              <a:rPr lang="en-US" dirty="0" err="1"/>
              <a:t>Duvoisin</a:t>
            </a:r>
            <a:r>
              <a:rPr lang="en-US" dirty="0"/>
              <a:t> RC. A large kindred with autosomal dominant Parkinson’s disease. Ann </a:t>
            </a:r>
            <a:r>
              <a:rPr lang="en-US" dirty="0" err="1"/>
              <a:t>Neurol</a:t>
            </a:r>
            <a:r>
              <a:rPr lang="en-US" dirty="0"/>
              <a:t> 1990;27:276-282</a:t>
            </a:r>
          </a:p>
        </p:txBody>
      </p:sp>
    </p:spTree>
    <p:extLst>
      <p:ext uri="{BB962C8B-B14F-4D97-AF65-F5344CB8AC3E}">
        <p14:creationId xmlns:p14="http://schemas.microsoft.com/office/powerpoint/2010/main" val="37559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Identified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b="1" dirty="0" smtClean="0"/>
              <a:t>Mutation in the alpha-</a:t>
            </a:r>
            <a:r>
              <a:rPr lang="en-US" b="1" dirty="0" err="1" smtClean="0"/>
              <a:t>synuclein</a:t>
            </a:r>
            <a:r>
              <a:rPr lang="en-US" b="1" dirty="0" smtClean="0"/>
              <a:t> gene identified in families with Parkinson's disease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altLang="en-US" sz="1800" dirty="0" smtClean="0">
                <a:solidFill>
                  <a:srgbClr val="0071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1997 Jun 27;276(5321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):2045-7.</a:t>
            </a:r>
            <a:r>
              <a:rPr lang="en-US" altLang="en-US" sz="18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1800" dirty="0" err="1">
                <a:solidFill>
                  <a:srgbClr val="5B61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altLang="en-US" sz="1800" dirty="0">
                <a:solidFill>
                  <a:srgbClr val="5B61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10.1126/science.276.5321.2045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pic>
        <p:nvPicPr>
          <p:cNvPr id="1031" name="Picture 7" descr="https://www.science.org/cms/asset/0eea1f4d-1f85-4db3-bbb6-3ada762a3540/science.2022.377.issue-6612.cov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23060"/>
            <a:ext cx="215265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Lewy Body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05000"/>
            <a:ext cx="4354286" cy="381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60960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Spillantini</a:t>
            </a:r>
            <a:r>
              <a:rPr lang="en-US" dirty="0" smtClean="0"/>
              <a:t>, Nature, 1997</a:t>
            </a:r>
          </a:p>
        </p:txBody>
      </p:sp>
    </p:spTree>
    <p:extLst>
      <p:ext uri="{BB962C8B-B14F-4D97-AF65-F5344CB8AC3E}">
        <p14:creationId xmlns:p14="http://schemas.microsoft.com/office/powerpoint/2010/main" val="38874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of PD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89" t="19057" r="62963" b="49126"/>
          <a:stretch/>
        </p:blipFill>
        <p:spPr>
          <a:xfrm>
            <a:off x="762000" y="1600200"/>
            <a:ext cx="7467600" cy="3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6">
      <a:dk1>
        <a:srgbClr val="FFFFFF"/>
      </a:dk1>
      <a:lt1>
        <a:srgbClr val="FFFFFF"/>
      </a:lt1>
      <a:dk2>
        <a:srgbClr val="CCECFF"/>
      </a:dk2>
      <a:lt2>
        <a:srgbClr val="000000"/>
      </a:lt2>
      <a:accent1>
        <a:srgbClr val="BAE3E4"/>
      </a:accent1>
      <a:accent2>
        <a:srgbClr val="FF9900"/>
      </a:accent2>
      <a:accent3>
        <a:srgbClr val="FFFFFF"/>
      </a:accent3>
      <a:accent4>
        <a:srgbClr val="DADADA"/>
      </a:accent4>
      <a:accent5>
        <a:srgbClr val="D9EFEF"/>
      </a:accent5>
      <a:accent6>
        <a:srgbClr val="E78A00"/>
      </a:accent6>
      <a:hlink>
        <a:srgbClr val="FFCC00"/>
      </a:hlink>
      <a:folHlink>
        <a:srgbClr val="FFE98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FFFF"/>
        </a:dk1>
        <a:lt1>
          <a:srgbClr val="FFFFFF"/>
        </a:lt1>
        <a:dk2>
          <a:srgbClr val="CCECFF"/>
        </a:dk2>
        <a:lt2>
          <a:srgbClr val="808080"/>
        </a:lt2>
        <a:accent1>
          <a:srgbClr val="BAE3E4"/>
        </a:accent1>
        <a:accent2>
          <a:srgbClr val="33CCFF"/>
        </a:accent2>
        <a:accent3>
          <a:srgbClr val="FFFFFF"/>
        </a:accent3>
        <a:accent4>
          <a:srgbClr val="DADADA"/>
        </a:accent4>
        <a:accent5>
          <a:srgbClr val="D9EFEF"/>
        </a:accent5>
        <a:accent6>
          <a:srgbClr val="2DB9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66"/>
        </a:dk2>
        <a:lt2>
          <a:srgbClr val="CCECFF"/>
        </a:lt2>
        <a:accent1>
          <a:srgbClr val="BAE3E4"/>
        </a:accent1>
        <a:accent2>
          <a:srgbClr val="FF9900"/>
        </a:accent2>
        <a:accent3>
          <a:srgbClr val="AAAAB8"/>
        </a:accent3>
        <a:accent4>
          <a:srgbClr val="DADADA"/>
        </a:accent4>
        <a:accent5>
          <a:srgbClr val="D9EFEF"/>
        </a:accent5>
        <a:accent6>
          <a:srgbClr val="E78A00"/>
        </a:accent6>
        <a:hlink>
          <a:srgbClr val="FFCC00"/>
        </a:hlink>
        <a:folHlink>
          <a:srgbClr val="FFE9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FFFFFF"/>
        </a:dk1>
        <a:lt1>
          <a:srgbClr val="FFFFFF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FFFFFF"/>
        </a:dk1>
        <a:lt1>
          <a:srgbClr val="FFFFFF"/>
        </a:lt1>
        <a:dk2>
          <a:srgbClr val="CCECFF"/>
        </a:dk2>
        <a:lt2>
          <a:srgbClr val="000000"/>
        </a:lt2>
        <a:accent1>
          <a:srgbClr val="BAE3E4"/>
        </a:accent1>
        <a:accent2>
          <a:srgbClr val="FF9900"/>
        </a:accent2>
        <a:accent3>
          <a:srgbClr val="FFFFFF"/>
        </a:accent3>
        <a:accent4>
          <a:srgbClr val="DADADA"/>
        </a:accent4>
        <a:accent5>
          <a:srgbClr val="D9EFEF"/>
        </a:accent5>
        <a:accent6>
          <a:srgbClr val="E78A00"/>
        </a:accent6>
        <a:hlink>
          <a:srgbClr val="FFCC00"/>
        </a:hlink>
        <a:folHlink>
          <a:srgbClr val="FFE98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1485</Words>
  <Application>Microsoft Office PowerPoint</Application>
  <PresentationFormat>On-screen Show (4:3)</PresentationFormat>
  <Paragraphs>220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BlinkMacSystemFont</vt:lpstr>
      <vt:lpstr>Calibri</vt:lpstr>
      <vt:lpstr>Calibri Light</vt:lpstr>
      <vt:lpstr>Times New Roman</vt:lpstr>
      <vt:lpstr>Default Design</vt:lpstr>
      <vt:lpstr>  Parkinson’s disease: How Genetics is Informing Diagnosis and Treatment   </vt:lpstr>
      <vt:lpstr>Disclosures</vt:lpstr>
      <vt:lpstr>OUTLINE</vt:lpstr>
      <vt:lpstr>Diagnosis of PD</vt:lpstr>
      <vt:lpstr>PDGene</vt:lpstr>
      <vt:lpstr>Alpha-synuclein</vt:lpstr>
      <vt:lpstr>Gene Identified</vt:lpstr>
      <vt:lpstr>Lewy Body</vt:lpstr>
      <vt:lpstr>Staging of PD</vt:lpstr>
      <vt:lpstr>Staging of PD</vt:lpstr>
      <vt:lpstr>PD symptoms and staging</vt:lpstr>
      <vt:lpstr>Dopamine Transporter Imaging</vt:lpstr>
      <vt:lpstr>Too much alpha-synuclein is bad</vt:lpstr>
      <vt:lpstr>Lewy body-like pathology in long-term embryonic nigral transplants in Parkinson's disease </vt:lpstr>
      <vt:lpstr>Therapies</vt:lpstr>
      <vt:lpstr>Drugs that break up alpha-synuclein</vt:lpstr>
      <vt:lpstr>LRRK2</vt:lpstr>
      <vt:lpstr>LRRK2 phenotype</vt:lpstr>
      <vt:lpstr>What does LRRK2 do?</vt:lpstr>
      <vt:lpstr>LRRK2 studies </vt:lpstr>
      <vt:lpstr>GBA</vt:lpstr>
      <vt:lpstr>What does mutated GBA do?</vt:lpstr>
      <vt:lpstr>Therapies targeting GBA</vt:lpstr>
      <vt:lpstr>Parkinson’s Progression Markers Initiative PPMI</vt:lpstr>
      <vt:lpstr>Who is eligible?</vt:lpstr>
      <vt:lpstr>What’s involved?</vt:lpstr>
      <vt:lpstr>PowerPoint Presentation</vt:lpstr>
      <vt:lpstr>PowerPoint Presentation</vt:lpstr>
      <vt:lpstr>Skin Biopsy</vt:lpstr>
      <vt:lpstr>Skin Biopsy- RT-QuIC</vt:lpstr>
      <vt:lpstr>Caveats</vt:lpstr>
      <vt:lpstr>Neuronal Synuclein Disease (NSD)</vt:lpstr>
      <vt:lpstr>THE END</vt:lpstr>
    </vt:vector>
  </TitlesOfParts>
  <Company>BNI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Neuropub_Work1</dc:creator>
  <cp:lastModifiedBy>Eagan, Danielle - SJHMC</cp:lastModifiedBy>
  <cp:revision>145</cp:revision>
  <dcterms:created xsi:type="dcterms:W3CDTF">2005-01-14T18:25:36Z</dcterms:created>
  <dcterms:modified xsi:type="dcterms:W3CDTF">2024-01-19T17:57:19Z</dcterms:modified>
</cp:coreProperties>
</file>