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45"/>
  </p:notesMasterIdLst>
  <p:sldIdLst>
    <p:sldId id="335" r:id="rId2"/>
    <p:sldId id="336" r:id="rId3"/>
    <p:sldId id="337" r:id="rId4"/>
    <p:sldId id="338" r:id="rId5"/>
    <p:sldId id="339" r:id="rId6"/>
    <p:sldId id="340" r:id="rId7"/>
    <p:sldId id="341" r:id="rId8"/>
    <p:sldId id="342" r:id="rId9"/>
    <p:sldId id="346" r:id="rId10"/>
    <p:sldId id="347" r:id="rId11"/>
    <p:sldId id="348" r:id="rId12"/>
    <p:sldId id="380" r:id="rId13"/>
    <p:sldId id="350" r:id="rId14"/>
    <p:sldId id="351" r:id="rId15"/>
    <p:sldId id="352" r:id="rId16"/>
    <p:sldId id="353" r:id="rId17"/>
    <p:sldId id="354" r:id="rId18"/>
    <p:sldId id="355" r:id="rId19"/>
    <p:sldId id="356" r:id="rId20"/>
    <p:sldId id="357" r:id="rId21"/>
    <p:sldId id="358" r:id="rId22"/>
    <p:sldId id="359" r:id="rId23"/>
    <p:sldId id="360" r:id="rId24"/>
    <p:sldId id="361" r:id="rId25"/>
    <p:sldId id="362" r:id="rId26"/>
    <p:sldId id="363" r:id="rId27"/>
    <p:sldId id="364" r:id="rId28"/>
    <p:sldId id="365" r:id="rId29"/>
    <p:sldId id="366" r:id="rId30"/>
    <p:sldId id="367" r:id="rId31"/>
    <p:sldId id="368" r:id="rId32"/>
    <p:sldId id="369" r:id="rId33"/>
    <p:sldId id="370" r:id="rId34"/>
    <p:sldId id="371" r:id="rId35"/>
    <p:sldId id="372" r:id="rId36"/>
    <p:sldId id="373" r:id="rId37"/>
    <p:sldId id="374" r:id="rId38"/>
    <p:sldId id="375" r:id="rId39"/>
    <p:sldId id="376" r:id="rId40"/>
    <p:sldId id="377" r:id="rId41"/>
    <p:sldId id="378" r:id="rId42"/>
    <p:sldId id="381" r:id="rId43"/>
    <p:sldId id="379" r:id="rId44"/>
  </p:sldIdLst>
  <p:sldSz cx="9144000" cy="5143500" type="screen16x9"/>
  <p:notesSz cx="6858000" cy="9144000"/>
  <p:embeddedFontLst>
    <p:embeddedFont>
      <p:font typeface="Cambria" panose="02040503050406030204" pitchFamily="18" charset="0"/>
      <p:regular r:id="rId46"/>
      <p:bold r:id="rId47"/>
      <p:italic r:id="rId48"/>
      <p:boldItalic r:id="rId49"/>
    </p:embeddedFont>
    <p:embeddedFont>
      <p:font typeface="Calibri" panose="020F0502020204030204" pitchFamily="34" charset="0"/>
      <p:regular r:id="rId50"/>
      <p:bold r:id="rId51"/>
      <p:italic r:id="rId52"/>
      <p:boldItalic r:id="rId53"/>
    </p:embeddedFont>
    <p:embeddedFont>
      <p:font typeface="Arial Narrow" panose="020B0606020202030204" pitchFamily="34"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C4C5FBF-C611-413C-90F9-180BABE3EC29}">
  <a:tblStyle styleId="{CC4C5FBF-C611-413C-90F9-180BABE3EC2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51" autoAdjust="0"/>
  </p:normalViewPr>
  <p:slideViewPr>
    <p:cSldViewPr snapToGrid="0">
      <p:cViewPr varScale="1">
        <p:scale>
          <a:sx n="144" d="100"/>
          <a:sy n="144" d="100"/>
        </p:scale>
        <p:origin x="654" y="120"/>
      </p:cViewPr>
      <p:guideLst>
        <p:guide orient="horz" pos="1620"/>
        <p:guide pos="2880"/>
      </p:guideLst>
    </p:cSldViewPr>
  </p:slideViewPr>
  <p:outlineViewPr>
    <p:cViewPr>
      <p:scale>
        <a:sx n="33" d="100"/>
        <a:sy n="33" d="100"/>
      </p:scale>
      <p:origin x="0" y="-11688"/>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776823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579" name="Slide Number Placeholder 3"/>
          <p:cNvSpPr>
            <a:spLocks noGrp="1"/>
          </p:cNvSpPr>
          <p:nvPr>
            <p:ph type="sldNum" sz="quarter" idx="5"/>
          </p:nvPr>
        </p:nvSpPr>
        <p:spPr bwMode="auto">
          <a:ln>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30A53666-33A5-47EF-BF5B-E502C9875E12}" type="slidenum">
              <a:rPr lang="en-US" altLang="en-US">
                <a:latin typeface="Calibri" panose="020F0502020204030204" pitchFamily="34" charset="0"/>
              </a:rPr>
              <a:pPr/>
              <a:t>22</a:t>
            </a:fld>
            <a:endParaRPr lang="en-US" altLang="en-US">
              <a:latin typeface="Calibri" panose="020F0502020204030204" pitchFamily="34" charset="0"/>
            </a:endParaRPr>
          </a:p>
        </p:txBody>
      </p:sp>
    </p:spTree>
    <p:extLst>
      <p:ext uri="{BB962C8B-B14F-4D97-AF65-F5344CB8AC3E}">
        <p14:creationId xmlns:p14="http://schemas.microsoft.com/office/powerpoint/2010/main" val="2677279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lt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 name="Google Shape;13;p2"/>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lt1"/>
              </a:buClr>
              <a:buSzPts val="1800"/>
              <a:buNone/>
              <a:defRPr sz="1800"/>
            </a:lvl1pPr>
            <a:lvl2pPr lvl="1" algn="ctr">
              <a:lnSpc>
                <a:spcPct val="90000"/>
              </a:lnSpc>
              <a:spcBef>
                <a:spcPts val="400"/>
              </a:spcBef>
              <a:spcAft>
                <a:spcPts val="0"/>
              </a:spcAft>
              <a:buClr>
                <a:schemeClr val="lt1"/>
              </a:buClr>
              <a:buSzPts val="1500"/>
              <a:buNone/>
              <a:defRPr sz="1500"/>
            </a:lvl2pPr>
            <a:lvl3pPr lvl="2" algn="ctr">
              <a:lnSpc>
                <a:spcPct val="90000"/>
              </a:lnSpc>
              <a:spcBef>
                <a:spcPts val="400"/>
              </a:spcBef>
              <a:spcAft>
                <a:spcPts val="0"/>
              </a:spcAft>
              <a:buClr>
                <a:schemeClr val="lt1"/>
              </a:buClr>
              <a:buSzPts val="1400"/>
              <a:buNone/>
              <a:defRPr sz="1400"/>
            </a:lvl3pPr>
            <a:lvl4pPr lvl="3" algn="ctr">
              <a:lnSpc>
                <a:spcPct val="90000"/>
              </a:lnSpc>
              <a:spcBef>
                <a:spcPts val="400"/>
              </a:spcBef>
              <a:spcAft>
                <a:spcPts val="0"/>
              </a:spcAft>
              <a:buClr>
                <a:schemeClr val="lt1"/>
              </a:buClr>
              <a:buSzPts val="1200"/>
              <a:buNone/>
              <a:defRPr sz="1200"/>
            </a:lvl4pPr>
            <a:lvl5pPr lvl="4" algn="ctr">
              <a:lnSpc>
                <a:spcPct val="90000"/>
              </a:lnSpc>
              <a:spcBef>
                <a:spcPts val="400"/>
              </a:spcBef>
              <a:spcAft>
                <a:spcPts val="0"/>
              </a:spcAft>
              <a:buClr>
                <a:schemeClr val="lt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4" name="Google Shape;14;p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6" name="Google Shape;76;p12"/>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lt1"/>
              </a:buClr>
              <a:buSzPts val="1400"/>
              <a:buChar char="•"/>
              <a:defRPr/>
            </a:lvl1pPr>
            <a:lvl2pPr marL="914400" lvl="1" indent="-317500" algn="l">
              <a:lnSpc>
                <a:spcPct val="90000"/>
              </a:lnSpc>
              <a:spcBef>
                <a:spcPts val="400"/>
              </a:spcBef>
              <a:spcAft>
                <a:spcPts val="0"/>
              </a:spcAft>
              <a:buClr>
                <a:schemeClr val="lt1"/>
              </a:buClr>
              <a:buSzPts val="1400"/>
              <a:buChar char="•"/>
              <a:defRPr/>
            </a:lvl2pPr>
            <a:lvl3pPr marL="1371600" lvl="2" indent="-317500" algn="l">
              <a:lnSpc>
                <a:spcPct val="90000"/>
              </a:lnSpc>
              <a:spcBef>
                <a:spcPts val="400"/>
              </a:spcBef>
              <a:spcAft>
                <a:spcPts val="0"/>
              </a:spcAft>
              <a:buClr>
                <a:schemeClr val="lt1"/>
              </a:buClr>
              <a:buSzPts val="1400"/>
              <a:buChar char="•"/>
              <a:defRPr/>
            </a:lvl3pPr>
            <a:lvl4pPr marL="1828800" lvl="3" indent="-317500" algn="l">
              <a:lnSpc>
                <a:spcPct val="90000"/>
              </a:lnSpc>
              <a:spcBef>
                <a:spcPts val="400"/>
              </a:spcBef>
              <a:spcAft>
                <a:spcPts val="0"/>
              </a:spcAft>
              <a:buClr>
                <a:schemeClr val="lt1"/>
              </a:buClr>
              <a:buSzPts val="1400"/>
              <a:buChar char="•"/>
              <a:defRPr/>
            </a:lvl4pPr>
            <a:lvl5pPr marL="2286000" lvl="4" indent="-317500" algn="l">
              <a:lnSpc>
                <a:spcPct val="90000"/>
              </a:lnSpc>
              <a:spcBef>
                <a:spcPts val="400"/>
              </a:spcBef>
              <a:spcAft>
                <a:spcPts val="0"/>
              </a:spcAft>
              <a:buClr>
                <a:schemeClr val="lt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7" name="Google Shape;77;p1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8" name="Google Shape;78;p1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9" name="Google Shape;79;p1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 name="Google Shape;19;p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lt1"/>
              </a:buClr>
              <a:buSzPts val="1400"/>
              <a:buChar char="•"/>
              <a:defRPr/>
            </a:lvl1pPr>
            <a:lvl2pPr marL="914400" lvl="1" indent="-317500" algn="l">
              <a:lnSpc>
                <a:spcPct val="90000"/>
              </a:lnSpc>
              <a:spcBef>
                <a:spcPts val="400"/>
              </a:spcBef>
              <a:spcAft>
                <a:spcPts val="0"/>
              </a:spcAft>
              <a:buClr>
                <a:schemeClr val="lt1"/>
              </a:buClr>
              <a:buSzPts val="1400"/>
              <a:buChar char="•"/>
              <a:defRPr/>
            </a:lvl2pPr>
            <a:lvl3pPr marL="1371600" lvl="2" indent="-317500" algn="l">
              <a:lnSpc>
                <a:spcPct val="90000"/>
              </a:lnSpc>
              <a:spcBef>
                <a:spcPts val="400"/>
              </a:spcBef>
              <a:spcAft>
                <a:spcPts val="0"/>
              </a:spcAft>
              <a:buClr>
                <a:schemeClr val="lt1"/>
              </a:buClr>
              <a:buSzPts val="1400"/>
              <a:buChar char="•"/>
              <a:defRPr/>
            </a:lvl3pPr>
            <a:lvl4pPr marL="1828800" lvl="3" indent="-317500" algn="l">
              <a:lnSpc>
                <a:spcPct val="90000"/>
              </a:lnSpc>
              <a:spcBef>
                <a:spcPts val="400"/>
              </a:spcBef>
              <a:spcAft>
                <a:spcPts val="0"/>
              </a:spcAft>
              <a:buClr>
                <a:schemeClr val="lt1"/>
              </a:buClr>
              <a:buSzPts val="1400"/>
              <a:buChar char="•"/>
              <a:defRPr/>
            </a:lvl4pPr>
            <a:lvl5pPr marL="2286000" lvl="4" indent="-317500" algn="l">
              <a:lnSpc>
                <a:spcPct val="90000"/>
              </a:lnSpc>
              <a:spcBef>
                <a:spcPts val="400"/>
              </a:spcBef>
              <a:spcAft>
                <a:spcPts val="0"/>
              </a:spcAft>
              <a:buClr>
                <a:schemeClr val="lt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 name="Google Shape;20;p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5" name="Google Shape;25;p4"/>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6" name="Google Shape;26;p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8" name="Google Shape;38;p6"/>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lt1"/>
              </a:buClr>
              <a:buSzPts val="1800"/>
              <a:buNone/>
              <a:defRPr sz="1800" b="1"/>
            </a:lvl1pPr>
            <a:lvl2pPr marL="914400" lvl="1" indent="-228600" algn="l">
              <a:lnSpc>
                <a:spcPct val="90000"/>
              </a:lnSpc>
              <a:spcBef>
                <a:spcPts val="400"/>
              </a:spcBef>
              <a:spcAft>
                <a:spcPts val="0"/>
              </a:spcAft>
              <a:buClr>
                <a:schemeClr val="lt1"/>
              </a:buClr>
              <a:buSzPts val="1500"/>
              <a:buNone/>
              <a:defRPr sz="1500" b="1"/>
            </a:lvl2pPr>
            <a:lvl3pPr marL="1371600" lvl="2" indent="-228600" algn="l">
              <a:lnSpc>
                <a:spcPct val="90000"/>
              </a:lnSpc>
              <a:spcBef>
                <a:spcPts val="400"/>
              </a:spcBef>
              <a:spcAft>
                <a:spcPts val="0"/>
              </a:spcAft>
              <a:buClr>
                <a:schemeClr val="lt1"/>
              </a:buClr>
              <a:buSzPts val="1400"/>
              <a:buNone/>
              <a:defRPr sz="1400" b="1"/>
            </a:lvl3pPr>
            <a:lvl4pPr marL="1828800" lvl="3" indent="-228600" algn="l">
              <a:lnSpc>
                <a:spcPct val="90000"/>
              </a:lnSpc>
              <a:spcBef>
                <a:spcPts val="400"/>
              </a:spcBef>
              <a:spcAft>
                <a:spcPts val="0"/>
              </a:spcAft>
              <a:buClr>
                <a:schemeClr val="lt1"/>
              </a:buClr>
              <a:buSzPts val="1200"/>
              <a:buNone/>
              <a:defRPr sz="1200" b="1"/>
            </a:lvl4pPr>
            <a:lvl5pPr marL="2286000" lvl="4" indent="-228600" algn="l">
              <a:lnSpc>
                <a:spcPct val="90000"/>
              </a:lnSpc>
              <a:spcBef>
                <a:spcPts val="400"/>
              </a:spcBef>
              <a:spcAft>
                <a:spcPts val="0"/>
              </a:spcAft>
              <a:buClr>
                <a:schemeClr val="lt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9" name="Google Shape;39;p6"/>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lt1"/>
              </a:buClr>
              <a:buSzPts val="1400"/>
              <a:buChar char="•"/>
              <a:defRPr/>
            </a:lvl1pPr>
            <a:lvl2pPr marL="914400" lvl="1" indent="-317500" algn="l">
              <a:lnSpc>
                <a:spcPct val="90000"/>
              </a:lnSpc>
              <a:spcBef>
                <a:spcPts val="400"/>
              </a:spcBef>
              <a:spcAft>
                <a:spcPts val="0"/>
              </a:spcAft>
              <a:buClr>
                <a:schemeClr val="lt1"/>
              </a:buClr>
              <a:buSzPts val="1400"/>
              <a:buChar char="•"/>
              <a:defRPr/>
            </a:lvl2pPr>
            <a:lvl3pPr marL="1371600" lvl="2" indent="-317500" algn="l">
              <a:lnSpc>
                <a:spcPct val="90000"/>
              </a:lnSpc>
              <a:spcBef>
                <a:spcPts val="400"/>
              </a:spcBef>
              <a:spcAft>
                <a:spcPts val="0"/>
              </a:spcAft>
              <a:buClr>
                <a:schemeClr val="lt1"/>
              </a:buClr>
              <a:buSzPts val="1400"/>
              <a:buChar char="•"/>
              <a:defRPr/>
            </a:lvl3pPr>
            <a:lvl4pPr marL="1828800" lvl="3" indent="-317500" algn="l">
              <a:lnSpc>
                <a:spcPct val="90000"/>
              </a:lnSpc>
              <a:spcBef>
                <a:spcPts val="400"/>
              </a:spcBef>
              <a:spcAft>
                <a:spcPts val="0"/>
              </a:spcAft>
              <a:buClr>
                <a:schemeClr val="lt1"/>
              </a:buClr>
              <a:buSzPts val="1400"/>
              <a:buChar char="•"/>
              <a:defRPr/>
            </a:lvl4pPr>
            <a:lvl5pPr marL="2286000" lvl="4" indent="-317500" algn="l">
              <a:lnSpc>
                <a:spcPct val="90000"/>
              </a:lnSpc>
              <a:spcBef>
                <a:spcPts val="400"/>
              </a:spcBef>
              <a:spcAft>
                <a:spcPts val="0"/>
              </a:spcAft>
              <a:buClr>
                <a:schemeClr val="lt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 name="Google Shape;40;p6"/>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lt1"/>
              </a:buClr>
              <a:buSzPts val="1800"/>
              <a:buNone/>
              <a:defRPr sz="1800" b="1"/>
            </a:lvl1pPr>
            <a:lvl2pPr marL="914400" lvl="1" indent="-228600" algn="l">
              <a:lnSpc>
                <a:spcPct val="90000"/>
              </a:lnSpc>
              <a:spcBef>
                <a:spcPts val="400"/>
              </a:spcBef>
              <a:spcAft>
                <a:spcPts val="0"/>
              </a:spcAft>
              <a:buClr>
                <a:schemeClr val="lt1"/>
              </a:buClr>
              <a:buSzPts val="1500"/>
              <a:buNone/>
              <a:defRPr sz="1500" b="1"/>
            </a:lvl2pPr>
            <a:lvl3pPr marL="1371600" lvl="2" indent="-228600" algn="l">
              <a:lnSpc>
                <a:spcPct val="90000"/>
              </a:lnSpc>
              <a:spcBef>
                <a:spcPts val="400"/>
              </a:spcBef>
              <a:spcAft>
                <a:spcPts val="0"/>
              </a:spcAft>
              <a:buClr>
                <a:schemeClr val="lt1"/>
              </a:buClr>
              <a:buSzPts val="1400"/>
              <a:buNone/>
              <a:defRPr sz="1400" b="1"/>
            </a:lvl3pPr>
            <a:lvl4pPr marL="1828800" lvl="3" indent="-228600" algn="l">
              <a:lnSpc>
                <a:spcPct val="90000"/>
              </a:lnSpc>
              <a:spcBef>
                <a:spcPts val="400"/>
              </a:spcBef>
              <a:spcAft>
                <a:spcPts val="0"/>
              </a:spcAft>
              <a:buClr>
                <a:schemeClr val="lt1"/>
              </a:buClr>
              <a:buSzPts val="1200"/>
              <a:buNone/>
              <a:defRPr sz="1200" b="1"/>
            </a:lvl4pPr>
            <a:lvl5pPr marL="2286000" lvl="4" indent="-228600" algn="l">
              <a:lnSpc>
                <a:spcPct val="90000"/>
              </a:lnSpc>
              <a:spcBef>
                <a:spcPts val="400"/>
              </a:spcBef>
              <a:spcAft>
                <a:spcPts val="0"/>
              </a:spcAft>
              <a:buClr>
                <a:schemeClr val="lt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1" name="Google Shape;41;p6"/>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lt1"/>
              </a:buClr>
              <a:buSzPts val="1400"/>
              <a:buChar char="•"/>
              <a:defRPr/>
            </a:lvl1pPr>
            <a:lvl2pPr marL="914400" lvl="1" indent="-317500" algn="l">
              <a:lnSpc>
                <a:spcPct val="90000"/>
              </a:lnSpc>
              <a:spcBef>
                <a:spcPts val="400"/>
              </a:spcBef>
              <a:spcAft>
                <a:spcPts val="0"/>
              </a:spcAft>
              <a:buClr>
                <a:schemeClr val="lt1"/>
              </a:buClr>
              <a:buSzPts val="1400"/>
              <a:buChar char="•"/>
              <a:defRPr/>
            </a:lvl2pPr>
            <a:lvl3pPr marL="1371600" lvl="2" indent="-317500" algn="l">
              <a:lnSpc>
                <a:spcPct val="90000"/>
              </a:lnSpc>
              <a:spcBef>
                <a:spcPts val="400"/>
              </a:spcBef>
              <a:spcAft>
                <a:spcPts val="0"/>
              </a:spcAft>
              <a:buClr>
                <a:schemeClr val="lt1"/>
              </a:buClr>
              <a:buSzPts val="1400"/>
              <a:buChar char="•"/>
              <a:defRPr/>
            </a:lvl3pPr>
            <a:lvl4pPr marL="1828800" lvl="3" indent="-317500" algn="l">
              <a:lnSpc>
                <a:spcPct val="90000"/>
              </a:lnSpc>
              <a:spcBef>
                <a:spcPts val="400"/>
              </a:spcBef>
              <a:spcAft>
                <a:spcPts val="0"/>
              </a:spcAft>
              <a:buClr>
                <a:schemeClr val="lt1"/>
              </a:buClr>
              <a:buSzPts val="1400"/>
              <a:buChar char="•"/>
              <a:defRPr/>
            </a:lvl4pPr>
            <a:lvl5pPr marL="2286000" lvl="4" indent="-317500" algn="l">
              <a:lnSpc>
                <a:spcPct val="90000"/>
              </a:lnSpc>
              <a:spcBef>
                <a:spcPts val="400"/>
              </a:spcBef>
              <a:spcAft>
                <a:spcPts val="0"/>
              </a:spcAft>
              <a:buClr>
                <a:schemeClr val="lt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2" name="Google Shape;42;p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7" name="Google Shape;47;p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2" name="Google Shape;52;p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629841" y="342900"/>
            <a:ext cx="29493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6" name="Google Shape;56;p9"/>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lt1"/>
              </a:buClr>
              <a:buSzPts val="2400"/>
              <a:buChar char="•"/>
              <a:defRPr sz="2400"/>
            </a:lvl1pPr>
            <a:lvl2pPr marL="914400" lvl="1" indent="-361950" algn="l">
              <a:lnSpc>
                <a:spcPct val="90000"/>
              </a:lnSpc>
              <a:spcBef>
                <a:spcPts val="400"/>
              </a:spcBef>
              <a:spcAft>
                <a:spcPts val="0"/>
              </a:spcAft>
              <a:buClr>
                <a:schemeClr val="lt1"/>
              </a:buClr>
              <a:buSzPts val="2100"/>
              <a:buChar char="•"/>
              <a:defRPr sz="2100"/>
            </a:lvl2pPr>
            <a:lvl3pPr marL="1371600" lvl="2" indent="-342900" algn="l">
              <a:lnSpc>
                <a:spcPct val="90000"/>
              </a:lnSpc>
              <a:spcBef>
                <a:spcPts val="400"/>
              </a:spcBef>
              <a:spcAft>
                <a:spcPts val="0"/>
              </a:spcAft>
              <a:buClr>
                <a:schemeClr val="lt1"/>
              </a:buClr>
              <a:buSzPts val="1800"/>
              <a:buChar char="•"/>
              <a:defRPr sz="1800"/>
            </a:lvl3pPr>
            <a:lvl4pPr marL="1828800" lvl="3" indent="-323850" algn="l">
              <a:lnSpc>
                <a:spcPct val="90000"/>
              </a:lnSpc>
              <a:spcBef>
                <a:spcPts val="400"/>
              </a:spcBef>
              <a:spcAft>
                <a:spcPts val="0"/>
              </a:spcAft>
              <a:buClr>
                <a:schemeClr val="lt1"/>
              </a:buClr>
              <a:buSzPts val="1500"/>
              <a:buChar char="•"/>
              <a:defRPr sz="1500"/>
            </a:lvl4pPr>
            <a:lvl5pPr marL="2286000" lvl="4" indent="-323850" algn="l">
              <a:lnSpc>
                <a:spcPct val="90000"/>
              </a:lnSpc>
              <a:spcBef>
                <a:spcPts val="400"/>
              </a:spcBef>
              <a:spcAft>
                <a:spcPts val="0"/>
              </a:spcAft>
              <a:buClr>
                <a:schemeClr val="lt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57" name="Google Shape;57;p9"/>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1200"/>
              <a:buNone/>
              <a:defRPr sz="1200"/>
            </a:lvl1pPr>
            <a:lvl2pPr marL="914400" lvl="1" indent="-228600" algn="l">
              <a:lnSpc>
                <a:spcPct val="90000"/>
              </a:lnSpc>
              <a:spcBef>
                <a:spcPts val="400"/>
              </a:spcBef>
              <a:spcAft>
                <a:spcPts val="0"/>
              </a:spcAft>
              <a:buClr>
                <a:schemeClr val="lt1"/>
              </a:buClr>
              <a:buSzPts val="1100"/>
              <a:buNone/>
              <a:defRPr sz="1100"/>
            </a:lvl2pPr>
            <a:lvl3pPr marL="1371600" lvl="2" indent="-228600" algn="l">
              <a:lnSpc>
                <a:spcPct val="90000"/>
              </a:lnSpc>
              <a:spcBef>
                <a:spcPts val="400"/>
              </a:spcBef>
              <a:spcAft>
                <a:spcPts val="0"/>
              </a:spcAft>
              <a:buClr>
                <a:schemeClr val="lt1"/>
              </a:buClr>
              <a:buSzPts val="900"/>
              <a:buNone/>
              <a:defRPr sz="900"/>
            </a:lvl3pPr>
            <a:lvl4pPr marL="1828800" lvl="3" indent="-228600" algn="l">
              <a:lnSpc>
                <a:spcPct val="90000"/>
              </a:lnSpc>
              <a:spcBef>
                <a:spcPts val="400"/>
              </a:spcBef>
              <a:spcAft>
                <a:spcPts val="0"/>
              </a:spcAft>
              <a:buClr>
                <a:schemeClr val="lt1"/>
              </a:buClr>
              <a:buSzPts val="800"/>
              <a:buNone/>
              <a:defRPr sz="800"/>
            </a:lvl4pPr>
            <a:lvl5pPr marL="2286000" lvl="4" indent="-228600" algn="l">
              <a:lnSpc>
                <a:spcPct val="90000"/>
              </a:lnSpc>
              <a:spcBef>
                <a:spcPts val="400"/>
              </a:spcBef>
              <a:spcAft>
                <a:spcPts val="0"/>
              </a:spcAft>
              <a:buClr>
                <a:schemeClr val="lt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58" name="Google Shape;58;p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629841" y="342900"/>
            <a:ext cx="29493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3" name="Google Shape;63;p10"/>
          <p:cNvSpPr>
            <a:spLocks noGrp="1"/>
          </p:cNvSpPr>
          <p:nvPr>
            <p:ph type="pic" idx="2"/>
          </p:nvPr>
        </p:nvSpPr>
        <p:spPr>
          <a:xfrm>
            <a:off x="3887391" y="740569"/>
            <a:ext cx="4629300" cy="3655200"/>
          </a:xfrm>
          <a:prstGeom prst="rect">
            <a:avLst/>
          </a:prstGeom>
          <a:noFill/>
          <a:ln>
            <a:noFill/>
          </a:ln>
        </p:spPr>
      </p:sp>
      <p:sp>
        <p:nvSpPr>
          <p:cNvPr id="64" name="Google Shape;64;p10"/>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1200"/>
              <a:buNone/>
              <a:defRPr sz="1200"/>
            </a:lvl1pPr>
            <a:lvl2pPr marL="914400" lvl="1" indent="-228600" algn="l">
              <a:lnSpc>
                <a:spcPct val="90000"/>
              </a:lnSpc>
              <a:spcBef>
                <a:spcPts val="400"/>
              </a:spcBef>
              <a:spcAft>
                <a:spcPts val="0"/>
              </a:spcAft>
              <a:buClr>
                <a:schemeClr val="lt1"/>
              </a:buClr>
              <a:buSzPts val="1100"/>
              <a:buNone/>
              <a:defRPr sz="1100"/>
            </a:lvl2pPr>
            <a:lvl3pPr marL="1371600" lvl="2" indent="-228600" algn="l">
              <a:lnSpc>
                <a:spcPct val="90000"/>
              </a:lnSpc>
              <a:spcBef>
                <a:spcPts val="400"/>
              </a:spcBef>
              <a:spcAft>
                <a:spcPts val="0"/>
              </a:spcAft>
              <a:buClr>
                <a:schemeClr val="lt1"/>
              </a:buClr>
              <a:buSzPts val="900"/>
              <a:buNone/>
              <a:defRPr sz="900"/>
            </a:lvl3pPr>
            <a:lvl4pPr marL="1828800" lvl="3" indent="-228600" algn="l">
              <a:lnSpc>
                <a:spcPct val="90000"/>
              </a:lnSpc>
              <a:spcBef>
                <a:spcPts val="400"/>
              </a:spcBef>
              <a:spcAft>
                <a:spcPts val="0"/>
              </a:spcAft>
              <a:buClr>
                <a:schemeClr val="lt1"/>
              </a:buClr>
              <a:buSzPts val="800"/>
              <a:buNone/>
              <a:defRPr sz="800"/>
            </a:lvl4pPr>
            <a:lvl5pPr marL="2286000" lvl="4" indent="-228600" algn="l">
              <a:lnSpc>
                <a:spcPct val="90000"/>
              </a:lnSpc>
              <a:spcBef>
                <a:spcPts val="400"/>
              </a:spcBef>
              <a:spcAft>
                <a:spcPts val="0"/>
              </a:spcAft>
              <a:buClr>
                <a:schemeClr val="lt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5" name="Google Shape;65;p1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6" name="Google Shape;66;p1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0" name="Google Shape;70;p11"/>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lt1"/>
              </a:buClr>
              <a:buSzPts val="1400"/>
              <a:buChar char="•"/>
              <a:defRPr/>
            </a:lvl1pPr>
            <a:lvl2pPr marL="914400" lvl="1" indent="-317500" algn="l">
              <a:lnSpc>
                <a:spcPct val="90000"/>
              </a:lnSpc>
              <a:spcBef>
                <a:spcPts val="400"/>
              </a:spcBef>
              <a:spcAft>
                <a:spcPts val="0"/>
              </a:spcAft>
              <a:buClr>
                <a:schemeClr val="lt1"/>
              </a:buClr>
              <a:buSzPts val="1400"/>
              <a:buChar char="•"/>
              <a:defRPr/>
            </a:lvl2pPr>
            <a:lvl3pPr marL="1371600" lvl="2" indent="-317500" algn="l">
              <a:lnSpc>
                <a:spcPct val="90000"/>
              </a:lnSpc>
              <a:spcBef>
                <a:spcPts val="400"/>
              </a:spcBef>
              <a:spcAft>
                <a:spcPts val="0"/>
              </a:spcAft>
              <a:buClr>
                <a:schemeClr val="lt1"/>
              </a:buClr>
              <a:buSzPts val="1400"/>
              <a:buChar char="•"/>
              <a:defRPr/>
            </a:lvl3pPr>
            <a:lvl4pPr marL="1828800" lvl="3" indent="-317500" algn="l">
              <a:lnSpc>
                <a:spcPct val="90000"/>
              </a:lnSpc>
              <a:spcBef>
                <a:spcPts val="400"/>
              </a:spcBef>
              <a:spcAft>
                <a:spcPts val="0"/>
              </a:spcAft>
              <a:buClr>
                <a:schemeClr val="lt1"/>
              </a:buClr>
              <a:buSzPts val="1400"/>
              <a:buChar char="•"/>
              <a:defRPr/>
            </a:lvl4pPr>
            <a:lvl5pPr marL="2286000" lvl="4" indent="-317500" algn="l">
              <a:lnSpc>
                <a:spcPct val="90000"/>
              </a:lnSpc>
              <a:spcBef>
                <a:spcPts val="400"/>
              </a:spcBef>
              <a:spcAft>
                <a:spcPts val="0"/>
              </a:spcAft>
              <a:buClr>
                <a:schemeClr val="lt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1" name="Google Shape;71;p1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2" name="Google Shape;72;p1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lt1"/>
              </a:buClr>
              <a:buSzPts val="3300"/>
              <a:buFont typeface="Calibri"/>
              <a:buNone/>
              <a:defRPr sz="3300" b="0" i="0" u="none" strike="noStrike" cap="none">
                <a:solidFill>
                  <a:schemeClr val="l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lt1"/>
              </a:buClr>
              <a:buSzPts val="2100"/>
              <a:buFont typeface="Arial"/>
              <a:buChar char="•"/>
              <a:defRPr sz="21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1"/>
          <p:cNvSpPr/>
          <p:nvPr/>
        </p:nvSpPr>
        <p:spPr>
          <a:xfrm>
            <a:off x="0" y="4693280"/>
            <a:ext cx="9144000" cy="4503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9" name="Google Shape;9;p1"/>
          <p:cNvCxnSpPr/>
          <p:nvPr/>
        </p:nvCxnSpPr>
        <p:spPr>
          <a:xfrm>
            <a:off x="0" y="4693280"/>
            <a:ext cx="9144000" cy="0"/>
          </a:xfrm>
          <a:prstGeom prst="straightConnector1">
            <a:avLst/>
          </a:prstGeom>
          <a:noFill/>
          <a:ln w="38100" cap="flat" cmpd="sng">
            <a:solidFill>
              <a:srgbClr val="0070C0"/>
            </a:solidFill>
            <a:prstDash val="solid"/>
            <a:miter lim="800000"/>
            <a:headEnd type="none" w="sm" len="sm"/>
            <a:tailEnd type="none" w="sm" len="sm"/>
          </a:ln>
        </p:spPr>
      </p:cxnSp>
      <p:pic>
        <p:nvPicPr>
          <p:cNvPr id="10" name="Google Shape;10;p1" descr="A black and white logo&#10;&#10;Description automatically generated with low confidence"/>
          <p:cNvPicPr preferRelativeResize="0"/>
          <p:nvPr/>
        </p:nvPicPr>
        <p:blipFill rotWithShape="1">
          <a:blip r:embed="rId12">
            <a:alphaModFix/>
          </a:blip>
          <a:srcRect/>
          <a:stretch/>
        </p:blipFill>
        <p:spPr>
          <a:xfrm>
            <a:off x="628650" y="4737436"/>
            <a:ext cx="1213212" cy="34116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oleObject" Target="../embeddings/oleObject1.bin"/><Relationship Id="rId4" Type="http://schemas.openxmlformats.org/officeDocument/2006/relationships/image" Target="../media/image13.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71700" y="2571750"/>
            <a:ext cx="5429250" cy="1314450"/>
          </a:xfrm>
        </p:spPr>
        <p:txBody>
          <a:bodyPr>
            <a:normAutofit/>
          </a:bodyPr>
          <a:lstStyle/>
          <a:p>
            <a:pPr marL="0" lvl="0" indent="0">
              <a:lnSpc>
                <a:spcPct val="100000"/>
              </a:lnSpc>
              <a:spcBef>
                <a:spcPts val="0"/>
              </a:spcBef>
              <a:buClr>
                <a:srgbClr val="888888"/>
              </a:buClr>
              <a:buSzPct val="100000"/>
            </a:pPr>
            <a:r>
              <a:rPr lang="en-US" dirty="0">
                <a:latin typeface="Arial Narrow"/>
                <a:ea typeface="Arial Narrow"/>
                <a:cs typeface="Arial Narrow"/>
                <a:sym typeface="Arial Narrow"/>
              </a:rPr>
              <a:t>Marwan Noel </a:t>
            </a:r>
            <a:r>
              <a:rPr lang="en-US" dirty="0" err="1">
                <a:latin typeface="Arial Narrow"/>
                <a:ea typeface="Arial Narrow"/>
                <a:cs typeface="Arial Narrow"/>
                <a:sym typeface="Arial Narrow"/>
              </a:rPr>
              <a:t>Sabbagh</a:t>
            </a:r>
            <a:r>
              <a:rPr lang="en-US" dirty="0">
                <a:latin typeface="Arial Narrow"/>
                <a:ea typeface="Arial Narrow"/>
                <a:cs typeface="Arial Narrow"/>
                <a:sym typeface="Arial Narrow"/>
              </a:rPr>
              <a:t> MD, FAAN, FANA</a:t>
            </a:r>
          </a:p>
          <a:p>
            <a:pPr marL="0" lvl="0" indent="0">
              <a:lnSpc>
                <a:spcPct val="100000"/>
              </a:lnSpc>
              <a:spcBef>
                <a:spcPts val="0"/>
              </a:spcBef>
              <a:buClr>
                <a:srgbClr val="888888"/>
              </a:buClr>
              <a:buSzPct val="100000"/>
            </a:pPr>
            <a:r>
              <a:rPr lang="en-US" dirty="0">
                <a:latin typeface="Arial Narrow"/>
                <a:ea typeface="Arial Narrow"/>
                <a:cs typeface="Arial Narrow"/>
                <a:sym typeface="Arial Narrow"/>
              </a:rPr>
              <a:t>Moreno Family Chair of Alzheimer’s Research        </a:t>
            </a:r>
          </a:p>
          <a:p>
            <a:pPr marL="0" lvl="0" indent="0">
              <a:lnSpc>
                <a:spcPct val="100000"/>
              </a:lnSpc>
              <a:spcBef>
                <a:spcPts val="496"/>
              </a:spcBef>
              <a:buClr>
                <a:srgbClr val="888888"/>
              </a:buClr>
              <a:buSzPct val="100000"/>
            </a:pPr>
            <a:r>
              <a:rPr lang="en-US" dirty="0">
                <a:latin typeface="Arial Narrow"/>
                <a:ea typeface="Arial Narrow"/>
                <a:cs typeface="Arial Narrow"/>
                <a:sym typeface="Arial Narrow"/>
              </a:rPr>
              <a:t>Vice Chair for Research and Professor of Neurology</a:t>
            </a:r>
          </a:p>
          <a:p>
            <a:pPr marL="0" lvl="0" indent="0">
              <a:lnSpc>
                <a:spcPct val="100000"/>
              </a:lnSpc>
              <a:spcBef>
                <a:spcPts val="496"/>
              </a:spcBef>
              <a:buClr>
                <a:srgbClr val="888888"/>
              </a:buClr>
              <a:buSzPct val="100000"/>
            </a:pPr>
            <a:r>
              <a:rPr lang="en-US" dirty="0">
                <a:latin typeface="Arial Narrow"/>
                <a:ea typeface="Arial Narrow"/>
                <a:cs typeface="Arial Narrow"/>
                <a:sym typeface="Arial Narrow"/>
              </a:rPr>
              <a:t>Director of the Applied Alzheimer’s Research Laboratory</a:t>
            </a:r>
          </a:p>
          <a:p>
            <a:endParaRPr lang="en-US" dirty="0"/>
          </a:p>
        </p:txBody>
      </p:sp>
      <p:sp>
        <p:nvSpPr>
          <p:cNvPr id="4" name="Title 1"/>
          <p:cNvSpPr>
            <a:spLocks noGrp="1"/>
          </p:cNvSpPr>
          <p:nvPr>
            <p:ph type="ctrTitle"/>
          </p:nvPr>
        </p:nvSpPr>
        <p:spPr>
          <a:xfrm>
            <a:off x="1657350" y="1257300"/>
            <a:ext cx="5772150" cy="1102519"/>
          </a:xfrm>
        </p:spPr>
        <p:txBody>
          <a:bodyPr>
            <a:normAutofit fontScale="90000"/>
          </a:bodyPr>
          <a:lstStyle/>
          <a:p>
            <a:pPr algn="ctr"/>
            <a:r>
              <a:rPr lang="en-US" dirty="0" smtClean="0"/>
              <a:t>APPLYING TRANSLATIONAL MEDICINE TO REPURPOSE CANCER DRUGS FOR ALZHEIMER’S DISEASE</a:t>
            </a:r>
            <a:endParaRPr lang="en-US" dirty="0"/>
          </a:p>
        </p:txBody>
      </p:sp>
    </p:spTree>
    <p:extLst>
      <p:ext uri="{BB962C8B-B14F-4D97-AF65-F5344CB8AC3E}">
        <p14:creationId xmlns:p14="http://schemas.microsoft.com/office/powerpoint/2010/main" val="3937098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6411" y="1791182"/>
            <a:ext cx="6172200" cy="628650"/>
          </a:xfrm>
        </p:spPr>
        <p:txBody>
          <a:bodyPr>
            <a:normAutofit fontScale="90000"/>
          </a:bodyPr>
          <a:lstStyle/>
          <a:p>
            <a:r>
              <a:rPr lang="en-US" dirty="0" smtClean="0"/>
              <a:t>Transition to clinical research from the lab: IND and phase I,II, III Clinical trials </a:t>
            </a:r>
            <a:endParaRPr lang="en-US" dirty="0"/>
          </a:p>
        </p:txBody>
      </p:sp>
    </p:spTree>
    <p:extLst>
      <p:ext uri="{BB962C8B-B14F-4D97-AF65-F5344CB8AC3E}">
        <p14:creationId xmlns:p14="http://schemas.microsoft.com/office/powerpoint/2010/main" val="1779384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mmon Problems to Avoid with IND Applications for New Drugs and Biologics  - Criterion E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257" y="1602371"/>
            <a:ext cx="6521399" cy="2264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156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Lifecycle from Drug Development Through Approval Processes | American  Pharmaceutical Review - The Review of American Pharmaceutical Business &amp;  Techn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522" y="177166"/>
            <a:ext cx="6937513" cy="4373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913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943100"/>
            <a:ext cx="6172200" cy="628650"/>
          </a:xfrm>
        </p:spPr>
        <p:txBody>
          <a:bodyPr>
            <a:normAutofit fontScale="90000"/>
          </a:bodyPr>
          <a:lstStyle/>
          <a:p>
            <a:r>
              <a:rPr lang="en-US" dirty="0"/>
              <a:t>Examples of repurposed drugs in the treatment of Alzheimer’s disease</a:t>
            </a:r>
          </a:p>
        </p:txBody>
      </p:sp>
    </p:spTree>
    <p:extLst>
      <p:ext uri="{BB962C8B-B14F-4D97-AF65-F5344CB8AC3E}">
        <p14:creationId xmlns:p14="http://schemas.microsoft.com/office/powerpoint/2010/main" val="2651610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Thalidomide? Really?</a:t>
            </a:r>
          </a:p>
        </p:txBody>
      </p:sp>
      <p:sp>
        <p:nvSpPr>
          <p:cNvPr id="6" name="Content Placeholder 5"/>
          <p:cNvSpPr>
            <a:spLocks noGrp="1"/>
          </p:cNvSpPr>
          <p:nvPr>
            <p:ph sz="quarter" idx="4"/>
          </p:nvPr>
        </p:nvSpPr>
        <p:spPr/>
        <p:txBody>
          <a:bodyPr>
            <a:normAutofit fontScale="92500" lnSpcReduction="20000"/>
          </a:bodyPr>
          <a:lstStyle/>
          <a:p>
            <a:r>
              <a:rPr lang="en-US" dirty="0"/>
              <a:t>Approved in the 1950s for hyperemesis </a:t>
            </a:r>
            <a:r>
              <a:rPr lang="en-US" dirty="0" err="1"/>
              <a:t>gravidarium</a:t>
            </a:r>
            <a:endParaRPr lang="en-US" dirty="0"/>
          </a:p>
          <a:p>
            <a:r>
              <a:rPr lang="en-US" dirty="0"/>
              <a:t>Removed from the market in 1960s devastating birth defects</a:t>
            </a:r>
          </a:p>
          <a:p>
            <a:r>
              <a:rPr lang="en-US" dirty="0"/>
              <a:t>Re-introduced in 1997 for the treatment of multiple myeloma</a:t>
            </a:r>
          </a:p>
          <a:p>
            <a:r>
              <a:rPr lang="en-US" dirty="0"/>
              <a:t>Still used and marketed but with severe restrictions and limitations and patient protections</a:t>
            </a:r>
          </a:p>
        </p:txBody>
      </p:sp>
      <p:pic>
        <p:nvPicPr>
          <p:cNvPr id="7" name="Picture 2" descr="What is thalidomide? | Thalidomid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238971" y="1907977"/>
            <a:ext cx="1524000" cy="240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864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look at Cancer drugs to treat AD </a:t>
            </a:r>
            <a:endParaRPr lang="en-US" dirty="0"/>
          </a:p>
        </p:txBody>
      </p:sp>
      <p:sp>
        <p:nvSpPr>
          <p:cNvPr id="3" name="Content Placeholder 2"/>
          <p:cNvSpPr>
            <a:spLocks noGrp="1"/>
          </p:cNvSpPr>
          <p:nvPr>
            <p:ph idx="1"/>
          </p:nvPr>
        </p:nvSpPr>
        <p:spPr/>
        <p:txBody>
          <a:bodyPr>
            <a:normAutofit/>
          </a:bodyPr>
          <a:lstStyle/>
          <a:p>
            <a:r>
              <a:rPr lang="en-US" dirty="0" smtClean="0"/>
              <a:t>Mechanistic overlap</a:t>
            </a:r>
          </a:p>
          <a:p>
            <a:pPr lvl="1"/>
            <a:r>
              <a:rPr lang="en-US" dirty="0" smtClean="0"/>
              <a:t>Tyrosine kinase inhibitors (</a:t>
            </a:r>
            <a:r>
              <a:rPr lang="en-US" dirty="0" err="1" smtClean="0"/>
              <a:t>mastinib</a:t>
            </a:r>
            <a:r>
              <a:rPr lang="en-US" dirty="0" smtClean="0"/>
              <a:t>, </a:t>
            </a:r>
            <a:r>
              <a:rPr lang="en-US" dirty="0" err="1" smtClean="0"/>
              <a:t>nilotinib</a:t>
            </a:r>
            <a:r>
              <a:rPr lang="en-US" dirty="0" smtClean="0"/>
              <a:t>) developed for cancer  might work in AD </a:t>
            </a:r>
          </a:p>
          <a:p>
            <a:pPr lvl="1"/>
            <a:r>
              <a:rPr lang="en-US" dirty="0"/>
              <a:t>TKI’s also inhibit the Fyn tyrosine protein kinases, which allow for reduced phosphorylation in the body, regulating cell proliferation (cite FYN). Not only do TKI’s inhibit the Fyn signaling pathway, disrupting the </a:t>
            </a:r>
            <a:r>
              <a:rPr lang="en-US" dirty="0" err="1"/>
              <a:t>Aß</a:t>
            </a:r>
            <a:r>
              <a:rPr lang="en-US" dirty="0"/>
              <a:t> signaling cascade, but they also exert a neuroprotective effect via the activity with mast cells and other non-neuronal cells in the body </a:t>
            </a:r>
            <a:endParaRPr lang="en-US" dirty="0" smtClean="0"/>
          </a:p>
          <a:p>
            <a:pPr lvl="1"/>
            <a:r>
              <a:rPr lang="en-US" dirty="0" smtClean="0"/>
              <a:t>Inflammation is noted in both</a:t>
            </a:r>
          </a:p>
        </p:txBody>
      </p:sp>
    </p:spTree>
    <p:extLst>
      <p:ext uri="{BB962C8B-B14F-4D97-AF65-F5344CB8AC3E}">
        <p14:creationId xmlns:p14="http://schemas.microsoft.com/office/powerpoint/2010/main" val="1147047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Tyrosine Kinase Inhibitors and AD</a:t>
            </a:r>
            <a:endParaRPr lang="en-US" dirty="0"/>
          </a:p>
        </p:txBody>
      </p:sp>
      <p:sp>
        <p:nvSpPr>
          <p:cNvPr id="3" name="Content Placeholder 2"/>
          <p:cNvSpPr>
            <a:spLocks noGrp="1"/>
          </p:cNvSpPr>
          <p:nvPr>
            <p:ph idx="1"/>
          </p:nvPr>
        </p:nvSpPr>
        <p:spPr/>
        <p:txBody>
          <a:bodyPr>
            <a:normAutofit/>
          </a:bodyPr>
          <a:lstStyle/>
          <a:p>
            <a:r>
              <a:rPr lang="en-US" dirty="0" smtClean="0"/>
              <a:t>regulation </a:t>
            </a:r>
            <a:r>
              <a:rPr lang="en-US" dirty="0"/>
              <a:t>of intracellular pathways leading to </a:t>
            </a:r>
            <a:r>
              <a:rPr lang="en-US" dirty="0" err="1"/>
              <a:t>hyperphosphorylation</a:t>
            </a:r>
            <a:r>
              <a:rPr lang="en-US" dirty="0"/>
              <a:t>; </a:t>
            </a:r>
            <a:endParaRPr lang="en-US" dirty="0" smtClean="0"/>
          </a:p>
          <a:p>
            <a:r>
              <a:rPr lang="en-US" dirty="0" smtClean="0"/>
              <a:t>activation </a:t>
            </a:r>
            <a:r>
              <a:rPr lang="en-US" dirty="0"/>
              <a:t>of autophagy to regulate protein aggregates (mostly </a:t>
            </a:r>
            <a:r>
              <a:rPr lang="en-US" dirty="0" err="1"/>
              <a:t>intraneuronal</a:t>
            </a:r>
            <a:r>
              <a:rPr lang="en-US" dirty="0"/>
              <a:t> aggregates); and </a:t>
            </a:r>
            <a:endParaRPr lang="en-US" dirty="0" smtClean="0"/>
          </a:p>
          <a:p>
            <a:r>
              <a:rPr lang="en-US" dirty="0" smtClean="0"/>
              <a:t>regulation </a:t>
            </a:r>
            <a:r>
              <a:rPr lang="en-US" dirty="0"/>
              <a:t>of </a:t>
            </a:r>
            <a:r>
              <a:rPr lang="en-US" dirty="0" err="1"/>
              <a:t>astrogliosis</a:t>
            </a:r>
            <a:r>
              <a:rPr lang="en-US" dirty="0"/>
              <a:t> (astrocytes express high levels of EGFR). </a:t>
            </a:r>
            <a:endParaRPr lang="en-US" dirty="0" smtClean="0"/>
          </a:p>
          <a:p>
            <a:pPr lvl="1"/>
            <a:r>
              <a:rPr lang="en-US" dirty="0" smtClean="0"/>
              <a:t>For </a:t>
            </a:r>
            <a:r>
              <a:rPr lang="en-US" dirty="0"/>
              <a:t>example, EGFR signaling can be activated by oligomeric </a:t>
            </a:r>
            <a:r>
              <a:rPr lang="en-US" dirty="0" err="1"/>
              <a:t>Abeta</a:t>
            </a:r>
            <a:r>
              <a:rPr lang="en-US" dirty="0"/>
              <a:t> in vitro, and EGFR inhibitors improved cognitive measures and AD-like pathologies in animal models. But the effects in clinical trials were mixed... likely due to issues with patient selection</a:t>
            </a:r>
          </a:p>
        </p:txBody>
      </p:sp>
    </p:spTree>
    <p:extLst>
      <p:ext uri="{BB962C8B-B14F-4D97-AF65-F5344CB8AC3E}">
        <p14:creationId xmlns:p14="http://schemas.microsoft.com/office/powerpoint/2010/main" val="3359240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691312"/>
            <a:ext cx="7447721" cy="1102519"/>
          </a:xfrm>
        </p:spPr>
        <p:txBody>
          <a:bodyPr rtlCol="0">
            <a:noAutofit/>
          </a:bodyPr>
          <a:lstStyle/>
          <a:p>
            <a:pPr algn="ctr">
              <a:defRPr/>
            </a:pPr>
            <a:r>
              <a:rPr lang="en-US" sz="3200" dirty="0"/>
              <a:t>Repurposing drug for AD: thalidomide</a:t>
            </a:r>
            <a:br>
              <a:rPr lang="en-US" sz="3200" dirty="0"/>
            </a:br>
            <a:r>
              <a:rPr lang="en-US" sz="3200" dirty="0"/>
              <a:t/>
            </a:r>
            <a:br>
              <a:rPr lang="en-US" sz="3200" dirty="0"/>
            </a:br>
            <a:r>
              <a:rPr lang="en-US" sz="3200" dirty="0" err="1">
                <a:solidFill>
                  <a:srgbClr val="00FFFF"/>
                </a:solidFill>
              </a:rPr>
              <a:t>Thalidomide</a:t>
            </a:r>
            <a:r>
              <a:rPr lang="en-US" sz="3200" dirty="0">
                <a:solidFill>
                  <a:srgbClr val="00FFFF"/>
                </a:solidFill>
              </a:rPr>
              <a:t> as a BACE 1 inhibitor: rationale and justification for a randomized clinical trial.</a:t>
            </a:r>
          </a:p>
        </p:txBody>
      </p:sp>
      <p:sp>
        <p:nvSpPr>
          <p:cNvPr id="14338" name="Subtitle 2"/>
          <p:cNvSpPr>
            <a:spLocks noGrp="1"/>
          </p:cNvSpPr>
          <p:nvPr>
            <p:ph type="subTitle" idx="1"/>
          </p:nvPr>
        </p:nvSpPr>
        <p:spPr>
          <a:xfrm>
            <a:off x="1477617" y="3363386"/>
            <a:ext cx="6367669" cy="1314450"/>
          </a:xfrm>
        </p:spPr>
        <p:txBody>
          <a:bodyPr>
            <a:normAutofit fontScale="92500" lnSpcReduction="10000"/>
          </a:bodyPr>
          <a:lstStyle/>
          <a:p>
            <a:pPr>
              <a:lnSpc>
                <a:spcPct val="80000"/>
              </a:lnSpc>
            </a:pPr>
            <a:r>
              <a:rPr lang="en-US" sz="1350" dirty="0"/>
              <a:t>NIH R01:5 R01 AG034155-02</a:t>
            </a:r>
            <a:br>
              <a:rPr lang="en-US" sz="1350" dirty="0"/>
            </a:br>
            <a:r>
              <a:rPr lang="en-US" sz="1350" dirty="0"/>
              <a:t>Status Application awarded.</a:t>
            </a:r>
            <a:br>
              <a:rPr lang="en-US" sz="1350" dirty="0"/>
            </a:br>
            <a:r>
              <a:rPr lang="en-US" sz="1350" dirty="0"/>
              <a:t/>
            </a:r>
            <a:br>
              <a:rPr lang="en-US" sz="1350" dirty="0"/>
            </a:br>
            <a:r>
              <a:rPr lang="en-US" sz="1350" dirty="0"/>
              <a:t>Project Title: Study on Thalidomide as BACE1 inhibitor in Alzheimer's disease</a:t>
            </a:r>
            <a:br>
              <a:rPr lang="en-US" sz="1350" dirty="0"/>
            </a:br>
            <a:r>
              <a:rPr lang="en-US" sz="1350" dirty="0"/>
              <a:t>PI Name: SABBAGH, MARWAN N</a:t>
            </a:r>
            <a:br>
              <a:rPr lang="en-US" sz="1350" dirty="0"/>
            </a:br>
            <a:r>
              <a:rPr lang="en-US" sz="1350" dirty="0"/>
              <a:t>NIH Appl. ID7933771</a:t>
            </a:r>
            <a:br>
              <a:rPr lang="en-US" sz="1350" dirty="0"/>
            </a:br>
            <a:r>
              <a:rPr lang="en-US" sz="1350" dirty="0"/>
              <a:t>Application ID5 R01 AG034155-02</a:t>
            </a:r>
            <a:br>
              <a:rPr lang="en-US" sz="1350" dirty="0"/>
            </a:br>
            <a:r>
              <a:rPr lang="en-US" sz="1350" dirty="0"/>
              <a:t>9/1/2009-08/31/2013</a:t>
            </a:r>
            <a:endParaRPr lang="en-US" altLang="en-US" sz="1350" dirty="0">
              <a:solidFill>
                <a:srgbClr val="898989"/>
              </a:solidFill>
            </a:endParaRPr>
          </a:p>
          <a:p>
            <a:pPr eaLnBrk="1" hangingPunct="1">
              <a:lnSpc>
                <a:spcPct val="80000"/>
              </a:lnSpc>
            </a:pPr>
            <a:endParaRPr lang="en-US" altLang="en-US" sz="1350" dirty="0">
              <a:solidFill>
                <a:srgbClr val="898989"/>
              </a:solidFill>
            </a:endParaRPr>
          </a:p>
        </p:txBody>
      </p:sp>
    </p:spTree>
    <p:extLst>
      <p:ext uri="{BB962C8B-B14F-4D97-AF65-F5344CB8AC3E}">
        <p14:creationId xmlns:p14="http://schemas.microsoft.com/office/powerpoint/2010/main" val="3388933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0" y="0"/>
            <a:ext cx="1649896" cy="549965"/>
          </a:xfrm>
        </p:spPr>
        <p:txBody>
          <a:bodyPr>
            <a:normAutofit/>
          </a:bodyPr>
          <a:lstStyle/>
          <a:p>
            <a:pPr eaLnBrk="1" hangingPunct="1"/>
            <a:r>
              <a:rPr lang="en-US" altLang="en-US" sz="1600" dirty="0"/>
              <a:t>Abstract</a:t>
            </a:r>
          </a:p>
        </p:txBody>
      </p:sp>
      <p:sp>
        <p:nvSpPr>
          <p:cNvPr id="15362" name="Content Placeholder 2"/>
          <p:cNvSpPr>
            <a:spLocks noGrp="1"/>
          </p:cNvSpPr>
          <p:nvPr>
            <p:ph idx="1"/>
          </p:nvPr>
        </p:nvSpPr>
        <p:spPr>
          <a:xfrm>
            <a:off x="99391" y="404192"/>
            <a:ext cx="8951844" cy="4472608"/>
          </a:xfrm>
        </p:spPr>
        <p:txBody>
          <a:bodyPr>
            <a:normAutofit fontScale="55000" lnSpcReduction="20000"/>
          </a:bodyPr>
          <a:lstStyle/>
          <a:p>
            <a:pPr marL="0" indent="0">
              <a:buNone/>
            </a:pPr>
            <a:r>
              <a:rPr lang="en-US" altLang="en-US" sz="2000" b="1" dirty="0">
                <a:solidFill>
                  <a:schemeClr val="bg1"/>
                </a:solidFill>
              </a:rPr>
              <a:t>Background</a:t>
            </a:r>
            <a:r>
              <a:rPr lang="en-US" altLang="en-US" sz="2000" dirty="0">
                <a:solidFill>
                  <a:schemeClr val="bg1"/>
                </a:solidFill>
              </a:rPr>
              <a:t>:	- Aβ has long been considered the pathological hallmark of AD</a:t>
            </a:r>
          </a:p>
          <a:p>
            <a:pPr marL="0" indent="0">
              <a:buNone/>
            </a:pPr>
            <a:r>
              <a:rPr lang="en-US" altLang="en-US" sz="2000" dirty="0">
                <a:solidFill>
                  <a:schemeClr val="bg1"/>
                </a:solidFill>
              </a:rPr>
              <a:t>		- Aβ is derived from the amyloid precursor protein (APP)</a:t>
            </a:r>
          </a:p>
          <a:p>
            <a:pPr marL="0" indent="0">
              <a:buNone/>
            </a:pPr>
            <a:r>
              <a:rPr lang="en-US" altLang="en-US" sz="2000" dirty="0">
                <a:solidFill>
                  <a:schemeClr val="bg1"/>
                </a:solidFill>
              </a:rPr>
              <a:t>		- beta-secretase (BACE1) is the rate-limiting enzyme in APP processing for A</a:t>
            </a:r>
            <a:r>
              <a:rPr lang="el-GR" altLang="en-US" sz="2000" dirty="0">
                <a:solidFill>
                  <a:schemeClr val="bg1"/>
                </a:solidFill>
              </a:rPr>
              <a:t>β</a:t>
            </a:r>
            <a:r>
              <a:rPr lang="en-US" altLang="en-US" sz="2000" dirty="0">
                <a:solidFill>
                  <a:schemeClr val="bg1"/>
                </a:solidFill>
              </a:rPr>
              <a:t> synthesis </a:t>
            </a:r>
          </a:p>
          <a:p>
            <a:pPr marL="0" indent="0">
              <a:buNone/>
            </a:pPr>
            <a:r>
              <a:rPr lang="en-US" altLang="en-US" sz="2000" dirty="0">
                <a:solidFill>
                  <a:schemeClr val="bg1"/>
                </a:solidFill>
              </a:rPr>
              <a:t>		- BACE1 activity was significantly increased in post-mortem sporadic AD brain samples</a:t>
            </a:r>
          </a:p>
          <a:p>
            <a:pPr marL="0" indent="0">
              <a:buNone/>
            </a:pPr>
            <a:r>
              <a:rPr lang="en-US" altLang="en-US" sz="2000" dirty="0">
                <a:solidFill>
                  <a:schemeClr val="bg1"/>
                </a:solidFill>
              </a:rPr>
              <a:t>		- thus, BACE1 inhibitors tested in pilot clinical trials are of clinical relevance for the treatment of AD</a:t>
            </a:r>
          </a:p>
          <a:p>
            <a:pPr marL="0" indent="0">
              <a:buNone/>
            </a:pPr>
            <a:r>
              <a:rPr lang="en-US" altLang="en-US" sz="2000" b="1" dirty="0">
                <a:solidFill>
                  <a:schemeClr val="bg1"/>
                </a:solidFill>
              </a:rPr>
              <a:t>Objective:</a:t>
            </a:r>
            <a:r>
              <a:rPr lang="en-US" altLang="en-US" sz="2000" dirty="0">
                <a:solidFill>
                  <a:schemeClr val="bg1"/>
                </a:solidFill>
              </a:rPr>
              <a:t> 	- We and others have discovered that blocking TNF signaling reduces amyloid plaques and Aβ production through the inhibition of </a:t>
            </a:r>
            <a:r>
              <a:rPr lang="en-US" altLang="en-US" sz="2000" dirty="0" smtClean="0">
                <a:solidFill>
                  <a:schemeClr val="bg1"/>
                </a:solidFill>
              </a:rPr>
              <a:t>  </a:t>
            </a:r>
            <a:r>
              <a:rPr lang="en-US" altLang="en-US" sz="2000" dirty="0">
                <a:solidFill>
                  <a:schemeClr val="bg1"/>
                </a:solidFill>
              </a:rPr>
              <a:t>BACE1 in AD transgenic mice</a:t>
            </a:r>
          </a:p>
          <a:p>
            <a:pPr marL="0" indent="0">
              <a:buNone/>
            </a:pPr>
            <a:r>
              <a:rPr lang="en-US" altLang="en-US" sz="2000" dirty="0">
                <a:solidFill>
                  <a:schemeClr val="bg1"/>
                </a:solidFill>
              </a:rPr>
              <a:t>		- A clinical study has also demonstrated that the TNF fusion protein antagonist, </a:t>
            </a:r>
            <a:r>
              <a:rPr lang="en-US" altLang="en-US" sz="2000" dirty="0" err="1">
                <a:solidFill>
                  <a:schemeClr val="bg1"/>
                </a:solidFill>
              </a:rPr>
              <a:t>Enteracept</a:t>
            </a:r>
            <a:r>
              <a:rPr lang="en-US" altLang="en-US" sz="2000" dirty="0">
                <a:solidFill>
                  <a:schemeClr val="bg1"/>
                </a:solidFill>
              </a:rPr>
              <a:t>, was beneficial to one AD case.  		  However, </a:t>
            </a:r>
            <a:r>
              <a:rPr lang="en-US" altLang="en-US" sz="2000" dirty="0" err="1">
                <a:solidFill>
                  <a:schemeClr val="bg1"/>
                </a:solidFill>
              </a:rPr>
              <a:t>Enteracept</a:t>
            </a:r>
            <a:r>
              <a:rPr lang="en-US" altLang="en-US" sz="2000" dirty="0">
                <a:solidFill>
                  <a:schemeClr val="bg1"/>
                </a:solidFill>
              </a:rPr>
              <a:t> cannot penetrate the brain blood barrier (BBB), and peri-cervical injections may carry potential risks</a:t>
            </a:r>
          </a:p>
          <a:p>
            <a:pPr marL="0" indent="0">
              <a:buNone/>
            </a:pPr>
            <a:r>
              <a:rPr lang="en-US" altLang="en-US" sz="2000" dirty="0">
                <a:solidFill>
                  <a:schemeClr val="bg1"/>
                </a:solidFill>
              </a:rPr>
              <a:t>		- thus, we decided to test the inhibition of BACE1 and specific downstream pathways using the TNF inhibitor Thalidomide</a:t>
            </a:r>
          </a:p>
          <a:p>
            <a:pPr marL="0" indent="0">
              <a:buNone/>
            </a:pPr>
            <a:r>
              <a:rPr lang="en-US" altLang="en-US" sz="2000" b="1" dirty="0">
                <a:solidFill>
                  <a:schemeClr val="bg1"/>
                </a:solidFill>
              </a:rPr>
              <a:t>Methods:</a:t>
            </a:r>
            <a:r>
              <a:rPr lang="en-US" altLang="en-US" sz="2000" dirty="0">
                <a:solidFill>
                  <a:schemeClr val="bg1"/>
                </a:solidFill>
              </a:rPr>
              <a:t> 	- NT2 cells transfected with APP containing the Swedish mutation (</a:t>
            </a:r>
            <a:r>
              <a:rPr lang="en-US" altLang="en-US" sz="2000" dirty="0" err="1">
                <a:solidFill>
                  <a:schemeClr val="bg1"/>
                </a:solidFill>
              </a:rPr>
              <a:t>APPsw</a:t>
            </a:r>
            <a:r>
              <a:rPr lang="en-US" altLang="en-US" sz="2000" dirty="0">
                <a:solidFill>
                  <a:schemeClr val="bg1"/>
                </a:solidFill>
              </a:rPr>
              <a:t>)</a:t>
            </a:r>
          </a:p>
          <a:p>
            <a:pPr marL="0" indent="0">
              <a:buNone/>
            </a:pPr>
            <a:r>
              <a:rPr lang="en-US" altLang="en-US" sz="2000" dirty="0">
                <a:solidFill>
                  <a:schemeClr val="bg1"/>
                </a:solidFill>
              </a:rPr>
              <a:t>		- several doses of Thalidomide, or vehicle alone, were added for 24h</a:t>
            </a:r>
          </a:p>
          <a:p>
            <a:pPr marL="0" indent="0">
              <a:buNone/>
            </a:pPr>
            <a:r>
              <a:rPr lang="en-US" altLang="en-US" sz="2000" dirty="0">
                <a:solidFill>
                  <a:schemeClr val="bg1"/>
                </a:solidFill>
              </a:rPr>
              <a:t>		- we evaluated BACE1, </a:t>
            </a:r>
            <a:r>
              <a:rPr lang="en-US" altLang="en-US" sz="2000" dirty="0" err="1">
                <a:solidFill>
                  <a:schemeClr val="bg1"/>
                </a:solidFill>
              </a:rPr>
              <a:t>sAPP</a:t>
            </a:r>
            <a:r>
              <a:rPr lang="el-GR" altLang="en-US" sz="2000" dirty="0">
                <a:solidFill>
                  <a:schemeClr val="bg1"/>
                </a:solidFill>
              </a:rPr>
              <a:t>β</a:t>
            </a:r>
            <a:r>
              <a:rPr lang="en-US" altLang="en-US" sz="2000" dirty="0">
                <a:solidFill>
                  <a:schemeClr val="bg1"/>
                </a:solidFill>
              </a:rPr>
              <a:t>, A</a:t>
            </a:r>
            <a:r>
              <a:rPr lang="el-GR" altLang="en-US" sz="2000" dirty="0">
                <a:solidFill>
                  <a:schemeClr val="bg1"/>
                </a:solidFill>
              </a:rPr>
              <a:t>β</a:t>
            </a:r>
            <a:r>
              <a:rPr lang="en-US" altLang="en-US" sz="2000" dirty="0">
                <a:solidFill>
                  <a:schemeClr val="bg1"/>
                </a:solidFill>
              </a:rPr>
              <a:t>40, and A</a:t>
            </a:r>
            <a:r>
              <a:rPr lang="el-GR" altLang="en-US" sz="2000" dirty="0">
                <a:solidFill>
                  <a:schemeClr val="bg1"/>
                </a:solidFill>
              </a:rPr>
              <a:t>β</a:t>
            </a:r>
            <a:r>
              <a:rPr lang="en-US" altLang="en-US" sz="2000" dirty="0">
                <a:solidFill>
                  <a:schemeClr val="bg1"/>
                </a:solidFill>
              </a:rPr>
              <a:t>42 expression levels by Western blotting and ELISA</a:t>
            </a:r>
          </a:p>
          <a:p>
            <a:pPr marL="0" indent="0">
              <a:buNone/>
            </a:pPr>
            <a:r>
              <a:rPr lang="en-US" altLang="en-US" sz="2000" b="1" dirty="0">
                <a:solidFill>
                  <a:schemeClr val="bg1"/>
                </a:solidFill>
              </a:rPr>
              <a:t>Results</a:t>
            </a:r>
            <a:r>
              <a:rPr lang="en-US" altLang="en-US" sz="2000" dirty="0">
                <a:solidFill>
                  <a:schemeClr val="bg1"/>
                </a:solidFill>
              </a:rPr>
              <a:t>:</a:t>
            </a:r>
            <a:r>
              <a:rPr lang="en-US" altLang="en-US" sz="2000" b="1" dirty="0">
                <a:solidFill>
                  <a:schemeClr val="bg1"/>
                </a:solidFill>
              </a:rPr>
              <a:t> 	</a:t>
            </a:r>
            <a:r>
              <a:rPr lang="en-US" altLang="en-US" sz="2000" dirty="0">
                <a:solidFill>
                  <a:schemeClr val="bg1"/>
                </a:solidFill>
              </a:rPr>
              <a:t>-</a:t>
            </a:r>
            <a:r>
              <a:rPr lang="en-US" altLang="en-US" sz="2000" b="1" dirty="0">
                <a:solidFill>
                  <a:schemeClr val="bg1"/>
                </a:solidFill>
              </a:rPr>
              <a:t> </a:t>
            </a:r>
            <a:r>
              <a:rPr lang="en-US" altLang="en-US" sz="2000" dirty="0">
                <a:solidFill>
                  <a:schemeClr val="bg1"/>
                </a:solidFill>
              </a:rPr>
              <a:t>Thalidomide treatment of </a:t>
            </a:r>
            <a:r>
              <a:rPr lang="en-US" altLang="en-US" sz="2000" dirty="0" err="1">
                <a:solidFill>
                  <a:schemeClr val="bg1"/>
                </a:solidFill>
              </a:rPr>
              <a:t>APPsw</a:t>
            </a:r>
            <a:r>
              <a:rPr lang="en-US" altLang="en-US" sz="2000" dirty="0">
                <a:solidFill>
                  <a:schemeClr val="bg1"/>
                </a:solidFill>
              </a:rPr>
              <a:t>-transfected NT2 cells resulted in a dose-dependent decrease in BACE1, </a:t>
            </a:r>
            <a:r>
              <a:rPr lang="en-US" altLang="en-US" sz="2000" dirty="0" err="1">
                <a:solidFill>
                  <a:schemeClr val="bg1"/>
                </a:solidFill>
              </a:rPr>
              <a:t>sAPP</a:t>
            </a:r>
            <a:r>
              <a:rPr lang="el-GR" altLang="en-US" sz="2000" dirty="0">
                <a:solidFill>
                  <a:schemeClr val="bg1"/>
                </a:solidFill>
              </a:rPr>
              <a:t>β</a:t>
            </a:r>
            <a:r>
              <a:rPr lang="en-US" altLang="en-US" sz="2000" dirty="0">
                <a:solidFill>
                  <a:schemeClr val="bg1"/>
                </a:solidFill>
              </a:rPr>
              <a:t>, A</a:t>
            </a:r>
            <a:r>
              <a:rPr lang="el-GR" altLang="en-US" sz="2000" dirty="0">
                <a:solidFill>
                  <a:schemeClr val="bg1"/>
                </a:solidFill>
              </a:rPr>
              <a:t>β</a:t>
            </a:r>
            <a:r>
              <a:rPr lang="en-US" altLang="en-US" sz="2000" dirty="0">
                <a:solidFill>
                  <a:schemeClr val="bg1"/>
                </a:solidFill>
              </a:rPr>
              <a:t>40 levels  </a:t>
            </a:r>
          </a:p>
          <a:p>
            <a:pPr marL="0" indent="0">
              <a:buNone/>
            </a:pPr>
            <a:r>
              <a:rPr lang="en-US" altLang="en-US" sz="2000" b="1" dirty="0">
                <a:solidFill>
                  <a:schemeClr val="bg1"/>
                </a:solidFill>
              </a:rPr>
              <a:t>Conclusions:</a:t>
            </a:r>
            <a:r>
              <a:rPr lang="en-US" altLang="en-US" sz="2000" dirty="0">
                <a:solidFill>
                  <a:schemeClr val="bg1"/>
                </a:solidFill>
              </a:rPr>
              <a:t> 	- Thalidomide reduce BACE1 levels and byproducts</a:t>
            </a:r>
          </a:p>
          <a:p>
            <a:pPr marL="0" indent="0">
              <a:buNone/>
            </a:pPr>
            <a:r>
              <a:rPr lang="en-US" altLang="en-US" sz="2000" dirty="0">
                <a:solidFill>
                  <a:schemeClr val="bg1"/>
                </a:solidFill>
              </a:rPr>
              <a:t>		- Thalidomide was later tested on APP23 mice</a:t>
            </a:r>
          </a:p>
          <a:p>
            <a:pPr marL="0" indent="0">
              <a:buNone/>
            </a:pPr>
            <a:r>
              <a:rPr lang="en-US" altLang="en-US" sz="2000" dirty="0">
                <a:solidFill>
                  <a:schemeClr val="bg1"/>
                </a:solidFill>
              </a:rPr>
              <a:t>		- leveraging our supporting data, we have obtained approval to pursue Thalidomide treatment in human AD subjects</a:t>
            </a:r>
          </a:p>
          <a:p>
            <a:pPr marL="0" indent="0">
              <a:buNone/>
            </a:pPr>
            <a:r>
              <a:rPr lang="en-US" altLang="en-US" sz="2000" dirty="0">
                <a:solidFill>
                  <a:schemeClr val="bg1"/>
                </a:solidFill>
              </a:rPr>
              <a:t>		- Thalidomide was administered to AD patients</a:t>
            </a:r>
          </a:p>
          <a:p>
            <a:pPr marL="0" indent="0">
              <a:buNone/>
            </a:pPr>
            <a:r>
              <a:rPr lang="en-US" altLang="en-US" sz="2000" dirty="0">
                <a:solidFill>
                  <a:schemeClr val="bg1"/>
                </a:solidFill>
              </a:rPr>
              <a:t>		- analyses were performed to further test our hypothesis that thalidomide decreases CSF BACE1 and A</a:t>
            </a:r>
            <a:r>
              <a:rPr lang="el-GR" altLang="en-US" sz="2000" dirty="0">
                <a:solidFill>
                  <a:schemeClr val="bg1"/>
                </a:solidFill>
              </a:rPr>
              <a:t>β</a:t>
            </a:r>
            <a:r>
              <a:rPr lang="en-US" altLang="en-US" sz="2000" dirty="0">
                <a:solidFill>
                  <a:schemeClr val="bg1"/>
                </a:solidFill>
              </a:rPr>
              <a:t> levels</a:t>
            </a:r>
          </a:p>
          <a:p>
            <a:pPr marL="0" indent="0">
              <a:buNone/>
            </a:pPr>
            <a:r>
              <a:rPr lang="en-US" altLang="en-US" sz="2000" dirty="0">
                <a:solidFill>
                  <a:schemeClr val="bg1"/>
                </a:solidFill>
              </a:rPr>
              <a:t>		- we also tested whether Thalidomide improves CSF markers for neuronal loss in AD subjects</a:t>
            </a:r>
          </a:p>
          <a:p>
            <a:pPr marL="0" indent="0">
              <a:buNone/>
            </a:pPr>
            <a:r>
              <a:rPr lang="en-US" altLang="en-US" sz="2000" dirty="0">
                <a:solidFill>
                  <a:schemeClr val="bg1"/>
                </a:solidFill>
              </a:rPr>
              <a:t>		- we propose that Thalidomide may represent a novel BACE1 inhibitor.</a:t>
            </a:r>
          </a:p>
          <a:p>
            <a:pPr eaLnBrk="1" hangingPunct="1">
              <a:buFont typeface="Arial" panose="020B0604020202020204" pitchFamily="34" charset="0"/>
              <a:buNone/>
            </a:pPr>
            <a:endParaRPr lang="en-US" altLang="en-US" sz="975" dirty="0"/>
          </a:p>
          <a:p>
            <a:pPr eaLnBrk="1" hangingPunct="1"/>
            <a:endParaRPr lang="en-US" altLang="en-US" sz="975" dirty="0"/>
          </a:p>
        </p:txBody>
      </p:sp>
    </p:spTree>
    <p:extLst>
      <p:ext uri="{BB962C8B-B14F-4D97-AF65-F5344CB8AC3E}">
        <p14:creationId xmlns:p14="http://schemas.microsoft.com/office/powerpoint/2010/main" val="3601526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182955" y="92765"/>
            <a:ext cx="6587066" cy="628650"/>
          </a:xfrm>
        </p:spPr>
        <p:txBody>
          <a:bodyPr>
            <a:normAutofit fontScale="90000"/>
          </a:bodyPr>
          <a:lstStyle/>
          <a:p>
            <a:pPr eaLnBrk="1" hangingPunct="1"/>
            <a:r>
              <a:rPr lang="en-US" altLang="en-US" dirty="0"/>
              <a:t>Background: TNF Signaling </a:t>
            </a:r>
            <a:r>
              <a:rPr lang="en-US" altLang="en-US" dirty="0">
                <a:solidFill>
                  <a:srgbClr val="00FF00"/>
                </a:solidFill>
              </a:rPr>
              <a:t>Modulates</a:t>
            </a:r>
            <a:r>
              <a:rPr lang="en-US" altLang="en-US" dirty="0"/>
              <a:t> BACE1</a:t>
            </a:r>
          </a:p>
        </p:txBody>
      </p:sp>
      <p:sp>
        <p:nvSpPr>
          <p:cNvPr id="16386" name="Content Placeholder 2"/>
          <p:cNvSpPr>
            <a:spLocks noGrp="1"/>
          </p:cNvSpPr>
          <p:nvPr>
            <p:ph idx="1"/>
          </p:nvPr>
        </p:nvSpPr>
        <p:spPr>
          <a:xfrm>
            <a:off x="1349146" y="517663"/>
            <a:ext cx="7794854" cy="4080841"/>
          </a:xfrm>
        </p:spPr>
        <p:txBody>
          <a:bodyPr>
            <a:noAutofit/>
          </a:bodyPr>
          <a:lstStyle/>
          <a:p>
            <a:pPr eaLnBrk="1" hangingPunct="1">
              <a:lnSpc>
                <a:spcPct val="120000"/>
              </a:lnSpc>
            </a:pPr>
            <a:r>
              <a:rPr lang="en-US" altLang="en-US" sz="1050" dirty="0">
                <a:solidFill>
                  <a:schemeClr val="bg1"/>
                </a:solidFill>
              </a:rPr>
              <a:t>Neuroinflammation is a cytokine-mediated inflammatory response that is associated with most chronic neurodegenerative diseases. </a:t>
            </a:r>
          </a:p>
          <a:p>
            <a:pPr eaLnBrk="1" hangingPunct="1">
              <a:lnSpc>
                <a:spcPct val="120000"/>
              </a:lnSpc>
            </a:pPr>
            <a:r>
              <a:rPr lang="en-US" altLang="en-US" sz="1050" dirty="0">
                <a:solidFill>
                  <a:schemeClr val="bg1"/>
                </a:solidFill>
              </a:rPr>
              <a:t>Most cytokines, including TNF, are expressed at very low levels in the healthy brain, </a:t>
            </a:r>
            <a:r>
              <a:rPr lang="en-US" altLang="en-US" sz="1050" dirty="0">
                <a:solidFill>
                  <a:srgbClr val="00FF00"/>
                </a:solidFill>
              </a:rPr>
              <a:t>but</a:t>
            </a:r>
            <a:r>
              <a:rPr lang="en-US" altLang="en-US" sz="1050" dirty="0">
                <a:solidFill>
                  <a:schemeClr val="bg1"/>
                </a:solidFill>
              </a:rPr>
              <a:t> they can be detected in individuals with disease-related neuroinflammation  years before neuronal death results.</a:t>
            </a:r>
          </a:p>
          <a:p>
            <a:pPr eaLnBrk="1" hangingPunct="1">
              <a:lnSpc>
                <a:spcPct val="120000"/>
              </a:lnSpc>
            </a:pPr>
            <a:r>
              <a:rPr lang="en-US" altLang="en-US" sz="1050" strike="sngStrike" dirty="0">
                <a:solidFill>
                  <a:schemeClr val="bg1"/>
                </a:solidFill>
              </a:rPr>
              <a:t>”</a:t>
            </a:r>
            <a:r>
              <a:rPr lang="en-US" altLang="en-US" sz="1050" dirty="0">
                <a:solidFill>
                  <a:schemeClr val="bg1"/>
                </a:solidFill>
              </a:rPr>
              <a:t>TNF</a:t>
            </a:r>
            <a:r>
              <a:rPr lang="en-US" altLang="en-US" sz="1050" dirty="0">
                <a:solidFill>
                  <a:schemeClr val="bg1"/>
                </a:solidFill>
                <a:latin typeface="Symbol" panose="05050102010706020507" pitchFamily="18" charset="2"/>
                <a:sym typeface="Symbol" panose="05050102010706020507" pitchFamily="18" charset="2"/>
              </a:rPr>
              <a:t></a:t>
            </a:r>
            <a:r>
              <a:rPr lang="en-US" altLang="en-US" sz="1050" dirty="0">
                <a:solidFill>
                  <a:schemeClr val="bg1"/>
                </a:solidFill>
              </a:rPr>
              <a:t> is secreted by microglial cells that are activated in diseased brains</a:t>
            </a:r>
          </a:p>
          <a:p>
            <a:pPr eaLnBrk="1" hangingPunct="1">
              <a:lnSpc>
                <a:spcPct val="120000"/>
              </a:lnSpc>
            </a:pPr>
            <a:r>
              <a:rPr lang="en-US" altLang="en-US" sz="1050" dirty="0">
                <a:solidFill>
                  <a:schemeClr val="bg1"/>
                </a:solidFill>
              </a:rPr>
              <a:t>TNF receptor (TNFR) signaling is involved in APP processing, which affects Aβ production, in addition to mediating neuron survival and death </a:t>
            </a:r>
          </a:p>
          <a:p>
            <a:pPr eaLnBrk="1" hangingPunct="1">
              <a:lnSpc>
                <a:spcPct val="120000"/>
              </a:lnSpc>
            </a:pPr>
            <a:r>
              <a:rPr lang="en-US" altLang="en-US" sz="1050" dirty="0">
                <a:solidFill>
                  <a:schemeClr val="bg1"/>
                </a:solidFill>
              </a:rPr>
              <a:t>A binding site for the transcription factor NF-</a:t>
            </a:r>
            <a:r>
              <a:rPr lang="en-US" altLang="en-US" sz="1050" dirty="0" err="1">
                <a:solidFill>
                  <a:schemeClr val="bg1"/>
                </a:solidFill>
              </a:rPr>
              <a:t>κB</a:t>
            </a:r>
            <a:r>
              <a:rPr lang="en-US" altLang="en-US" sz="1050" dirty="0">
                <a:solidFill>
                  <a:schemeClr val="bg1"/>
                </a:solidFill>
              </a:rPr>
              <a:t>, a component of the TNF type I receptor (TNFRI) signaling pathway, was identified in the </a:t>
            </a:r>
            <a:r>
              <a:rPr lang="en-US" altLang="en-US" sz="1050" strike="sngStrike" dirty="0">
                <a:solidFill>
                  <a:schemeClr val="bg1"/>
                </a:solidFill>
              </a:rPr>
              <a:t>BACE1</a:t>
            </a:r>
            <a:r>
              <a:rPr lang="en-US" altLang="en-US" sz="1050" dirty="0">
                <a:solidFill>
                  <a:schemeClr val="bg1"/>
                </a:solidFill>
              </a:rPr>
              <a:t> promoter </a:t>
            </a:r>
            <a:r>
              <a:rPr lang="en-US" altLang="en-US" sz="1050" dirty="0">
                <a:solidFill>
                  <a:srgbClr val="00FF00"/>
                </a:solidFill>
              </a:rPr>
              <a:t>of the BACE1 gene</a:t>
            </a:r>
            <a:r>
              <a:rPr lang="en-US" altLang="en-US" sz="1050" dirty="0">
                <a:solidFill>
                  <a:schemeClr val="bg1"/>
                </a:solidFill>
              </a:rPr>
              <a:t> </a:t>
            </a:r>
          </a:p>
          <a:p>
            <a:pPr eaLnBrk="1" hangingPunct="1">
              <a:lnSpc>
                <a:spcPct val="120000"/>
              </a:lnSpc>
            </a:pPr>
            <a:r>
              <a:rPr lang="en-US" altLang="en-US" sz="1050" dirty="0">
                <a:solidFill>
                  <a:schemeClr val="bg1"/>
                </a:solidFill>
              </a:rPr>
              <a:t>We have shown that TNF treatment results in increased BACE1 activity </a:t>
            </a:r>
            <a:r>
              <a:rPr lang="en-US" altLang="en-US" sz="1050" i="1" dirty="0">
                <a:solidFill>
                  <a:schemeClr val="bg1"/>
                </a:solidFill>
              </a:rPr>
              <a:t>in vitro </a:t>
            </a:r>
            <a:r>
              <a:rPr lang="en-US" altLang="en-US" sz="1050" dirty="0">
                <a:solidFill>
                  <a:schemeClr val="bg1"/>
                </a:solidFill>
              </a:rPr>
              <a:t>and that the TNFRI cascade is required for Aβ production </a:t>
            </a:r>
            <a:r>
              <a:rPr lang="en-US" altLang="en-US" sz="1050" i="1" dirty="0">
                <a:solidFill>
                  <a:schemeClr val="bg1"/>
                </a:solidFill>
              </a:rPr>
              <a:t>in vivo</a:t>
            </a:r>
          </a:p>
          <a:p>
            <a:pPr eaLnBrk="1" hangingPunct="1">
              <a:lnSpc>
                <a:spcPct val="120000"/>
              </a:lnSpc>
            </a:pPr>
            <a:r>
              <a:rPr lang="en-US" altLang="en-US" sz="1050" dirty="0">
                <a:solidFill>
                  <a:schemeClr val="bg1"/>
                </a:solidFill>
              </a:rPr>
              <a:t>We have reported that the deletion of the TNFRI gene in APP23 transgenic mice inhibits Aβ generation and diminishes Aβ plaque formation </a:t>
            </a:r>
            <a:endParaRPr lang="en-US" altLang="en-US" sz="1050" strike="sngStrike" dirty="0">
              <a:solidFill>
                <a:schemeClr val="bg1"/>
              </a:solidFill>
            </a:endParaRPr>
          </a:p>
          <a:p>
            <a:pPr eaLnBrk="1" hangingPunct="1">
              <a:lnSpc>
                <a:spcPct val="120000"/>
              </a:lnSpc>
            </a:pPr>
            <a:r>
              <a:rPr lang="en-US" altLang="en-US" sz="1050" dirty="0">
                <a:solidFill>
                  <a:schemeClr val="bg1"/>
                </a:solidFill>
              </a:rPr>
              <a:t>Genetic deletion of TNFR1 leads to reduced BACE1 expression and activity via the NF-</a:t>
            </a:r>
            <a:r>
              <a:rPr lang="en-US" altLang="en-US" sz="1050" dirty="0" err="1">
                <a:solidFill>
                  <a:schemeClr val="bg1"/>
                </a:solidFill>
              </a:rPr>
              <a:t>κB</a:t>
            </a:r>
            <a:r>
              <a:rPr lang="en-US" altLang="en-US" sz="1050" dirty="0">
                <a:solidFill>
                  <a:schemeClr val="bg1"/>
                </a:solidFill>
              </a:rPr>
              <a:t> pathway, and deletion of TNFRI in APP23 transgenic mice </a:t>
            </a:r>
            <a:r>
              <a:rPr lang="en-US" altLang="en-US" sz="1050" strike="sngStrike" dirty="0">
                <a:solidFill>
                  <a:schemeClr val="bg1"/>
                </a:solidFill>
              </a:rPr>
              <a:t>prevents</a:t>
            </a:r>
            <a:r>
              <a:rPr lang="en-US" altLang="en-US" sz="1050" dirty="0">
                <a:solidFill>
                  <a:schemeClr val="bg1"/>
                </a:solidFill>
              </a:rPr>
              <a:t> </a:t>
            </a:r>
            <a:r>
              <a:rPr lang="en-US" altLang="en-US" sz="1050" dirty="0">
                <a:solidFill>
                  <a:srgbClr val="00FF00"/>
                </a:solidFill>
              </a:rPr>
              <a:t>partially rescues </a:t>
            </a:r>
            <a:r>
              <a:rPr lang="en-US" altLang="en-US" sz="1050" dirty="0">
                <a:solidFill>
                  <a:schemeClr val="bg1"/>
                </a:solidFill>
              </a:rPr>
              <a:t>learning and memory deficits.</a:t>
            </a:r>
          </a:p>
          <a:p>
            <a:pPr eaLnBrk="1" hangingPunct="1">
              <a:lnSpc>
                <a:spcPct val="120000"/>
              </a:lnSpc>
            </a:pPr>
            <a:r>
              <a:rPr lang="en-US" altLang="en-US" sz="1050" dirty="0">
                <a:solidFill>
                  <a:schemeClr val="bg1"/>
                </a:solidFill>
              </a:rPr>
              <a:t>Thus, TNF- and TNFRI-induced BACE1 expression may be viewed as a novel therapeutic target for AD</a:t>
            </a:r>
          </a:p>
          <a:p>
            <a:pPr eaLnBrk="1" hangingPunct="1">
              <a:lnSpc>
                <a:spcPct val="80000"/>
              </a:lnSpc>
              <a:buFont typeface="Arial" panose="020B0604020202020204" pitchFamily="34" charset="0"/>
              <a:buNone/>
            </a:pPr>
            <a:endParaRPr lang="en-US" altLang="en-US" sz="900" b="1" dirty="0"/>
          </a:p>
          <a:p>
            <a:pPr eaLnBrk="1" hangingPunct="1">
              <a:lnSpc>
                <a:spcPct val="80000"/>
              </a:lnSpc>
            </a:pPr>
            <a:endParaRPr lang="en-US" altLang="en-US" sz="900" dirty="0"/>
          </a:p>
        </p:txBody>
      </p:sp>
    </p:spTree>
    <p:extLst>
      <p:ext uri="{BB962C8B-B14F-4D97-AF65-F5344CB8AC3E}">
        <p14:creationId xmlns:p14="http://schemas.microsoft.com/office/powerpoint/2010/main" val="2562442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1714500"/>
            <a:ext cx="6668328" cy="742950"/>
          </a:xfrm>
        </p:spPr>
        <p:txBody>
          <a:bodyPr>
            <a:normAutofit fontScale="90000"/>
          </a:bodyPr>
          <a:lstStyle/>
          <a:p>
            <a:pPr algn="ctr"/>
            <a:r>
              <a:rPr lang="en-US" dirty="0"/>
              <a:t>CNS Drug Development is expensive and time consuming with a low chance of ROI</a:t>
            </a:r>
          </a:p>
        </p:txBody>
      </p:sp>
    </p:spTree>
    <p:extLst>
      <p:ext uri="{BB962C8B-B14F-4D97-AF65-F5344CB8AC3E}">
        <p14:creationId xmlns:p14="http://schemas.microsoft.com/office/powerpoint/2010/main" val="3457200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1457325" y="988486"/>
            <a:ext cx="6229350" cy="3657600"/>
          </a:xfrm>
        </p:spPr>
        <p:txBody>
          <a:bodyPr/>
          <a:lstStyle/>
          <a:p>
            <a:pPr marL="0" indent="0" algn="ctr">
              <a:spcBef>
                <a:spcPct val="60000"/>
              </a:spcBef>
              <a:buNone/>
            </a:pPr>
            <a:r>
              <a:rPr lang="en-US" altLang="en-US" sz="1350" b="1" dirty="0"/>
              <a:t>Hypothesis:</a:t>
            </a:r>
            <a:endParaRPr lang="en-US" altLang="en-US" sz="1050" b="1" dirty="0"/>
          </a:p>
          <a:p>
            <a:pPr marL="0" indent="0">
              <a:spcBef>
                <a:spcPct val="60000"/>
              </a:spcBef>
              <a:buNone/>
            </a:pPr>
            <a:r>
              <a:rPr lang="en-US" altLang="en-US" sz="1050" b="1" dirty="0"/>
              <a:t>Thalidomide can decrease CSF BACE1 and CSF Aβ1-x and improve CSF neuronal markers for  neurodegeneration in AD subjects. We propose that Thalidomide may represent a BACE1 inhibitor</a:t>
            </a:r>
            <a:r>
              <a:rPr lang="en-US" altLang="en-US" sz="1050" dirty="0"/>
              <a:t>. </a:t>
            </a:r>
          </a:p>
          <a:p>
            <a:pPr marL="0" indent="0" algn="ctr">
              <a:spcBef>
                <a:spcPct val="60000"/>
              </a:spcBef>
              <a:buNone/>
            </a:pPr>
            <a:r>
              <a:rPr lang="en-US" altLang="en-US" sz="1350" b="1" dirty="0"/>
              <a:t>Research Objectives:</a:t>
            </a:r>
            <a:endParaRPr lang="en-US" altLang="en-US" sz="750" dirty="0"/>
          </a:p>
          <a:p>
            <a:pPr marL="0" indent="0">
              <a:spcBef>
                <a:spcPct val="60000"/>
              </a:spcBef>
              <a:buNone/>
            </a:pPr>
            <a:r>
              <a:rPr lang="en-US" altLang="en-US" sz="1050" b="1" dirty="0"/>
              <a:t>1</a:t>
            </a:r>
            <a:r>
              <a:rPr lang="en-US" altLang="en-US" sz="1050" dirty="0"/>
              <a:t>: To evaluate the effects of 24 weeks of treatment with Thalidomide on surrogate efficacy markers. A lumbar puncture </a:t>
            </a:r>
            <a:r>
              <a:rPr lang="en-US" altLang="en-US" sz="1050" dirty="0">
                <a:solidFill>
                  <a:srgbClr val="00FF00"/>
                </a:solidFill>
              </a:rPr>
              <a:t>was</a:t>
            </a:r>
            <a:r>
              <a:rPr lang="en-US" altLang="en-US" sz="1050" dirty="0"/>
              <a:t> done before treatment (baseline), and at 24 weeks to collect CSF for the quantification of biomarkers: </a:t>
            </a:r>
            <a:r>
              <a:rPr lang="en-US" altLang="en-US" sz="1050" strike="sngStrike" dirty="0"/>
              <a:t>for </a:t>
            </a:r>
            <a:r>
              <a:rPr lang="en-US" altLang="en-US" sz="1050" dirty="0"/>
              <a:t>BACE1 protein and </a:t>
            </a:r>
            <a:r>
              <a:rPr lang="en-US" altLang="en-US" sz="1050" dirty="0">
                <a:solidFill>
                  <a:srgbClr val="00FF00"/>
                </a:solidFill>
              </a:rPr>
              <a:t>enzymatic </a:t>
            </a:r>
            <a:r>
              <a:rPr lang="en-US" altLang="en-US" sz="1050" dirty="0"/>
              <a:t>activity, </a:t>
            </a:r>
            <a:r>
              <a:rPr lang="en-US" altLang="en-US" sz="1050" dirty="0" err="1"/>
              <a:t>sAPP</a:t>
            </a:r>
            <a:r>
              <a:rPr lang="en-US" altLang="en-US" sz="1050" dirty="0"/>
              <a:t>β, Aβ40, Aβ42, neuronal markers (total tau and phosphorylated tau) and inflammation markers (C-reactive protein, IL-1, IL-6, TNFα and sTNFR</a:t>
            </a:r>
            <a:r>
              <a:rPr lang="en-US" altLang="en-US" sz="1050" strike="sngStrike" dirty="0"/>
              <a:t> receptors</a:t>
            </a:r>
            <a:r>
              <a:rPr lang="en-US" altLang="en-US" sz="1050" dirty="0"/>
              <a:t>).</a:t>
            </a:r>
            <a:endParaRPr lang="en-US" altLang="en-US" sz="750" dirty="0"/>
          </a:p>
          <a:p>
            <a:pPr marL="0" indent="0">
              <a:spcBef>
                <a:spcPct val="60000"/>
              </a:spcBef>
              <a:buNone/>
            </a:pPr>
            <a:r>
              <a:rPr lang="en-US" altLang="en-US" sz="1050" b="1" dirty="0"/>
              <a:t>2</a:t>
            </a:r>
            <a:r>
              <a:rPr lang="en-US" altLang="en-US" sz="1050" dirty="0"/>
              <a:t>: To evaluate the safety and tolerability of Thalidomide administered daily for 24 weeks to patients with mild to moderate dementia of the Alzheimer’s type. Safety measures included adverse events, laboratory tests, physical exams, vital signs, weight, and 12-lead electrocardiogram.</a:t>
            </a:r>
          </a:p>
          <a:p>
            <a:pPr marL="0" indent="0">
              <a:spcBef>
                <a:spcPct val="60000"/>
              </a:spcBef>
              <a:buNone/>
            </a:pPr>
            <a:r>
              <a:rPr lang="en-US" altLang="en-US" sz="1050" b="1" dirty="0"/>
              <a:t>3</a:t>
            </a:r>
            <a:r>
              <a:rPr lang="en-US" altLang="en-US" sz="1050" dirty="0"/>
              <a:t>: </a:t>
            </a:r>
            <a:r>
              <a:rPr lang="en-US" altLang="en-US" sz="1050" dirty="0">
                <a:solidFill>
                  <a:schemeClr val="bg1"/>
                </a:solidFill>
              </a:rPr>
              <a:t>Although </a:t>
            </a:r>
            <a:r>
              <a:rPr lang="en-US" altLang="en-US" sz="1050" dirty="0"/>
              <a:t>24 weeks of treatment may be an insufficient amount of time to see changes, the effects of Thalidomide treatment on cognitive function in AD patients  </a:t>
            </a:r>
            <a:r>
              <a:rPr lang="en-US" altLang="en-US" sz="1050" dirty="0">
                <a:solidFill>
                  <a:srgbClr val="00FF00"/>
                </a:solidFill>
              </a:rPr>
              <a:t>were </a:t>
            </a:r>
            <a:r>
              <a:rPr lang="en-US" altLang="en-US" sz="1050" dirty="0"/>
              <a:t>also </a:t>
            </a:r>
            <a:r>
              <a:rPr lang="en-US" altLang="en-US" sz="1050" strike="sngStrike" dirty="0"/>
              <a:t> </a:t>
            </a:r>
            <a:r>
              <a:rPr lang="en-US" altLang="en-US" sz="1050" dirty="0"/>
              <a:t>assessed. The Alzheimer’s Disease Assessment Scale – Cognitive Subscale (ADAS-Cog), Clinical Dementia Rating-Sum of Boxes (CDR Sum-of Boxes), Mini Mental State Examination (MMSE) and Alzheimer’s Disease Collaborative Study-Activities of Daily Living (ADCS-ADL) </a:t>
            </a:r>
            <a:r>
              <a:rPr lang="en-US" altLang="en-US" sz="1050" dirty="0">
                <a:solidFill>
                  <a:srgbClr val="00FF00"/>
                </a:solidFill>
              </a:rPr>
              <a:t>were </a:t>
            </a:r>
            <a:r>
              <a:rPr lang="en-US" altLang="en-US" sz="1050" dirty="0"/>
              <a:t>assessed a</a:t>
            </a:r>
            <a:r>
              <a:rPr lang="en-US" altLang="en-US" sz="1050" dirty="0">
                <a:solidFill>
                  <a:srgbClr val="00FF00"/>
                </a:solidFill>
              </a:rPr>
              <a:t>t</a:t>
            </a:r>
            <a:r>
              <a:rPr lang="en-US" altLang="en-US" sz="1050" dirty="0"/>
              <a:t> baseline, and at the end of treatment.</a:t>
            </a:r>
          </a:p>
          <a:p>
            <a:pPr marL="0" indent="0">
              <a:spcBef>
                <a:spcPct val="60000"/>
              </a:spcBef>
              <a:buNone/>
            </a:pPr>
            <a:endParaRPr lang="en-US" altLang="en-US" sz="750" dirty="0"/>
          </a:p>
        </p:txBody>
      </p:sp>
    </p:spTree>
    <p:extLst>
      <p:ext uri="{BB962C8B-B14F-4D97-AF65-F5344CB8AC3E}">
        <p14:creationId xmlns:p14="http://schemas.microsoft.com/office/powerpoint/2010/main" val="3821543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4" name="Rectangle 14"/>
          <p:cNvSpPr>
            <a:spLocks noChangeArrowheads="1"/>
          </p:cNvSpPr>
          <p:nvPr/>
        </p:nvSpPr>
        <p:spPr bwMode="auto">
          <a:xfrm>
            <a:off x="1143000" y="257175"/>
            <a:ext cx="6858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sz="2100" b="1">
                <a:latin typeface="Calibri" panose="020F0502020204030204" pitchFamily="34" charset="0"/>
              </a:rPr>
              <a:t>Preliminary Results: Thalidomide reduces BACE1, A</a:t>
            </a:r>
            <a:r>
              <a:rPr lang="el-GR" altLang="en-US" sz="2100" b="1">
                <a:latin typeface="Calibri" panose="020F0502020204030204" pitchFamily="34" charset="0"/>
              </a:rPr>
              <a:t>β</a:t>
            </a:r>
            <a:r>
              <a:rPr lang="en-US" altLang="en-US" sz="2100" b="1">
                <a:latin typeface="Calibri" panose="020F0502020204030204" pitchFamily="34" charset="0"/>
              </a:rPr>
              <a:t>40 and sAPP</a:t>
            </a:r>
            <a:r>
              <a:rPr lang="el-GR" altLang="en-US" sz="2100" b="1">
                <a:latin typeface="Calibri" panose="020F0502020204030204" pitchFamily="34" charset="0"/>
              </a:rPr>
              <a:t>β</a:t>
            </a:r>
            <a:r>
              <a:rPr lang="en-US" altLang="en-US" sz="2100" b="1">
                <a:latin typeface="Calibri" panose="020F0502020204030204" pitchFamily="34" charset="0"/>
              </a:rPr>
              <a:t> levels </a:t>
            </a:r>
            <a:r>
              <a:rPr lang="en-US" altLang="en-US" sz="2100" b="1" i="1">
                <a:latin typeface="Calibri" panose="020F0502020204030204" pitchFamily="34" charset="0"/>
              </a:rPr>
              <a:t>in vitro.</a:t>
            </a:r>
            <a:endParaRPr lang="el-GR" altLang="en-US" sz="2100" b="1" i="1">
              <a:latin typeface="Calibri" panose="020F0502020204030204" pitchFamily="34" charset="0"/>
            </a:endParaRPr>
          </a:p>
        </p:txBody>
      </p:sp>
      <p:sp>
        <p:nvSpPr>
          <p:cNvPr id="18476" name="Text Box 44"/>
          <p:cNvSpPr txBox="1">
            <a:spLocks noChangeArrowheads="1"/>
          </p:cNvSpPr>
          <p:nvPr/>
        </p:nvSpPr>
        <p:spPr bwMode="auto">
          <a:xfrm>
            <a:off x="1285875" y="3043769"/>
            <a:ext cx="3105150" cy="1546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900" b="1" u="sng" dirty="0">
                <a:solidFill>
                  <a:schemeClr val="bg1"/>
                </a:solidFill>
                <a:latin typeface="Calibri" panose="020F0502020204030204" pitchFamily="34" charset="0"/>
              </a:rPr>
              <a:t>Procedure: </a:t>
            </a:r>
          </a:p>
          <a:p>
            <a:pPr>
              <a:spcBef>
                <a:spcPct val="50000"/>
              </a:spcBef>
            </a:pPr>
            <a:r>
              <a:rPr lang="en-US" altLang="en-US" sz="900" dirty="0">
                <a:solidFill>
                  <a:schemeClr val="bg1"/>
                </a:solidFill>
                <a:latin typeface="Calibri" panose="020F0502020204030204" pitchFamily="34" charset="0"/>
              </a:rPr>
              <a:t>NT2 cells were transfected with </a:t>
            </a:r>
            <a:r>
              <a:rPr lang="en-US" altLang="en-US" sz="900" dirty="0" err="1">
                <a:solidFill>
                  <a:srgbClr val="92D050"/>
                </a:solidFill>
                <a:latin typeface="Calibri" panose="020F0502020204030204" pitchFamily="34" charset="0"/>
              </a:rPr>
              <a:t>APPsw</a:t>
            </a:r>
            <a:r>
              <a:rPr lang="en-US" altLang="en-US" sz="900" dirty="0">
                <a:solidFill>
                  <a:srgbClr val="92D050"/>
                </a:solidFill>
                <a:latin typeface="Calibri" panose="020F0502020204030204" pitchFamily="34" charset="0"/>
              </a:rPr>
              <a:t> </a:t>
            </a:r>
            <a:r>
              <a:rPr lang="en-US" altLang="en-US" sz="900" dirty="0">
                <a:solidFill>
                  <a:schemeClr val="bg1"/>
                </a:solidFill>
                <a:latin typeface="Calibri" panose="020F0502020204030204" pitchFamily="34" charset="0"/>
              </a:rPr>
              <a:t>and then treated with different concentrations of Thalidomide or vehicle for 12h and then again with fresh Thalidomide or vehicle for an additional 12h. Culture media were collected to assess A</a:t>
            </a:r>
            <a:r>
              <a:rPr lang="el-GR" altLang="en-US" sz="900" dirty="0">
                <a:solidFill>
                  <a:schemeClr val="bg1"/>
                </a:solidFill>
                <a:latin typeface="Calibri" panose="020F0502020204030204" pitchFamily="34" charset="0"/>
                <a:cs typeface="Arial" panose="020B0604020202020204" pitchFamily="34" charset="0"/>
              </a:rPr>
              <a:t>β</a:t>
            </a:r>
            <a:r>
              <a:rPr lang="en-US" altLang="en-US" sz="900" dirty="0">
                <a:solidFill>
                  <a:schemeClr val="bg1"/>
                </a:solidFill>
                <a:latin typeface="Calibri" panose="020F0502020204030204" pitchFamily="34" charset="0"/>
                <a:cs typeface="Arial" panose="020B0604020202020204" pitchFamily="34" charset="0"/>
              </a:rPr>
              <a:t>40 (Figure 2), </a:t>
            </a:r>
            <a:r>
              <a:rPr lang="en-US" altLang="en-US" sz="900" dirty="0">
                <a:solidFill>
                  <a:schemeClr val="bg1"/>
                </a:solidFill>
                <a:latin typeface="Calibri" panose="020F0502020204030204" pitchFamily="34" charset="0"/>
              </a:rPr>
              <a:t>A</a:t>
            </a:r>
            <a:r>
              <a:rPr lang="el-GR" altLang="en-US" sz="900" dirty="0">
                <a:solidFill>
                  <a:schemeClr val="bg1"/>
                </a:solidFill>
                <a:latin typeface="Calibri" panose="020F0502020204030204" pitchFamily="34" charset="0"/>
              </a:rPr>
              <a:t>β</a:t>
            </a:r>
            <a:r>
              <a:rPr lang="en-US" altLang="en-US" sz="900" dirty="0">
                <a:solidFill>
                  <a:schemeClr val="bg1"/>
                </a:solidFill>
                <a:latin typeface="Calibri" panose="020F0502020204030204" pitchFamily="34" charset="0"/>
              </a:rPr>
              <a:t>42</a:t>
            </a:r>
            <a:r>
              <a:rPr lang="en-US" altLang="en-US" sz="900" dirty="0">
                <a:solidFill>
                  <a:schemeClr val="bg1"/>
                </a:solidFill>
                <a:latin typeface="Calibri" panose="020F0502020204030204" pitchFamily="34" charset="0"/>
                <a:cs typeface="Arial" panose="020B0604020202020204" pitchFamily="34" charset="0"/>
              </a:rPr>
              <a:t> and </a:t>
            </a:r>
            <a:r>
              <a:rPr lang="en-US" altLang="en-US" sz="900" dirty="0" err="1">
                <a:solidFill>
                  <a:schemeClr val="bg1"/>
                </a:solidFill>
                <a:latin typeface="Calibri" panose="020F0502020204030204" pitchFamily="34" charset="0"/>
                <a:cs typeface="Arial" panose="020B0604020202020204" pitchFamily="34" charset="0"/>
              </a:rPr>
              <a:t>sAPP</a:t>
            </a:r>
            <a:r>
              <a:rPr lang="el-GR" altLang="en-US" sz="900" dirty="0">
                <a:solidFill>
                  <a:schemeClr val="bg1"/>
                </a:solidFill>
                <a:latin typeface="Calibri" panose="020F0502020204030204" pitchFamily="34" charset="0"/>
              </a:rPr>
              <a:t>β</a:t>
            </a:r>
            <a:r>
              <a:rPr lang="en-US" altLang="en-US" sz="900" dirty="0">
                <a:solidFill>
                  <a:schemeClr val="bg1"/>
                </a:solidFill>
                <a:latin typeface="Calibri" panose="020F0502020204030204" pitchFamily="34" charset="0"/>
              </a:rPr>
              <a:t> (Figure 3) by ELISA. Results are shown as percentage of vehicle only condition. Note that A</a:t>
            </a:r>
            <a:r>
              <a:rPr lang="el-GR" altLang="en-US" sz="900" dirty="0">
                <a:solidFill>
                  <a:schemeClr val="bg1"/>
                </a:solidFill>
                <a:latin typeface="Calibri" panose="020F0502020204030204" pitchFamily="34" charset="0"/>
              </a:rPr>
              <a:t>β</a:t>
            </a:r>
            <a:r>
              <a:rPr lang="en-US" altLang="en-US" sz="900" dirty="0">
                <a:solidFill>
                  <a:schemeClr val="bg1"/>
                </a:solidFill>
                <a:latin typeface="Calibri" panose="020F0502020204030204" pitchFamily="34" charset="0"/>
              </a:rPr>
              <a:t>42 levels were too low to get reliable results. In addition, the cells were lysed and subjected to BACE1 Western blotting using an anti-BACE1 C-terminal antibody (Figure 1).</a:t>
            </a:r>
            <a:endParaRPr lang="el-GR" altLang="en-US" sz="900" dirty="0">
              <a:solidFill>
                <a:schemeClr val="bg1"/>
              </a:solidFill>
              <a:latin typeface="Calibri" panose="020F0502020204030204" pitchFamily="34" charset="0"/>
            </a:endParaRPr>
          </a:p>
        </p:txBody>
      </p:sp>
      <p:grpSp>
        <p:nvGrpSpPr>
          <p:cNvPr id="18497" name="Group 65"/>
          <p:cNvGrpSpPr>
            <a:grpSpLocks/>
          </p:cNvGrpSpPr>
          <p:nvPr/>
        </p:nvGrpSpPr>
        <p:grpSpPr bwMode="auto">
          <a:xfrm>
            <a:off x="4464844" y="1430869"/>
            <a:ext cx="3407569" cy="1751410"/>
            <a:chOff x="2790" y="1024"/>
            <a:chExt cx="2862" cy="1471"/>
          </a:xfrm>
        </p:grpSpPr>
        <p:grpSp>
          <p:nvGrpSpPr>
            <p:cNvPr id="18470" name="Group 38"/>
            <p:cNvGrpSpPr>
              <a:grpSpLocks/>
            </p:cNvGrpSpPr>
            <p:nvPr/>
          </p:nvGrpSpPr>
          <p:grpSpPr bwMode="auto">
            <a:xfrm>
              <a:off x="2790" y="1024"/>
              <a:ext cx="2862" cy="1468"/>
              <a:chOff x="2790" y="2488"/>
              <a:chExt cx="2862" cy="1468"/>
            </a:xfrm>
          </p:grpSpPr>
          <p:pic>
            <p:nvPicPr>
              <p:cNvPr id="18463" name="Picture 32"/>
              <p:cNvPicPr>
                <a:picLocks noChangeAspect="1" noChangeArrowheads="1"/>
              </p:cNvPicPr>
              <p:nvPr/>
            </p:nvPicPr>
            <p:blipFill>
              <a:blip r:embed="rId3">
                <a:extLst>
                  <a:ext uri="{28A0092B-C50C-407E-A947-70E740481C1C}">
                    <a14:useLocalDpi xmlns:a14="http://schemas.microsoft.com/office/drawing/2010/main" val="0"/>
                  </a:ext>
                </a:extLst>
              </a:blip>
              <a:srcRect t="14433"/>
              <a:stretch>
                <a:fillRect/>
              </a:stretch>
            </p:blipFill>
            <p:spPr bwMode="auto">
              <a:xfrm>
                <a:off x="2790" y="2488"/>
                <a:ext cx="2862" cy="146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8468" name="Text Box 36"/>
              <p:cNvSpPr txBox="1">
                <a:spLocks noChangeArrowheads="1"/>
              </p:cNvSpPr>
              <p:nvPr/>
            </p:nvSpPr>
            <p:spPr bwMode="auto">
              <a:xfrm>
                <a:off x="3424" y="2496"/>
                <a:ext cx="1864" cy="34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050" b="1"/>
                  <a:t>Figure 2: A</a:t>
                </a:r>
                <a:r>
                  <a:rPr lang="en-US" altLang="en-US" sz="1050" b="1">
                    <a:latin typeface="Symbol" panose="05050102010706020507" pitchFamily="18" charset="2"/>
                    <a:sym typeface="Symbol" panose="05050102010706020507" pitchFamily="18" charset="2"/>
                  </a:rPr>
                  <a:t></a:t>
                </a:r>
                <a:r>
                  <a:rPr lang="en-US" altLang="en-US" sz="1050" b="1"/>
                  <a:t>40 levels decrease with Thalidomide Treatment.</a:t>
                </a:r>
              </a:p>
            </p:txBody>
          </p:sp>
        </p:grpSp>
        <p:grpSp>
          <p:nvGrpSpPr>
            <p:cNvPr id="18496" name="Group 64"/>
            <p:cNvGrpSpPr>
              <a:grpSpLocks/>
            </p:cNvGrpSpPr>
            <p:nvPr/>
          </p:nvGrpSpPr>
          <p:grpSpPr bwMode="auto">
            <a:xfrm>
              <a:off x="3284" y="2224"/>
              <a:ext cx="2232" cy="271"/>
              <a:chOff x="3284" y="2224"/>
              <a:chExt cx="2232" cy="271"/>
            </a:xfrm>
          </p:grpSpPr>
          <p:sp>
            <p:nvSpPr>
              <p:cNvPr id="18492" name="Text Box 60"/>
              <p:cNvSpPr txBox="1">
                <a:spLocks noChangeArrowheads="1"/>
              </p:cNvSpPr>
              <p:nvPr/>
            </p:nvSpPr>
            <p:spPr bwMode="auto">
              <a:xfrm>
                <a:off x="3284" y="2224"/>
                <a:ext cx="472" cy="174"/>
              </a:xfrm>
              <a:prstGeom prst="rect">
                <a:avLst/>
              </a:prstGeom>
              <a:solidFill>
                <a:schemeClr val="bg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750"/>
                  <a:t>0 </a:t>
                </a:r>
                <a:r>
                  <a:rPr lang="el-GR" altLang="en-US" sz="750">
                    <a:cs typeface="Arial" panose="020B0604020202020204" pitchFamily="34" charset="0"/>
                  </a:rPr>
                  <a:t>μ</a:t>
                </a:r>
                <a:r>
                  <a:rPr lang="en-US" altLang="en-US" sz="750">
                    <a:cs typeface="Arial" panose="020B0604020202020204" pitchFamily="34" charset="0"/>
                  </a:rPr>
                  <a:t>g/mL</a:t>
                </a:r>
                <a:endParaRPr lang="el-GR" altLang="en-US" sz="750">
                  <a:cs typeface="Arial" panose="020B0604020202020204" pitchFamily="34" charset="0"/>
                </a:endParaRPr>
              </a:p>
            </p:txBody>
          </p:sp>
          <p:sp>
            <p:nvSpPr>
              <p:cNvPr id="18493" name="Text Box 61"/>
              <p:cNvSpPr txBox="1">
                <a:spLocks noChangeArrowheads="1"/>
              </p:cNvSpPr>
              <p:nvPr/>
            </p:nvSpPr>
            <p:spPr bwMode="auto">
              <a:xfrm>
                <a:off x="3864" y="2224"/>
                <a:ext cx="472" cy="271"/>
              </a:xfrm>
              <a:prstGeom prst="rect">
                <a:avLst/>
              </a:prstGeom>
              <a:solidFill>
                <a:schemeClr val="bg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750"/>
                  <a:t>25 </a:t>
                </a:r>
                <a:r>
                  <a:rPr lang="el-GR" altLang="en-US" sz="750">
                    <a:cs typeface="Arial" panose="020B0604020202020204" pitchFamily="34" charset="0"/>
                  </a:rPr>
                  <a:t>μ</a:t>
                </a:r>
                <a:r>
                  <a:rPr lang="en-US" altLang="en-US" sz="750">
                    <a:cs typeface="Arial" panose="020B0604020202020204" pitchFamily="34" charset="0"/>
                  </a:rPr>
                  <a:t>g/mL</a:t>
                </a:r>
                <a:endParaRPr lang="el-GR" altLang="en-US" sz="750">
                  <a:cs typeface="Arial" panose="020B0604020202020204" pitchFamily="34" charset="0"/>
                </a:endParaRPr>
              </a:p>
            </p:txBody>
          </p:sp>
          <p:sp>
            <p:nvSpPr>
              <p:cNvPr id="18494" name="Text Box 62"/>
              <p:cNvSpPr txBox="1">
                <a:spLocks noChangeArrowheads="1"/>
              </p:cNvSpPr>
              <p:nvPr/>
            </p:nvSpPr>
            <p:spPr bwMode="auto">
              <a:xfrm>
                <a:off x="4448" y="2224"/>
                <a:ext cx="472" cy="271"/>
              </a:xfrm>
              <a:prstGeom prst="rect">
                <a:avLst/>
              </a:prstGeom>
              <a:solidFill>
                <a:schemeClr val="bg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750"/>
                  <a:t>50 </a:t>
                </a:r>
                <a:r>
                  <a:rPr lang="el-GR" altLang="en-US" sz="750">
                    <a:cs typeface="Arial" panose="020B0604020202020204" pitchFamily="34" charset="0"/>
                  </a:rPr>
                  <a:t>μ</a:t>
                </a:r>
                <a:r>
                  <a:rPr lang="en-US" altLang="en-US" sz="750">
                    <a:cs typeface="Arial" panose="020B0604020202020204" pitchFamily="34" charset="0"/>
                  </a:rPr>
                  <a:t>g/mL</a:t>
                </a:r>
                <a:endParaRPr lang="el-GR" altLang="en-US" sz="750">
                  <a:cs typeface="Arial" panose="020B0604020202020204" pitchFamily="34" charset="0"/>
                </a:endParaRPr>
              </a:p>
            </p:txBody>
          </p:sp>
          <p:sp>
            <p:nvSpPr>
              <p:cNvPr id="18495" name="Text Box 63"/>
              <p:cNvSpPr txBox="1">
                <a:spLocks noChangeArrowheads="1"/>
              </p:cNvSpPr>
              <p:nvPr/>
            </p:nvSpPr>
            <p:spPr bwMode="auto">
              <a:xfrm>
                <a:off x="5008" y="2224"/>
                <a:ext cx="508" cy="271"/>
              </a:xfrm>
              <a:prstGeom prst="rect">
                <a:avLst/>
              </a:prstGeom>
              <a:solidFill>
                <a:schemeClr val="bg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750"/>
                  <a:t>100 </a:t>
                </a:r>
                <a:r>
                  <a:rPr lang="el-GR" altLang="en-US" sz="750">
                    <a:cs typeface="Arial" panose="020B0604020202020204" pitchFamily="34" charset="0"/>
                  </a:rPr>
                  <a:t>μ</a:t>
                </a:r>
                <a:r>
                  <a:rPr lang="en-US" altLang="en-US" sz="750">
                    <a:cs typeface="Arial" panose="020B0604020202020204" pitchFamily="34" charset="0"/>
                  </a:rPr>
                  <a:t>g/mL</a:t>
                </a:r>
                <a:endParaRPr lang="el-GR" altLang="en-US" sz="750">
                  <a:cs typeface="Arial" panose="020B0604020202020204" pitchFamily="34" charset="0"/>
                </a:endParaRPr>
              </a:p>
            </p:txBody>
          </p:sp>
        </p:grpSp>
      </p:grpSp>
      <p:grpSp>
        <p:nvGrpSpPr>
          <p:cNvPr id="18499" name="Group 67"/>
          <p:cNvGrpSpPr>
            <a:grpSpLocks/>
          </p:cNvGrpSpPr>
          <p:nvPr/>
        </p:nvGrpSpPr>
        <p:grpSpPr bwMode="auto">
          <a:xfrm>
            <a:off x="4448175" y="3124201"/>
            <a:ext cx="3485092" cy="1776413"/>
            <a:chOff x="2784" y="2568"/>
            <a:chExt cx="2864" cy="1492"/>
          </a:xfrm>
        </p:grpSpPr>
        <p:grpSp>
          <p:nvGrpSpPr>
            <p:cNvPr id="18475" name="Group 43"/>
            <p:cNvGrpSpPr>
              <a:grpSpLocks/>
            </p:cNvGrpSpPr>
            <p:nvPr/>
          </p:nvGrpSpPr>
          <p:grpSpPr bwMode="auto">
            <a:xfrm>
              <a:off x="2784" y="2568"/>
              <a:ext cx="2864" cy="1480"/>
              <a:chOff x="2792" y="1024"/>
              <a:chExt cx="2864" cy="1480"/>
            </a:xfrm>
          </p:grpSpPr>
          <p:grpSp>
            <p:nvGrpSpPr>
              <p:cNvPr id="18471" name="Group 39"/>
              <p:cNvGrpSpPr>
                <a:grpSpLocks/>
              </p:cNvGrpSpPr>
              <p:nvPr/>
            </p:nvGrpSpPr>
            <p:grpSpPr bwMode="auto">
              <a:xfrm>
                <a:off x="2802" y="1161"/>
                <a:ext cx="2823" cy="1243"/>
                <a:chOff x="2826" y="1161"/>
                <a:chExt cx="2719" cy="1243"/>
              </a:xfrm>
            </p:grpSpPr>
            <p:pic>
              <p:nvPicPr>
                <p:cNvPr id="18464" name="Picture 33"/>
                <p:cNvPicPr>
                  <a:picLocks noChangeAspect="1" noChangeArrowheads="1"/>
                </p:cNvPicPr>
                <p:nvPr/>
              </p:nvPicPr>
              <p:blipFill>
                <a:blip r:embed="rId4">
                  <a:extLst>
                    <a:ext uri="{28A0092B-C50C-407E-A947-70E740481C1C}">
                      <a14:useLocalDpi xmlns:a14="http://schemas.microsoft.com/office/drawing/2010/main" val="0"/>
                    </a:ext>
                  </a:extLst>
                </a:blip>
                <a:srcRect t="18193" b="12469"/>
                <a:stretch>
                  <a:fillRect/>
                </a:stretch>
              </p:blipFill>
              <p:spPr bwMode="auto">
                <a:xfrm>
                  <a:off x="2826" y="1188"/>
                  <a:ext cx="2719" cy="121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8467" name="Text Box 35"/>
                <p:cNvSpPr txBox="1">
                  <a:spLocks noChangeArrowheads="1"/>
                </p:cNvSpPr>
                <p:nvPr/>
              </p:nvSpPr>
              <p:spPr bwMode="auto">
                <a:xfrm>
                  <a:off x="3423" y="1161"/>
                  <a:ext cx="1864" cy="34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050" b="1" dirty="0"/>
                    <a:t>Figure 3: </a:t>
                  </a:r>
                  <a:r>
                    <a:rPr lang="en-US" altLang="en-US" sz="1050" b="1" dirty="0" err="1"/>
                    <a:t>sAPP</a:t>
                  </a:r>
                  <a:r>
                    <a:rPr lang="en-US" altLang="en-US" sz="1050" b="1" dirty="0">
                      <a:latin typeface="Symbol" panose="05050102010706020507" pitchFamily="18" charset="2"/>
                      <a:sym typeface="Symbol" panose="05050102010706020507" pitchFamily="18" charset="2"/>
                    </a:rPr>
                    <a:t></a:t>
                  </a:r>
                  <a:r>
                    <a:rPr lang="en-US" altLang="en-US" sz="1050" b="1" dirty="0"/>
                    <a:t> levels decrease with Thalidomide Treatment.</a:t>
                  </a:r>
                </a:p>
              </p:txBody>
            </p:sp>
          </p:grpSp>
          <p:sp>
            <p:nvSpPr>
              <p:cNvPr id="18472" name="Rectangle 40"/>
              <p:cNvSpPr>
                <a:spLocks noChangeArrowheads="1"/>
              </p:cNvSpPr>
              <p:nvPr/>
            </p:nvSpPr>
            <p:spPr bwMode="auto">
              <a:xfrm>
                <a:off x="2792" y="1024"/>
                <a:ext cx="2864" cy="148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grpSp>
        <p:grpSp>
          <p:nvGrpSpPr>
            <p:cNvPr id="18498" name="Group 66"/>
            <p:cNvGrpSpPr>
              <a:grpSpLocks/>
            </p:cNvGrpSpPr>
            <p:nvPr/>
          </p:nvGrpSpPr>
          <p:grpSpPr bwMode="auto">
            <a:xfrm>
              <a:off x="3276" y="3789"/>
              <a:ext cx="2216" cy="271"/>
              <a:chOff x="3276" y="3789"/>
              <a:chExt cx="2216" cy="271"/>
            </a:xfrm>
          </p:grpSpPr>
          <p:sp>
            <p:nvSpPr>
              <p:cNvPr id="18488" name="Text Box 56"/>
              <p:cNvSpPr txBox="1">
                <a:spLocks noChangeArrowheads="1"/>
              </p:cNvSpPr>
              <p:nvPr/>
            </p:nvSpPr>
            <p:spPr bwMode="auto">
              <a:xfrm>
                <a:off x="3276" y="3789"/>
                <a:ext cx="472" cy="174"/>
              </a:xfrm>
              <a:prstGeom prst="rect">
                <a:avLst/>
              </a:prstGeom>
              <a:solidFill>
                <a:schemeClr val="bg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750" dirty="0"/>
                  <a:t>0 </a:t>
                </a:r>
                <a:r>
                  <a:rPr lang="el-GR" altLang="en-US" sz="750" dirty="0">
                    <a:cs typeface="Arial" panose="020B0604020202020204" pitchFamily="34" charset="0"/>
                  </a:rPr>
                  <a:t>μ</a:t>
                </a:r>
                <a:r>
                  <a:rPr lang="en-US" altLang="en-US" sz="750" dirty="0">
                    <a:cs typeface="Arial" panose="020B0604020202020204" pitchFamily="34" charset="0"/>
                  </a:rPr>
                  <a:t>g/mL</a:t>
                </a:r>
                <a:endParaRPr lang="el-GR" altLang="en-US" sz="750" dirty="0">
                  <a:cs typeface="Arial" panose="020B0604020202020204" pitchFamily="34" charset="0"/>
                </a:endParaRPr>
              </a:p>
            </p:txBody>
          </p:sp>
          <p:sp>
            <p:nvSpPr>
              <p:cNvPr id="18489" name="Text Box 57"/>
              <p:cNvSpPr txBox="1">
                <a:spLocks noChangeArrowheads="1"/>
              </p:cNvSpPr>
              <p:nvPr/>
            </p:nvSpPr>
            <p:spPr bwMode="auto">
              <a:xfrm>
                <a:off x="3856" y="3789"/>
                <a:ext cx="472" cy="271"/>
              </a:xfrm>
              <a:prstGeom prst="rect">
                <a:avLst/>
              </a:prstGeom>
              <a:solidFill>
                <a:schemeClr val="bg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750" dirty="0"/>
                  <a:t>25 </a:t>
                </a:r>
                <a:r>
                  <a:rPr lang="el-GR" altLang="en-US" sz="750" dirty="0">
                    <a:cs typeface="Arial" panose="020B0604020202020204" pitchFamily="34" charset="0"/>
                  </a:rPr>
                  <a:t>μ</a:t>
                </a:r>
                <a:r>
                  <a:rPr lang="en-US" altLang="en-US" sz="750" dirty="0">
                    <a:cs typeface="Arial" panose="020B0604020202020204" pitchFamily="34" charset="0"/>
                  </a:rPr>
                  <a:t>g/mL</a:t>
                </a:r>
                <a:endParaRPr lang="el-GR" altLang="en-US" sz="750" dirty="0">
                  <a:cs typeface="Arial" panose="020B0604020202020204" pitchFamily="34" charset="0"/>
                </a:endParaRPr>
              </a:p>
            </p:txBody>
          </p:sp>
          <p:sp>
            <p:nvSpPr>
              <p:cNvPr id="18490" name="Text Box 58"/>
              <p:cNvSpPr txBox="1">
                <a:spLocks noChangeArrowheads="1"/>
              </p:cNvSpPr>
              <p:nvPr/>
            </p:nvSpPr>
            <p:spPr bwMode="auto">
              <a:xfrm>
                <a:off x="4424" y="3789"/>
                <a:ext cx="472" cy="271"/>
              </a:xfrm>
              <a:prstGeom prst="rect">
                <a:avLst/>
              </a:prstGeom>
              <a:solidFill>
                <a:schemeClr val="bg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750"/>
                  <a:t>50 </a:t>
                </a:r>
                <a:r>
                  <a:rPr lang="el-GR" altLang="en-US" sz="750">
                    <a:cs typeface="Arial" panose="020B0604020202020204" pitchFamily="34" charset="0"/>
                  </a:rPr>
                  <a:t>μ</a:t>
                </a:r>
                <a:r>
                  <a:rPr lang="en-US" altLang="en-US" sz="750">
                    <a:cs typeface="Arial" panose="020B0604020202020204" pitchFamily="34" charset="0"/>
                  </a:rPr>
                  <a:t>g/mL</a:t>
                </a:r>
                <a:endParaRPr lang="el-GR" altLang="en-US" sz="750">
                  <a:cs typeface="Arial" panose="020B0604020202020204" pitchFamily="34" charset="0"/>
                </a:endParaRPr>
              </a:p>
            </p:txBody>
          </p:sp>
          <p:sp>
            <p:nvSpPr>
              <p:cNvPr id="18491" name="Text Box 59"/>
              <p:cNvSpPr txBox="1">
                <a:spLocks noChangeArrowheads="1"/>
              </p:cNvSpPr>
              <p:nvPr/>
            </p:nvSpPr>
            <p:spPr bwMode="auto">
              <a:xfrm>
                <a:off x="4984" y="3789"/>
                <a:ext cx="508" cy="271"/>
              </a:xfrm>
              <a:prstGeom prst="rect">
                <a:avLst/>
              </a:prstGeom>
              <a:solidFill>
                <a:schemeClr val="bg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750"/>
                  <a:t>100 </a:t>
                </a:r>
                <a:r>
                  <a:rPr lang="el-GR" altLang="en-US" sz="750">
                    <a:cs typeface="Arial" panose="020B0604020202020204" pitchFamily="34" charset="0"/>
                  </a:rPr>
                  <a:t>μ</a:t>
                </a:r>
                <a:r>
                  <a:rPr lang="en-US" altLang="en-US" sz="750">
                    <a:cs typeface="Arial" panose="020B0604020202020204" pitchFamily="34" charset="0"/>
                  </a:rPr>
                  <a:t>g/mL</a:t>
                </a:r>
                <a:endParaRPr lang="el-GR" altLang="en-US" sz="750">
                  <a:cs typeface="Arial" panose="020B0604020202020204" pitchFamily="34" charset="0"/>
                </a:endParaRPr>
              </a:p>
            </p:txBody>
          </p:sp>
        </p:grpSp>
      </p:grpSp>
      <p:grpSp>
        <p:nvGrpSpPr>
          <p:cNvPr id="3" name="Group 2">
            <a:extLst>
              <a:ext uri="{FF2B5EF4-FFF2-40B4-BE49-F238E27FC236}">
                <a16:creationId xmlns:a16="http://schemas.microsoft.com/office/drawing/2014/main" id="{46A62341-6D16-2DAB-0A63-2310EEF22812}"/>
              </a:ext>
            </a:extLst>
          </p:cNvPr>
          <p:cNvGrpSpPr/>
          <p:nvPr/>
        </p:nvGrpSpPr>
        <p:grpSpPr>
          <a:xfrm>
            <a:off x="1263650" y="1430869"/>
            <a:ext cx="3128698" cy="1352550"/>
            <a:chOff x="228600" y="1625600"/>
            <a:chExt cx="4171597" cy="1803400"/>
          </a:xfrm>
        </p:grpSpPr>
        <p:sp>
          <p:nvSpPr>
            <p:cNvPr id="2" name="Rectangle 1">
              <a:extLst>
                <a:ext uri="{FF2B5EF4-FFF2-40B4-BE49-F238E27FC236}">
                  <a16:creationId xmlns:a16="http://schemas.microsoft.com/office/drawing/2014/main" id="{541B6349-96EE-1DF9-61A3-6A6BBAA8D60F}"/>
                </a:ext>
              </a:extLst>
            </p:cNvPr>
            <p:cNvSpPr/>
            <p:nvPr/>
          </p:nvSpPr>
          <p:spPr>
            <a:xfrm>
              <a:off x="277460" y="1625600"/>
              <a:ext cx="4122737" cy="176688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grpSp>
          <p:nvGrpSpPr>
            <p:cNvPr id="18504" name="Group 72"/>
            <p:cNvGrpSpPr>
              <a:grpSpLocks/>
            </p:cNvGrpSpPr>
            <p:nvPr/>
          </p:nvGrpSpPr>
          <p:grpSpPr bwMode="auto">
            <a:xfrm>
              <a:off x="228600" y="1662113"/>
              <a:ext cx="4170363" cy="1766887"/>
              <a:chOff x="144" y="1047"/>
              <a:chExt cx="2627" cy="1113"/>
            </a:xfrm>
          </p:grpSpPr>
          <p:grpSp>
            <p:nvGrpSpPr>
              <p:cNvPr id="18486" name="Group 54"/>
              <p:cNvGrpSpPr>
                <a:grpSpLocks/>
              </p:cNvGrpSpPr>
              <p:nvPr/>
            </p:nvGrpSpPr>
            <p:grpSpPr bwMode="auto">
              <a:xfrm>
                <a:off x="144" y="1470"/>
                <a:ext cx="2589" cy="485"/>
                <a:chOff x="96" y="1478"/>
                <a:chExt cx="2589" cy="485"/>
              </a:xfrm>
            </p:grpSpPr>
            <p:grpSp>
              <p:nvGrpSpPr>
                <p:cNvPr id="18456" name="Group 35"/>
                <p:cNvGrpSpPr>
                  <a:grpSpLocks/>
                </p:cNvGrpSpPr>
                <p:nvPr/>
              </p:nvGrpSpPr>
              <p:grpSpPr bwMode="auto">
                <a:xfrm>
                  <a:off x="957" y="1660"/>
                  <a:ext cx="1728" cy="303"/>
                  <a:chOff x="799" y="2220"/>
                  <a:chExt cx="1728" cy="303"/>
                </a:xfrm>
              </p:grpSpPr>
              <p:graphicFrame>
                <p:nvGraphicFramePr>
                  <p:cNvPr id="18451" name="Object 19"/>
                  <p:cNvGraphicFramePr>
                    <a:graphicFrameLocks noChangeAspect="1"/>
                  </p:cNvGraphicFramePr>
                  <p:nvPr/>
                </p:nvGraphicFramePr>
                <p:xfrm>
                  <a:off x="799" y="2220"/>
                  <a:ext cx="1728" cy="303"/>
                </p:xfrm>
                <a:graphic>
                  <a:graphicData uri="http://schemas.openxmlformats.org/presentationml/2006/ole">
                    <mc:AlternateContent xmlns:mc="http://schemas.openxmlformats.org/markup-compatibility/2006">
                      <mc:Choice xmlns:v="urn:schemas-microsoft-com:vml" Requires="v">
                        <p:oleObj spid="_x0000_s1031" name="Image" r:id="rId5" imgW="1331640" imgH="353509" progId="">
                          <p:embed/>
                        </p:oleObj>
                      </mc:Choice>
                      <mc:Fallback>
                        <p:oleObj name="Image" r:id="rId5" imgW="1331640" imgH="353509" progId="">
                          <p:embed/>
                          <p:pic>
                            <p:nvPicPr>
                              <p:cNvPr id="18451" name="Object 19"/>
                              <p:cNvPicPr>
                                <a:picLocks noChangeAspect="1" noChangeArrowheads="1"/>
                              </p:cNvPicPr>
                              <p:nvPr/>
                            </p:nvPicPr>
                            <p:blipFill>
                              <a:blip r:embed="rId6">
                                <a:lum bright="18000" contrast="24000"/>
                                <a:grayscl/>
                                <a:extLst>
                                  <a:ext uri="{28A0092B-C50C-407E-A947-70E740481C1C}">
                                    <a14:useLocalDpi xmlns:a14="http://schemas.microsoft.com/office/drawing/2010/main" val="0"/>
                                  </a:ext>
                                </a:extLst>
                              </a:blip>
                              <a:srcRect l="13889" r="16667"/>
                              <a:stretch>
                                <a:fillRect/>
                              </a:stretch>
                            </p:blipFill>
                            <p:spPr bwMode="auto">
                              <a:xfrm>
                                <a:off x="799" y="2220"/>
                                <a:ext cx="1728" cy="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65" name="Rectangle 20"/>
                  <p:cNvSpPr>
                    <a:spLocks noChangeArrowheads="1"/>
                  </p:cNvSpPr>
                  <p:nvPr/>
                </p:nvSpPr>
                <p:spPr bwMode="auto">
                  <a:xfrm>
                    <a:off x="799" y="2225"/>
                    <a:ext cx="1728" cy="29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sz="1050"/>
                  </a:p>
                </p:txBody>
              </p:sp>
            </p:grpSp>
            <p:sp>
              <p:nvSpPr>
                <p:cNvPr id="18460" name="Text Box 24"/>
                <p:cNvSpPr txBox="1">
                  <a:spLocks noChangeArrowheads="1"/>
                </p:cNvSpPr>
                <p:nvPr/>
              </p:nvSpPr>
              <p:spPr bwMode="auto">
                <a:xfrm>
                  <a:off x="141" y="1724"/>
                  <a:ext cx="77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sz="750" dirty="0">
                      <a:cs typeface="Arial" panose="020B0604020202020204" pitchFamily="34" charset="0"/>
                    </a:rPr>
                    <a:t>BACE1 C-term</a:t>
                  </a:r>
                </a:p>
              </p:txBody>
            </p:sp>
            <p:grpSp>
              <p:nvGrpSpPr>
                <p:cNvPr id="18482" name="Group 50"/>
                <p:cNvGrpSpPr>
                  <a:grpSpLocks/>
                </p:cNvGrpSpPr>
                <p:nvPr/>
              </p:nvGrpSpPr>
              <p:grpSpPr bwMode="auto">
                <a:xfrm>
                  <a:off x="96" y="1478"/>
                  <a:ext cx="2428" cy="177"/>
                  <a:chOff x="80" y="1478"/>
                  <a:chExt cx="2428" cy="177"/>
                </a:xfrm>
              </p:grpSpPr>
              <p:sp>
                <p:nvSpPr>
                  <p:cNvPr id="18457" name="Text Box 21"/>
                  <p:cNvSpPr txBox="1">
                    <a:spLocks noChangeArrowheads="1"/>
                  </p:cNvSpPr>
                  <p:nvPr/>
                </p:nvSpPr>
                <p:spPr bwMode="auto">
                  <a:xfrm>
                    <a:off x="1506" y="1478"/>
                    <a:ext cx="24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750" dirty="0">
                        <a:cs typeface="Arial" panose="020B0604020202020204" pitchFamily="34" charset="0"/>
                      </a:rPr>
                      <a:t>50</a:t>
                    </a:r>
                  </a:p>
                </p:txBody>
              </p:sp>
              <p:sp>
                <p:nvSpPr>
                  <p:cNvPr id="18458" name="Text Box 22"/>
                  <p:cNvSpPr txBox="1">
                    <a:spLocks noChangeArrowheads="1"/>
                  </p:cNvSpPr>
                  <p:nvPr/>
                </p:nvSpPr>
                <p:spPr bwMode="auto">
                  <a:xfrm>
                    <a:off x="1839" y="1481"/>
                    <a:ext cx="28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750">
                        <a:cs typeface="Arial" panose="020B0604020202020204" pitchFamily="34" charset="0"/>
                      </a:rPr>
                      <a:t>100</a:t>
                    </a:r>
                  </a:p>
                </p:txBody>
              </p:sp>
              <p:sp>
                <p:nvSpPr>
                  <p:cNvPr id="18459" name="Text Box 23"/>
                  <p:cNvSpPr txBox="1">
                    <a:spLocks noChangeArrowheads="1"/>
                  </p:cNvSpPr>
                  <p:nvPr/>
                </p:nvSpPr>
                <p:spPr bwMode="auto">
                  <a:xfrm>
                    <a:off x="2220" y="1479"/>
                    <a:ext cx="28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750" dirty="0">
                        <a:cs typeface="Arial" panose="020B0604020202020204" pitchFamily="34" charset="0"/>
                      </a:rPr>
                      <a:t>150</a:t>
                    </a:r>
                  </a:p>
                </p:txBody>
              </p:sp>
              <p:sp>
                <p:nvSpPr>
                  <p:cNvPr id="18461" name="Text Box 34"/>
                  <p:cNvSpPr txBox="1">
                    <a:spLocks noChangeArrowheads="1"/>
                  </p:cNvSpPr>
                  <p:nvPr/>
                </p:nvSpPr>
                <p:spPr bwMode="auto">
                  <a:xfrm>
                    <a:off x="80" y="1480"/>
                    <a:ext cx="133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750" dirty="0">
                        <a:cs typeface="Arial" panose="020B0604020202020204" pitchFamily="34" charset="0"/>
                      </a:rPr>
                      <a:t>Thalidomide (</a:t>
                    </a:r>
                    <a:r>
                      <a:rPr lang="el-GR" altLang="en-US" sz="750" dirty="0">
                        <a:cs typeface="Arial" panose="020B0604020202020204" pitchFamily="34" charset="0"/>
                      </a:rPr>
                      <a:t>μ</a:t>
                    </a:r>
                    <a:r>
                      <a:rPr lang="en-US" altLang="en-US" sz="750" dirty="0">
                        <a:cs typeface="Arial" panose="020B0604020202020204" pitchFamily="34" charset="0"/>
                      </a:rPr>
                      <a:t>g/mL):</a:t>
                    </a:r>
                    <a:endParaRPr lang="el-GR" altLang="en-US" sz="750" dirty="0">
                      <a:cs typeface="Arial" panose="020B0604020202020204" pitchFamily="34" charset="0"/>
                    </a:endParaRPr>
                  </a:p>
                </p:txBody>
              </p:sp>
              <p:sp>
                <p:nvSpPr>
                  <p:cNvPr id="18462" name="Text Box 25"/>
                  <p:cNvSpPr txBox="1">
                    <a:spLocks noChangeArrowheads="1"/>
                  </p:cNvSpPr>
                  <p:nvPr/>
                </p:nvSpPr>
                <p:spPr bwMode="auto">
                  <a:xfrm>
                    <a:off x="1145" y="1479"/>
                    <a:ext cx="20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750">
                        <a:cs typeface="Arial" panose="020B0604020202020204" pitchFamily="34" charset="0"/>
                      </a:rPr>
                      <a:t>0</a:t>
                    </a:r>
                  </a:p>
                </p:txBody>
              </p:sp>
            </p:grpSp>
          </p:grpSp>
          <p:sp>
            <p:nvSpPr>
              <p:cNvPr id="18455" name="Rectangle 18"/>
              <p:cNvSpPr>
                <a:spLocks noChangeArrowheads="1"/>
              </p:cNvSpPr>
              <p:nvPr/>
            </p:nvSpPr>
            <p:spPr bwMode="auto">
              <a:xfrm>
                <a:off x="179" y="1047"/>
                <a:ext cx="2592" cy="1113"/>
              </a:xfrm>
              <a:prstGeom prst="rect">
                <a:avLst/>
              </a:prstGeom>
              <a:noFill/>
              <a:ln w="9525">
                <a:noFill/>
                <a:miter lim="800000"/>
                <a:headEnd/>
                <a:tailEnd/>
              </a:ln>
              <a:extLst>
                <a:ext uri="{909E8E84-426E-40DD-AFC4-6F175D3DCCD1}">
                  <a14:hiddenFill xmlns:a14="http://schemas.microsoft.com/office/drawing/2010/main">
                    <a:solidFill>
                      <a:schemeClr val="bg1"/>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endParaRPr lang="en-US" altLang="en-US" sz="1050">
                  <a:solidFill>
                    <a:schemeClr val="bg1"/>
                  </a:solidFill>
                </a:endParaRPr>
              </a:p>
            </p:txBody>
          </p:sp>
          <p:sp>
            <p:nvSpPr>
              <p:cNvPr id="18502" name="Rectangle 70"/>
              <p:cNvSpPr>
                <a:spLocks noChangeArrowheads="1"/>
              </p:cNvSpPr>
              <p:nvPr/>
            </p:nvSpPr>
            <p:spPr bwMode="auto">
              <a:xfrm>
                <a:off x="202" y="1085"/>
                <a:ext cx="2537"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050" b="1" dirty="0"/>
                  <a:t>Figure 1: BACE1 levels decrease with Thalidomide Treatment.</a:t>
                </a:r>
              </a:p>
            </p:txBody>
          </p:sp>
        </p:grpSp>
      </p:grpSp>
    </p:spTree>
    <p:extLst>
      <p:ext uri="{BB962C8B-B14F-4D97-AF65-F5344CB8AC3E}">
        <p14:creationId xmlns:p14="http://schemas.microsoft.com/office/powerpoint/2010/main" val="3818325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altLang="en-US" dirty="0"/>
              <a:t>Objectives </a:t>
            </a:r>
          </a:p>
        </p:txBody>
      </p:sp>
      <p:sp>
        <p:nvSpPr>
          <p:cNvPr id="23554" name="Content Placeholder 2"/>
          <p:cNvSpPr>
            <a:spLocks noGrp="1"/>
          </p:cNvSpPr>
          <p:nvPr>
            <p:ph idx="1"/>
          </p:nvPr>
        </p:nvSpPr>
        <p:spPr/>
        <p:txBody>
          <a:bodyPr/>
          <a:lstStyle/>
          <a:p>
            <a:pPr eaLnBrk="1" hangingPunct="1"/>
            <a:r>
              <a:rPr lang="en-US" altLang="en-US" dirty="0"/>
              <a:t>Thalidomide may have a mechanism of action beyond inhibition of </a:t>
            </a:r>
            <a:r>
              <a:rPr lang="en-US" altLang="en-US" dirty="0" err="1"/>
              <a:t>TNF</a:t>
            </a:r>
            <a:r>
              <a:rPr lang="en-US" altLang="en-US" dirty="0" err="1">
                <a:latin typeface="Symbol" panose="05050102010706020507" pitchFamily="18" charset="2"/>
              </a:rPr>
              <a:t>a</a:t>
            </a:r>
            <a:r>
              <a:rPr lang="en-US" altLang="en-US" dirty="0"/>
              <a:t>, i.e. BACE 1 inhibition</a:t>
            </a:r>
            <a:endParaRPr lang="en-US" altLang="en-US" dirty="0">
              <a:latin typeface="Symbol" panose="05050102010706020507" pitchFamily="18" charset="2"/>
            </a:endParaRPr>
          </a:p>
          <a:p>
            <a:pPr eaLnBrk="1" hangingPunct="1"/>
            <a:r>
              <a:rPr lang="en-US" altLang="en-US" dirty="0"/>
              <a:t>This randomized clinical </a:t>
            </a:r>
            <a:r>
              <a:rPr lang="en-US" altLang="en-US" dirty="0" smtClean="0"/>
              <a:t>trial </a:t>
            </a:r>
            <a:r>
              <a:rPr lang="en-US" altLang="en-US" dirty="0"/>
              <a:t>assess</a:t>
            </a:r>
            <a:r>
              <a:rPr lang="en-US" altLang="en-US" dirty="0">
                <a:solidFill>
                  <a:srgbClr val="92D050"/>
                </a:solidFill>
              </a:rPr>
              <a:t>ed</a:t>
            </a:r>
            <a:r>
              <a:rPr lang="en-US" altLang="en-US" dirty="0"/>
              <a:t> biomarkers as the primary outcome to determine whether thalidomide can inhibit BACE1 </a:t>
            </a:r>
            <a:r>
              <a:rPr lang="en-US" altLang="en-US" i="1" dirty="0"/>
              <a:t>in vivo </a:t>
            </a:r>
            <a:r>
              <a:rPr lang="en-US" altLang="en-US" dirty="0"/>
              <a:t>in mild to moderate AD subjects</a:t>
            </a:r>
          </a:p>
        </p:txBody>
      </p:sp>
    </p:spTree>
    <p:extLst>
      <p:ext uri="{BB962C8B-B14F-4D97-AF65-F5344CB8AC3E}">
        <p14:creationId xmlns:p14="http://schemas.microsoft.com/office/powerpoint/2010/main" val="45251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altLang="en-US"/>
              <a:t>Inclusion Criteria</a:t>
            </a:r>
          </a:p>
        </p:txBody>
      </p:sp>
      <p:sp>
        <p:nvSpPr>
          <p:cNvPr id="3" name="Content Placeholder 2"/>
          <p:cNvSpPr>
            <a:spLocks noGrp="1"/>
          </p:cNvSpPr>
          <p:nvPr>
            <p:ph idx="1"/>
          </p:nvPr>
        </p:nvSpPr>
        <p:spPr/>
        <p:txBody>
          <a:bodyPr rtlCol="0">
            <a:normAutofit fontScale="47500" lnSpcReduction="20000"/>
          </a:bodyPr>
          <a:lstStyle/>
          <a:p>
            <a:pPr>
              <a:buNone/>
              <a:defRPr/>
            </a:pPr>
            <a:r>
              <a:rPr lang="en-US" b="1" i="1" dirty="0"/>
              <a:t>Inclusion criteria</a:t>
            </a:r>
          </a:p>
          <a:p>
            <a:pPr>
              <a:defRPr/>
            </a:pPr>
            <a:r>
              <a:rPr lang="en-US" dirty="0"/>
              <a:t>Participants in this study must be male or female outpatients who are at least 50 years of age.</a:t>
            </a:r>
          </a:p>
          <a:p>
            <a:pPr>
              <a:defRPr/>
            </a:pPr>
            <a:r>
              <a:rPr lang="en-US" dirty="0"/>
              <a:t>Patients must have been diagnosed with probable AD for at least 1 year based on the NINCDS-ADRDA criteria, and the severity of AD must be mild to moderate with a documented Mini Mental State Exam (MMSE) score between 12-26 . </a:t>
            </a:r>
          </a:p>
          <a:p>
            <a:pPr>
              <a:defRPr/>
            </a:pPr>
            <a:r>
              <a:rPr lang="en-US" dirty="0"/>
              <a:t>The CT or MRI scan of the brain obtained during the course of the dementia </a:t>
            </a:r>
            <a:r>
              <a:rPr lang="en-US" dirty="0" smtClean="0"/>
              <a:t>must be </a:t>
            </a:r>
            <a:r>
              <a:rPr lang="en-US" dirty="0"/>
              <a:t>consistent with the diagnosis and show no evidence of significant focal lesions or of pathology which could contribute to dementia.</a:t>
            </a:r>
          </a:p>
          <a:p>
            <a:pPr>
              <a:defRPr/>
            </a:pPr>
            <a:r>
              <a:rPr lang="en-US" dirty="0"/>
              <a:t>The patient’s vision and hearing must be sufficient to comply with study procedures. </a:t>
            </a:r>
          </a:p>
          <a:p>
            <a:pPr>
              <a:defRPr/>
            </a:pPr>
            <a:r>
              <a:rPr lang="en-US" dirty="0"/>
              <a:t>The patient must be able to take oral medications. </a:t>
            </a:r>
          </a:p>
          <a:p>
            <a:pPr>
              <a:defRPr/>
            </a:pPr>
            <a:r>
              <a:rPr lang="en-US" dirty="0"/>
              <a:t>The patient’s </a:t>
            </a:r>
            <a:r>
              <a:rPr lang="en-US" dirty="0" err="1"/>
              <a:t>Hachinski</a:t>
            </a:r>
            <a:r>
              <a:rPr lang="en-US" dirty="0"/>
              <a:t> score must be ≤4, and patient must be ≤10 on geriatric depression scale. </a:t>
            </a:r>
          </a:p>
          <a:p>
            <a:pPr>
              <a:defRPr/>
            </a:pPr>
            <a:r>
              <a:rPr lang="en-US" dirty="0"/>
              <a:t>The patient must have received a cholinesterase inhibitor and/or </a:t>
            </a:r>
            <a:r>
              <a:rPr lang="en-US" dirty="0" err="1"/>
              <a:t>memantine</a:t>
            </a:r>
            <a:r>
              <a:rPr lang="en-US" dirty="0"/>
              <a:t> for at least 4 months and have been maintained on a stable dose for at least 2 months prior to randomization and must be expected to remain on a stable dose for the remainder of the study period or have demonstrated intolerance to or lack of efficacy from these medications. </a:t>
            </a:r>
          </a:p>
          <a:p>
            <a:pPr>
              <a:defRPr/>
            </a:pPr>
            <a:r>
              <a:rPr lang="en-US" dirty="0"/>
              <a:t>The patient must have an adult informant who has significant direct contact with the patient at least 3 days per week and who is willing to accompany the patient to all clinic visits and to be present during all phone visits. </a:t>
            </a:r>
          </a:p>
          <a:p>
            <a:pPr>
              <a:defRPr/>
            </a:pPr>
            <a:r>
              <a:rPr lang="en-US" dirty="0"/>
              <a:t>The patient must reside in the community. Supervision must be available for the  administration of all study medication.</a:t>
            </a:r>
          </a:p>
        </p:txBody>
      </p:sp>
    </p:spTree>
    <p:extLst>
      <p:ext uri="{BB962C8B-B14F-4D97-AF65-F5344CB8AC3E}">
        <p14:creationId xmlns:p14="http://schemas.microsoft.com/office/powerpoint/2010/main" val="4056218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altLang="en-US"/>
              <a:t>Exclusion Criteria</a:t>
            </a:r>
          </a:p>
        </p:txBody>
      </p:sp>
      <p:sp>
        <p:nvSpPr>
          <p:cNvPr id="3" name="Content Placeholder 2"/>
          <p:cNvSpPr>
            <a:spLocks noGrp="1"/>
          </p:cNvSpPr>
          <p:nvPr>
            <p:ph idx="1"/>
          </p:nvPr>
        </p:nvSpPr>
        <p:spPr/>
        <p:txBody>
          <a:bodyPr rtlCol="0">
            <a:normAutofit fontScale="47500" lnSpcReduction="20000"/>
          </a:bodyPr>
          <a:lstStyle/>
          <a:p>
            <a:pPr>
              <a:buNone/>
              <a:defRPr/>
            </a:pPr>
            <a:r>
              <a:rPr lang="en-US" b="1" i="1" dirty="0"/>
              <a:t>Exclusion Criteria</a:t>
            </a:r>
          </a:p>
          <a:p>
            <a:pPr>
              <a:defRPr/>
            </a:pPr>
            <a:r>
              <a:rPr lang="en-US" dirty="0"/>
              <a:t>Subjects will be excluded from this study if there is current evidence or history within the last 3 years of a neurological or psychiatric illness that could contribute to dementia, including (but not limited to) epilepsy, focal brain lesion, Parkinson’s disease, seizure disorder, head injury with loss of consciousness, DSM IV criteria for any major psychiatric disorder including psychosis, major depression and bipolar disorder, and alcohol or substance abuse. </a:t>
            </a:r>
          </a:p>
          <a:p>
            <a:pPr>
              <a:defRPr/>
            </a:pPr>
            <a:r>
              <a:rPr lang="en-US" dirty="0"/>
              <a:t>The subject cannot have any of the following conditions: poorly controlled hypertension, a history of myocardial infarction or signs or symptoms of unstable coronary artery disease within the last year (including revascularization procedure/angioplasty), severe pulmonary disease (including chronic obstructive pulmonary disease) requiring more than 2 hospitalizations within the past year, a requirement for home oxygen use or sleep apnea, any thyroid disease (unless </a:t>
            </a:r>
            <a:r>
              <a:rPr lang="en-US" dirty="0" err="1"/>
              <a:t>euthyroid</a:t>
            </a:r>
            <a:r>
              <a:rPr lang="en-US" dirty="0"/>
              <a:t> on treatment for at least 6 months), active </a:t>
            </a:r>
            <a:r>
              <a:rPr lang="en-US" dirty="0" err="1"/>
              <a:t>neoplastic</a:t>
            </a:r>
            <a:r>
              <a:rPr lang="en-US" dirty="0"/>
              <a:t> disease (except for skin tumors other than melanoma), a history of multiple myeloma, an absolute </a:t>
            </a:r>
            <a:r>
              <a:rPr lang="en-US" dirty="0" err="1"/>
              <a:t>neutropenia</a:t>
            </a:r>
            <a:r>
              <a:rPr lang="en-US" dirty="0"/>
              <a:t> of 750mm3, a history of </a:t>
            </a:r>
            <a:r>
              <a:rPr lang="en-US" dirty="0" err="1"/>
              <a:t>neutropenia</a:t>
            </a:r>
            <a:r>
              <a:rPr lang="en-US" dirty="0"/>
              <a:t>, a history of or current </a:t>
            </a:r>
            <a:r>
              <a:rPr lang="en-US" dirty="0" err="1"/>
              <a:t>thromboembolism</a:t>
            </a:r>
            <a:r>
              <a:rPr lang="en-US" dirty="0"/>
              <a:t> (including deep venous thrombosis), or any clinically significant hepatic or renal disease (including presence of Hepatitis B or C antigen/antibody or an elevated </a:t>
            </a:r>
            <a:r>
              <a:rPr lang="en-US" dirty="0" err="1"/>
              <a:t>transaminase</a:t>
            </a:r>
            <a:r>
              <a:rPr lang="en-US" dirty="0"/>
              <a:t> levels of greater than two times the upper limit of normal (ULN) or </a:t>
            </a:r>
            <a:r>
              <a:rPr lang="en-US" dirty="0" err="1"/>
              <a:t>creatinine</a:t>
            </a:r>
            <a:r>
              <a:rPr lang="en-US" dirty="0"/>
              <a:t> greater than 1.5 x ULN). </a:t>
            </a:r>
          </a:p>
          <a:p>
            <a:pPr>
              <a:defRPr/>
            </a:pPr>
            <a:r>
              <a:rPr lang="en-US" dirty="0"/>
              <a:t>Patients with stable prostate cancer may be included at the discretion of the Medical Monitor. </a:t>
            </a:r>
          </a:p>
          <a:p>
            <a:pPr>
              <a:defRPr/>
            </a:pPr>
            <a:r>
              <a:rPr lang="en-US" dirty="0"/>
              <a:t>Subjects cannot have any clinically significant hematologic or coagulation disorder including any unexplained anemia or a platelet counts less than 100,000 </a:t>
            </a:r>
            <a:r>
              <a:rPr lang="en-US" dirty="0" err="1"/>
              <a:t>μL</a:t>
            </a:r>
            <a:r>
              <a:rPr lang="en-US" dirty="0"/>
              <a:t> at screening. </a:t>
            </a:r>
          </a:p>
          <a:p>
            <a:pPr>
              <a:defRPr/>
            </a:pPr>
            <a:r>
              <a:rPr lang="en-US" dirty="0"/>
              <a:t>Subjects cannot use of an investigational drug within 30 days or within five half-lives of the investigational agent, whichever is longer. Subjects cannot use an investigational medical device within two weeks before or after the study. </a:t>
            </a:r>
          </a:p>
          <a:p>
            <a:pPr>
              <a:defRPr/>
            </a:pPr>
            <a:r>
              <a:rPr lang="en-US" dirty="0"/>
              <a:t>Females who are pregnancy or are of child bearing age are excluded. A patient with any other disease or condition that, in the opinion of the investigator, makes the patient unsuitable to participate in this clinical trial (including inability to undergo a lumbar puncture for any reason) is excluded.</a:t>
            </a:r>
          </a:p>
          <a:p>
            <a:pPr>
              <a:defRPr/>
            </a:pPr>
            <a:endParaRPr lang="en-US" dirty="0"/>
          </a:p>
        </p:txBody>
      </p:sp>
    </p:spTree>
    <p:extLst>
      <p:ext uri="{BB962C8B-B14F-4D97-AF65-F5344CB8AC3E}">
        <p14:creationId xmlns:p14="http://schemas.microsoft.com/office/powerpoint/2010/main" val="3911964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altLang="en-US"/>
              <a:t>Experimental Design</a:t>
            </a:r>
          </a:p>
        </p:txBody>
      </p:sp>
      <p:sp>
        <p:nvSpPr>
          <p:cNvPr id="19458" name="TextBox 3"/>
          <p:cNvSpPr txBox="1">
            <a:spLocks noChangeArrowheads="1"/>
          </p:cNvSpPr>
          <p:nvPr/>
        </p:nvSpPr>
        <p:spPr bwMode="auto">
          <a:xfrm>
            <a:off x="1424513" y="2328337"/>
            <a:ext cx="857250"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1050" dirty="0">
                <a:solidFill>
                  <a:schemeClr val="bg1"/>
                </a:solidFill>
                <a:latin typeface="Calibri" panose="020F0502020204030204" pitchFamily="34" charset="0"/>
              </a:rPr>
              <a:t>AD subject meets I/E criteria </a:t>
            </a:r>
          </a:p>
        </p:txBody>
      </p:sp>
      <p:cxnSp>
        <p:nvCxnSpPr>
          <p:cNvPr id="6" name="Straight Arrow Connector 5"/>
          <p:cNvCxnSpPr/>
          <p:nvPr/>
        </p:nvCxnSpPr>
        <p:spPr>
          <a:xfrm>
            <a:off x="2317749" y="2792945"/>
            <a:ext cx="400050" cy="1191"/>
          </a:xfrm>
          <a:prstGeom prst="straightConnector1">
            <a:avLst/>
          </a:prstGeom>
          <a:ln w="57150">
            <a:solidFill>
              <a:srgbClr val="00FFFF"/>
            </a:solidFill>
            <a:tailEnd type="arrow"/>
          </a:ln>
        </p:spPr>
        <p:style>
          <a:lnRef idx="1">
            <a:schemeClr val="accent1"/>
          </a:lnRef>
          <a:fillRef idx="0">
            <a:schemeClr val="accent1"/>
          </a:fillRef>
          <a:effectRef idx="0">
            <a:schemeClr val="accent1"/>
          </a:effectRef>
          <a:fontRef idx="minor">
            <a:schemeClr val="tx1"/>
          </a:fontRef>
        </p:style>
      </p:cxnSp>
      <p:sp>
        <p:nvSpPr>
          <p:cNvPr id="19460" name="TextBox 6"/>
          <p:cNvSpPr txBox="1">
            <a:spLocks noChangeArrowheads="1"/>
          </p:cNvSpPr>
          <p:nvPr/>
        </p:nvSpPr>
        <p:spPr bwMode="auto">
          <a:xfrm>
            <a:off x="2772833" y="2450044"/>
            <a:ext cx="10287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1050" dirty="0">
                <a:solidFill>
                  <a:schemeClr val="bg1"/>
                </a:solidFill>
                <a:latin typeface="Calibri" panose="020F0502020204030204" pitchFamily="34" charset="0"/>
              </a:rPr>
              <a:t>LP CSF testing for biomarkers</a:t>
            </a:r>
          </a:p>
        </p:txBody>
      </p:sp>
      <p:cxnSp>
        <p:nvCxnSpPr>
          <p:cNvPr id="11" name="Straight Arrow Connector 10"/>
          <p:cNvCxnSpPr/>
          <p:nvPr/>
        </p:nvCxnSpPr>
        <p:spPr>
          <a:xfrm flipV="1">
            <a:off x="3775074" y="2783420"/>
            <a:ext cx="457200" cy="3572"/>
          </a:xfrm>
          <a:prstGeom prst="straightConnector1">
            <a:avLst/>
          </a:prstGeom>
          <a:ln w="57150">
            <a:solidFill>
              <a:srgbClr val="00FFFF"/>
            </a:solidFill>
            <a:tailEnd type="arrow"/>
          </a:ln>
        </p:spPr>
        <p:style>
          <a:lnRef idx="1">
            <a:schemeClr val="accent1"/>
          </a:lnRef>
          <a:fillRef idx="0">
            <a:schemeClr val="accent1"/>
          </a:fillRef>
          <a:effectRef idx="0">
            <a:schemeClr val="accent1"/>
          </a:effectRef>
          <a:fontRef idx="minor">
            <a:schemeClr val="tx1"/>
          </a:fontRef>
        </p:style>
      </p:cxnSp>
      <p:sp>
        <p:nvSpPr>
          <p:cNvPr id="19462" name="TextBox 19"/>
          <p:cNvSpPr txBox="1">
            <a:spLocks noChangeArrowheads="1"/>
          </p:cNvSpPr>
          <p:nvPr/>
        </p:nvSpPr>
        <p:spPr bwMode="auto">
          <a:xfrm>
            <a:off x="5994399" y="2542913"/>
            <a:ext cx="154305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1050" dirty="0">
                <a:solidFill>
                  <a:srgbClr val="92D050"/>
                </a:solidFill>
                <a:latin typeface="Calibri" panose="020F0502020204030204" pitchFamily="34" charset="0"/>
              </a:rPr>
              <a:t>24 weeks:</a:t>
            </a:r>
            <a:r>
              <a:rPr lang="en-US" altLang="en-US" sz="1050" dirty="0">
                <a:solidFill>
                  <a:schemeClr val="bg1"/>
                </a:solidFill>
                <a:latin typeface="Calibri" panose="020F0502020204030204" pitchFamily="34" charset="0"/>
              </a:rPr>
              <a:t> LP for CSF biomarkers</a:t>
            </a:r>
          </a:p>
        </p:txBody>
      </p:sp>
      <p:sp>
        <p:nvSpPr>
          <p:cNvPr id="19463" name="TextBox 20"/>
          <p:cNvSpPr txBox="1">
            <a:spLocks noChangeArrowheads="1"/>
          </p:cNvSpPr>
          <p:nvPr/>
        </p:nvSpPr>
        <p:spPr bwMode="auto">
          <a:xfrm>
            <a:off x="4292599" y="2450045"/>
            <a:ext cx="1228725"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1050" dirty="0">
                <a:solidFill>
                  <a:schemeClr val="bg1"/>
                </a:solidFill>
                <a:latin typeface="Calibri" panose="020F0502020204030204" pitchFamily="34" charset="0"/>
              </a:rPr>
              <a:t>Randomiz</a:t>
            </a:r>
            <a:r>
              <a:rPr lang="en-US" altLang="en-US" sz="1050" dirty="0">
                <a:solidFill>
                  <a:srgbClr val="92D050"/>
                </a:solidFill>
                <a:latin typeface="Calibri" panose="020F0502020204030204" pitchFamily="34" charset="0"/>
              </a:rPr>
              <a:t>ation</a:t>
            </a:r>
            <a:r>
              <a:rPr lang="en-US" altLang="en-US" sz="1050" dirty="0">
                <a:solidFill>
                  <a:schemeClr val="bg1"/>
                </a:solidFill>
                <a:latin typeface="Calibri" panose="020F0502020204030204" pitchFamily="34" charset="0"/>
              </a:rPr>
              <a:t> to thalidomide or placebo</a:t>
            </a:r>
          </a:p>
        </p:txBody>
      </p:sp>
      <p:cxnSp>
        <p:nvCxnSpPr>
          <p:cNvPr id="2" name="Straight Arrow Connector 10"/>
          <p:cNvCxnSpPr/>
          <p:nvPr/>
        </p:nvCxnSpPr>
        <p:spPr>
          <a:xfrm flipV="1">
            <a:off x="5482167" y="2806703"/>
            <a:ext cx="457200" cy="3572"/>
          </a:xfrm>
          <a:prstGeom prst="straightConnector1">
            <a:avLst/>
          </a:prstGeom>
          <a:ln w="57150">
            <a:solidFill>
              <a:srgbClr val="00FF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1661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1428750" y="1"/>
            <a:ext cx="6172200" cy="662608"/>
          </a:xfrm>
        </p:spPr>
        <p:txBody>
          <a:bodyPr/>
          <a:lstStyle/>
          <a:p>
            <a:pPr eaLnBrk="1" hangingPunct="1"/>
            <a:r>
              <a:rPr lang="en-US" altLang="en-US" dirty="0"/>
              <a:t>Schedule of Visits</a:t>
            </a:r>
          </a:p>
        </p:txBody>
      </p:sp>
      <p:graphicFrame>
        <p:nvGraphicFramePr>
          <p:cNvPr id="22786" name="Group 258"/>
          <p:cNvGraphicFramePr>
            <a:graphicFrameLocks noGrp="1"/>
          </p:cNvGraphicFramePr>
          <p:nvPr>
            <p:extLst>
              <p:ext uri="{D42A27DB-BD31-4B8C-83A1-F6EECF244321}">
                <p14:modId xmlns:p14="http://schemas.microsoft.com/office/powerpoint/2010/main" val="3129856568"/>
              </p:ext>
            </p:extLst>
          </p:nvPr>
        </p:nvGraphicFramePr>
        <p:xfrm>
          <a:off x="1327732" y="520976"/>
          <a:ext cx="6858004" cy="4245299"/>
        </p:xfrm>
        <a:graphic>
          <a:graphicData uri="http://schemas.openxmlformats.org/drawingml/2006/table">
            <a:tbl>
              <a:tblPr/>
              <a:tblGrid>
                <a:gridCol w="1237060">
                  <a:extLst>
                    <a:ext uri="{9D8B030D-6E8A-4147-A177-3AD203B41FA5}">
                      <a16:colId xmlns:a16="http://schemas.microsoft.com/office/drawing/2014/main" val="20000"/>
                    </a:ext>
                  </a:extLst>
                </a:gridCol>
                <a:gridCol w="614363">
                  <a:extLst>
                    <a:ext uri="{9D8B030D-6E8A-4147-A177-3AD203B41FA5}">
                      <a16:colId xmlns:a16="http://schemas.microsoft.com/office/drawing/2014/main" val="20001"/>
                    </a:ext>
                  </a:extLst>
                </a:gridCol>
                <a:gridCol w="802481">
                  <a:extLst>
                    <a:ext uri="{9D8B030D-6E8A-4147-A177-3AD203B41FA5}">
                      <a16:colId xmlns:a16="http://schemas.microsoft.com/office/drawing/2014/main" val="20002"/>
                    </a:ext>
                  </a:extLst>
                </a:gridCol>
                <a:gridCol w="566738">
                  <a:extLst>
                    <a:ext uri="{9D8B030D-6E8A-4147-A177-3AD203B41FA5}">
                      <a16:colId xmlns:a16="http://schemas.microsoft.com/office/drawing/2014/main" val="20003"/>
                    </a:ext>
                  </a:extLst>
                </a:gridCol>
                <a:gridCol w="566738">
                  <a:extLst>
                    <a:ext uri="{9D8B030D-6E8A-4147-A177-3AD203B41FA5}">
                      <a16:colId xmlns:a16="http://schemas.microsoft.com/office/drawing/2014/main" val="20004"/>
                    </a:ext>
                  </a:extLst>
                </a:gridCol>
                <a:gridCol w="567928">
                  <a:extLst>
                    <a:ext uri="{9D8B030D-6E8A-4147-A177-3AD203B41FA5}">
                      <a16:colId xmlns:a16="http://schemas.microsoft.com/office/drawing/2014/main" val="20005"/>
                    </a:ext>
                  </a:extLst>
                </a:gridCol>
                <a:gridCol w="471488">
                  <a:extLst>
                    <a:ext uri="{9D8B030D-6E8A-4147-A177-3AD203B41FA5}">
                      <a16:colId xmlns:a16="http://schemas.microsoft.com/office/drawing/2014/main" val="20006"/>
                    </a:ext>
                  </a:extLst>
                </a:gridCol>
                <a:gridCol w="661988">
                  <a:extLst>
                    <a:ext uri="{9D8B030D-6E8A-4147-A177-3AD203B41FA5}">
                      <a16:colId xmlns:a16="http://schemas.microsoft.com/office/drawing/2014/main" val="20007"/>
                    </a:ext>
                  </a:extLst>
                </a:gridCol>
                <a:gridCol w="471488">
                  <a:extLst>
                    <a:ext uri="{9D8B030D-6E8A-4147-A177-3AD203B41FA5}">
                      <a16:colId xmlns:a16="http://schemas.microsoft.com/office/drawing/2014/main" val="20008"/>
                    </a:ext>
                  </a:extLst>
                </a:gridCol>
                <a:gridCol w="425054">
                  <a:extLst>
                    <a:ext uri="{9D8B030D-6E8A-4147-A177-3AD203B41FA5}">
                      <a16:colId xmlns:a16="http://schemas.microsoft.com/office/drawing/2014/main" val="20009"/>
                    </a:ext>
                  </a:extLst>
                </a:gridCol>
                <a:gridCol w="472678">
                  <a:extLst>
                    <a:ext uri="{9D8B030D-6E8A-4147-A177-3AD203B41FA5}">
                      <a16:colId xmlns:a16="http://schemas.microsoft.com/office/drawing/2014/main" val="20010"/>
                    </a:ext>
                  </a:extLst>
                </a:gridCol>
              </a:tblGrid>
              <a:tr h="274320">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Screening</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Baseline WK 0</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WK 2</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WK 4</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WK 6</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WK 8</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WK 12</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WK 16</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Wk 20</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WK 24</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0">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Visit 1</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Visit 2</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Visit 3</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Visit 4</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Visit 5</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Visit 6</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Visit 7</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Visit 8</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Visit 9</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Visit 10</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6668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Consent</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6668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Vital Signs</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6668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Inclusion/Exclusion</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6668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Medical History</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16668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EKG</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16668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Con Meds</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16668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A/E Assessment</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3333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Constipation Treatment</a:t>
                      </a:r>
                      <a:r>
                        <a:rPr kumimoji="0" lang="en-US" altLang="en-US" sz="900" b="0" i="0" u="none" strike="noStrike" cap="none" normalizeH="0" baseline="30000">
                          <a:ln>
                            <a:noFill/>
                          </a:ln>
                          <a:solidFill>
                            <a:schemeClr val="tx1"/>
                          </a:solidFill>
                          <a:effectLst/>
                          <a:latin typeface="Arial" panose="020B0604020202020204" pitchFamily="34" charset="0"/>
                          <a:cs typeface="Times New Roman" panose="02020603050405020304" pitchFamily="18" charset="0"/>
                        </a:rPr>
                        <a:t>4</a:t>
                      </a: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3333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Laboratory Assessments</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16668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Shen Labs</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16668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Physical Exam</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16668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Neuro Exam</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3333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Nerve Conduction Test (SNAP)</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r h="16668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Lumbar Puncture</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5"/>
                  </a:ext>
                </a:extLst>
              </a:tr>
              <a:tr h="3333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Dispense Study Drug/S.T.E.P.S.</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6"/>
                  </a:ext>
                </a:extLst>
              </a:tr>
              <a:tr h="33337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Neuropsychological Assessments</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r>
                        <a:rPr kumimoji="0" lang="en-US" altLang="en-US" sz="900" b="0" i="0" u="none" strike="noStrike" cap="none" normalizeH="0" baseline="30000">
                          <a:ln>
                            <a:noFill/>
                          </a:ln>
                          <a:solidFill>
                            <a:schemeClr val="tx1"/>
                          </a:solidFill>
                          <a:effectLst/>
                          <a:latin typeface="Arial" panose="020B0604020202020204" pitchFamily="34" charset="0"/>
                          <a:cs typeface="Times New Roman" panose="02020603050405020304" pitchFamily="18" charset="0"/>
                        </a:rPr>
                        <a:t>1 &amp; </a:t>
                      </a: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3</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rPr>
                        <a:t>X</a:t>
                      </a:r>
                      <a:r>
                        <a:rPr kumimoji="0" lang="en-US" altLang="en-US" sz="900" b="0" i="0" u="none" strike="noStrike" cap="none" normalizeH="0" baseline="30000" dirty="0">
                          <a:ln>
                            <a:noFill/>
                          </a:ln>
                          <a:solidFill>
                            <a:schemeClr val="tx1"/>
                          </a:solidFill>
                          <a:effectLst/>
                          <a:latin typeface="Arial" panose="020B0604020202020204" pitchFamily="34" charset="0"/>
                          <a:cs typeface="Times New Roman" panose="02020603050405020304" pitchFamily="18" charset="0"/>
                        </a:rPr>
                        <a:t>2</a:t>
                      </a:r>
                      <a:endParaRPr kumimoji="0" lang="en-US" altLang="en-US" sz="9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r>
                        <a:rPr kumimoji="0" lang="en-US" altLang="en-US" sz="900" b="0" i="0" u="none" strike="noStrike" cap="none" normalizeH="0" baseline="30000">
                          <a:ln>
                            <a:noFill/>
                          </a:ln>
                          <a:solidFill>
                            <a:schemeClr val="tx1"/>
                          </a:solidFill>
                          <a:effectLst/>
                          <a:latin typeface="Arial" panose="020B0604020202020204" pitchFamily="34" charset="0"/>
                          <a:cs typeface="Times New Roman" panose="02020603050405020304" pitchFamily="18" charset="0"/>
                        </a:rPr>
                        <a:t>1</a:t>
                      </a: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30000">
                          <a:ln>
                            <a:noFill/>
                          </a:ln>
                          <a:solidFill>
                            <a:schemeClr val="tx1"/>
                          </a:solidFill>
                          <a:effectLst/>
                          <a:latin typeface="Arial" panose="020B0604020202020204" pitchFamily="34" charset="0"/>
                          <a:cs typeface="Times New Roman" panose="02020603050405020304" pitchFamily="18" charset="0"/>
                        </a:rPr>
                        <a:t>X1 &amp; 2</a:t>
                      </a: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7"/>
                  </a:ext>
                </a:extLst>
              </a:tr>
              <a:tr h="16668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Drug Accountability</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Arial" panose="020B0604020202020204" pitchFamily="34" charset="0"/>
                          <a:cs typeface="Times New Roman" panose="02020603050405020304" pitchFamily="18" charset="0"/>
                        </a:rPr>
                        <a:t>X</a:t>
                      </a:r>
                    </a:p>
                  </a:txBody>
                  <a:tcPr marL="37785" marR="377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8"/>
                  </a:ext>
                </a:extLst>
              </a:tr>
              <a:tr h="16668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chemeClr val="tx1"/>
                        </a:solidFill>
                        <a:effectLst/>
                        <a:latin typeface="Arial" panose="020B0604020202020204" pitchFamily="34" charset="0"/>
                        <a:cs typeface="Times New Roman" panose="02020603050405020304" pitchFamily="18" charset="0"/>
                      </a:endParaRPr>
                    </a:p>
                  </a:txBody>
                  <a:tcPr marL="37785" marR="37785"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bl>
          </a:graphicData>
        </a:graphic>
      </p:graphicFrame>
      <p:sp>
        <p:nvSpPr>
          <p:cNvPr id="22784" name="Rectangle 1"/>
          <p:cNvSpPr>
            <a:spLocks noChangeArrowheads="1"/>
          </p:cNvSpPr>
          <p:nvPr/>
        </p:nvSpPr>
        <p:spPr bwMode="auto">
          <a:xfrm>
            <a:off x="1143001" y="43897"/>
            <a:ext cx="18473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n-US" altLang="en-US" sz="1050"/>
          </a:p>
        </p:txBody>
      </p:sp>
    </p:spTree>
    <p:extLst>
      <p:ext uri="{BB962C8B-B14F-4D97-AF65-F5344CB8AC3E}">
        <p14:creationId xmlns:p14="http://schemas.microsoft.com/office/powerpoint/2010/main" val="3174444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6DF04-765C-B16C-59CC-708494E5D9D9}"/>
              </a:ext>
            </a:extLst>
          </p:cNvPr>
          <p:cNvPicPr>
            <a:picLocks noChangeAspect="1"/>
          </p:cNvPicPr>
          <p:nvPr/>
        </p:nvPicPr>
        <p:blipFill rotWithShape="1">
          <a:blip r:embed="rId2"/>
          <a:srcRect l="17160" t="26571" r="35432" b="30411"/>
          <a:stretch/>
        </p:blipFill>
        <p:spPr>
          <a:xfrm>
            <a:off x="1693334" y="1267882"/>
            <a:ext cx="5604933" cy="2860853"/>
          </a:xfrm>
          <a:prstGeom prst="rect">
            <a:avLst/>
          </a:prstGeom>
        </p:spPr>
      </p:pic>
    </p:spTree>
    <p:extLst>
      <p:ext uri="{BB962C8B-B14F-4D97-AF65-F5344CB8AC3E}">
        <p14:creationId xmlns:p14="http://schemas.microsoft.com/office/powerpoint/2010/main" val="362487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5850" y="1708151"/>
            <a:ext cx="6800850" cy="1102519"/>
          </a:xfrm>
        </p:spPr>
        <p:txBody>
          <a:bodyPr>
            <a:normAutofit fontScale="90000"/>
          </a:bodyPr>
          <a:lstStyle/>
          <a:p>
            <a:pPr algn="ctr"/>
            <a:r>
              <a:rPr lang="en-US" sz="2325" dirty="0"/>
              <a:t>RATIONALE FOR THE PHASE II CLINICAL </a:t>
            </a:r>
            <a:br>
              <a:rPr lang="en-US" sz="2325" dirty="0"/>
            </a:br>
            <a:r>
              <a:rPr lang="en-US" sz="2325" dirty="0"/>
              <a:t>TRIAL ASSESSING THE SAFETY, TOLERABILITY, AND EFFICACY OF LENALIDOMIDE IN MILD COGNITIVE IMPAIRMENT DUE TO ALZHEIMER’S DISEASE</a:t>
            </a:r>
            <a:r>
              <a:rPr lang="en-US" sz="3000" i="1" dirty="0"/>
              <a:t> </a:t>
            </a:r>
            <a:br>
              <a:rPr lang="en-US" sz="3000" i="1" dirty="0"/>
            </a:br>
            <a:endParaRPr lang="en-US" dirty="0"/>
          </a:p>
        </p:txBody>
      </p:sp>
      <p:sp>
        <p:nvSpPr>
          <p:cNvPr id="4" name="Subtitle 3"/>
          <p:cNvSpPr>
            <a:spLocks noGrp="1"/>
          </p:cNvSpPr>
          <p:nvPr>
            <p:ph type="subTitle" idx="1"/>
          </p:nvPr>
        </p:nvSpPr>
        <p:spPr>
          <a:xfrm>
            <a:off x="2094442" y="3136901"/>
            <a:ext cx="4800600" cy="1314450"/>
          </a:xfrm>
        </p:spPr>
        <p:txBody>
          <a:bodyPr>
            <a:normAutofit fontScale="47500" lnSpcReduction="20000"/>
          </a:bodyPr>
          <a:lstStyle/>
          <a:p>
            <a:r>
              <a:rPr lang="en-US" b="1" dirty="0"/>
              <a:t>7 R01 AG059008-04</a:t>
            </a:r>
            <a:endParaRPr lang="en-US" dirty="0"/>
          </a:p>
          <a:p>
            <a:r>
              <a:rPr lang="en-US" b="1" dirty="0"/>
              <a:t>Status </a:t>
            </a:r>
            <a:r>
              <a:rPr lang="en-US" dirty="0"/>
              <a:t>Application awarded.</a:t>
            </a:r>
            <a:br>
              <a:rPr lang="en-US" dirty="0"/>
            </a:br>
            <a:endParaRPr lang="en-US" dirty="0"/>
          </a:p>
          <a:p>
            <a:r>
              <a:rPr lang="en-US" b="1" dirty="0"/>
              <a:t>Project Title</a:t>
            </a:r>
            <a:r>
              <a:rPr lang="en-US" dirty="0"/>
              <a:t>MCLENA-1: A Clinical Trial for the Assessment of Lenalidomide in Amnestic MCI Patients</a:t>
            </a:r>
          </a:p>
          <a:p>
            <a:r>
              <a:rPr lang="en-US" b="1" dirty="0"/>
              <a:t>PI Name: </a:t>
            </a:r>
            <a:r>
              <a:rPr lang="en-US" dirty="0" err="1"/>
              <a:t>Decourt</a:t>
            </a:r>
            <a:r>
              <a:rPr lang="en-US" dirty="0"/>
              <a:t>, Boris; SABBAGH, MARWAN Noel (Contact); Wilson, Jeffrey R</a:t>
            </a:r>
          </a:p>
          <a:p>
            <a:r>
              <a:rPr lang="en-US" b="1" dirty="0"/>
              <a:t>NIH Appl. ID</a:t>
            </a:r>
            <a:r>
              <a:rPr lang="en-US" dirty="0"/>
              <a:t>10630526</a:t>
            </a:r>
          </a:p>
          <a:p>
            <a:endParaRPr lang="en-US" dirty="0"/>
          </a:p>
        </p:txBody>
      </p:sp>
    </p:spTree>
    <p:extLst>
      <p:ext uri="{BB962C8B-B14F-4D97-AF65-F5344CB8AC3E}">
        <p14:creationId xmlns:p14="http://schemas.microsoft.com/office/powerpoint/2010/main" val="1664255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093" y="327805"/>
            <a:ext cx="7383671" cy="924017"/>
          </a:xfrm>
        </p:spPr>
        <p:txBody>
          <a:bodyPr>
            <a:normAutofit/>
          </a:bodyPr>
          <a:lstStyle/>
          <a:p>
            <a:r>
              <a:rPr lang="en-US" sz="2475" dirty="0"/>
              <a:t>Rationale for drug targeting of inflammation in AD</a:t>
            </a:r>
          </a:p>
        </p:txBody>
      </p:sp>
      <p:sp>
        <p:nvSpPr>
          <p:cNvPr id="15" name="Rectangle 11"/>
          <p:cNvSpPr>
            <a:spLocks noChangeArrowheads="1"/>
          </p:cNvSpPr>
          <p:nvPr/>
        </p:nvSpPr>
        <p:spPr bwMode="auto">
          <a:xfrm>
            <a:off x="728869" y="1595986"/>
            <a:ext cx="7600121" cy="2889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8576" tIns="19289" rIns="38576" bIns="19289" numCol="1" anchor="ctr" anchorCtr="0" compatLnSpc="1">
            <a:prstTxWarp prst="textNoShape">
              <a:avLst/>
            </a:prstTxWarp>
            <a:spAutoFit/>
          </a:bodyPr>
          <a:lstStyle/>
          <a:p>
            <a:pPr marL="171450" indent="-171450" defTabSz="385763" eaLnBrk="0" fontAlgn="base" hangingPunct="0">
              <a:spcBef>
                <a:spcPct val="0"/>
              </a:spcBef>
              <a:spcAft>
                <a:spcPct val="0"/>
              </a:spcAft>
              <a:buFont typeface="Arial" panose="020B0604020202020204" pitchFamily="34" charset="0"/>
              <a:buChar char="•"/>
            </a:pPr>
            <a:r>
              <a:rPr lang="en-US" altLang="en-US" sz="975" b="1" dirty="0">
                <a:solidFill>
                  <a:schemeClr val="bg1"/>
                </a:solidFill>
                <a:latin typeface="Arial" panose="020B0604020202020204" pitchFamily="34" charset="0"/>
                <a:ea typeface="Times New Roman" panose="02020603050405020304" pitchFamily="18" charset="0"/>
                <a:cs typeface="Arial" panose="020B0604020202020204" pitchFamily="34" charset="0"/>
              </a:rPr>
              <a:t>All monotherapy clinical trials with a focus on disease modification completed to date have failed to meet the clinical endpoint of significantly slowing cognitive decline in dementia due to Alzheimer’s disease (AD). This includes trials examining BACE1 inhibitors, γ-secretase inhibitors and modulators, and active and passive immunization against monomeric, oligomeric, and protofibril amyloid beta (Aβ) </a:t>
            </a:r>
          </a:p>
          <a:p>
            <a:pPr marL="171450" indent="-171450" defTabSz="385763" eaLnBrk="0" fontAlgn="base" hangingPunct="0">
              <a:spcBef>
                <a:spcPct val="0"/>
              </a:spcBef>
              <a:spcAft>
                <a:spcPct val="0"/>
              </a:spcAft>
              <a:buFont typeface="Arial" panose="020B0604020202020204" pitchFamily="34" charset="0"/>
              <a:buChar char="•"/>
            </a:pPr>
            <a:r>
              <a:rPr lang="en-US" altLang="en-US" sz="975" b="1" dirty="0">
                <a:solidFill>
                  <a:schemeClr val="bg1"/>
                </a:solidFill>
                <a:latin typeface="Arial" panose="020B0604020202020204" pitchFamily="34" charset="0"/>
                <a:ea typeface="Times New Roman" panose="02020603050405020304" pitchFamily="18" charset="0"/>
                <a:cs typeface="Arial" panose="020B0604020202020204" pitchFamily="34" charset="0"/>
              </a:rPr>
              <a:t>Surprisingly, the failure of BACE1 inhibitors in recent clinical trials was associated with an exacerbation of cognitive decline, in addition to displaying toxicities due to the inhibition of not only amyloid precursor protein processing, but also the blocking of processing of all BACE1 substrates. These results emphasize the urgent need for novel therapeutic approaches that reduce several AD </a:t>
            </a:r>
            <a:r>
              <a:rPr lang="en-US" altLang="en-US" sz="975"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neuropathologies</a:t>
            </a:r>
            <a:r>
              <a:rPr lang="en-US" altLang="en-US" sz="975" b="1" dirty="0">
                <a:solidFill>
                  <a:schemeClr val="bg1"/>
                </a:solidFill>
                <a:latin typeface="Arial" panose="020B0604020202020204" pitchFamily="34" charset="0"/>
                <a:ea typeface="Times New Roman" panose="02020603050405020304" pitchFamily="18" charset="0"/>
                <a:cs typeface="Arial" panose="020B0604020202020204" pitchFamily="34" charset="0"/>
              </a:rPr>
              <a:t> simultaneously, without worsening cognition</a:t>
            </a:r>
            <a:endParaRPr lang="en-US" altLang="en-US" sz="975" b="1" dirty="0">
              <a:solidFill>
                <a:schemeClr val="bg1"/>
              </a:solidFill>
            </a:endParaRPr>
          </a:p>
          <a:p>
            <a:pPr marL="171450" indent="-171450" defTabSz="385763" eaLnBrk="0" fontAlgn="base" hangingPunct="0">
              <a:spcBef>
                <a:spcPct val="0"/>
              </a:spcBef>
              <a:spcAft>
                <a:spcPct val="0"/>
              </a:spcAft>
              <a:buFont typeface="Arial" panose="020B0604020202020204" pitchFamily="34" charset="0"/>
              <a:buChar char="•"/>
            </a:pPr>
            <a:r>
              <a:rPr lang="en-US" altLang="en-US" sz="975" b="1" dirty="0">
                <a:solidFill>
                  <a:schemeClr val="bg1"/>
                </a:solidFill>
                <a:latin typeface="Arial" panose="020B0604020202020204" pitchFamily="34" charset="0"/>
                <a:ea typeface="Times New Roman" panose="02020603050405020304" pitchFamily="18" charset="0"/>
                <a:cs typeface="Arial" panose="020B0604020202020204" pitchFamily="34" charset="0"/>
              </a:rPr>
              <a:t>Inflammation is prominent in many neurological disorders, yet no clinical trial has demonstrated the efficacy of anti-inflammatory agents for AD. Interestingly, chronic peripheral low-grade inflammation is associated with aging and increases the risk for disease and mortality, including AD </a:t>
            </a:r>
          </a:p>
          <a:p>
            <a:pPr marL="171450" indent="-171450" defTabSz="385763" eaLnBrk="0" fontAlgn="base" hangingPunct="0">
              <a:spcBef>
                <a:spcPct val="0"/>
              </a:spcBef>
              <a:spcAft>
                <a:spcPct val="0"/>
              </a:spcAft>
              <a:buFont typeface="Arial" panose="020B0604020202020204" pitchFamily="34" charset="0"/>
              <a:buChar char="•"/>
            </a:pPr>
            <a:r>
              <a:rPr lang="en-US" altLang="en-US" sz="975" b="1" dirty="0">
                <a:solidFill>
                  <a:schemeClr val="bg1"/>
                </a:solidFill>
                <a:latin typeface="Arial" panose="020B0604020202020204" pitchFamily="34" charset="0"/>
                <a:ea typeface="Times New Roman" panose="02020603050405020304" pitchFamily="18" charset="0"/>
                <a:cs typeface="Arial" panose="020B0604020202020204" pitchFamily="34" charset="0"/>
              </a:rPr>
              <a:t>Accumulating evidence indicates that nuclear factor-</a:t>
            </a:r>
            <a:r>
              <a:rPr lang="en-US" altLang="en-US" sz="975"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κB</a:t>
            </a:r>
            <a:r>
              <a:rPr lang="en-US" altLang="en-US" sz="975" b="1" dirty="0">
                <a:solidFill>
                  <a:schemeClr val="bg1"/>
                </a:solidFill>
                <a:latin typeface="Arial" panose="020B0604020202020204" pitchFamily="34" charset="0"/>
                <a:ea typeface="Times New Roman" panose="02020603050405020304" pitchFamily="18" charset="0"/>
                <a:cs typeface="Arial" panose="020B0604020202020204" pitchFamily="34" charset="0"/>
              </a:rPr>
              <a:t> (NF-</a:t>
            </a:r>
            <a:r>
              <a:rPr lang="en-US" altLang="en-US" sz="975"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κB</a:t>
            </a:r>
            <a:r>
              <a:rPr lang="en-US" altLang="en-US" sz="975" b="1" dirty="0">
                <a:solidFill>
                  <a:schemeClr val="bg1"/>
                </a:solidFill>
                <a:latin typeface="Arial" panose="020B0604020202020204" pitchFamily="34" charset="0"/>
                <a:ea typeface="Times New Roman" panose="02020603050405020304" pitchFamily="18" charset="0"/>
                <a:cs typeface="Arial" panose="020B0604020202020204" pitchFamily="34" charset="0"/>
              </a:rPr>
              <a:t>), tumor necrosis factor alpha (TNF-α), interleukins (e.g., IL-1β, IL-2, and IL-6), and chemokines (e.g., IL-8) are elevated both in the blood and central nervous system (CNS) of AD patients</a:t>
            </a:r>
          </a:p>
          <a:p>
            <a:pPr marL="171450" indent="-171450" defTabSz="385763" eaLnBrk="0" fontAlgn="base" hangingPunct="0">
              <a:spcBef>
                <a:spcPct val="0"/>
              </a:spcBef>
              <a:spcAft>
                <a:spcPct val="0"/>
              </a:spcAft>
              <a:buFont typeface="Arial" panose="020B0604020202020204" pitchFamily="34" charset="0"/>
              <a:buChar char="•"/>
            </a:pPr>
            <a:r>
              <a:rPr lang="en-US" altLang="en-US" sz="975" b="1" dirty="0">
                <a:solidFill>
                  <a:schemeClr val="bg1"/>
                </a:solidFill>
                <a:latin typeface="Arial" panose="020B0604020202020204" pitchFamily="34" charset="0"/>
                <a:ea typeface="Times New Roman" panose="02020603050405020304" pitchFamily="18" charset="0"/>
                <a:cs typeface="Arial" panose="020B0604020202020204" pitchFamily="34" charset="0"/>
              </a:rPr>
              <a:t>These data strongly suggest that inflammation plays a critical role in the cause and effect of AD neuropathology. Interestingly, the anti-cancer drug </a:t>
            </a:r>
            <a:r>
              <a:rPr lang="en-US" altLang="en-US" sz="975" b="1" dirty="0" err="1">
                <a:solidFill>
                  <a:schemeClr val="bg1"/>
                </a:solidFill>
                <a:latin typeface="Arial" panose="020B0604020202020204" pitchFamily="34" charset="0"/>
                <a:ea typeface="Times New Roman" panose="02020603050405020304" pitchFamily="18" charset="0"/>
                <a:cs typeface="Arial" panose="020B0604020202020204" pitchFamily="34" charset="0"/>
              </a:rPr>
              <a:t>lenalidomide</a:t>
            </a:r>
            <a:r>
              <a:rPr lang="en-US" altLang="en-US" sz="975" b="1" dirty="0">
                <a:solidFill>
                  <a:schemeClr val="bg1"/>
                </a:solidFill>
                <a:latin typeface="Arial" panose="020B0604020202020204" pitchFamily="34" charset="0"/>
                <a:ea typeface="Times New Roman" panose="02020603050405020304" pitchFamily="18" charset="0"/>
                <a:cs typeface="Arial" panose="020B0604020202020204" pitchFamily="34" charset="0"/>
              </a:rPr>
              <a:t> is one of the very few pleiotropic agents that not only lowers the expression of TNF-α, IL-6, and IL-8, but also increases the expression of anti-inflammatory cytokines (e.g., IL-10). Thus, lenalidomide modulates both innate and adaptive immune responses.</a:t>
            </a:r>
            <a:endParaRPr lang="en-US" altLang="en-US" sz="975" b="1" dirty="0">
              <a:solidFill>
                <a:schemeClr val="bg1"/>
              </a:solidFill>
            </a:endParaRPr>
          </a:p>
          <a:p>
            <a:pPr defTabSz="385763" eaLnBrk="0" fontAlgn="base" hangingPunct="0">
              <a:spcBef>
                <a:spcPct val="0"/>
              </a:spcBef>
              <a:spcAft>
                <a:spcPct val="0"/>
              </a:spcAft>
            </a:pPr>
            <a:endParaRPr lang="en-US" altLang="en-US" sz="975" dirty="0">
              <a:latin typeface="Arial" panose="020B0604020202020204" pitchFamily="34" charset="0"/>
            </a:endParaRPr>
          </a:p>
        </p:txBody>
      </p:sp>
    </p:spTree>
    <p:extLst>
      <p:ext uri="{BB962C8B-B14F-4D97-AF65-F5344CB8AC3E}">
        <p14:creationId xmlns:p14="http://schemas.microsoft.com/office/powerpoint/2010/main" val="2875259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AdisInsight CNSD | For Librarians | Springer Na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085851"/>
            <a:ext cx="6373266" cy="308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663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75" dirty="0"/>
              <a:t>Rationale for </a:t>
            </a:r>
            <a:r>
              <a:rPr lang="en-US" sz="2475" dirty="0" err="1"/>
              <a:t>Lenalidomide</a:t>
            </a:r>
            <a:endParaRPr lang="en-US" sz="2475" dirty="0"/>
          </a:p>
        </p:txBody>
      </p:sp>
      <p:sp>
        <p:nvSpPr>
          <p:cNvPr id="3" name="Content Placeholder 2"/>
          <p:cNvSpPr>
            <a:spLocks noGrp="1"/>
          </p:cNvSpPr>
          <p:nvPr>
            <p:ph idx="1"/>
          </p:nvPr>
        </p:nvSpPr>
        <p:spPr>
          <a:xfrm>
            <a:off x="1344060" y="973816"/>
            <a:ext cx="7607783" cy="3591558"/>
          </a:xfrm>
        </p:spPr>
        <p:txBody>
          <a:bodyPr>
            <a:noAutofit/>
          </a:bodyPr>
          <a:lstStyle/>
          <a:p>
            <a:pPr lvl="0"/>
            <a:r>
              <a:rPr lang="en-US" sz="1350" dirty="0"/>
              <a:t>For the first time the potent </a:t>
            </a:r>
            <a:r>
              <a:rPr lang="en-US" sz="1350" dirty="0" err="1"/>
              <a:t>immunomodulator</a:t>
            </a:r>
            <a:r>
              <a:rPr lang="en-US" sz="1350" dirty="0"/>
              <a:t> </a:t>
            </a:r>
            <a:r>
              <a:rPr lang="en-US" sz="1350" dirty="0" err="1"/>
              <a:t>lenalidomide</a:t>
            </a:r>
            <a:r>
              <a:rPr lang="en-US" sz="1350" dirty="0"/>
              <a:t> is used to treat AD at an early stage of the disease (</a:t>
            </a:r>
            <a:r>
              <a:rPr lang="en-US" sz="1350" dirty="0" err="1"/>
              <a:t>aMCI</a:t>
            </a:r>
            <a:r>
              <a:rPr lang="en-US" sz="1350" dirty="0"/>
              <a:t>);</a:t>
            </a:r>
          </a:p>
          <a:p>
            <a:pPr lvl="0"/>
            <a:r>
              <a:rPr lang="en-US" sz="1350" dirty="0"/>
              <a:t>Because </a:t>
            </a:r>
            <a:r>
              <a:rPr lang="en-US" sz="1350" dirty="0" err="1"/>
              <a:t>lenalidomide</a:t>
            </a:r>
            <a:r>
              <a:rPr lang="en-US" sz="1350" dirty="0"/>
              <a:t> has pleiotropic effects, it has the potential to not only modulate chronic inflammation, but also to lower </a:t>
            </a:r>
            <a:r>
              <a:rPr lang="en-US" sz="1350" dirty="0" err="1"/>
              <a:t>amyloidogenesis</a:t>
            </a:r>
            <a:r>
              <a:rPr lang="en-US" sz="1350" dirty="0"/>
              <a:t> by, in part, normalizing BACE1 expression. Thus, the drug is targeting several </a:t>
            </a:r>
            <a:r>
              <a:rPr lang="en-US" sz="1350" dirty="0" err="1"/>
              <a:t>neuropathologies</a:t>
            </a:r>
            <a:r>
              <a:rPr lang="en-US" sz="1350" dirty="0"/>
              <a:t> associated with AD </a:t>
            </a:r>
            <a:r>
              <a:rPr lang="en-US" sz="1350" dirty="0">
                <a:solidFill>
                  <a:srgbClr val="00FF00"/>
                </a:solidFill>
              </a:rPr>
              <a:t>at</a:t>
            </a:r>
            <a:r>
              <a:rPr lang="en-US" sz="1350" dirty="0"/>
              <a:t> once, which, to our knowledge, has never been described;</a:t>
            </a:r>
          </a:p>
          <a:p>
            <a:r>
              <a:rPr lang="en-US" sz="1350" dirty="0"/>
              <a:t>The immunomodulator, anti-cancer agent lenalidomide is one of the very few </a:t>
            </a:r>
            <a:r>
              <a:rPr lang="en-US" sz="1350" strike="sngStrike" dirty="0"/>
              <a:t>pleiotropic</a:t>
            </a:r>
            <a:r>
              <a:rPr lang="en-US" sz="1350" dirty="0"/>
              <a:t> agents that both lowers the expression of </a:t>
            </a:r>
            <a:r>
              <a:rPr lang="en-US" sz="1350" dirty="0">
                <a:solidFill>
                  <a:srgbClr val="00FF00"/>
                </a:solidFill>
              </a:rPr>
              <a:t>pro-inflammatory cytokines (e.g., </a:t>
            </a:r>
            <a:r>
              <a:rPr lang="en-US" sz="1350" dirty="0"/>
              <a:t>TNFα, IL-6, IL-8), and increases the expression of anti-inflammatory cytokines (e.g., IL-10), to modulate both innate and adaptive immune responses</a:t>
            </a:r>
          </a:p>
          <a:p>
            <a:pPr lvl="0"/>
            <a:r>
              <a:rPr lang="en-US" sz="1350" dirty="0"/>
              <a:t>It repurposes a long-used anti-cancer drug that could tackle several pathologies at once. Repurposing an approved drug is very appealing because the safety and toxicity are inherently known. </a:t>
            </a:r>
          </a:p>
          <a:p>
            <a:endParaRPr lang="en-US" sz="1350" dirty="0"/>
          </a:p>
        </p:txBody>
      </p:sp>
    </p:spTree>
    <p:extLst>
      <p:ext uri="{BB962C8B-B14F-4D97-AF65-F5344CB8AC3E}">
        <p14:creationId xmlns:p14="http://schemas.microsoft.com/office/powerpoint/2010/main" val="31430591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598" y="627639"/>
            <a:ext cx="6172200" cy="628650"/>
          </a:xfrm>
        </p:spPr>
        <p:txBody>
          <a:bodyPr>
            <a:noAutofit/>
          </a:bodyPr>
          <a:lstStyle/>
          <a:p>
            <a:r>
              <a:rPr lang="en-US" sz="1350" i="1" dirty="0">
                <a:solidFill>
                  <a:schemeClr val="bg1"/>
                </a:solidFill>
              </a:rPr>
              <a:t>APP23 mice treated with lenalidomide for 12 weeks showed improved learning in a Barnes maze set up. APP23 and non-transgenic littermate (WT) mice received daily IP injections of </a:t>
            </a:r>
            <a:r>
              <a:rPr lang="en-US" sz="1350" i="1" dirty="0" err="1">
                <a:solidFill>
                  <a:schemeClr val="bg1"/>
                </a:solidFill>
              </a:rPr>
              <a:t>lenalidomide</a:t>
            </a:r>
            <a:r>
              <a:rPr lang="en-US" sz="1350" i="1" dirty="0">
                <a:solidFill>
                  <a:schemeClr val="bg1"/>
                </a:solidFill>
              </a:rPr>
              <a:t> (0, 1, 10, and 100 mg/kg) for 12 weeks. In the final two weeks of treatment, the animals underwent cognitive assessment on a Barnes maze set up. </a:t>
            </a:r>
            <a:r>
              <a:rPr lang="en-US" sz="1350" i="1" dirty="0" err="1">
                <a:solidFill>
                  <a:schemeClr val="bg1"/>
                </a:solidFill>
              </a:rPr>
              <a:t>Lenalidomide</a:t>
            </a:r>
            <a:r>
              <a:rPr lang="en-US" sz="1350" i="1" dirty="0">
                <a:solidFill>
                  <a:schemeClr val="bg1"/>
                </a:solidFill>
              </a:rPr>
              <a:t> did not affect cognitive performance in WT mice, but improved the learning of APP23 mice at moderate and high dose (10 and 100 mg/kg).</a:t>
            </a:r>
            <a:r>
              <a:rPr lang="en-US" sz="1350" dirty="0">
                <a:solidFill>
                  <a:schemeClr val="bg1"/>
                </a:solidFill>
              </a:rPr>
              <a:t/>
            </a:r>
            <a:br>
              <a:rPr lang="en-US" sz="1350" dirty="0">
                <a:solidFill>
                  <a:schemeClr val="bg1"/>
                </a:solidFill>
              </a:rPr>
            </a:br>
            <a:endParaRPr lang="en-US" sz="1350" dirty="0">
              <a:solidFill>
                <a:schemeClr val="bg1"/>
              </a:solidFill>
            </a:endParaRPr>
          </a:p>
        </p:txBody>
      </p:sp>
      <p:pic>
        <p:nvPicPr>
          <p:cNvPr id="3" name="Picture 2"/>
          <p:cNvPicPr/>
          <p:nvPr/>
        </p:nvPicPr>
        <p:blipFill>
          <a:blip r:embed="rId2">
            <a:extLst>
              <a:ext uri="{28A0092B-C50C-407E-A947-70E740481C1C}">
                <a14:useLocalDpi xmlns:a14="http://schemas.microsoft.com/office/drawing/2010/main" val="0"/>
              </a:ext>
            </a:extLst>
          </a:blip>
          <a:srcRect l="946" t="2924" r="1656" b="3510"/>
          <a:stretch>
            <a:fillRect/>
          </a:stretch>
        </p:blipFill>
        <p:spPr bwMode="auto">
          <a:xfrm>
            <a:off x="1119810" y="1707323"/>
            <a:ext cx="6685720" cy="2811668"/>
          </a:xfrm>
          <a:prstGeom prst="rect">
            <a:avLst/>
          </a:prstGeom>
          <a:noFill/>
          <a:ln>
            <a:noFill/>
          </a:ln>
        </p:spPr>
      </p:pic>
    </p:spTree>
    <p:extLst>
      <p:ext uri="{BB962C8B-B14F-4D97-AF65-F5344CB8AC3E}">
        <p14:creationId xmlns:p14="http://schemas.microsoft.com/office/powerpoint/2010/main" val="3306788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566" y="484807"/>
            <a:ext cx="6430434" cy="628650"/>
          </a:xfrm>
        </p:spPr>
        <p:txBody>
          <a:bodyPr>
            <a:noAutofit/>
          </a:bodyPr>
          <a:lstStyle/>
          <a:p>
            <a:r>
              <a:rPr lang="en-US" sz="1350" i="1" dirty="0">
                <a:solidFill>
                  <a:schemeClr val="bg1"/>
                </a:solidFill>
              </a:rPr>
              <a:t>Aβ in situ pathology is decreased in the brain of APP23 mice administered lenalidomide. (A-D) Fixed brains from </a:t>
            </a:r>
            <a:r>
              <a:rPr lang="en-US" sz="1350" i="1" dirty="0" err="1">
                <a:solidFill>
                  <a:schemeClr val="bg1"/>
                </a:solidFill>
              </a:rPr>
              <a:t>lenalidomide</a:t>
            </a:r>
            <a:r>
              <a:rPr lang="en-US" sz="1350" i="1" dirty="0">
                <a:solidFill>
                  <a:schemeClr val="bg1"/>
                </a:solidFill>
              </a:rPr>
              <a:t> (10 and 100 mg/kg/day)- and vehicle-treated APP23 mice (n=4 and 3, respectively; 4 week-treatment) were </a:t>
            </a:r>
            <a:r>
              <a:rPr lang="en-US" sz="1350" i="1" dirty="0" err="1">
                <a:solidFill>
                  <a:schemeClr val="bg1"/>
                </a:solidFill>
              </a:rPr>
              <a:t>immunostained</a:t>
            </a:r>
            <a:r>
              <a:rPr lang="en-US" sz="1350" i="1" dirty="0">
                <a:solidFill>
                  <a:schemeClr val="bg1"/>
                </a:solidFill>
              </a:rPr>
              <a:t> with 6E10 antibody and counterstained with </a:t>
            </a:r>
            <a:r>
              <a:rPr lang="en-US" sz="1350" i="1" dirty="0" err="1">
                <a:solidFill>
                  <a:schemeClr val="bg1"/>
                </a:solidFill>
              </a:rPr>
              <a:t>thioflavin</a:t>
            </a:r>
            <a:r>
              <a:rPr lang="en-US" sz="1350" i="1" dirty="0">
                <a:solidFill>
                  <a:schemeClr val="bg1"/>
                </a:solidFill>
              </a:rPr>
              <a:t> S. Fewer plaques were observed after drug treatment. Quantification in the cortex revealed a significant decrease in plaque number after </a:t>
            </a:r>
            <a:r>
              <a:rPr lang="en-US" sz="1350" i="1" dirty="0" err="1">
                <a:solidFill>
                  <a:schemeClr val="bg1"/>
                </a:solidFill>
              </a:rPr>
              <a:t>lenalidomide</a:t>
            </a:r>
            <a:r>
              <a:rPr lang="en-US" sz="1350" i="1" dirty="0">
                <a:solidFill>
                  <a:schemeClr val="bg1"/>
                </a:solidFill>
              </a:rPr>
              <a:t> injection (E). * p&lt;0.05.</a:t>
            </a:r>
            <a:r>
              <a:rPr lang="en-US" sz="1350" dirty="0">
                <a:solidFill>
                  <a:schemeClr val="bg1"/>
                </a:solidFill>
              </a:rPr>
              <a:t/>
            </a:r>
            <a:br>
              <a:rPr lang="en-US" sz="1350" dirty="0">
                <a:solidFill>
                  <a:schemeClr val="bg1"/>
                </a:solidFill>
              </a:rPr>
            </a:br>
            <a:endParaRPr lang="en-US" sz="1350" dirty="0">
              <a:solidFill>
                <a:schemeClr val="bg1"/>
              </a:solidFill>
            </a:endParaRPr>
          </a:p>
        </p:txBody>
      </p:sp>
      <p:pic>
        <p:nvPicPr>
          <p:cNvPr id="3" name="Picture 2" descr="figure3-final"/>
          <p:cNvPicPr/>
          <p:nvPr/>
        </p:nvPicPr>
        <p:blipFill>
          <a:blip r:embed="rId2">
            <a:extLst>
              <a:ext uri="{28A0092B-C50C-407E-A947-70E740481C1C}">
                <a14:useLocalDpi xmlns:a14="http://schemas.microsoft.com/office/drawing/2010/main" val="0"/>
              </a:ext>
            </a:extLst>
          </a:blip>
          <a:srcRect l="1637" t="2353" b="13530"/>
          <a:stretch>
            <a:fillRect/>
          </a:stretch>
        </p:blipFill>
        <p:spPr bwMode="auto">
          <a:xfrm>
            <a:off x="1497497" y="1593597"/>
            <a:ext cx="6376504" cy="3024786"/>
          </a:xfrm>
          <a:prstGeom prst="rect">
            <a:avLst/>
          </a:prstGeom>
          <a:noFill/>
          <a:ln>
            <a:noFill/>
          </a:ln>
        </p:spPr>
      </p:pic>
    </p:spTree>
    <p:extLst>
      <p:ext uri="{BB962C8B-B14F-4D97-AF65-F5344CB8AC3E}">
        <p14:creationId xmlns:p14="http://schemas.microsoft.com/office/powerpoint/2010/main" val="41203918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850" y="700529"/>
            <a:ext cx="6172200" cy="628650"/>
          </a:xfrm>
        </p:spPr>
        <p:txBody>
          <a:bodyPr>
            <a:noAutofit/>
          </a:bodyPr>
          <a:lstStyle/>
          <a:p>
            <a:r>
              <a:rPr lang="en-US" sz="1350" i="1" dirty="0">
                <a:solidFill>
                  <a:schemeClr val="bg1"/>
                </a:solidFill>
              </a:rPr>
              <a:t>Lenalidomide decreased TNFα and BACE1 expression in APP23 mice. The hippocampus was dissected from WT (n=5/group) and APP23 (n=4-9/group) mice and used for </a:t>
            </a:r>
            <a:r>
              <a:rPr lang="en-US" sz="1350" i="1" dirty="0" err="1">
                <a:solidFill>
                  <a:schemeClr val="bg1"/>
                </a:solidFill>
              </a:rPr>
              <a:t>qPCR</a:t>
            </a:r>
            <a:r>
              <a:rPr lang="en-US" sz="1350" i="1" dirty="0">
                <a:solidFill>
                  <a:schemeClr val="bg1"/>
                </a:solidFill>
              </a:rPr>
              <a:t> analyses. (A) TNFα mRNA levels were significantly increased in vehicle-treated APP 23 compared to WT mice (A). </a:t>
            </a:r>
            <a:r>
              <a:rPr lang="en-US" sz="1350" i="1" dirty="0" err="1">
                <a:solidFill>
                  <a:schemeClr val="bg1"/>
                </a:solidFill>
              </a:rPr>
              <a:t>Lenalidomide</a:t>
            </a:r>
            <a:r>
              <a:rPr lang="en-US" sz="1350" i="1" dirty="0">
                <a:solidFill>
                  <a:schemeClr val="bg1"/>
                </a:solidFill>
              </a:rPr>
              <a:t> 100 mg/kg reduced TNFα expression to WT levels in APP23 mice. (B) Similarly, BACE1 mRNA levels were dramatically lower after drug treatment compared to vehicle-treated APP23 mice (B). * p&lt;0.05.</a:t>
            </a:r>
            <a:r>
              <a:rPr lang="en-US" sz="1350" dirty="0">
                <a:solidFill>
                  <a:schemeClr val="bg1"/>
                </a:solidFill>
              </a:rPr>
              <a:t/>
            </a:r>
            <a:br>
              <a:rPr lang="en-US" sz="1350" dirty="0">
                <a:solidFill>
                  <a:schemeClr val="bg1"/>
                </a:solidFill>
              </a:rPr>
            </a:br>
            <a:endParaRPr lang="en-US" sz="1350" dirty="0">
              <a:solidFill>
                <a:schemeClr val="bg1"/>
              </a:solidFill>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2274404" y="1766679"/>
            <a:ext cx="4457700" cy="2486025"/>
          </a:xfrm>
          <a:prstGeom prst="rect">
            <a:avLst/>
          </a:prstGeom>
          <a:noFill/>
          <a:ln>
            <a:noFill/>
          </a:ln>
        </p:spPr>
      </p:pic>
    </p:spTree>
    <p:extLst>
      <p:ext uri="{BB962C8B-B14F-4D97-AF65-F5344CB8AC3E}">
        <p14:creationId xmlns:p14="http://schemas.microsoft.com/office/powerpoint/2010/main" val="687022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75" dirty="0"/>
              <a:t>Study </a:t>
            </a:r>
            <a:r>
              <a:rPr lang="en-US" sz="2475" dirty="0" smtClean="0"/>
              <a:t>Design MCLENA 1 </a:t>
            </a:r>
            <a:endParaRPr lang="en-US" sz="2475" dirty="0"/>
          </a:p>
        </p:txBody>
      </p:sp>
      <p:sp>
        <p:nvSpPr>
          <p:cNvPr id="3" name="Content Placeholder 2"/>
          <p:cNvSpPr>
            <a:spLocks noGrp="1"/>
          </p:cNvSpPr>
          <p:nvPr>
            <p:ph idx="1"/>
          </p:nvPr>
        </p:nvSpPr>
        <p:spPr>
          <a:xfrm>
            <a:off x="1288796" y="1055169"/>
            <a:ext cx="6761900" cy="3549961"/>
          </a:xfrm>
        </p:spPr>
        <p:txBody>
          <a:bodyPr>
            <a:noAutofit/>
          </a:bodyPr>
          <a:lstStyle/>
          <a:p>
            <a:r>
              <a:rPr lang="en-US" sz="1350" dirty="0"/>
              <a:t>We designed a Phase II, proof-of-mechanism, placebo-controlled clinical study on single and multiple domain amnestic MCI subjects administered 10 mg/day </a:t>
            </a:r>
            <a:r>
              <a:rPr lang="en-US" sz="1350" dirty="0" err="1"/>
              <a:t>lenalidomide</a:t>
            </a:r>
            <a:r>
              <a:rPr lang="en-US" sz="1350" dirty="0"/>
              <a:t> for 12 months (15 placebo + 15 drug-treated subjects total).  The primary objective of the study is to assess the effect of </a:t>
            </a:r>
            <a:r>
              <a:rPr lang="en-US" sz="1350" dirty="0" err="1"/>
              <a:t>lenalidomide</a:t>
            </a:r>
            <a:r>
              <a:rPr lang="en-US" sz="1350" dirty="0"/>
              <a:t> on cognition after 12 months of treatment</a:t>
            </a:r>
          </a:p>
          <a:p>
            <a:r>
              <a:rPr lang="en-US" sz="1350" dirty="0"/>
              <a:t>The secondary objective of our study is to assess the safety and tolerability of </a:t>
            </a:r>
            <a:r>
              <a:rPr lang="en-US" sz="1350" dirty="0" err="1"/>
              <a:t>lenalidomide</a:t>
            </a:r>
            <a:r>
              <a:rPr lang="en-US" sz="1350" dirty="0"/>
              <a:t> in </a:t>
            </a:r>
            <a:r>
              <a:rPr lang="en-US" sz="1350" dirty="0" err="1"/>
              <a:t>aMCI</a:t>
            </a:r>
            <a:r>
              <a:rPr lang="en-US" sz="1350" dirty="0"/>
              <a:t> patients. Tertiary and Exploratory Objectives: We will investigate the potential of blood inflammatory markers as surrogate markers of the therapeutic efficacy of the study drug</a:t>
            </a:r>
          </a:p>
          <a:p>
            <a:r>
              <a:rPr lang="en-US" sz="1350" dirty="0"/>
              <a:t>The Primary Endpoint: cognition (cognitive tests), brain Amyloid loads (</a:t>
            </a:r>
            <a:r>
              <a:rPr lang="en-US" sz="1350" dirty="0" err="1"/>
              <a:t>Florbetapir</a:t>
            </a:r>
            <a:r>
              <a:rPr lang="en-US" sz="1350" dirty="0"/>
              <a:t> PET imaging), </a:t>
            </a:r>
            <a:r>
              <a:rPr lang="en-US" sz="1350" dirty="0" err="1"/>
              <a:t>neurodegeneration</a:t>
            </a:r>
            <a:r>
              <a:rPr lang="en-US" sz="1350" dirty="0"/>
              <a:t> (volumetric MCI). The secondary Endpoints: Safety is evaluated through reported adverse events (AEs), clinical laboratory tests (hematology, serum chemistry, urinalysis), vital signs, physical and neurological examinations, and EKGs. The Tertiary and Exploratory Objectives: We will assess blood inflammatory markers in </a:t>
            </a:r>
            <a:r>
              <a:rPr lang="en-US" sz="1350" dirty="0" err="1"/>
              <a:t>aMCI</a:t>
            </a:r>
            <a:r>
              <a:rPr lang="en-US" sz="1350" dirty="0"/>
              <a:t> after </a:t>
            </a:r>
            <a:r>
              <a:rPr lang="en-US" sz="1350" dirty="0" err="1"/>
              <a:t>lenalidomide</a:t>
            </a:r>
            <a:r>
              <a:rPr lang="en-US" sz="1350" dirty="0"/>
              <a:t> vs. placebo administration. I/E Criteria: </a:t>
            </a:r>
          </a:p>
          <a:p>
            <a:endParaRPr lang="en-US" sz="1350" dirty="0"/>
          </a:p>
        </p:txBody>
      </p:sp>
    </p:spTree>
    <p:extLst>
      <p:ext uri="{BB962C8B-B14F-4D97-AF65-F5344CB8AC3E}">
        <p14:creationId xmlns:p14="http://schemas.microsoft.com/office/powerpoint/2010/main" val="39572276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75" dirty="0"/>
              <a:t>Regulatory </a:t>
            </a:r>
          </a:p>
        </p:txBody>
      </p:sp>
      <p:sp>
        <p:nvSpPr>
          <p:cNvPr id="3" name="Content Placeholder 2"/>
          <p:cNvSpPr>
            <a:spLocks noGrp="1"/>
          </p:cNvSpPr>
          <p:nvPr>
            <p:ph idx="1"/>
          </p:nvPr>
        </p:nvSpPr>
        <p:spPr>
          <a:xfrm>
            <a:off x="1571625" y="1517155"/>
            <a:ext cx="5915025" cy="2726233"/>
          </a:xfrm>
        </p:spPr>
        <p:txBody>
          <a:bodyPr/>
          <a:lstStyle/>
          <a:p>
            <a:r>
              <a:rPr lang="en-US" sz="1575" dirty="0"/>
              <a:t>This study was reviewed and endorsed by the Cleveland Clinic Institutional Review Board (IRB; protocol #19-658). </a:t>
            </a:r>
          </a:p>
          <a:p>
            <a:r>
              <a:rPr lang="en-US" sz="1575" dirty="0"/>
              <a:t>The investigators will report regularly the progress of the study to a medical monitor, a data and safety monitoring board (DSMB), and the IRB for compliance and investigational drug safety purposes. </a:t>
            </a:r>
          </a:p>
          <a:p>
            <a:r>
              <a:rPr lang="en-US" sz="1575" dirty="0"/>
              <a:t>The Food and Drug Administration authorized the use of </a:t>
            </a:r>
            <a:r>
              <a:rPr lang="en-US" sz="1575" dirty="0" err="1"/>
              <a:t>lenalidomide</a:t>
            </a:r>
            <a:r>
              <a:rPr lang="en-US" sz="1575" dirty="0"/>
              <a:t> for this project under Investigational New Drug Application (IND) #142121. </a:t>
            </a:r>
          </a:p>
          <a:p>
            <a:r>
              <a:rPr lang="en-US" sz="1575" dirty="0"/>
              <a:t>This trial is registered on ClinicalTrials.gov (NCT #04032626).</a:t>
            </a:r>
          </a:p>
          <a:p>
            <a:endParaRPr lang="en-US" sz="1575" dirty="0"/>
          </a:p>
        </p:txBody>
      </p:sp>
    </p:spTree>
    <p:extLst>
      <p:ext uri="{BB962C8B-B14F-4D97-AF65-F5344CB8AC3E}">
        <p14:creationId xmlns:p14="http://schemas.microsoft.com/office/powerpoint/2010/main" val="230038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461" y="251999"/>
            <a:ext cx="6858000" cy="745629"/>
          </a:xfrm>
        </p:spPr>
        <p:txBody>
          <a:bodyPr/>
          <a:lstStyle/>
          <a:p>
            <a:r>
              <a:rPr lang="en-US" sz="2475" dirty="0"/>
              <a:t>Objectives and Endpoints</a:t>
            </a:r>
          </a:p>
        </p:txBody>
      </p:sp>
      <p:sp>
        <p:nvSpPr>
          <p:cNvPr id="5" name="TextBox 4">
            <a:extLst>
              <a:ext uri="{FF2B5EF4-FFF2-40B4-BE49-F238E27FC236}">
                <a16:creationId xmlns:a16="http://schemas.microsoft.com/office/drawing/2014/main" id="{30F8C0F6-2A34-7FE3-35DD-26E1B60D7B51}"/>
              </a:ext>
            </a:extLst>
          </p:cNvPr>
          <p:cNvSpPr txBox="1"/>
          <p:nvPr/>
        </p:nvSpPr>
        <p:spPr>
          <a:xfrm>
            <a:off x="1035694" y="787768"/>
            <a:ext cx="6595533" cy="4154984"/>
          </a:xfrm>
          <a:prstGeom prst="rect">
            <a:avLst/>
          </a:prstGeom>
          <a:noFill/>
        </p:spPr>
        <p:txBody>
          <a:bodyPr wrap="square" rtlCol="0">
            <a:spAutoFit/>
          </a:bodyPr>
          <a:lstStyle/>
          <a:p>
            <a:pPr marL="214313" indent="-214313" defTabSz="685800">
              <a:buFont typeface="Arial" panose="020B0604020202020204" pitchFamily="34" charset="0"/>
              <a:buChar char="•"/>
              <a:tabLst>
                <a:tab pos="0" algn="l"/>
              </a:tabLst>
              <a:defRPr/>
            </a:pPr>
            <a:r>
              <a:rPr lang="en-US" sz="1200" dirty="0">
                <a:solidFill>
                  <a:schemeClr val="bg1"/>
                </a:solidFill>
              </a:rPr>
              <a:t>This is a single site study (initially in Las Vegas, now at BNI)  </a:t>
            </a:r>
          </a:p>
          <a:p>
            <a:pPr marL="214313" indent="-214313" defTabSz="685800">
              <a:buFont typeface="Arial" panose="020B0604020202020204" pitchFamily="34" charset="0"/>
              <a:buChar char="•"/>
              <a:tabLst>
                <a:tab pos="0" algn="l"/>
              </a:tabLst>
              <a:defRPr/>
            </a:pPr>
            <a:r>
              <a:rPr lang="en-US" sz="1200" dirty="0">
                <a:solidFill>
                  <a:schemeClr val="bg1"/>
                </a:solidFill>
              </a:rPr>
              <a:t>30 male and female outpatients, 50-90 years of age, in general good health, residing in Las Vegas and Phoenix. Because of the local demographics, the study population will mostly consist of Caucasians, although all efforts will be made to enroll other ethnicities</a:t>
            </a:r>
          </a:p>
          <a:p>
            <a:pPr marL="214313" indent="-214313" defTabSz="685800">
              <a:buFont typeface="Arial" panose="020B0604020202020204" pitchFamily="34" charset="0"/>
              <a:buChar char="•"/>
              <a:tabLst>
                <a:tab pos="0" algn="l"/>
              </a:tabLst>
              <a:defRPr/>
            </a:pPr>
            <a:r>
              <a:rPr lang="en-US" sz="1200" dirty="0">
                <a:solidFill>
                  <a:schemeClr val="bg1"/>
                </a:solidFill>
              </a:rPr>
              <a:t>Lenalidomide 10 mg/day vs. placebo taken daily orally (ratio 1:1) </a:t>
            </a:r>
            <a:r>
              <a:rPr lang="en-US" sz="1200" dirty="0">
                <a:solidFill>
                  <a:srgbClr val="00FF00"/>
                </a:solidFill>
              </a:rPr>
              <a:t>for 52 weeks</a:t>
            </a:r>
          </a:p>
          <a:p>
            <a:pPr marL="214313" indent="-214313" defTabSz="685800">
              <a:buFont typeface="Arial" panose="020B0604020202020204" pitchFamily="34" charset="0"/>
              <a:buChar char="•"/>
              <a:tabLst>
                <a:tab pos="0" algn="l"/>
              </a:tabLst>
              <a:defRPr/>
            </a:pPr>
            <a:r>
              <a:rPr lang="en-US" sz="1200" dirty="0">
                <a:solidFill>
                  <a:schemeClr val="bg1"/>
                </a:solidFill>
              </a:rPr>
              <a:t>The trial will last 18 month in duration. Participants completing the study will be involved for up to 20 months in duration, from screening to end of study</a:t>
            </a:r>
          </a:p>
          <a:p>
            <a:pPr marL="214313" indent="-214313" defTabSz="685800">
              <a:buFont typeface="Arial" panose="020B0604020202020204" pitchFamily="34" charset="0"/>
              <a:buChar char="•"/>
              <a:tabLst>
                <a:tab pos="0" algn="l"/>
              </a:tabLst>
              <a:defRPr/>
            </a:pPr>
            <a:endParaRPr lang="en-US" sz="1200" dirty="0">
              <a:solidFill>
                <a:schemeClr val="bg1"/>
              </a:solidFill>
            </a:endParaRPr>
          </a:p>
          <a:p>
            <a:pPr marL="214313" indent="-214313" defTabSz="685800">
              <a:buClrTx/>
              <a:buFont typeface="Arial" panose="020B0604020202020204" pitchFamily="34" charset="0"/>
              <a:buChar char="•"/>
              <a:tabLst>
                <a:tab pos="0" algn="l"/>
              </a:tabLst>
              <a:defRPr/>
            </a:pPr>
            <a:r>
              <a:rPr lang="en-US" sz="1200" dirty="0">
                <a:solidFill>
                  <a:schemeClr val="bg1"/>
                </a:solidFill>
              </a:rPr>
              <a:t>Primary Objective: The primary objective of the study is to assess the effect of lenalidomide on cognition after 12 months of treatment. </a:t>
            </a:r>
          </a:p>
          <a:p>
            <a:pPr marL="214313" indent="-214313">
              <a:buFont typeface="Arial" panose="020B0604020202020204" pitchFamily="34" charset="0"/>
              <a:buChar char="•"/>
              <a:tabLst>
                <a:tab pos="0" algn="l"/>
              </a:tabLst>
            </a:pPr>
            <a:r>
              <a:rPr lang="en-US" sz="1200" dirty="0">
                <a:solidFill>
                  <a:schemeClr val="bg1"/>
                </a:solidFill>
              </a:rPr>
              <a:t>Secondary Objectives: The secondary objective of our study is to assess the safety and tolerability of lenalidomide in aMCI patients.</a:t>
            </a:r>
          </a:p>
          <a:p>
            <a:pPr marL="214313" indent="-214313">
              <a:buFont typeface="Arial" panose="020B0604020202020204" pitchFamily="34" charset="0"/>
              <a:buChar char="•"/>
              <a:tabLst>
                <a:tab pos="0" algn="l"/>
              </a:tabLst>
            </a:pPr>
            <a:r>
              <a:rPr lang="en-US" sz="1200" dirty="0">
                <a:solidFill>
                  <a:schemeClr val="bg1"/>
                </a:solidFill>
              </a:rPr>
              <a:t>Tertiary and Exploratory Objectives: We will investigate the potential of blood inflammatory markers as surrogate markers of the therapeutic efficacy of the study drug.</a:t>
            </a:r>
          </a:p>
          <a:p>
            <a:pPr marL="214313" indent="-214313">
              <a:buFont typeface="Arial" panose="020B0604020202020204" pitchFamily="34" charset="0"/>
              <a:buChar char="•"/>
              <a:tabLst>
                <a:tab pos="0" algn="l"/>
              </a:tabLst>
            </a:pPr>
            <a:r>
              <a:rPr lang="en-US" sz="1200" dirty="0">
                <a:solidFill>
                  <a:schemeClr val="bg1"/>
                </a:solidFill>
              </a:rPr>
              <a:t>Primary Endpoint: cognition (cognitive tests), brain Amyloid loads (</a:t>
            </a:r>
            <a:r>
              <a:rPr lang="en-US" sz="1200" dirty="0" err="1">
                <a:solidFill>
                  <a:schemeClr val="bg1"/>
                </a:solidFill>
              </a:rPr>
              <a:t>Florbetapir</a:t>
            </a:r>
            <a:r>
              <a:rPr lang="en-US" sz="1200" dirty="0">
                <a:solidFill>
                  <a:schemeClr val="bg1"/>
                </a:solidFill>
              </a:rPr>
              <a:t> PET imaging), neurodegeneration (volumetric MRI).</a:t>
            </a:r>
          </a:p>
          <a:p>
            <a:pPr marL="214313" indent="-214313">
              <a:buFont typeface="Arial" panose="020B0604020202020204" pitchFamily="34" charset="0"/>
              <a:buChar char="•"/>
              <a:tabLst>
                <a:tab pos="0" algn="l"/>
              </a:tabLst>
            </a:pPr>
            <a:r>
              <a:rPr lang="en-US" sz="1200" dirty="0">
                <a:solidFill>
                  <a:schemeClr val="bg1"/>
                </a:solidFill>
              </a:rPr>
              <a:t>Secondary Endpoints: Safety is evaluated through reported adverse events (AEs), clinical laboratory tests (hematology, serum chemistry, urinalysis), vital signs, physical and                                           neurological examinations, and EKGs.</a:t>
            </a:r>
          </a:p>
          <a:p>
            <a:pPr marL="214313" indent="-214313">
              <a:buFont typeface="Arial" panose="020B0604020202020204" pitchFamily="34" charset="0"/>
              <a:buChar char="•"/>
              <a:tabLst>
                <a:tab pos="0" algn="l"/>
              </a:tabLst>
            </a:pPr>
            <a:r>
              <a:rPr lang="en-US" sz="1200" dirty="0">
                <a:solidFill>
                  <a:schemeClr val="bg1"/>
                </a:solidFill>
              </a:rPr>
              <a:t>Tertiary and Exploratory Objectives: We will assess blood inflammatory markers in aMCI after lenalidomide vs. placebo administration</a:t>
            </a:r>
            <a:r>
              <a:rPr lang="en-US" sz="1200" dirty="0">
                <a:solidFill>
                  <a:schemeClr val="tx1"/>
                </a:solidFill>
              </a:rPr>
              <a:t>.</a:t>
            </a:r>
          </a:p>
          <a:p>
            <a:endParaRPr lang="en-US" sz="1200" dirty="0"/>
          </a:p>
        </p:txBody>
      </p:sp>
    </p:spTree>
    <p:extLst>
      <p:ext uri="{BB962C8B-B14F-4D97-AF65-F5344CB8AC3E}">
        <p14:creationId xmlns:p14="http://schemas.microsoft.com/office/powerpoint/2010/main" val="40689171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373" y="778935"/>
            <a:ext cx="2945159" cy="428625"/>
          </a:xfrm>
        </p:spPr>
        <p:txBody>
          <a:bodyPr>
            <a:normAutofit/>
          </a:bodyPr>
          <a:lstStyle/>
          <a:p>
            <a:pPr algn="ctr"/>
            <a:r>
              <a:rPr lang="en-US" sz="2475" dirty="0"/>
              <a:t>Inclusion Criteria</a:t>
            </a:r>
          </a:p>
        </p:txBody>
      </p:sp>
      <p:sp>
        <p:nvSpPr>
          <p:cNvPr id="6" name="Rectangle 3"/>
          <p:cNvSpPr>
            <a:spLocks noGrp="1" noChangeArrowheads="1"/>
          </p:cNvSpPr>
          <p:nvPr>
            <p:ph idx="1"/>
          </p:nvPr>
        </p:nvSpPr>
        <p:spPr bwMode="auto">
          <a:xfrm>
            <a:off x="1331913" y="1316883"/>
            <a:ext cx="6440487" cy="3279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38576" tIns="19289" rIns="38576" bIns="19289" numCol="1" rtlCol="0"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defTabSz="385763">
              <a:buNone/>
            </a:pPr>
            <a:r>
              <a:rPr lang="en-US" altLang="en-US" sz="900" dirty="0">
                <a:solidFill>
                  <a:schemeClr val="bg1"/>
                </a:solidFill>
                <a:ea typeface="Times New Roman" panose="02020603050405020304" pitchFamily="18" charset="0"/>
              </a:rPr>
              <a:t>In order to be eligible for this study, subjects must meet the following inclusion criteria:</a:t>
            </a:r>
            <a:endParaRPr lang="en-US" altLang="en-US" sz="900" dirty="0">
              <a:solidFill>
                <a:schemeClr val="bg1"/>
              </a:solidFill>
            </a:endParaRPr>
          </a:p>
          <a:p>
            <a:pPr marL="0" indent="0" defTabSz="385763">
              <a:buFontTx/>
              <a:buChar char="•"/>
            </a:pPr>
            <a:r>
              <a:rPr lang="en-US" altLang="en-US" sz="900" dirty="0">
                <a:solidFill>
                  <a:schemeClr val="bg1"/>
                </a:solidFill>
                <a:ea typeface="Times New Roman" panose="02020603050405020304" pitchFamily="18" charset="0"/>
              </a:rPr>
              <a:t>Male or female outpatients.</a:t>
            </a:r>
            <a:endParaRPr lang="en-US" altLang="en-US" sz="900" dirty="0">
              <a:solidFill>
                <a:schemeClr val="bg1"/>
              </a:solidFill>
            </a:endParaRPr>
          </a:p>
          <a:p>
            <a:pPr marL="0" indent="0" defTabSz="385763">
              <a:buFontTx/>
              <a:buChar char="•"/>
            </a:pPr>
            <a:r>
              <a:rPr lang="en-US" altLang="en-US" sz="900" dirty="0">
                <a:solidFill>
                  <a:schemeClr val="bg1"/>
                </a:solidFill>
                <a:ea typeface="Times New Roman" panose="02020603050405020304" pitchFamily="18" charset="0"/>
              </a:rPr>
              <a:t>At least 50 years of age, but less than 90.</a:t>
            </a:r>
            <a:endParaRPr lang="en-US" altLang="en-US" sz="900" dirty="0">
              <a:solidFill>
                <a:schemeClr val="bg1"/>
              </a:solidFill>
            </a:endParaRPr>
          </a:p>
          <a:p>
            <a:pPr marL="0" indent="0" defTabSz="385763">
              <a:buFontTx/>
              <a:buChar char="•"/>
            </a:pPr>
            <a:r>
              <a:rPr lang="en-US" altLang="en-US" sz="900" dirty="0">
                <a:solidFill>
                  <a:schemeClr val="bg1"/>
                </a:solidFill>
                <a:ea typeface="Times New Roman" panose="02020603050405020304" pitchFamily="18" charset="0"/>
              </a:rPr>
              <a:t>Females must be surgically sterile (bilateral tubal ligation, oophorectomy, or hysterectomy) or postmenopausal for 2 years (no women at risk of pregnancy will be accepted in this study).</a:t>
            </a:r>
            <a:endParaRPr lang="en-US" altLang="en-US" sz="900" dirty="0">
              <a:solidFill>
                <a:schemeClr val="bg1"/>
              </a:solidFill>
            </a:endParaRPr>
          </a:p>
          <a:p>
            <a:pPr marL="0" indent="0" defTabSz="385763">
              <a:buFontTx/>
              <a:buChar char="•"/>
            </a:pPr>
            <a:r>
              <a:rPr lang="en-US" altLang="en-US" sz="900" dirty="0">
                <a:solidFill>
                  <a:schemeClr val="bg1"/>
                </a:solidFill>
                <a:ea typeface="Times New Roman" panose="02020603050405020304" pitchFamily="18" charset="0"/>
              </a:rPr>
              <a:t>Must have been diagnosed with amnestic MCI based on the most recent NIA-AA criteria (Albert et al., 2011), i.e. at both the screening and baseline visits (visits 1 and 2) have a documented Mini Mental State Exam (MMSE) score between 22-28.</a:t>
            </a:r>
            <a:endParaRPr lang="en-US" altLang="en-US" sz="900" dirty="0">
              <a:solidFill>
                <a:schemeClr val="bg1"/>
              </a:solidFill>
            </a:endParaRPr>
          </a:p>
          <a:p>
            <a:pPr marL="0" indent="0" defTabSz="385763">
              <a:buFontTx/>
              <a:buChar char="•"/>
            </a:pPr>
            <a:r>
              <a:rPr lang="en-US" altLang="en-US" sz="900" dirty="0">
                <a:solidFill>
                  <a:schemeClr val="bg1"/>
                </a:solidFill>
                <a:ea typeface="Times New Roman" panose="02020603050405020304" pitchFamily="18" charset="0"/>
              </a:rPr>
              <a:t>CT or MRI scan of the brain obtained during the course of the dementia must be consistent with the diagnosis and show no evidence of significant focal lesions or of pathology which could contribute to dementia. If neither a CT nor an MRI scan is available from the past 12 months, a CT scan fulfilling the requirements must be obtained before randomization.</a:t>
            </a:r>
            <a:endParaRPr lang="en-US" altLang="en-US" sz="900" dirty="0">
              <a:solidFill>
                <a:schemeClr val="bg1"/>
              </a:solidFill>
            </a:endParaRPr>
          </a:p>
          <a:p>
            <a:pPr marL="0" indent="0" defTabSz="385763">
              <a:buFontTx/>
              <a:buChar char="•"/>
            </a:pPr>
            <a:r>
              <a:rPr lang="en-US" altLang="en-US" sz="900" dirty="0">
                <a:solidFill>
                  <a:schemeClr val="bg1"/>
                </a:solidFill>
                <a:ea typeface="Times New Roman" panose="02020603050405020304" pitchFamily="18" charset="0"/>
              </a:rPr>
              <a:t>Vision and hearing must be sufficient to comply with study procedures.</a:t>
            </a:r>
            <a:endParaRPr lang="en-US" altLang="en-US" sz="900" dirty="0">
              <a:solidFill>
                <a:schemeClr val="bg1"/>
              </a:solidFill>
            </a:endParaRPr>
          </a:p>
          <a:p>
            <a:pPr marL="0" indent="0" defTabSz="385763">
              <a:buFontTx/>
              <a:buChar char="•"/>
            </a:pPr>
            <a:r>
              <a:rPr lang="en-US" altLang="en-US" sz="900" dirty="0">
                <a:solidFill>
                  <a:schemeClr val="bg1"/>
                </a:solidFill>
                <a:ea typeface="Times New Roman" panose="02020603050405020304" pitchFamily="18" charset="0"/>
              </a:rPr>
              <a:t>Be able to take oral medications.</a:t>
            </a:r>
            <a:endParaRPr lang="en-US" altLang="en-US" sz="900" dirty="0">
              <a:solidFill>
                <a:schemeClr val="bg1"/>
              </a:solidFill>
            </a:endParaRPr>
          </a:p>
          <a:p>
            <a:pPr marL="0" indent="0" defTabSz="385763">
              <a:buFontTx/>
              <a:buChar char="•"/>
            </a:pPr>
            <a:r>
              <a:rPr lang="en-US" altLang="en-US" sz="900" dirty="0" err="1">
                <a:solidFill>
                  <a:schemeClr val="bg1"/>
                </a:solidFill>
                <a:ea typeface="Times New Roman" panose="02020603050405020304" pitchFamily="18" charset="0"/>
              </a:rPr>
              <a:t>Hachinski</a:t>
            </a:r>
            <a:r>
              <a:rPr lang="en-US" altLang="en-US" sz="900" dirty="0">
                <a:solidFill>
                  <a:schemeClr val="bg1"/>
                </a:solidFill>
                <a:ea typeface="Times New Roman" panose="02020603050405020304" pitchFamily="18" charset="0"/>
              </a:rPr>
              <a:t> ischemic score must be ≤ 4.</a:t>
            </a:r>
            <a:endParaRPr lang="en-US" altLang="en-US" sz="900" dirty="0">
              <a:solidFill>
                <a:schemeClr val="bg1"/>
              </a:solidFill>
            </a:endParaRPr>
          </a:p>
          <a:p>
            <a:pPr marL="0" indent="0" defTabSz="385763">
              <a:buFontTx/>
              <a:buChar char="•"/>
            </a:pPr>
            <a:r>
              <a:rPr lang="en-US" altLang="en-US" sz="900" dirty="0">
                <a:solidFill>
                  <a:schemeClr val="bg1"/>
                </a:solidFill>
                <a:ea typeface="Times New Roman" panose="02020603050405020304" pitchFamily="18" charset="0"/>
              </a:rPr>
              <a:t>Geriatric depression scale must be ≤ 10.</a:t>
            </a:r>
            <a:endParaRPr lang="en-US" altLang="en-US" sz="900" dirty="0">
              <a:solidFill>
                <a:schemeClr val="bg1"/>
              </a:solidFill>
            </a:endParaRPr>
          </a:p>
          <a:p>
            <a:pPr marL="0" indent="0" defTabSz="385763">
              <a:buFontTx/>
              <a:buChar char="•"/>
            </a:pPr>
            <a:r>
              <a:rPr lang="en-US" altLang="en-US" sz="900" dirty="0">
                <a:solidFill>
                  <a:schemeClr val="bg1"/>
                </a:solidFill>
                <a:ea typeface="Times New Roman" panose="02020603050405020304" pitchFamily="18" charset="0"/>
              </a:rPr>
              <a:t>Can be on stable doses of a cholinesterase inhibitor and/or memantine as long as it is stable for at least 90 days before screening and is expected to remain on a stable dose for the remainder of the study period; or have demonstrated intolerance to or lack of efficacy from these medications.</a:t>
            </a:r>
            <a:endParaRPr lang="en-US" altLang="en-US" sz="900" dirty="0">
              <a:solidFill>
                <a:schemeClr val="bg1"/>
              </a:solidFill>
            </a:endParaRPr>
          </a:p>
          <a:p>
            <a:pPr marL="0" indent="0" defTabSz="385763">
              <a:buFontTx/>
              <a:buChar char="•"/>
            </a:pPr>
            <a:r>
              <a:rPr lang="en-US" altLang="en-US" sz="900" dirty="0">
                <a:solidFill>
                  <a:schemeClr val="bg1"/>
                </a:solidFill>
                <a:ea typeface="Times New Roman" panose="02020603050405020304" pitchFamily="18" charset="0"/>
              </a:rPr>
              <a:t>Must have a collateral informant/study partner who has significant direct contact with the patient at least 10 hours per week and who is willing to accompany the patient to all clinic visits and to be present during all telephone visits/interviews.</a:t>
            </a:r>
            <a:endParaRPr lang="en-US" altLang="en-US" sz="900" dirty="0">
              <a:solidFill>
                <a:schemeClr val="bg1"/>
              </a:solidFill>
            </a:endParaRPr>
          </a:p>
          <a:p>
            <a:pPr marL="0" indent="0" defTabSz="385763">
              <a:buFontTx/>
              <a:buChar char="•"/>
            </a:pPr>
            <a:r>
              <a:rPr lang="en-US" altLang="en-US" sz="900" dirty="0">
                <a:solidFill>
                  <a:schemeClr val="bg1"/>
                </a:solidFill>
                <a:ea typeface="Times New Roman" panose="02020603050405020304" pitchFamily="18" charset="0"/>
              </a:rPr>
              <a:t>If the patient has a legally authorized representative (LAR), the LAR must review and sign the informed consent form. If the patient does not have an LAR, the patient must appear able to provide informed consent and must review and sign the informed consent form. In addition, the patient’s informant/study partner (as defined above) must sign the informed consent form. If the LAR and the patient’s informant /study partner is the same individual, he/she should sign under both designations.</a:t>
            </a:r>
            <a:endParaRPr lang="en-US" altLang="en-US" sz="900" dirty="0">
              <a:solidFill>
                <a:schemeClr val="bg1"/>
              </a:solidFill>
            </a:endParaRPr>
          </a:p>
          <a:p>
            <a:pPr marL="0" indent="0" defTabSz="385763">
              <a:buFontTx/>
              <a:buChar char="•"/>
            </a:pPr>
            <a:r>
              <a:rPr lang="en-US" altLang="en-US" sz="900" dirty="0">
                <a:solidFill>
                  <a:schemeClr val="bg1"/>
                </a:solidFill>
                <a:ea typeface="Times New Roman" panose="02020603050405020304" pitchFamily="18" charset="0"/>
              </a:rPr>
              <a:t>Must reside in the community.</a:t>
            </a:r>
            <a:endParaRPr lang="en-US" altLang="en-US" sz="900" dirty="0">
              <a:solidFill>
                <a:schemeClr val="bg1"/>
              </a:solidFill>
            </a:endParaRPr>
          </a:p>
          <a:p>
            <a:pPr marL="0" indent="0" defTabSz="385763">
              <a:buFontTx/>
              <a:buChar char="•"/>
            </a:pPr>
            <a:r>
              <a:rPr lang="en-US" altLang="en-US" sz="900" dirty="0">
                <a:solidFill>
                  <a:schemeClr val="bg1"/>
                </a:solidFill>
                <a:ea typeface="Times New Roman" panose="02020603050405020304" pitchFamily="18" charset="0"/>
              </a:rPr>
              <a:t>Supervision must be available for the administration of all study medication.</a:t>
            </a:r>
            <a:endParaRPr lang="en-US" altLang="en-US" sz="900" dirty="0">
              <a:solidFill>
                <a:schemeClr val="bg1"/>
              </a:solidFill>
            </a:endParaRPr>
          </a:p>
          <a:p>
            <a:pPr marL="0" indent="0" defTabSz="385763">
              <a:buFontTx/>
              <a:buChar char="•"/>
            </a:pPr>
            <a:r>
              <a:rPr lang="en-US" altLang="en-US" sz="900" dirty="0">
                <a:solidFill>
                  <a:schemeClr val="bg1"/>
                </a:solidFill>
                <a:ea typeface="Times New Roman" panose="02020603050405020304" pitchFamily="18" charset="0"/>
              </a:rPr>
              <a:t>Patients with stable prostate cancer may be included at the discretion of the Medical Monitor</a:t>
            </a:r>
            <a:r>
              <a:rPr lang="en-US" altLang="en-US" sz="900" dirty="0">
                <a:ea typeface="Times New Roman" panose="02020603050405020304" pitchFamily="18" charset="0"/>
              </a:rPr>
              <a:t>. </a:t>
            </a:r>
            <a:endParaRPr lang="en-US" altLang="en-US" sz="900" dirty="0"/>
          </a:p>
        </p:txBody>
      </p:sp>
    </p:spTree>
    <p:extLst>
      <p:ext uri="{BB962C8B-B14F-4D97-AF65-F5344CB8AC3E}">
        <p14:creationId xmlns:p14="http://schemas.microsoft.com/office/powerpoint/2010/main" val="28608085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3647" y="192871"/>
            <a:ext cx="2495402" cy="231504"/>
          </a:xfrm>
        </p:spPr>
        <p:txBody>
          <a:bodyPr>
            <a:noAutofit/>
          </a:bodyPr>
          <a:lstStyle/>
          <a:p>
            <a:pPr algn="ctr"/>
            <a:r>
              <a:rPr lang="en-US" sz="2025" dirty="0"/>
              <a:t>Exclusion Criteria</a:t>
            </a:r>
          </a:p>
        </p:txBody>
      </p:sp>
      <p:sp>
        <p:nvSpPr>
          <p:cNvPr id="3" name="Content Placeholder 2"/>
          <p:cNvSpPr>
            <a:spLocks noGrp="1"/>
          </p:cNvSpPr>
          <p:nvPr>
            <p:ph idx="1"/>
          </p:nvPr>
        </p:nvSpPr>
        <p:spPr>
          <a:xfrm>
            <a:off x="152400" y="424375"/>
            <a:ext cx="8925339" cy="3509043"/>
          </a:xfrm>
        </p:spPr>
        <p:txBody>
          <a:bodyPr>
            <a:noAutofit/>
          </a:bodyPr>
          <a:lstStyle/>
          <a:p>
            <a:pPr lvl="0"/>
            <a:r>
              <a:rPr lang="en-US" sz="825" dirty="0"/>
              <a:t>Current evidence or history within the last 3 years of a neurological or psychiatric illness that could contribute to dementia, including (but not limited to) epilepsy, focal brain lesion, Parkinson’s disease, seizure disorder, head injury with loss of consciousness</a:t>
            </a:r>
          </a:p>
          <a:p>
            <a:pPr lvl="0"/>
            <a:r>
              <a:rPr lang="en-US" sz="825" dirty="0"/>
              <a:t>DSM IV criteria for any major psychiatric disorder including psychosis, major depression and bipolar disorder.</a:t>
            </a:r>
          </a:p>
          <a:p>
            <a:pPr lvl="0"/>
            <a:r>
              <a:rPr lang="en-US" sz="825" dirty="0"/>
              <a:t>Known history or self-reported alcohol or substance abuse.</a:t>
            </a:r>
          </a:p>
          <a:p>
            <a:pPr lvl="0"/>
            <a:r>
              <a:rPr lang="en-US" sz="825" dirty="0"/>
              <a:t>Living alone.</a:t>
            </a:r>
          </a:p>
          <a:p>
            <a:pPr lvl="0"/>
            <a:r>
              <a:rPr lang="en-US" sz="825" dirty="0"/>
              <a:t>Poorly controlled hypertension.</a:t>
            </a:r>
          </a:p>
          <a:p>
            <a:pPr lvl="0"/>
            <a:r>
              <a:rPr lang="en-US" sz="825" dirty="0"/>
              <a:t>History of myocardial infarction or signs or symptoms of unstable coronary artery disease within the last year (including revascularization procedure/angioplasty).</a:t>
            </a:r>
          </a:p>
          <a:p>
            <a:pPr lvl="0"/>
            <a:r>
              <a:rPr lang="en-US" sz="825" dirty="0"/>
              <a:t>Severe pulmonary disease (including chronic obstructive pulmonary disease) requiring more than 2 hospitalizations within the past year.</a:t>
            </a:r>
          </a:p>
          <a:p>
            <a:pPr lvl="0"/>
            <a:r>
              <a:rPr lang="en-US" sz="825" dirty="0"/>
              <a:t>Requirement for home oxygen use or sleep apnea.</a:t>
            </a:r>
          </a:p>
          <a:p>
            <a:pPr lvl="0"/>
            <a:r>
              <a:rPr lang="en-US" sz="825" dirty="0"/>
              <a:t>Any thyroid disease (unless </a:t>
            </a:r>
            <a:r>
              <a:rPr lang="en-US" sz="825" dirty="0" err="1"/>
              <a:t>euthyroid</a:t>
            </a:r>
            <a:r>
              <a:rPr lang="en-US" sz="825" dirty="0"/>
              <a:t> on treatment for at least 6 months prior to screening).</a:t>
            </a:r>
          </a:p>
          <a:p>
            <a:pPr lvl="0"/>
            <a:r>
              <a:rPr lang="en-US" sz="825" dirty="0"/>
              <a:t>Active neoplastic disease (except for skin tumors other than melanoma) within five years.</a:t>
            </a:r>
          </a:p>
          <a:p>
            <a:pPr lvl="0"/>
            <a:r>
              <a:rPr lang="en-US" sz="825" dirty="0"/>
              <a:t>History of multiple myeloma.</a:t>
            </a:r>
          </a:p>
          <a:p>
            <a:pPr lvl="0"/>
            <a:r>
              <a:rPr lang="en-US" sz="825" dirty="0"/>
              <a:t>Absolute neutropenia of &lt;750/mm3, or a history of neutropenia.</a:t>
            </a:r>
          </a:p>
          <a:p>
            <a:pPr lvl="0"/>
            <a:r>
              <a:rPr lang="en-US" sz="825" dirty="0"/>
              <a:t>History of or current thromboembolism (including deep venous thrombosis).</a:t>
            </a:r>
          </a:p>
          <a:p>
            <a:pPr lvl="0"/>
            <a:r>
              <a:rPr lang="en-US" sz="825" dirty="0"/>
              <a:t>Any clinically significant hepatic or renal disease (including presence of Hepatitis B or C antigen/antibody or an elevated transaminase levels of greater than two times the upper limit of normal (ULN) or creatinine greater than 1.5 x ULN). </a:t>
            </a:r>
          </a:p>
          <a:p>
            <a:pPr lvl="0"/>
            <a:r>
              <a:rPr lang="en-US" sz="825" dirty="0"/>
              <a:t>Clinically significant hematologic or coagulation disorder including any unexplained anemia or a platelet count less than 100,000/</a:t>
            </a:r>
            <a:r>
              <a:rPr lang="en-US" sz="825" dirty="0" err="1"/>
              <a:t>μL</a:t>
            </a:r>
            <a:r>
              <a:rPr lang="en-US" sz="825" dirty="0"/>
              <a:t> at screening.</a:t>
            </a:r>
          </a:p>
          <a:p>
            <a:pPr lvl="0"/>
            <a:r>
              <a:rPr lang="en-US" sz="825" dirty="0"/>
              <a:t>Use of any investigational drug within 30 days or within five half-lives of the investigational agent, whichever is longer.</a:t>
            </a:r>
          </a:p>
          <a:p>
            <a:pPr lvl="0"/>
            <a:r>
              <a:rPr lang="en-US" sz="825" dirty="0"/>
              <a:t>Use any investigational medical device within two weeks before screening or after end of the present study.</a:t>
            </a:r>
          </a:p>
          <a:p>
            <a:pPr lvl="0"/>
            <a:r>
              <a:rPr lang="en-US" sz="825" dirty="0"/>
              <a:t>Females who are at risk of pregnancy or are of child bearing age.</a:t>
            </a:r>
          </a:p>
          <a:p>
            <a:pPr lvl="0"/>
            <a:r>
              <a:rPr lang="en-US" sz="825" dirty="0"/>
              <a:t>Any other disease or condition that, in the opinion of the investigator, makes the patient unsuitable to participate in this clinical trial (including inability to undergo a lumbar puncture for any reason).</a:t>
            </a:r>
          </a:p>
          <a:p>
            <a:pPr lvl="0"/>
            <a:r>
              <a:rPr lang="en-US" sz="825" dirty="0"/>
              <a:t>Unwilling or unable to undergo MRI and PET imaging.</a:t>
            </a:r>
          </a:p>
          <a:p>
            <a:pPr lvl="0"/>
            <a:r>
              <a:rPr lang="en-US" sz="825" dirty="0"/>
              <a:t>Cardiac pacemaker or defibrillator or other implanted device.</a:t>
            </a:r>
          </a:p>
          <a:p>
            <a:endParaRPr lang="en-US" sz="825" dirty="0"/>
          </a:p>
          <a:p>
            <a:endParaRPr lang="en-US" sz="825" dirty="0"/>
          </a:p>
        </p:txBody>
      </p:sp>
    </p:spTree>
    <p:extLst>
      <p:ext uri="{BB962C8B-B14F-4D97-AF65-F5344CB8AC3E}">
        <p14:creationId xmlns:p14="http://schemas.microsoft.com/office/powerpoint/2010/main" val="5210467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DB47923F-7830-0A25-B2E8-59CD3078C31D}"/>
              </a:ext>
            </a:extLst>
          </p:cNvPr>
          <p:cNvGrpSpPr/>
          <p:nvPr/>
        </p:nvGrpSpPr>
        <p:grpSpPr>
          <a:xfrm>
            <a:off x="1771742" y="1175487"/>
            <a:ext cx="4690534" cy="3386666"/>
            <a:chOff x="903111" y="1422401"/>
            <a:chExt cx="6254045" cy="4515555"/>
          </a:xfrm>
        </p:grpSpPr>
        <p:sp>
          <p:nvSpPr>
            <p:cNvPr id="33" name="Rectangle 32">
              <a:extLst>
                <a:ext uri="{FF2B5EF4-FFF2-40B4-BE49-F238E27FC236}">
                  <a16:creationId xmlns:a16="http://schemas.microsoft.com/office/drawing/2014/main" id="{7E0A84C5-E601-2F01-B2E4-901F4D45D445}"/>
                </a:ext>
              </a:extLst>
            </p:cNvPr>
            <p:cNvSpPr/>
            <p:nvPr/>
          </p:nvSpPr>
          <p:spPr>
            <a:xfrm>
              <a:off x="903111" y="1422401"/>
              <a:ext cx="6254045" cy="451555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grpSp>
          <p:nvGrpSpPr>
            <p:cNvPr id="2" name="Group 1"/>
            <p:cNvGrpSpPr/>
            <p:nvPr/>
          </p:nvGrpSpPr>
          <p:grpSpPr>
            <a:xfrm>
              <a:off x="1011025" y="1447803"/>
              <a:ext cx="6024407" cy="4234566"/>
              <a:chOff x="-623886" y="0"/>
              <a:chExt cx="8441637" cy="4732880"/>
            </a:xfrm>
          </p:grpSpPr>
          <p:cxnSp>
            <p:nvCxnSpPr>
              <p:cNvPr id="3" name="Straight Connector 2"/>
              <p:cNvCxnSpPr/>
              <p:nvPr/>
            </p:nvCxnSpPr>
            <p:spPr bwMode="auto">
              <a:xfrm flipV="1">
                <a:off x="1285875" y="342152"/>
                <a:ext cx="2035175" cy="0"/>
              </a:xfrm>
              <a:prstGeom prst="line">
                <a:avLst/>
              </a:prstGeom>
              <a:noFill/>
              <a:ln w="28575">
                <a:solidFill>
                  <a:schemeClr val="tx1">
                    <a:lumMod val="65000"/>
                  </a:schemeClr>
                </a:solidFill>
                <a:miter lim="800000"/>
                <a:headEnd/>
                <a:tailEnd/>
              </a:ln>
              <a:extLst>
                <a:ext uri="{909E8E84-426E-40DD-AFC4-6F175D3DCCD1}">
                  <a14:hiddenFill xmlns:a14="http://schemas.microsoft.com/office/drawing/2010/main">
                    <a:noFill/>
                  </a14:hiddenFill>
                </a:ext>
              </a:extLst>
            </p:spPr>
          </p:cxnSp>
          <p:sp>
            <p:nvSpPr>
              <p:cNvPr id="4" name="TextBox 13"/>
              <p:cNvSpPr txBox="1">
                <a:spLocks noChangeArrowheads="1"/>
              </p:cNvSpPr>
              <p:nvPr/>
            </p:nvSpPr>
            <p:spPr bwMode="auto">
              <a:xfrm>
                <a:off x="-623886" y="191626"/>
                <a:ext cx="2325911" cy="325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noAutofit/>
              </a:bodyPr>
              <a:lstStyle/>
              <a:p>
                <a:pPr fontAlgn="base"/>
                <a:r>
                  <a:rPr lang="en-US" sz="1013" dirty="0">
                    <a:latin typeface="Calibri" panose="020F0502020204030204" pitchFamily="34" charset="0"/>
                    <a:ea typeface="Cambria" panose="02040503050406030204" pitchFamily="18" charset="0"/>
                  </a:rPr>
                  <a:t>Day -85 to Day -1</a:t>
                </a:r>
                <a:endParaRPr lang="en-US" sz="1013" dirty="0">
                  <a:latin typeface="Times New Roman" panose="02020603050405020304" pitchFamily="18" charset="0"/>
                  <a:ea typeface="Cambria" panose="02040503050406030204" pitchFamily="18" charset="0"/>
                </a:endParaRPr>
              </a:p>
            </p:txBody>
          </p:sp>
          <p:sp>
            <p:nvSpPr>
              <p:cNvPr id="5" name="TextBox 14"/>
              <p:cNvSpPr txBox="1">
                <a:spLocks noChangeArrowheads="1"/>
              </p:cNvSpPr>
              <p:nvPr/>
            </p:nvSpPr>
            <p:spPr bwMode="auto">
              <a:xfrm>
                <a:off x="3352800" y="191626"/>
                <a:ext cx="1933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noAutofit/>
              </a:bodyPr>
              <a:lstStyle/>
              <a:p>
                <a:pPr fontAlgn="base"/>
                <a:r>
                  <a:rPr lang="en-US" sz="1013" dirty="0">
                    <a:latin typeface="Calibri" panose="020F0502020204030204" pitchFamily="34" charset="0"/>
                    <a:ea typeface="Cambria" panose="02040503050406030204" pitchFamily="18" charset="0"/>
                  </a:rPr>
                  <a:t>Screening</a:t>
                </a:r>
                <a:endParaRPr lang="en-US" sz="1013" dirty="0">
                  <a:latin typeface="Times New Roman" panose="02020603050405020304" pitchFamily="18" charset="0"/>
                  <a:ea typeface="Cambria" panose="02040503050406030204" pitchFamily="18" charset="0"/>
                </a:endParaRPr>
              </a:p>
            </p:txBody>
          </p:sp>
          <p:sp>
            <p:nvSpPr>
              <p:cNvPr id="6" name="TextBox 15"/>
              <p:cNvSpPr txBox="1">
                <a:spLocks noChangeArrowheads="1"/>
              </p:cNvSpPr>
              <p:nvPr/>
            </p:nvSpPr>
            <p:spPr bwMode="auto">
              <a:xfrm>
                <a:off x="480484" y="786443"/>
                <a:ext cx="23463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noAutofit/>
              </a:bodyPr>
              <a:lstStyle/>
              <a:p>
                <a:pPr fontAlgn="base"/>
                <a:r>
                  <a:rPr lang="en-US" sz="1013" dirty="0">
                    <a:latin typeface="Calibri" panose="020F0502020204030204" pitchFamily="34" charset="0"/>
                    <a:ea typeface="Cambria" panose="02040503050406030204" pitchFamily="18" charset="0"/>
                  </a:rPr>
                  <a:t>Day 1</a:t>
                </a:r>
                <a:endParaRPr lang="en-US" sz="1013" dirty="0">
                  <a:latin typeface="Times New Roman" panose="02020603050405020304" pitchFamily="18" charset="0"/>
                  <a:ea typeface="Cambria" panose="02040503050406030204" pitchFamily="18" charset="0"/>
                </a:endParaRPr>
              </a:p>
            </p:txBody>
          </p:sp>
          <p:sp>
            <p:nvSpPr>
              <p:cNvPr id="7" name="TextBox 16"/>
              <p:cNvSpPr txBox="1">
                <a:spLocks noChangeArrowheads="1"/>
              </p:cNvSpPr>
              <p:nvPr/>
            </p:nvSpPr>
            <p:spPr bwMode="auto">
              <a:xfrm>
                <a:off x="3294063" y="766503"/>
                <a:ext cx="1933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noAutofit/>
              </a:bodyPr>
              <a:lstStyle/>
              <a:p>
                <a:pPr fontAlgn="base"/>
                <a:r>
                  <a:rPr lang="en-US" sz="1013" dirty="0">
                    <a:latin typeface="Calibri" panose="020F0502020204030204" pitchFamily="34" charset="0"/>
                    <a:ea typeface="Cambria" panose="02040503050406030204" pitchFamily="18" charset="0"/>
                  </a:rPr>
                  <a:t>Randomization</a:t>
                </a:r>
                <a:endParaRPr lang="en-US" sz="1013" dirty="0">
                  <a:latin typeface="Times New Roman" panose="02020603050405020304" pitchFamily="18" charset="0"/>
                  <a:ea typeface="Cambria" panose="02040503050406030204" pitchFamily="18" charset="0"/>
                </a:endParaRPr>
              </a:p>
            </p:txBody>
          </p:sp>
          <p:sp>
            <p:nvSpPr>
              <p:cNvPr id="8" name="TextBox 17"/>
              <p:cNvSpPr txBox="1">
                <a:spLocks noChangeArrowheads="1"/>
              </p:cNvSpPr>
              <p:nvPr/>
            </p:nvSpPr>
            <p:spPr bwMode="auto">
              <a:xfrm>
                <a:off x="296342" y="1399147"/>
                <a:ext cx="23463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noAutofit/>
              </a:bodyPr>
              <a:lstStyle/>
              <a:p>
                <a:pPr fontAlgn="base"/>
                <a:r>
                  <a:rPr lang="en-US" sz="1013" dirty="0">
                    <a:latin typeface="Calibri" panose="020F0502020204030204" pitchFamily="34" charset="0"/>
                    <a:ea typeface="Cambria" panose="02040503050406030204" pitchFamily="18" charset="0"/>
                  </a:rPr>
                  <a:t>Week 2</a:t>
                </a:r>
                <a:endParaRPr lang="en-US" sz="1013" dirty="0">
                  <a:latin typeface="Times New Roman" panose="02020603050405020304" pitchFamily="18" charset="0"/>
                  <a:ea typeface="Cambria" panose="02040503050406030204" pitchFamily="18" charset="0"/>
                </a:endParaRPr>
              </a:p>
            </p:txBody>
          </p:sp>
          <p:sp>
            <p:nvSpPr>
              <p:cNvPr id="9" name="TextBox 18"/>
              <p:cNvSpPr txBox="1">
                <a:spLocks noChangeArrowheads="1"/>
              </p:cNvSpPr>
              <p:nvPr/>
            </p:nvSpPr>
            <p:spPr bwMode="auto">
              <a:xfrm>
                <a:off x="3294063" y="1405256"/>
                <a:ext cx="1933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noAutofit/>
              </a:bodyPr>
              <a:lstStyle/>
              <a:p>
                <a:pPr fontAlgn="base"/>
                <a:r>
                  <a:rPr lang="en-US" sz="1013" dirty="0">
                    <a:latin typeface="Calibri" panose="020F0502020204030204" pitchFamily="34" charset="0"/>
                    <a:ea typeface="Cambria" panose="02040503050406030204" pitchFamily="18" charset="0"/>
                  </a:rPr>
                  <a:t>Blood Toxicity</a:t>
                </a:r>
                <a:endParaRPr lang="en-US" sz="1013" dirty="0">
                  <a:latin typeface="Times New Roman" panose="02020603050405020304" pitchFamily="18" charset="0"/>
                  <a:ea typeface="Cambria" panose="02040503050406030204" pitchFamily="18" charset="0"/>
                </a:endParaRPr>
              </a:p>
            </p:txBody>
          </p:sp>
          <p:sp>
            <p:nvSpPr>
              <p:cNvPr id="10" name="TextBox 19"/>
              <p:cNvSpPr txBox="1">
                <a:spLocks noChangeArrowheads="1"/>
              </p:cNvSpPr>
              <p:nvPr/>
            </p:nvSpPr>
            <p:spPr bwMode="auto">
              <a:xfrm>
                <a:off x="-240243" y="2202493"/>
                <a:ext cx="23463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noAutofit/>
              </a:bodyPr>
              <a:lstStyle/>
              <a:p>
                <a:pPr fontAlgn="base"/>
                <a:r>
                  <a:rPr lang="en-US" sz="1013" dirty="0">
                    <a:latin typeface="Calibri" panose="020F0502020204030204" pitchFamily="34" charset="0"/>
                    <a:ea typeface="Cambria" panose="02040503050406030204" pitchFamily="18" charset="0"/>
                  </a:rPr>
                  <a:t>Weeks 4 - 48</a:t>
                </a:r>
                <a:endParaRPr lang="en-US" sz="1013" dirty="0">
                  <a:latin typeface="Times New Roman" panose="02020603050405020304" pitchFamily="18" charset="0"/>
                  <a:ea typeface="Cambria" panose="02040503050406030204" pitchFamily="18" charset="0"/>
                </a:endParaRPr>
              </a:p>
            </p:txBody>
          </p:sp>
          <p:sp>
            <p:nvSpPr>
              <p:cNvPr id="11" name="TextBox 20"/>
              <p:cNvSpPr txBox="1">
                <a:spLocks noChangeArrowheads="1"/>
              </p:cNvSpPr>
              <p:nvPr/>
            </p:nvSpPr>
            <p:spPr bwMode="auto">
              <a:xfrm>
                <a:off x="3321050" y="2171760"/>
                <a:ext cx="19335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noAutofit/>
              </a:bodyPr>
              <a:lstStyle/>
              <a:p>
                <a:pPr fontAlgn="base"/>
                <a:r>
                  <a:rPr lang="en-US" sz="1013" dirty="0">
                    <a:latin typeface="Calibri" panose="020F0502020204030204" pitchFamily="34" charset="0"/>
                    <a:ea typeface="Cambria" panose="02040503050406030204" pitchFamily="18" charset="0"/>
                  </a:rPr>
                  <a:t>Maintenance</a:t>
                </a:r>
                <a:endParaRPr lang="en-US" sz="1013" dirty="0">
                  <a:latin typeface="Times New Roman" panose="02020603050405020304" pitchFamily="18" charset="0"/>
                  <a:ea typeface="Cambria" panose="02040503050406030204" pitchFamily="18" charset="0"/>
                </a:endParaRPr>
              </a:p>
            </p:txBody>
          </p:sp>
          <p:sp>
            <p:nvSpPr>
              <p:cNvPr id="12" name="TextBox 21"/>
              <p:cNvSpPr txBox="1">
                <a:spLocks noChangeArrowheads="1"/>
              </p:cNvSpPr>
              <p:nvPr/>
            </p:nvSpPr>
            <p:spPr bwMode="auto">
              <a:xfrm>
                <a:off x="160161" y="2938263"/>
                <a:ext cx="23463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noAutofit/>
              </a:bodyPr>
              <a:lstStyle/>
              <a:p>
                <a:pPr fontAlgn="base"/>
                <a:r>
                  <a:rPr lang="en-US" sz="1013" dirty="0">
                    <a:latin typeface="Calibri" panose="020F0502020204030204" pitchFamily="34" charset="0"/>
                    <a:ea typeface="Cambria" panose="02040503050406030204" pitchFamily="18" charset="0"/>
                  </a:rPr>
                  <a:t>Week 52</a:t>
                </a:r>
                <a:endParaRPr lang="en-US" sz="1013" dirty="0">
                  <a:latin typeface="Times New Roman" panose="02020603050405020304" pitchFamily="18" charset="0"/>
                  <a:ea typeface="Cambria" panose="02040503050406030204" pitchFamily="18" charset="0"/>
                </a:endParaRPr>
              </a:p>
            </p:txBody>
          </p:sp>
          <p:sp>
            <p:nvSpPr>
              <p:cNvPr id="13" name="TextBox 23"/>
              <p:cNvSpPr txBox="1">
                <a:spLocks noChangeArrowheads="1"/>
              </p:cNvSpPr>
              <p:nvPr/>
            </p:nvSpPr>
            <p:spPr bwMode="auto">
              <a:xfrm>
                <a:off x="3324225" y="2810512"/>
                <a:ext cx="3948114" cy="524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noAutofit/>
              </a:bodyPr>
              <a:lstStyle/>
              <a:p>
                <a:pPr fontAlgn="base"/>
                <a:r>
                  <a:rPr lang="en-US" sz="1013" dirty="0">
                    <a:latin typeface="Calibri" panose="020F0502020204030204" pitchFamily="34" charset="0"/>
                    <a:ea typeface="Cambria" panose="02040503050406030204" pitchFamily="18" charset="0"/>
                  </a:rPr>
                  <a:t>End of Dosing</a:t>
                </a:r>
                <a:endParaRPr lang="en-US" sz="1013" dirty="0">
                  <a:latin typeface="Times New Roman" panose="02020603050405020304" pitchFamily="18" charset="0"/>
                  <a:ea typeface="Cambria" panose="02040503050406030204" pitchFamily="18" charset="0"/>
                </a:endParaRPr>
              </a:p>
              <a:p>
                <a:pPr fontAlgn="base"/>
                <a:r>
                  <a:rPr lang="en-US" sz="1013" dirty="0">
                    <a:latin typeface="Calibri" panose="020F0502020204030204" pitchFamily="34" charset="0"/>
                    <a:ea typeface="Cambria" panose="02040503050406030204" pitchFamily="18" charset="0"/>
                  </a:rPr>
                  <a:t>Biomarker &amp; Cognitive Assessments</a:t>
                </a:r>
                <a:endParaRPr lang="en-US" sz="1013" dirty="0">
                  <a:latin typeface="Times New Roman" panose="02020603050405020304" pitchFamily="18" charset="0"/>
                  <a:ea typeface="Cambria" panose="02040503050406030204" pitchFamily="18" charset="0"/>
                </a:endParaRPr>
              </a:p>
            </p:txBody>
          </p:sp>
          <p:sp>
            <p:nvSpPr>
              <p:cNvPr id="14" name="TextBox 24"/>
              <p:cNvSpPr txBox="1">
                <a:spLocks noChangeArrowheads="1"/>
              </p:cNvSpPr>
              <p:nvPr/>
            </p:nvSpPr>
            <p:spPr bwMode="auto">
              <a:xfrm>
                <a:off x="160161" y="3704766"/>
                <a:ext cx="23463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noAutofit/>
              </a:bodyPr>
              <a:lstStyle/>
              <a:p>
                <a:pPr fontAlgn="base"/>
                <a:r>
                  <a:rPr lang="en-US" sz="1013" dirty="0">
                    <a:latin typeface="Calibri" panose="020F0502020204030204" pitchFamily="34" charset="0"/>
                    <a:ea typeface="Cambria" panose="02040503050406030204" pitchFamily="18" charset="0"/>
                  </a:rPr>
                  <a:t>Week 56</a:t>
                </a:r>
                <a:endParaRPr lang="en-US" sz="1013" dirty="0">
                  <a:latin typeface="Times New Roman" panose="02020603050405020304" pitchFamily="18" charset="0"/>
                  <a:ea typeface="Cambria" panose="02040503050406030204" pitchFamily="18" charset="0"/>
                </a:endParaRPr>
              </a:p>
            </p:txBody>
          </p:sp>
          <p:sp>
            <p:nvSpPr>
              <p:cNvPr id="15" name="TextBox 26"/>
              <p:cNvSpPr txBox="1">
                <a:spLocks noChangeArrowheads="1"/>
              </p:cNvSpPr>
              <p:nvPr/>
            </p:nvSpPr>
            <p:spPr bwMode="auto">
              <a:xfrm>
                <a:off x="3278188" y="3577016"/>
                <a:ext cx="349508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noAutofit/>
              </a:bodyPr>
              <a:lstStyle/>
              <a:p>
                <a:pPr fontAlgn="base"/>
                <a:r>
                  <a:rPr lang="en-US" sz="1013" dirty="0">
                    <a:latin typeface="Calibri" panose="020F0502020204030204" pitchFamily="34" charset="0"/>
                    <a:ea typeface="Cambria" panose="02040503050406030204" pitchFamily="18" charset="0"/>
                  </a:rPr>
                  <a:t>4 Weeks Follow-Up </a:t>
                </a:r>
                <a:r>
                  <a:rPr lang="en-US" sz="1013" dirty="0" err="1">
                    <a:latin typeface="Calibri" panose="020F0502020204030204" pitchFamily="34" charset="0"/>
                    <a:ea typeface="Cambria" panose="02040503050406030204" pitchFamily="18" charset="0"/>
                  </a:rPr>
                  <a:t>InPerson</a:t>
                </a:r>
                <a:r>
                  <a:rPr lang="en-US" sz="1013" dirty="0">
                    <a:latin typeface="Calibri" panose="020F0502020204030204" pitchFamily="34" charset="0"/>
                    <a:ea typeface="Cambria" panose="02040503050406030204" pitchFamily="18" charset="0"/>
                  </a:rPr>
                  <a:t> / Cognitive Assessments</a:t>
                </a:r>
                <a:endParaRPr lang="en-US" sz="1013" dirty="0">
                  <a:latin typeface="Times New Roman" panose="02020603050405020304" pitchFamily="18" charset="0"/>
                  <a:ea typeface="Cambria" panose="02040503050406030204" pitchFamily="18" charset="0"/>
                </a:endParaRPr>
              </a:p>
            </p:txBody>
          </p:sp>
          <p:sp>
            <p:nvSpPr>
              <p:cNvPr id="16" name="TextBox 27"/>
              <p:cNvSpPr txBox="1">
                <a:spLocks noChangeArrowheads="1"/>
              </p:cNvSpPr>
              <p:nvPr/>
            </p:nvSpPr>
            <p:spPr bwMode="auto">
              <a:xfrm>
                <a:off x="160161" y="4471270"/>
                <a:ext cx="23463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noAutofit/>
              </a:bodyPr>
              <a:lstStyle/>
              <a:p>
                <a:pPr fontAlgn="base"/>
                <a:r>
                  <a:rPr lang="en-US" sz="1013" dirty="0">
                    <a:latin typeface="Calibri" panose="020F0502020204030204" pitchFamily="34" charset="0"/>
                    <a:ea typeface="Cambria" panose="02040503050406030204" pitchFamily="18" charset="0"/>
                  </a:rPr>
                  <a:t>Week 78</a:t>
                </a:r>
                <a:endParaRPr lang="en-US" sz="1013" dirty="0">
                  <a:latin typeface="Times New Roman" panose="02020603050405020304" pitchFamily="18" charset="0"/>
                  <a:ea typeface="Cambria" panose="02040503050406030204" pitchFamily="18" charset="0"/>
                </a:endParaRPr>
              </a:p>
            </p:txBody>
          </p:sp>
          <p:sp>
            <p:nvSpPr>
              <p:cNvPr id="17" name="TextBox 28"/>
              <p:cNvSpPr txBox="1">
                <a:spLocks noChangeArrowheads="1"/>
              </p:cNvSpPr>
              <p:nvPr/>
            </p:nvSpPr>
            <p:spPr bwMode="auto">
              <a:xfrm>
                <a:off x="3276599" y="4343519"/>
                <a:ext cx="391953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noAutofit/>
              </a:bodyPr>
              <a:lstStyle/>
              <a:p>
                <a:pPr fontAlgn="base"/>
                <a:r>
                  <a:rPr lang="en-US" sz="1013" dirty="0">
                    <a:latin typeface="Calibri" panose="020F0502020204030204" pitchFamily="34" charset="0"/>
                    <a:ea typeface="Cambria" panose="02040503050406030204" pitchFamily="18" charset="0"/>
                  </a:rPr>
                  <a:t>6 Month Follow-Up </a:t>
                </a:r>
                <a:r>
                  <a:rPr lang="en-US" sz="1013" dirty="0" err="1">
                    <a:latin typeface="Calibri" panose="020F0502020204030204" pitchFamily="34" charset="0"/>
                    <a:ea typeface="Cambria" panose="02040503050406030204" pitchFamily="18" charset="0"/>
                  </a:rPr>
                  <a:t>InPerson</a:t>
                </a:r>
                <a:r>
                  <a:rPr lang="en-US" sz="1013" dirty="0">
                    <a:latin typeface="Calibri" panose="020F0502020204030204" pitchFamily="34" charset="0"/>
                    <a:ea typeface="Cambria" panose="02040503050406030204" pitchFamily="18" charset="0"/>
                  </a:rPr>
                  <a:t> / End of Study Assessments (EOS)</a:t>
                </a:r>
                <a:endParaRPr lang="en-US" sz="1013" dirty="0">
                  <a:latin typeface="Times New Roman" panose="02020603050405020304" pitchFamily="18" charset="0"/>
                  <a:ea typeface="Cambria" panose="02040503050406030204" pitchFamily="18" charset="0"/>
                </a:endParaRPr>
              </a:p>
            </p:txBody>
          </p:sp>
          <p:sp>
            <p:nvSpPr>
              <p:cNvPr id="18" name="Left Bracket 17"/>
              <p:cNvSpPr>
                <a:spLocks/>
              </p:cNvSpPr>
              <p:nvPr/>
            </p:nvSpPr>
            <p:spPr bwMode="auto">
              <a:xfrm>
                <a:off x="5727011" y="618693"/>
                <a:ext cx="2014536" cy="658812"/>
              </a:xfrm>
              <a:prstGeom prst="leftBracket">
                <a:avLst>
                  <a:gd name="adj" fmla="val 796"/>
                </a:avLst>
              </a:prstGeom>
              <a:noFill/>
              <a:ln w="12700">
                <a:solidFill>
                  <a:schemeClr val="tx1">
                    <a:lumMod val="65000"/>
                  </a:schemeClr>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ctr" anchorCtr="0" compatLnSpc="1">
                <a:prstTxWarp prst="textNoShape">
                  <a:avLst/>
                </a:prstTxWarp>
              </a:bodyPr>
              <a:lstStyle/>
              <a:p>
                <a:endParaRPr lang="en-US" sz="1013"/>
              </a:p>
            </p:txBody>
          </p:sp>
          <p:sp>
            <p:nvSpPr>
              <p:cNvPr id="19" name="TextBox 36"/>
              <p:cNvSpPr txBox="1">
                <a:spLocks noChangeArrowheads="1"/>
              </p:cNvSpPr>
              <p:nvPr/>
            </p:nvSpPr>
            <p:spPr bwMode="auto">
              <a:xfrm>
                <a:off x="5803212" y="313177"/>
                <a:ext cx="193833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noAutofit/>
              </a:bodyPr>
              <a:lstStyle/>
              <a:p>
                <a:pPr fontAlgn="base"/>
                <a:r>
                  <a:rPr lang="en-US" sz="1013" dirty="0">
                    <a:latin typeface="Calibri" panose="020F0502020204030204" pitchFamily="34" charset="0"/>
                    <a:ea typeface="Cambria" panose="02040503050406030204" pitchFamily="18" charset="0"/>
                  </a:rPr>
                  <a:t>Study Drug N=15</a:t>
                </a:r>
                <a:endParaRPr lang="en-US" sz="1013" dirty="0">
                  <a:latin typeface="Times New Roman" panose="02020603050405020304" pitchFamily="18" charset="0"/>
                  <a:ea typeface="Cambria" panose="02040503050406030204" pitchFamily="18" charset="0"/>
                </a:endParaRPr>
              </a:p>
            </p:txBody>
          </p:sp>
          <p:sp>
            <p:nvSpPr>
              <p:cNvPr id="20" name="TextBox 37"/>
              <p:cNvSpPr txBox="1">
                <a:spLocks noChangeArrowheads="1"/>
              </p:cNvSpPr>
              <p:nvPr/>
            </p:nvSpPr>
            <p:spPr bwMode="auto">
              <a:xfrm>
                <a:off x="5879412" y="1009695"/>
                <a:ext cx="193833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noAutofit/>
              </a:bodyPr>
              <a:lstStyle/>
              <a:p>
                <a:pPr fontAlgn="base"/>
                <a:r>
                  <a:rPr lang="en-US" sz="1013" dirty="0">
                    <a:latin typeface="Calibri" panose="020F0502020204030204" pitchFamily="34" charset="0"/>
                    <a:ea typeface="Cambria" panose="02040503050406030204" pitchFamily="18" charset="0"/>
                  </a:rPr>
                  <a:t>Placebo N=15</a:t>
                </a:r>
                <a:endParaRPr lang="en-US" sz="1013" dirty="0">
                  <a:latin typeface="Times New Roman" panose="02020603050405020304" pitchFamily="18" charset="0"/>
                  <a:ea typeface="Cambria" panose="02040503050406030204" pitchFamily="18" charset="0"/>
                </a:endParaRPr>
              </a:p>
            </p:txBody>
          </p:sp>
          <p:sp>
            <p:nvSpPr>
              <p:cNvPr id="21" name="Right Bracket 20"/>
              <p:cNvSpPr>
                <a:spLocks/>
              </p:cNvSpPr>
              <p:nvPr/>
            </p:nvSpPr>
            <p:spPr bwMode="auto">
              <a:xfrm>
                <a:off x="4343400" y="2123803"/>
                <a:ext cx="827088" cy="410778"/>
              </a:xfrm>
              <a:prstGeom prst="rightBracket">
                <a:avLst>
                  <a:gd name="adj" fmla="val 0"/>
                </a:avLst>
              </a:prstGeom>
              <a:noFill/>
              <a:ln w="12700">
                <a:solidFill>
                  <a:schemeClr val="tx1">
                    <a:lumMod val="65000"/>
                  </a:schemeClr>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ctr" anchorCtr="0" compatLnSpc="1">
                <a:prstTxWarp prst="textNoShape">
                  <a:avLst/>
                </a:prstTxWarp>
              </a:bodyPr>
              <a:lstStyle/>
              <a:p>
                <a:endParaRPr lang="en-US" sz="1013"/>
              </a:p>
            </p:txBody>
          </p:sp>
          <p:cxnSp>
            <p:nvCxnSpPr>
              <p:cNvPr id="22" name="Straight Connector 21"/>
              <p:cNvCxnSpPr/>
              <p:nvPr/>
            </p:nvCxnSpPr>
            <p:spPr bwMode="auto">
              <a:xfrm>
                <a:off x="5181600" y="2340605"/>
                <a:ext cx="300037" cy="0"/>
              </a:xfrm>
              <a:prstGeom prst="line">
                <a:avLst/>
              </a:prstGeom>
              <a:noFill/>
              <a:ln w="12700">
                <a:solidFill>
                  <a:schemeClr val="tx1">
                    <a:lumMod val="65000"/>
                  </a:schemeClr>
                </a:solidFill>
                <a:miter lim="800000"/>
                <a:headEnd/>
                <a:tailEnd/>
              </a:ln>
              <a:extLst>
                <a:ext uri="{909E8E84-426E-40DD-AFC4-6F175D3DCCD1}">
                  <a14:hiddenFill xmlns:a14="http://schemas.microsoft.com/office/drawing/2010/main">
                    <a:noFill/>
                  </a14:hiddenFill>
                </a:ext>
              </a:extLst>
            </p:spPr>
          </p:cxnSp>
          <p:sp>
            <p:nvSpPr>
              <p:cNvPr id="23" name="TextBox 40"/>
              <p:cNvSpPr txBox="1">
                <a:spLocks noChangeArrowheads="1"/>
              </p:cNvSpPr>
              <p:nvPr/>
            </p:nvSpPr>
            <p:spPr bwMode="auto">
              <a:xfrm>
                <a:off x="5481635" y="1973657"/>
                <a:ext cx="1965880" cy="782954"/>
              </a:xfrm>
              <a:prstGeom prst="rect">
                <a:avLst/>
              </a:prstGeom>
              <a:noFill/>
              <a:ln w="9525">
                <a:solidFill>
                  <a:schemeClr val="tx1">
                    <a:lumMod val="65000"/>
                  </a:schemeClr>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Autofit/>
              </a:bodyPr>
              <a:lstStyle/>
              <a:p>
                <a:pPr algn="ctr" fontAlgn="base"/>
                <a:r>
                  <a:rPr lang="en-US" sz="1013" dirty="0">
                    <a:latin typeface="Calibri" panose="020F0502020204030204" pitchFamily="34" charset="0"/>
                    <a:ea typeface="Cambria" panose="02040503050406030204" pitchFamily="18" charset="0"/>
                  </a:rPr>
                  <a:t>7 In-Clinic Visits and 6 Telephone Contacts</a:t>
                </a:r>
                <a:endParaRPr lang="en-US" sz="1013" dirty="0">
                  <a:latin typeface="Times New Roman" panose="02020603050405020304" pitchFamily="18" charset="0"/>
                  <a:ea typeface="Cambria" panose="02040503050406030204" pitchFamily="18" charset="0"/>
                </a:endParaRPr>
              </a:p>
            </p:txBody>
          </p:sp>
          <p:sp>
            <p:nvSpPr>
              <p:cNvPr id="24" name="Rectangle 23"/>
              <p:cNvSpPr>
                <a:spLocks noChangeArrowheads="1"/>
              </p:cNvSpPr>
              <p:nvPr/>
            </p:nvSpPr>
            <p:spPr bwMode="auto">
              <a:xfrm>
                <a:off x="0" y="0"/>
                <a:ext cx="18473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435" tIns="25718" rIns="51435" bIns="25718" numCol="1" anchor="ctr" anchorCtr="0" compatLnSpc="1">
                <a:prstTxWarp prst="textNoShape">
                  <a:avLst/>
                </a:prstTxWarp>
                <a:noAutofit/>
              </a:bodyPr>
              <a:lstStyle/>
              <a:p>
                <a:endParaRPr lang="en-US" sz="1013"/>
              </a:p>
            </p:txBody>
          </p:sp>
          <p:cxnSp>
            <p:nvCxnSpPr>
              <p:cNvPr id="25" name="Straight Connector 24"/>
              <p:cNvCxnSpPr/>
              <p:nvPr/>
            </p:nvCxnSpPr>
            <p:spPr bwMode="auto">
              <a:xfrm flipV="1">
                <a:off x="1243013" y="917248"/>
                <a:ext cx="2035175" cy="0"/>
              </a:xfrm>
              <a:prstGeom prst="line">
                <a:avLst/>
              </a:prstGeom>
              <a:noFill/>
              <a:ln w="28575">
                <a:solidFill>
                  <a:schemeClr val="tx1">
                    <a:lumMod val="65000"/>
                  </a:schemeClr>
                </a:solidFill>
                <a:miter lim="800000"/>
                <a:headEnd/>
                <a:tailEnd/>
              </a:ln>
              <a:extLst>
                <a:ext uri="{909E8E84-426E-40DD-AFC4-6F175D3DCCD1}">
                  <a14:hiddenFill xmlns:a14="http://schemas.microsoft.com/office/drawing/2010/main">
                    <a:noFill/>
                  </a14:hiddenFill>
                </a:ext>
              </a:extLst>
            </p:spPr>
          </p:cxnSp>
          <p:cxnSp>
            <p:nvCxnSpPr>
              <p:cNvPr id="26" name="Straight Connector 25"/>
              <p:cNvCxnSpPr/>
              <p:nvPr/>
            </p:nvCxnSpPr>
            <p:spPr bwMode="auto">
              <a:xfrm flipV="1">
                <a:off x="1258888" y="1572885"/>
                <a:ext cx="2035175" cy="0"/>
              </a:xfrm>
              <a:prstGeom prst="line">
                <a:avLst/>
              </a:prstGeom>
              <a:noFill/>
              <a:ln w="28575">
                <a:solidFill>
                  <a:schemeClr val="tx1">
                    <a:lumMod val="65000"/>
                  </a:schemeClr>
                </a:solidFill>
                <a:miter lim="800000"/>
                <a:headEnd/>
                <a:tailEnd/>
              </a:ln>
              <a:extLst>
                <a:ext uri="{909E8E84-426E-40DD-AFC4-6F175D3DCCD1}">
                  <a14:hiddenFill xmlns:a14="http://schemas.microsoft.com/office/drawing/2010/main">
                    <a:noFill/>
                  </a14:hiddenFill>
                </a:ext>
              </a:extLst>
            </p:spPr>
          </p:cxnSp>
          <p:cxnSp>
            <p:nvCxnSpPr>
              <p:cNvPr id="27" name="Straight Connector 26"/>
              <p:cNvCxnSpPr/>
              <p:nvPr/>
            </p:nvCxnSpPr>
            <p:spPr bwMode="auto">
              <a:xfrm flipV="1">
                <a:off x="1243012" y="2352348"/>
                <a:ext cx="2035175" cy="0"/>
              </a:xfrm>
              <a:prstGeom prst="line">
                <a:avLst/>
              </a:prstGeom>
              <a:noFill/>
              <a:ln w="28575">
                <a:solidFill>
                  <a:schemeClr val="tx1">
                    <a:lumMod val="65000"/>
                  </a:schemeClr>
                </a:solidFill>
                <a:miter lim="800000"/>
                <a:headEnd/>
                <a:tailEnd/>
              </a:ln>
              <a:extLst>
                <a:ext uri="{909E8E84-426E-40DD-AFC4-6F175D3DCCD1}">
                  <a14:hiddenFill xmlns:a14="http://schemas.microsoft.com/office/drawing/2010/main">
                    <a:noFill/>
                  </a14:hiddenFill>
                </a:ext>
              </a:extLst>
            </p:spPr>
          </p:cxnSp>
          <p:cxnSp>
            <p:nvCxnSpPr>
              <p:cNvPr id="28" name="Straight Connector 27"/>
              <p:cNvCxnSpPr/>
              <p:nvPr/>
            </p:nvCxnSpPr>
            <p:spPr bwMode="auto">
              <a:xfrm flipV="1">
                <a:off x="1219200" y="3100060"/>
                <a:ext cx="2035175" cy="0"/>
              </a:xfrm>
              <a:prstGeom prst="line">
                <a:avLst/>
              </a:prstGeom>
              <a:noFill/>
              <a:ln w="28575">
                <a:solidFill>
                  <a:schemeClr val="tx1">
                    <a:lumMod val="65000"/>
                  </a:schemeClr>
                </a:solidFill>
                <a:miter lim="800000"/>
                <a:headEnd/>
                <a:tailEnd/>
              </a:ln>
              <a:extLst>
                <a:ext uri="{909E8E84-426E-40DD-AFC4-6F175D3DCCD1}">
                  <a14:hiddenFill xmlns:a14="http://schemas.microsoft.com/office/drawing/2010/main">
                    <a:noFill/>
                  </a14:hiddenFill>
                </a:ext>
              </a:extLst>
            </p:spPr>
          </p:cxnSp>
          <p:cxnSp>
            <p:nvCxnSpPr>
              <p:cNvPr id="29" name="Straight Connector 28"/>
              <p:cNvCxnSpPr/>
              <p:nvPr/>
            </p:nvCxnSpPr>
            <p:spPr bwMode="auto">
              <a:xfrm flipV="1">
                <a:off x="1187083" y="3868410"/>
                <a:ext cx="2035175" cy="0"/>
              </a:xfrm>
              <a:prstGeom prst="line">
                <a:avLst/>
              </a:prstGeom>
              <a:noFill/>
              <a:ln w="28575">
                <a:solidFill>
                  <a:schemeClr val="tx1">
                    <a:lumMod val="65000"/>
                  </a:schemeClr>
                </a:solidFill>
                <a:miter lim="800000"/>
                <a:headEnd/>
                <a:tailEnd/>
              </a:ln>
              <a:extLst>
                <a:ext uri="{909E8E84-426E-40DD-AFC4-6F175D3DCCD1}">
                  <a14:hiddenFill xmlns:a14="http://schemas.microsoft.com/office/drawing/2010/main">
                    <a:noFill/>
                  </a14:hiddenFill>
                </a:ext>
              </a:extLst>
            </p:spPr>
          </p:cxnSp>
          <p:cxnSp>
            <p:nvCxnSpPr>
              <p:cNvPr id="30" name="Straight Connector 29"/>
              <p:cNvCxnSpPr/>
              <p:nvPr/>
            </p:nvCxnSpPr>
            <p:spPr bwMode="auto">
              <a:xfrm flipV="1">
                <a:off x="1219200" y="4657876"/>
                <a:ext cx="2035175" cy="0"/>
              </a:xfrm>
              <a:prstGeom prst="line">
                <a:avLst/>
              </a:prstGeom>
              <a:noFill/>
              <a:ln w="28575">
                <a:solidFill>
                  <a:schemeClr val="tx1">
                    <a:lumMod val="65000"/>
                  </a:schemeClr>
                </a:solidFill>
                <a:miter lim="800000"/>
                <a:headEnd/>
                <a:tailEnd/>
              </a:ln>
              <a:extLst>
                <a:ext uri="{909E8E84-426E-40DD-AFC4-6F175D3DCCD1}">
                  <a14:hiddenFill xmlns:a14="http://schemas.microsoft.com/office/drawing/2010/main">
                    <a:noFill/>
                  </a14:hiddenFill>
                </a:ext>
              </a:extLst>
            </p:spPr>
          </p:cxnSp>
          <p:cxnSp>
            <p:nvCxnSpPr>
              <p:cNvPr id="31" name="Straight Connector 30"/>
              <p:cNvCxnSpPr/>
              <p:nvPr/>
            </p:nvCxnSpPr>
            <p:spPr bwMode="auto">
              <a:xfrm flipV="1">
                <a:off x="4965011" y="948099"/>
                <a:ext cx="750888" cy="2381"/>
              </a:xfrm>
              <a:prstGeom prst="line">
                <a:avLst/>
              </a:prstGeom>
              <a:noFill/>
              <a:ln w="12700">
                <a:solidFill>
                  <a:schemeClr val="tx1">
                    <a:lumMod val="65000"/>
                  </a:schemeClr>
                </a:solidFill>
                <a:miter lim="800000"/>
                <a:headEnd/>
                <a:tailEnd/>
              </a:ln>
              <a:extLst>
                <a:ext uri="{909E8E84-426E-40DD-AFC4-6F175D3DCCD1}">
                  <a14:hiddenFill xmlns:a14="http://schemas.microsoft.com/office/drawing/2010/main">
                    <a:noFill/>
                  </a14:hiddenFill>
                </a:ext>
              </a:extLst>
            </p:spPr>
          </p:cxnSp>
          <p:cxnSp>
            <p:nvCxnSpPr>
              <p:cNvPr id="32" name="Straight Connector 31"/>
              <p:cNvCxnSpPr/>
              <p:nvPr/>
            </p:nvCxnSpPr>
            <p:spPr>
              <a:xfrm>
                <a:off x="2260599" y="342152"/>
                <a:ext cx="42863" cy="4315724"/>
              </a:xfrm>
              <a:prstGeom prst="line">
                <a:avLst/>
              </a:prstGeom>
              <a:noFill/>
              <a:ln w="28575">
                <a:solidFill>
                  <a:schemeClr val="tx1">
                    <a:lumMod val="65000"/>
                  </a:schemeClr>
                </a:solidFill>
                <a:miter lim="800000"/>
                <a:headEnd/>
                <a:tailEnd/>
              </a:ln>
              <a:extLst>
                <a:ext uri="{909E8E84-426E-40DD-AFC4-6F175D3DCCD1}">
                  <a14:hiddenFill xmlns:a14="http://schemas.microsoft.com/office/drawing/2010/main">
                    <a:noFill/>
                  </a14:hiddenFill>
                </a:ext>
              </a:extLst>
            </p:spPr>
          </p:cxnSp>
        </p:grpSp>
      </p:grpSp>
      <p:sp>
        <p:nvSpPr>
          <p:cNvPr id="35" name="Title 1">
            <a:extLst>
              <a:ext uri="{FF2B5EF4-FFF2-40B4-BE49-F238E27FC236}">
                <a16:creationId xmlns:a16="http://schemas.microsoft.com/office/drawing/2014/main" id="{73CFDD46-933E-54AA-5D97-E6EBD69E8574}"/>
              </a:ext>
            </a:extLst>
          </p:cNvPr>
          <p:cNvSpPr txBox="1">
            <a:spLocks/>
          </p:cNvSpPr>
          <p:nvPr/>
        </p:nvSpPr>
        <p:spPr>
          <a:xfrm>
            <a:off x="3233929" y="564355"/>
            <a:ext cx="2495402" cy="231504"/>
          </a:xfrm>
          <a:prstGeom prst="rect">
            <a:avLst/>
          </a:prstGeom>
        </p:spPr>
        <p:txBody>
          <a:bodyPr>
            <a:noAutofit/>
          </a:bodyPr>
          <a:lstStyle>
            <a:lvl1pPr algn="l" defTabSz="457200" rtl="0" eaLnBrk="1" latinLnBrk="0" hangingPunct="1">
              <a:spcBef>
                <a:spcPct val="0"/>
              </a:spcBef>
              <a:buNone/>
              <a:defRPr sz="4400" b="1" i="0" kern="1200">
                <a:solidFill>
                  <a:srgbClr val="FFFF00"/>
                </a:solidFill>
                <a:latin typeface="Arial Narrow"/>
                <a:ea typeface="+mj-ea"/>
                <a:cs typeface="Arial Narrow"/>
              </a:defRPr>
            </a:lvl1pPr>
          </a:lstStyle>
          <a:p>
            <a:pPr algn="ctr"/>
            <a:r>
              <a:rPr lang="en-US" sz="2025" dirty="0"/>
              <a:t>Overall Study Design</a:t>
            </a:r>
          </a:p>
        </p:txBody>
      </p:sp>
    </p:spTree>
    <p:extLst>
      <p:ext uri="{BB962C8B-B14F-4D97-AF65-F5344CB8AC3E}">
        <p14:creationId xmlns:p14="http://schemas.microsoft.com/office/powerpoint/2010/main" val="3815926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The Great Neuro-Pipeline Brain Drain - Why Big Pharma Hasn't Given Up On CNS  Disorders - Drug Discovery World (DDW)"/>
          <p:cNvPicPr>
            <a:picLocks noChangeAspect="1" noChangeArrowheads="1"/>
          </p:cNvPicPr>
          <p:nvPr/>
        </p:nvPicPr>
        <p:blipFill rotWithShape="1">
          <a:blip r:embed="rId2">
            <a:extLst>
              <a:ext uri="{28A0092B-C50C-407E-A947-70E740481C1C}">
                <a14:useLocalDpi xmlns:a14="http://schemas.microsoft.com/office/drawing/2010/main" val="0"/>
              </a:ext>
            </a:extLst>
          </a:blip>
          <a:srcRect l="2597" t="4954" r="3031" b="10835"/>
          <a:stretch/>
        </p:blipFill>
        <p:spPr bwMode="auto">
          <a:xfrm>
            <a:off x="1380711" y="423241"/>
            <a:ext cx="6515100" cy="3886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3668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8125" t="32222" r="18125" b="23334"/>
          <a:stretch/>
        </p:blipFill>
        <p:spPr>
          <a:xfrm>
            <a:off x="1954743" y="1431924"/>
            <a:ext cx="5208058" cy="2741083"/>
          </a:xfrm>
          <a:prstGeom prst="rect">
            <a:avLst/>
          </a:prstGeom>
        </p:spPr>
      </p:pic>
    </p:spTree>
    <p:extLst>
      <p:ext uri="{BB962C8B-B14F-4D97-AF65-F5344CB8AC3E}">
        <p14:creationId xmlns:p14="http://schemas.microsoft.com/office/powerpoint/2010/main" val="16274404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43000" y="942976"/>
            <a:ext cx="6858000" cy="745629"/>
          </a:xfrm>
          <a:prstGeom prst="rect">
            <a:avLst/>
          </a:prstGeom>
        </p:spPr>
        <p:txBody>
          <a:bodyPr/>
          <a:lstStyle>
            <a:lvl1pPr algn="ctr" defTabSz="914400" rtl="0" eaLnBrk="1" latinLnBrk="0" hangingPunct="1">
              <a:lnSpc>
                <a:spcPct val="90000"/>
              </a:lnSpc>
              <a:spcBef>
                <a:spcPct val="0"/>
              </a:spcBef>
              <a:buNone/>
              <a:defRPr sz="5400" kern="1200" cap="none" baseline="0">
                <a:solidFill>
                  <a:schemeClr val="tx1"/>
                </a:solidFill>
                <a:latin typeface="Arial" panose="020B0604020202020204" pitchFamily="34" charset="0"/>
                <a:ea typeface="+mj-ea"/>
                <a:cs typeface="Arial" panose="020B0604020202020204" pitchFamily="34" charset="0"/>
              </a:defRPr>
            </a:lvl1pPr>
          </a:lstStyle>
          <a:p>
            <a:r>
              <a:rPr lang="en-US" sz="2475" dirty="0">
                <a:solidFill>
                  <a:srgbClr val="FFFF00"/>
                </a:solidFill>
              </a:rPr>
              <a:t>Current Status</a:t>
            </a:r>
          </a:p>
        </p:txBody>
      </p:sp>
      <p:sp>
        <p:nvSpPr>
          <p:cNvPr id="4" name="Content Placeholder 2"/>
          <p:cNvSpPr txBox="1">
            <a:spLocks/>
          </p:cNvSpPr>
          <p:nvPr/>
        </p:nvSpPr>
        <p:spPr>
          <a:xfrm>
            <a:off x="1571625" y="2014539"/>
            <a:ext cx="5915025" cy="1887736"/>
          </a:xfrm>
          <a:prstGeom prst="rect">
            <a:avLst/>
          </a:prstGeom>
        </p:spPr>
        <p:txBody>
          <a:bodyPr/>
          <a:lstStyle>
            <a:lvl1pPr marL="349250" indent="-349250" algn="l" defTabSz="914400" rtl="0" eaLnBrk="1" latinLnBrk="0" hangingPunct="1">
              <a:lnSpc>
                <a:spcPct val="90000"/>
              </a:lnSpc>
              <a:spcBef>
                <a:spcPts val="1000"/>
              </a:spcBef>
              <a:buFont typeface="Arial" panose="020B0604020202020204" pitchFamily="34" charset="0"/>
              <a:buChar char="•"/>
              <a:defRPr sz="4400" kern="1200">
                <a:solidFill>
                  <a:schemeClr val="tx1"/>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2pPr>
            <a:lvl3pPr marL="1371600" indent="-4572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3pPr>
            <a:lvl4pPr marL="1828800" indent="-4572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4pPr>
            <a:lvl5pPr marL="2286000" indent="-4572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350" dirty="0">
                <a:solidFill>
                  <a:schemeClr val="bg1"/>
                </a:solidFill>
              </a:rPr>
              <a:t>15 subjects screened and consented</a:t>
            </a:r>
          </a:p>
          <a:p>
            <a:r>
              <a:rPr lang="en-US" sz="1350" dirty="0">
                <a:solidFill>
                  <a:schemeClr val="bg1"/>
                </a:solidFill>
              </a:rPr>
              <a:t>8 enrolled and 6 completed the study to date</a:t>
            </a:r>
          </a:p>
          <a:p>
            <a:r>
              <a:rPr lang="en-US" sz="1350" dirty="0">
                <a:solidFill>
                  <a:schemeClr val="bg1"/>
                </a:solidFill>
              </a:rPr>
              <a:t>7 screen failed </a:t>
            </a:r>
          </a:p>
          <a:p>
            <a:pPr marL="342900" lvl="1" indent="0">
              <a:buNone/>
            </a:pPr>
            <a:r>
              <a:rPr lang="en-US" sz="1350" i="1" dirty="0">
                <a:solidFill>
                  <a:schemeClr val="bg1"/>
                </a:solidFill>
              </a:rPr>
              <a:t>1 early termination (consented withdrawal) after 1 dose; subject with history of high blood pressure</a:t>
            </a:r>
          </a:p>
          <a:p>
            <a:r>
              <a:rPr lang="en-US" sz="1350" dirty="0">
                <a:solidFill>
                  <a:schemeClr val="bg1"/>
                </a:solidFill>
              </a:rPr>
              <a:t>One withdraw consent before </a:t>
            </a:r>
            <a:r>
              <a:rPr lang="en-US" sz="1350" dirty="0" smtClean="0">
                <a:solidFill>
                  <a:schemeClr val="bg1"/>
                </a:solidFill>
              </a:rPr>
              <a:t>dosing</a:t>
            </a:r>
          </a:p>
          <a:p>
            <a:r>
              <a:rPr lang="en-US" sz="1350" dirty="0" smtClean="0">
                <a:solidFill>
                  <a:schemeClr val="bg1"/>
                </a:solidFill>
              </a:rPr>
              <a:t>MCLENA 2 under IRB review. </a:t>
            </a:r>
            <a:endParaRPr lang="en-US" sz="1350" dirty="0">
              <a:solidFill>
                <a:schemeClr val="bg1"/>
              </a:solidFill>
            </a:endParaRPr>
          </a:p>
          <a:p>
            <a:endParaRPr lang="en-US" sz="1350" dirty="0">
              <a:solidFill>
                <a:schemeClr val="bg1"/>
              </a:solidFill>
            </a:endParaRPr>
          </a:p>
        </p:txBody>
      </p:sp>
    </p:spTree>
    <p:extLst>
      <p:ext uri="{BB962C8B-B14F-4D97-AF65-F5344CB8AC3E}">
        <p14:creationId xmlns:p14="http://schemas.microsoft.com/office/powerpoint/2010/main" val="12031816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75" dirty="0"/>
              <a:t>Study </a:t>
            </a:r>
            <a:r>
              <a:rPr lang="en-US" sz="2475" dirty="0" smtClean="0"/>
              <a:t>Design MCLENA 2 </a:t>
            </a:r>
            <a:endParaRPr lang="en-US" sz="2475" dirty="0"/>
          </a:p>
        </p:txBody>
      </p:sp>
      <p:sp>
        <p:nvSpPr>
          <p:cNvPr id="3" name="Content Placeholder 2"/>
          <p:cNvSpPr>
            <a:spLocks noGrp="1"/>
          </p:cNvSpPr>
          <p:nvPr>
            <p:ph idx="1"/>
          </p:nvPr>
        </p:nvSpPr>
        <p:spPr>
          <a:xfrm>
            <a:off x="1288796" y="1055169"/>
            <a:ext cx="6761900" cy="3205405"/>
          </a:xfrm>
        </p:spPr>
        <p:txBody>
          <a:bodyPr>
            <a:noAutofit/>
          </a:bodyPr>
          <a:lstStyle/>
          <a:p>
            <a:r>
              <a:rPr lang="en-US" sz="1800" dirty="0"/>
              <a:t>We designed a Phase II, proof-of-mechanism, placebo-controlled clinical study on single and multiple domain amnestic MCI subjects administered 10 mg/day </a:t>
            </a:r>
            <a:r>
              <a:rPr lang="en-US" sz="1800" dirty="0" err="1"/>
              <a:t>lenalidomide</a:t>
            </a:r>
            <a:r>
              <a:rPr lang="en-US" sz="1800" dirty="0"/>
              <a:t> for 6</a:t>
            </a:r>
            <a:r>
              <a:rPr lang="en-US" sz="1800" dirty="0" smtClean="0"/>
              <a:t> </a:t>
            </a:r>
            <a:r>
              <a:rPr lang="en-US" sz="1800" dirty="0"/>
              <a:t>months (15 placebo + </a:t>
            </a:r>
            <a:r>
              <a:rPr lang="en-US" sz="1800" dirty="0" smtClean="0"/>
              <a:t> 30 </a:t>
            </a:r>
            <a:r>
              <a:rPr lang="en-US" sz="1800" dirty="0"/>
              <a:t>drug-treated subjects total).  The primary objective of the study is to assess the effect of </a:t>
            </a:r>
            <a:r>
              <a:rPr lang="en-US" sz="1800" dirty="0" err="1"/>
              <a:t>lenalidomide</a:t>
            </a:r>
            <a:r>
              <a:rPr lang="en-US" sz="1800" dirty="0"/>
              <a:t> on </a:t>
            </a:r>
            <a:r>
              <a:rPr lang="en-US" sz="1800" dirty="0" smtClean="0"/>
              <a:t>biomarkers of AD specifically CSF Ab, tau and </a:t>
            </a:r>
            <a:r>
              <a:rPr lang="en-US" sz="1800" dirty="0" err="1" smtClean="0"/>
              <a:t>ptau</a:t>
            </a:r>
            <a:endParaRPr lang="en-US" sz="1800" dirty="0"/>
          </a:p>
          <a:p>
            <a:r>
              <a:rPr lang="en-US" sz="1800" dirty="0"/>
              <a:t>The secondary objective of our study is to assess the safety and tolerability of </a:t>
            </a:r>
            <a:r>
              <a:rPr lang="en-US" sz="1800" dirty="0" err="1"/>
              <a:t>lenalidomide</a:t>
            </a:r>
            <a:r>
              <a:rPr lang="en-US" sz="1800" dirty="0"/>
              <a:t> in </a:t>
            </a:r>
            <a:r>
              <a:rPr lang="en-US" sz="1800" dirty="0" err="1"/>
              <a:t>aMCI</a:t>
            </a:r>
            <a:r>
              <a:rPr lang="en-US" sz="1800" dirty="0"/>
              <a:t> patients. Tertiary and Exploratory Objectives: We will investigate the potential of blood inflammatory markers as surrogate markers of the therapeutic efficacy of the study </a:t>
            </a:r>
            <a:r>
              <a:rPr lang="en-US" sz="1800" dirty="0" smtClean="0"/>
              <a:t>drug</a:t>
            </a:r>
            <a:endParaRPr lang="en-US" sz="1800" dirty="0"/>
          </a:p>
        </p:txBody>
      </p:sp>
    </p:spTree>
    <p:extLst>
      <p:ext uri="{BB962C8B-B14F-4D97-AF65-F5344CB8AC3E}">
        <p14:creationId xmlns:p14="http://schemas.microsoft.com/office/powerpoint/2010/main" val="4209828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 </a:t>
            </a:r>
          </a:p>
        </p:txBody>
      </p:sp>
      <p:sp>
        <p:nvSpPr>
          <p:cNvPr id="3" name="Content Placeholder 2"/>
          <p:cNvSpPr>
            <a:spLocks noGrp="1"/>
          </p:cNvSpPr>
          <p:nvPr>
            <p:ph idx="1"/>
          </p:nvPr>
        </p:nvSpPr>
        <p:spPr>
          <a:xfrm>
            <a:off x="1485900" y="1852086"/>
            <a:ext cx="6172200" cy="2937272"/>
          </a:xfrm>
        </p:spPr>
        <p:txBody>
          <a:bodyPr>
            <a:normAutofit/>
          </a:bodyPr>
          <a:lstStyle/>
          <a:p>
            <a:r>
              <a:rPr lang="en-US" dirty="0"/>
              <a:t>Co-PI Boris Decourt PhD</a:t>
            </a:r>
          </a:p>
          <a:p>
            <a:r>
              <a:rPr lang="en-US" dirty="0"/>
              <a:t>Co-I Aaron Ritter MD, </a:t>
            </a:r>
            <a:r>
              <a:rPr lang="en-US" dirty="0" err="1"/>
              <a:t>Jiong</a:t>
            </a:r>
            <a:r>
              <a:rPr lang="en-US" dirty="0"/>
              <a:t> Shi MD </a:t>
            </a:r>
          </a:p>
          <a:p>
            <a:r>
              <a:rPr lang="en-US" dirty="0"/>
              <a:t>Research Staff: </a:t>
            </a:r>
          </a:p>
          <a:p>
            <a:pPr lvl="1"/>
            <a:r>
              <a:rPr lang="en-US" dirty="0"/>
              <a:t>BNI: Sandy Quintanilla, </a:t>
            </a:r>
            <a:r>
              <a:rPr lang="en-US" dirty="0" err="1"/>
              <a:t>Margeaux</a:t>
            </a:r>
            <a:r>
              <a:rPr lang="en-US" dirty="0"/>
              <a:t> Snell MD,</a:t>
            </a:r>
          </a:p>
          <a:p>
            <a:pPr lvl="1"/>
            <a:r>
              <a:rPr lang="en-US" dirty="0"/>
              <a:t>Las Vegas: Liliana </a:t>
            </a:r>
            <a:r>
              <a:rPr lang="en-US" dirty="0" err="1"/>
              <a:t>Dumestriciu</a:t>
            </a:r>
            <a:r>
              <a:rPr lang="en-US" dirty="0"/>
              <a:t>, Miranda Staples, Nadia Fulkerson, Elaine </a:t>
            </a:r>
            <a:r>
              <a:rPr lang="en-US" dirty="0" err="1">
                <a:solidFill>
                  <a:srgbClr val="00FF00"/>
                </a:solidFill>
              </a:rPr>
              <a:t>Pienschke</a:t>
            </a:r>
            <a:r>
              <a:rPr lang="en-US" dirty="0"/>
              <a:t>, Jennifer Hawse</a:t>
            </a:r>
          </a:p>
        </p:txBody>
      </p:sp>
    </p:spTree>
    <p:extLst>
      <p:ext uri="{BB962C8B-B14F-4D97-AF65-F5344CB8AC3E}">
        <p14:creationId xmlns:p14="http://schemas.microsoft.com/office/powerpoint/2010/main" val="232968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885950"/>
            <a:ext cx="6172200" cy="628650"/>
          </a:xfrm>
        </p:spPr>
        <p:txBody>
          <a:bodyPr>
            <a:normAutofit fontScale="90000"/>
          </a:bodyPr>
          <a:lstStyle/>
          <a:p>
            <a:pPr algn="ctr"/>
            <a:r>
              <a:rPr lang="en-US" dirty="0"/>
              <a:t>There are multiple approaches to CNS drug development</a:t>
            </a:r>
          </a:p>
        </p:txBody>
      </p:sp>
    </p:spTree>
    <p:extLst>
      <p:ext uri="{BB962C8B-B14F-4D97-AF65-F5344CB8AC3E}">
        <p14:creationId xmlns:p14="http://schemas.microsoft.com/office/powerpoint/2010/main" val="1578327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hallenges and Opportunities in Central Nervous System Drug Discovery:  Trends in Chemist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5051" y="159026"/>
            <a:ext cx="3143250" cy="4239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871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rug development for CNS disorders: strategies for balancing risk and  reducing attrition | Nature Reviews Drug Discov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5450" y="240196"/>
            <a:ext cx="5429250" cy="4011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267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Traditional drug discovery vs. drug repurposing. | Download Scientific  Diagram"/>
          <p:cNvSpPr>
            <a:spLocks noChangeAspect="1" noChangeArrowheads="1"/>
          </p:cNvSpPr>
          <p:nvPr/>
        </p:nvSpPr>
        <p:spPr bwMode="auto">
          <a:xfrm>
            <a:off x="1259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05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20254"/>
            <a:ext cx="5372100" cy="4457700"/>
          </a:xfrm>
          <a:prstGeom prst="rect">
            <a:avLst/>
          </a:prstGeom>
        </p:spPr>
      </p:pic>
    </p:spTree>
    <p:extLst>
      <p:ext uri="{BB962C8B-B14F-4D97-AF65-F5344CB8AC3E}">
        <p14:creationId xmlns:p14="http://schemas.microsoft.com/office/powerpoint/2010/main" val="2062387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3031" y="329463"/>
            <a:ext cx="6286500" cy="628650"/>
          </a:xfrm>
        </p:spPr>
        <p:txBody>
          <a:bodyPr>
            <a:normAutofit fontScale="90000"/>
          </a:bodyPr>
          <a:lstStyle/>
          <a:p>
            <a:pPr algn="ctr"/>
            <a:r>
              <a:rPr lang="en-US" dirty="0"/>
              <a:t>Animal models are a common step in drug development</a:t>
            </a:r>
          </a:p>
        </p:txBody>
      </p:sp>
      <p:pic>
        <p:nvPicPr>
          <p:cNvPr id="10244" name="Picture 4" descr="The developing utility of zebrafish models of neurological and  neuropsychiatric disorders: A critical review - ScienceDir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319" y="1041124"/>
            <a:ext cx="5100638"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532187"/>
      </p:ext>
    </p:extLst>
  </p:cSld>
  <p:clrMapOvr>
    <a:masterClrMapping/>
  </p:clrMapOvr>
</p:sld>
</file>

<file path=ppt/theme/theme1.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1340</TotalTime>
  <Words>4724</Words>
  <Application>Microsoft Office PowerPoint</Application>
  <PresentationFormat>On-screen Show (16:9)</PresentationFormat>
  <Paragraphs>367</Paragraphs>
  <Slides>43</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1" baseType="lpstr">
      <vt:lpstr>Times New Roman</vt:lpstr>
      <vt:lpstr>Symbol</vt:lpstr>
      <vt:lpstr>Cambria</vt:lpstr>
      <vt:lpstr>Arial</vt:lpstr>
      <vt:lpstr>Calibri</vt:lpstr>
      <vt:lpstr>Arial Narrow</vt:lpstr>
      <vt:lpstr>1_Custom Design</vt:lpstr>
      <vt:lpstr>Image</vt:lpstr>
      <vt:lpstr>APPLYING TRANSLATIONAL MEDICINE TO REPURPOSE CANCER DRUGS FOR ALZHEIMER’S DISEASE</vt:lpstr>
      <vt:lpstr>CNS Drug Development is expensive and time consuming with a low chance of ROI</vt:lpstr>
      <vt:lpstr>PowerPoint Presentation</vt:lpstr>
      <vt:lpstr>PowerPoint Presentation</vt:lpstr>
      <vt:lpstr>There are multiple approaches to CNS drug development</vt:lpstr>
      <vt:lpstr>PowerPoint Presentation</vt:lpstr>
      <vt:lpstr>PowerPoint Presentation</vt:lpstr>
      <vt:lpstr>PowerPoint Presentation</vt:lpstr>
      <vt:lpstr>Animal models are a common step in drug development</vt:lpstr>
      <vt:lpstr>Transition to clinical research from the lab: IND and phase I,II, III Clinical trials </vt:lpstr>
      <vt:lpstr>PowerPoint Presentation</vt:lpstr>
      <vt:lpstr>PowerPoint Presentation</vt:lpstr>
      <vt:lpstr>Examples of repurposed drugs in the treatment of Alzheimer’s disease</vt:lpstr>
      <vt:lpstr>Thalidomide? Really?</vt:lpstr>
      <vt:lpstr>Why look at Cancer drugs to treat AD </vt:lpstr>
      <vt:lpstr>Tyrosine Kinase Inhibitors and AD</vt:lpstr>
      <vt:lpstr>Repurposing drug for AD: thalidomide  Thalidomide as a BACE 1 inhibitor: rationale and justification for a randomized clinical trial.</vt:lpstr>
      <vt:lpstr>Abstract</vt:lpstr>
      <vt:lpstr>Background: TNF Signaling Modulates BACE1</vt:lpstr>
      <vt:lpstr>PowerPoint Presentation</vt:lpstr>
      <vt:lpstr>PowerPoint Presentation</vt:lpstr>
      <vt:lpstr>Objectives </vt:lpstr>
      <vt:lpstr>Inclusion Criteria</vt:lpstr>
      <vt:lpstr>Exclusion Criteria</vt:lpstr>
      <vt:lpstr>Experimental Design</vt:lpstr>
      <vt:lpstr>Schedule of Visits</vt:lpstr>
      <vt:lpstr>PowerPoint Presentation</vt:lpstr>
      <vt:lpstr>RATIONALE FOR THE PHASE II CLINICAL  TRIAL ASSESSING THE SAFETY, TOLERABILITY, AND EFFICACY OF LENALIDOMIDE IN MILD COGNITIVE IMPAIRMENT DUE TO ALZHEIMER’S DISEASE  </vt:lpstr>
      <vt:lpstr>Rationale for drug targeting of inflammation in AD</vt:lpstr>
      <vt:lpstr>Rationale for Lenalidomide</vt:lpstr>
      <vt:lpstr>APP23 mice treated with lenalidomide for 12 weeks showed improved learning in a Barnes maze set up. APP23 and non-transgenic littermate (WT) mice received daily IP injections of lenalidomide (0, 1, 10, and 100 mg/kg) for 12 weeks. In the final two weeks of treatment, the animals underwent cognitive assessment on a Barnes maze set up. Lenalidomide did not affect cognitive performance in WT mice, but improved the learning of APP23 mice at moderate and high dose (10 and 100 mg/kg). </vt:lpstr>
      <vt:lpstr>Aβ in situ pathology is decreased in the brain of APP23 mice administered lenalidomide. (A-D) Fixed brains from lenalidomide (10 and 100 mg/kg/day)- and vehicle-treated APP23 mice (n=4 and 3, respectively; 4 week-treatment) were immunostained with 6E10 antibody and counterstained with thioflavin S. Fewer plaques were observed after drug treatment. Quantification in the cortex revealed a significant decrease in plaque number after lenalidomide injection (E). * p&lt;0.05. </vt:lpstr>
      <vt:lpstr>Lenalidomide decreased TNFα and BACE1 expression in APP23 mice. The hippocampus was dissected from WT (n=5/group) and APP23 (n=4-9/group) mice and used for qPCR analyses. (A) TNFα mRNA levels were significantly increased in vehicle-treated APP 23 compared to WT mice (A). Lenalidomide 100 mg/kg reduced TNFα expression to WT levels in APP23 mice. (B) Similarly, BACE1 mRNA levels were dramatically lower after drug treatment compared to vehicle-treated APP23 mice (B). * p&lt;0.05. </vt:lpstr>
      <vt:lpstr>Study Design MCLENA 1 </vt:lpstr>
      <vt:lpstr>Regulatory </vt:lpstr>
      <vt:lpstr>Objectives and Endpoints</vt:lpstr>
      <vt:lpstr>Inclusion Criteria</vt:lpstr>
      <vt:lpstr>Exclusion Criteria</vt:lpstr>
      <vt:lpstr>PowerPoint Presentation</vt:lpstr>
      <vt:lpstr>PowerPoint Presentation</vt:lpstr>
      <vt:lpstr>PowerPoint Presentation</vt:lpstr>
      <vt:lpstr>Study Design MCLENA 2 </vt:lpstr>
      <vt:lpstr>Acknowledgements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Targets For Dementia Therapy</dc:title>
  <dc:creator>Sabbagh, Marwan - SJHMC</dc:creator>
  <cp:lastModifiedBy>Eagan, Danielle - SJHMC</cp:lastModifiedBy>
  <cp:revision>32</cp:revision>
  <dcterms:modified xsi:type="dcterms:W3CDTF">2024-01-22T23:01:38Z</dcterms:modified>
</cp:coreProperties>
</file>