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6" r:id="rId2"/>
    <p:sldId id="291" r:id="rId3"/>
    <p:sldId id="279" r:id="rId4"/>
    <p:sldId id="277" r:id="rId5"/>
    <p:sldId id="278" r:id="rId6"/>
    <p:sldId id="258" r:id="rId7"/>
    <p:sldId id="281" r:id="rId8"/>
    <p:sldId id="282" r:id="rId9"/>
    <p:sldId id="292" r:id="rId10"/>
    <p:sldId id="290" r:id="rId11"/>
    <p:sldId id="286" r:id="rId12"/>
    <p:sldId id="287" r:id="rId13"/>
    <p:sldId id="288" r:id="rId14"/>
    <p:sldId id="289" r:id="rId15"/>
    <p:sldId id="293" r:id="rId16"/>
    <p:sldId id="309" r:id="rId17"/>
    <p:sldId id="265" r:id="rId18"/>
    <p:sldId id="269" r:id="rId19"/>
    <p:sldId id="275" r:id="rId20"/>
    <p:sldId id="276" r:id="rId21"/>
    <p:sldId id="261" r:id="rId22"/>
    <p:sldId id="266" r:id="rId23"/>
    <p:sldId id="267" r:id="rId24"/>
    <p:sldId id="268" r:id="rId25"/>
    <p:sldId id="301" r:id="rId26"/>
    <p:sldId id="270" r:id="rId27"/>
    <p:sldId id="302" r:id="rId28"/>
    <p:sldId id="295" r:id="rId29"/>
    <p:sldId id="296" r:id="rId30"/>
    <p:sldId id="297" r:id="rId31"/>
    <p:sldId id="298" r:id="rId32"/>
    <p:sldId id="306" r:id="rId33"/>
    <p:sldId id="299" r:id="rId34"/>
    <p:sldId id="300" r:id="rId35"/>
    <p:sldId id="310" r:id="rId36"/>
    <p:sldId id="294" r:id="rId37"/>
    <p:sldId id="303" r:id="rId38"/>
    <p:sldId id="307" r:id="rId39"/>
    <p:sldId id="304" r:id="rId40"/>
    <p:sldId id="308" r:id="rId41"/>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E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6" autoAdjust="0"/>
    <p:restoredTop sz="94660"/>
  </p:normalViewPr>
  <p:slideViewPr>
    <p:cSldViewPr>
      <p:cViewPr varScale="1">
        <p:scale>
          <a:sx n="115" d="100"/>
          <a:sy n="115" d="100"/>
        </p:scale>
        <p:origin x="258" y="1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312D9B7-5D15-4B8F-A6EE-E9B47BA3DC57}" type="datetimeFigureOut">
              <a:rPr lang="en-US" smtClean="0"/>
              <a:t>01/24/2024</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82B4C51-7C59-48BC-8819-FF43017C1CB2}" type="slidenum">
              <a:rPr lang="en-US" smtClean="0"/>
              <a:t>‹#›</a:t>
            </a:fld>
            <a:endParaRPr lang="en-US" dirty="0"/>
          </a:p>
        </p:txBody>
      </p:sp>
    </p:spTree>
    <p:extLst>
      <p:ext uri="{BB962C8B-B14F-4D97-AF65-F5344CB8AC3E}">
        <p14:creationId xmlns:p14="http://schemas.microsoft.com/office/powerpoint/2010/main" val="17925416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94F5709-4BFB-456F-927B-F13084D86DB2}" type="datetimeFigureOut">
              <a:rPr lang="en-US" smtClean="0"/>
              <a:t>01/24/2024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8B04A7D6-C54C-4B4F-B33D-2E7B0D38A795}" type="slidenum">
              <a:rPr lang="en-US" smtClean="0"/>
              <a:t>‹#›</a:t>
            </a:fld>
            <a:endParaRPr lang="en-US" dirty="0"/>
          </a:p>
        </p:txBody>
      </p:sp>
    </p:spTree>
    <p:extLst>
      <p:ext uri="{BB962C8B-B14F-4D97-AF65-F5344CB8AC3E}">
        <p14:creationId xmlns:p14="http://schemas.microsoft.com/office/powerpoint/2010/main" val="2539175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14400" y="2492376"/>
            <a:ext cx="10363200" cy="1470025"/>
          </a:xfrm>
        </p:spPr>
        <p:txBody>
          <a:bodyPr/>
          <a:lstStyle>
            <a:lvl1pPr>
              <a:defRPr/>
            </a:lvl1pPr>
          </a:lstStyle>
          <a:p>
            <a:r>
              <a:rPr lang="en-US" smtClean="0"/>
              <a:t>Click to edit Master title style</a:t>
            </a:r>
            <a:endParaRPr lang="en-US"/>
          </a:p>
        </p:txBody>
      </p:sp>
      <p:sp>
        <p:nvSpPr>
          <p:cNvPr id="5123" name="Rectangle 3"/>
          <p:cNvSpPr>
            <a:spLocks noGrp="1" noChangeArrowheads="1"/>
          </p:cNvSpPr>
          <p:nvPr>
            <p:ph type="subTitle" idx="1"/>
          </p:nvPr>
        </p:nvSpPr>
        <p:spPr>
          <a:xfrm>
            <a:off x="1828800" y="4114800"/>
            <a:ext cx="85344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smtClean="0"/>
            </a:lvl1pPr>
          </a:lstStyle>
          <a:p>
            <a:pPr>
              <a:defRPr/>
            </a:pPr>
            <a:endParaRPr lang="en-US" dirty="0"/>
          </a:p>
        </p:txBody>
      </p:sp>
      <p:sp>
        <p:nvSpPr>
          <p:cNvPr id="5" name="Rectangle 5"/>
          <p:cNvSpPr>
            <a:spLocks noGrp="1" noChangeArrowheads="1"/>
          </p:cNvSpPr>
          <p:nvPr>
            <p:ph type="ftr" sz="quarter" idx="11"/>
          </p:nvPr>
        </p:nvSpPr>
        <p:spPr/>
        <p:txBody>
          <a:bodyPr/>
          <a:lstStyle>
            <a:lvl1pPr>
              <a:defRPr smtClean="0"/>
            </a:lvl1pPr>
          </a:lstStyle>
          <a:p>
            <a:pPr>
              <a:defRPr/>
            </a:pPr>
            <a:endParaRPr lang="en-US" dirty="0"/>
          </a:p>
        </p:txBody>
      </p:sp>
      <p:sp>
        <p:nvSpPr>
          <p:cNvPr id="6" name="Rectangle 6"/>
          <p:cNvSpPr>
            <a:spLocks noGrp="1" noChangeArrowheads="1"/>
          </p:cNvSpPr>
          <p:nvPr>
            <p:ph type="sldNum" sz="quarter" idx="12"/>
          </p:nvPr>
        </p:nvSpPr>
        <p:spPr/>
        <p:txBody>
          <a:bodyPr/>
          <a:lstStyle>
            <a:lvl1pPr>
              <a:defRPr smtClean="0"/>
            </a:lvl1pPr>
          </a:lstStyle>
          <a:p>
            <a:pPr>
              <a:defRPr/>
            </a:pPr>
            <a:fld id="{BCFEAD5E-54E7-4BB9-B0A0-D48932DDE39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D0ACEE7-9E72-49B7-AF48-EA925AAB462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CD113DA-3EC2-4A11-A9CE-D7E806D06AC4}"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ln/>
        </p:spPr>
        <p:txBody>
          <a:bodyPr/>
          <a:lstStyle>
            <a:lvl1pPr>
              <a:defRPr/>
            </a:lvl1pPr>
          </a:lstStyle>
          <a:p>
            <a:pPr>
              <a:defRPr/>
            </a:pPr>
            <a:fld id="{9DE28EBC-A1AB-42A1-B9D3-5AB5E4575C0C}"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55B64B7B-5B73-4616-AC36-BB0112CD315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A844EC0-DC31-4093-A8E6-8C643E6F0F3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AA95D3F-4E18-47A4-B6A0-ED5382A44EC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D2E93D5-2FA9-4EF0-8AF0-4BEAE302243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5FEEA1EB-6D7D-42C3-B6D9-4F4D9936055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654F324C-4D86-403F-8E91-33A145F6989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2B6B4A17-CE2E-4753-8263-1AFC0505EDE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CD9D062-BD33-4E5A-B748-4611AF70098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45C0578-2FEF-4B88-BEB0-AC8CBB2AEE2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chemeClr val="bg1"/>
                </a:solidFill>
              </a:defRPr>
            </a:lvl1pPr>
          </a:lstStyle>
          <a:p>
            <a:pPr>
              <a:defRPr/>
            </a:pPr>
            <a:endParaRPr 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chemeClr val="bg1"/>
                </a:solidFill>
              </a:defRPr>
            </a:lvl1pPr>
          </a:lstStyle>
          <a:p>
            <a:pPr>
              <a:defRPr/>
            </a:pPr>
            <a:endParaRPr 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bg1"/>
                </a:solidFill>
              </a:defRPr>
            </a:lvl1pPr>
          </a:lstStyle>
          <a:p>
            <a:pPr>
              <a:defRPr/>
            </a:pPr>
            <a:fld id="{86B82E32-8AB7-4410-8391-962B0646FF3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5" r:id="rId1"/>
    <p:sldLayoutId id="2147483674" r:id="rId2"/>
    <p:sldLayoutId id="2147483673" r:id="rId3"/>
    <p:sldLayoutId id="2147483672" r:id="rId4"/>
    <p:sldLayoutId id="2147483671" r:id="rId5"/>
    <p:sldLayoutId id="2147483670" r:id="rId6"/>
    <p:sldLayoutId id="2147483669" r:id="rId7"/>
    <p:sldLayoutId id="2147483668" r:id="rId8"/>
    <p:sldLayoutId id="2147483667" r:id="rId9"/>
    <p:sldLayoutId id="2147483666" r:id="rId10"/>
    <p:sldLayoutId id="2147483665" r:id="rId11"/>
    <p:sldLayoutId id="2147483664" r:id="rId12"/>
    <p:sldLayoutId id="2147483663" r:id="rId13"/>
  </p:sldLayoutIdLst>
  <p:hf sldNum="0" hdr="0" ftr="0" dt="0"/>
  <p:txStyles>
    <p:titleStyle>
      <a:lvl1pPr algn="ctr" rtl="0" eaLnBrk="1" fontAlgn="base" hangingPunct="1">
        <a:spcBef>
          <a:spcPct val="0"/>
        </a:spcBef>
        <a:spcAft>
          <a:spcPct val="0"/>
        </a:spcAft>
        <a:defRPr sz="3600" b="1">
          <a:solidFill>
            <a:srgbClr val="A7E2FF"/>
          </a:solidFill>
          <a:latin typeface="+mj-lt"/>
          <a:ea typeface="+mj-ea"/>
          <a:cs typeface="+mj-cs"/>
        </a:defRPr>
      </a:lvl1pPr>
      <a:lvl2pPr algn="ctr" rtl="0" eaLnBrk="1" fontAlgn="base" hangingPunct="1">
        <a:spcBef>
          <a:spcPct val="0"/>
        </a:spcBef>
        <a:spcAft>
          <a:spcPct val="0"/>
        </a:spcAft>
        <a:defRPr sz="3600" b="1">
          <a:solidFill>
            <a:srgbClr val="A7E2FF"/>
          </a:solidFill>
          <a:latin typeface="Arial" charset="0"/>
        </a:defRPr>
      </a:lvl2pPr>
      <a:lvl3pPr algn="ctr" rtl="0" eaLnBrk="1" fontAlgn="base" hangingPunct="1">
        <a:spcBef>
          <a:spcPct val="0"/>
        </a:spcBef>
        <a:spcAft>
          <a:spcPct val="0"/>
        </a:spcAft>
        <a:defRPr sz="3600" b="1">
          <a:solidFill>
            <a:srgbClr val="A7E2FF"/>
          </a:solidFill>
          <a:latin typeface="Arial" charset="0"/>
        </a:defRPr>
      </a:lvl3pPr>
      <a:lvl4pPr algn="ctr" rtl="0" eaLnBrk="1" fontAlgn="base" hangingPunct="1">
        <a:spcBef>
          <a:spcPct val="0"/>
        </a:spcBef>
        <a:spcAft>
          <a:spcPct val="0"/>
        </a:spcAft>
        <a:defRPr sz="3600" b="1">
          <a:solidFill>
            <a:srgbClr val="A7E2FF"/>
          </a:solidFill>
          <a:latin typeface="Arial" charset="0"/>
        </a:defRPr>
      </a:lvl4pPr>
      <a:lvl5pPr algn="ctr" rtl="0" eaLnBrk="1" fontAlgn="base" hangingPunct="1">
        <a:spcBef>
          <a:spcPct val="0"/>
        </a:spcBef>
        <a:spcAft>
          <a:spcPct val="0"/>
        </a:spcAft>
        <a:defRPr sz="3600" b="1">
          <a:solidFill>
            <a:srgbClr val="A7E2FF"/>
          </a:solidFill>
          <a:latin typeface="Arial" charset="0"/>
        </a:defRPr>
      </a:lvl5pPr>
      <a:lvl6pPr marL="457200" algn="ctr" rtl="0" eaLnBrk="1" fontAlgn="base" hangingPunct="1">
        <a:spcBef>
          <a:spcPct val="0"/>
        </a:spcBef>
        <a:spcAft>
          <a:spcPct val="0"/>
        </a:spcAft>
        <a:defRPr sz="3600" b="1">
          <a:solidFill>
            <a:srgbClr val="A7E2FF"/>
          </a:solidFill>
          <a:latin typeface="Arial" charset="0"/>
        </a:defRPr>
      </a:lvl6pPr>
      <a:lvl7pPr marL="914400" algn="ctr" rtl="0" eaLnBrk="1" fontAlgn="base" hangingPunct="1">
        <a:spcBef>
          <a:spcPct val="0"/>
        </a:spcBef>
        <a:spcAft>
          <a:spcPct val="0"/>
        </a:spcAft>
        <a:defRPr sz="3600" b="1">
          <a:solidFill>
            <a:srgbClr val="A7E2FF"/>
          </a:solidFill>
          <a:latin typeface="Arial" charset="0"/>
        </a:defRPr>
      </a:lvl7pPr>
      <a:lvl8pPr marL="1371600" algn="ctr" rtl="0" eaLnBrk="1" fontAlgn="base" hangingPunct="1">
        <a:spcBef>
          <a:spcPct val="0"/>
        </a:spcBef>
        <a:spcAft>
          <a:spcPct val="0"/>
        </a:spcAft>
        <a:defRPr sz="3600" b="1">
          <a:solidFill>
            <a:srgbClr val="A7E2FF"/>
          </a:solidFill>
          <a:latin typeface="Arial" charset="0"/>
        </a:defRPr>
      </a:lvl8pPr>
      <a:lvl9pPr marL="1828800" algn="ctr" rtl="0" eaLnBrk="1" fontAlgn="base" hangingPunct="1">
        <a:spcBef>
          <a:spcPct val="0"/>
        </a:spcBef>
        <a:spcAft>
          <a:spcPct val="0"/>
        </a:spcAft>
        <a:defRPr sz="3600" b="1">
          <a:solidFill>
            <a:srgbClr val="A7E2FF"/>
          </a:solidFill>
          <a:latin typeface="Arial" charset="0"/>
        </a:defRPr>
      </a:lvl9pPr>
    </p:titleStyle>
    <p:bodyStyle>
      <a:lvl1pPr marL="342900" indent="-342900" algn="l" rtl="0" eaLnBrk="1" fontAlgn="base" hangingPunct="1">
        <a:spcBef>
          <a:spcPct val="20000"/>
        </a:spcBef>
        <a:spcAft>
          <a:spcPct val="0"/>
        </a:spcAft>
        <a:buChar char="•"/>
        <a:defRPr sz="28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400">
          <a:solidFill>
            <a:schemeClr val="bg1"/>
          </a:solidFill>
          <a:latin typeface="+mn-lt"/>
        </a:defRPr>
      </a:lvl2pPr>
      <a:lvl3pPr marL="1143000" indent="-228600" algn="l" rtl="0" eaLnBrk="1" fontAlgn="base" hangingPunct="1">
        <a:spcBef>
          <a:spcPct val="20000"/>
        </a:spcBef>
        <a:spcAft>
          <a:spcPct val="0"/>
        </a:spcAft>
        <a:buChar char="•"/>
        <a:defRPr sz="2400">
          <a:solidFill>
            <a:schemeClr val="bg1"/>
          </a:solidFill>
          <a:latin typeface="+mn-lt"/>
        </a:defRPr>
      </a:lvl3pPr>
      <a:lvl4pPr marL="1600200" indent="-228600" algn="l" rtl="0" eaLnBrk="1" fontAlgn="base" hangingPunct="1">
        <a:spcBef>
          <a:spcPct val="20000"/>
        </a:spcBef>
        <a:spcAft>
          <a:spcPct val="0"/>
        </a:spcAft>
        <a:buChar char="–"/>
        <a:defRPr sz="2000">
          <a:solidFill>
            <a:schemeClr val="bg1"/>
          </a:solidFill>
          <a:latin typeface="+mn-lt"/>
        </a:defRPr>
      </a:lvl4pPr>
      <a:lvl5pPr marL="2057400" indent="-228600" algn="l" rtl="0" eaLnBrk="1" fontAlgn="base" hangingPunct="1">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47900" y="1143000"/>
            <a:ext cx="7696200" cy="3581400"/>
          </a:xfrm>
        </p:spPr>
        <p:txBody>
          <a:bodyPr/>
          <a:lstStyle/>
          <a:p>
            <a:pPr eaLnBrk="1" hangingPunct="1"/>
            <a:r>
              <a:rPr lang="en-US" dirty="0" smtClean="0">
                <a:solidFill>
                  <a:schemeClr val="bg1"/>
                </a:solidFill>
              </a:rPr>
              <a:t>Love, Anger, and Primary Progressive Aphasia</a:t>
            </a:r>
            <a:br>
              <a:rPr lang="en-US" dirty="0" smtClean="0">
                <a:solidFill>
                  <a:schemeClr val="bg1"/>
                </a:solidFill>
              </a:rPr>
            </a:br>
            <a:r>
              <a:rPr lang="en-US" dirty="0" smtClean="0">
                <a:solidFill>
                  <a:schemeClr val="bg1"/>
                </a:solidFill>
              </a:rPr>
              <a:t> </a:t>
            </a:r>
            <a:r>
              <a:rPr lang="en-US" sz="1800" dirty="0">
                <a:solidFill>
                  <a:schemeClr val="bg1"/>
                </a:solidFill>
              </a:rPr>
              <a:t>The Psychological Care of a Person with Dementia</a:t>
            </a:r>
            <a:r>
              <a:rPr lang="en-US" dirty="0" smtClean="0">
                <a:solidFill>
                  <a:schemeClr val="bg1"/>
                </a:solidFill>
              </a:rPr>
              <a:t/>
            </a:r>
            <a:br>
              <a:rPr lang="en-US" dirty="0" smtClean="0">
                <a:solidFill>
                  <a:schemeClr val="bg1"/>
                </a:solidFill>
              </a:rPr>
            </a:br>
            <a:r>
              <a:rPr lang="en-US" dirty="0" smtClean="0">
                <a:solidFill>
                  <a:schemeClr val="bg1"/>
                </a:solidFill>
              </a:rPr>
              <a:t/>
            </a:r>
            <a:br>
              <a:rPr lang="en-US" dirty="0" smtClean="0">
                <a:solidFill>
                  <a:schemeClr val="bg1"/>
                </a:solidFill>
              </a:rPr>
            </a:br>
            <a:r>
              <a:rPr lang="en-US" sz="2400" dirty="0">
                <a:solidFill>
                  <a:schemeClr val="bg1"/>
                </a:solidFill>
              </a:rPr>
              <a:t>George P. Prigatano, Ph.D.</a:t>
            </a:r>
            <a:endParaRPr lang="en-US" dirty="0" smtClean="0">
              <a:solidFill>
                <a:schemeClr val="bg1"/>
              </a:solidFill>
            </a:endParaRPr>
          </a:p>
        </p:txBody>
      </p:sp>
      <p:sp>
        <p:nvSpPr>
          <p:cNvPr id="2" name="Subtitle 1"/>
          <p:cNvSpPr>
            <a:spLocks noGrp="1"/>
          </p:cNvSpPr>
          <p:nvPr>
            <p:ph type="subTitle" idx="1"/>
          </p:nvPr>
        </p:nvSpPr>
        <p:spPr>
          <a:xfrm>
            <a:off x="2400300" y="3276600"/>
            <a:ext cx="7391400" cy="3429000"/>
          </a:xfrm>
        </p:spPr>
        <p:txBody>
          <a:bodyPr/>
          <a:lstStyle/>
          <a:p>
            <a:endParaRPr lang="en-US" dirty="0" smtClean="0"/>
          </a:p>
          <a:p>
            <a:endParaRPr lang="en-US" dirty="0"/>
          </a:p>
          <a:p>
            <a:r>
              <a:rPr lang="en-US" dirty="0" smtClean="0"/>
              <a:t>The 35</a:t>
            </a:r>
            <a:r>
              <a:rPr lang="en-US" baseline="30000" dirty="0" smtClean="0"/>
              <a:t>th</a:t>
            </a:r>
            <a:r>
              <a:rPr lang="en-US" dirty="0" smtClean="0"/>
              <a:t> Annual Meeting of the </a:t>
            </a:r>
            <a:r>
              <a:rPr lang="en-US" dirty="0"/>
              <a:t>G</a:t>
            </a:r>
            <a:r>
              <a:rPr lang="en-US" dirty="0" smtClean="0"/>
              <a:t>roupe de </a:t>
            </a:r>
            <a:r>
              <a:rPr lang="en-US" dirty="0" err="1" smtClean="0"/>
              <a:t>Recherche</a:t>
            </a:r>
            <a:r>
              <a:rPr lang="en-US" dirty="0" smtClean="0"/>
              <a:t> sur la </a:t>
            </a:r>
            <a:r>
              <a:rPr lang="en-US" dirty="0" err="1" smtClean="0"/>
              <a:t>maladie</a:t>
            </a:r>
            <a:r>
              <a:rPr lang="en-US" dirty="0" smtClean="0"/>
              <a:t> d’Alzheimer (GRAL)</a:t>
            </a:r>
          </a:p>
          <a:p>
            <a:r>
              <a:rPr lang="en-US" dirty="0" smtClean="0"/>
              <a:t>January 25-27, 2024</a:t>
            </a:r>
          </a:p>
          <a:p>
            <a:r>
              <a:rPr lang="en-US" dirty="0" smtClean="0"/>
              <a:t>Barrow Neurological Institute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dirty="0" smtClean="0">
                <a:solidFill>
                  <a:schemeClr val="bg1"/>
                </a:solidFill>
              </a:rPr>
              <a:t>Voice, Language and Emotions</a:t>
            </a:r>
            <a:endParaRPr lang="en-US" dirty="0">
              <a:solidFill>
                <a:schemeClr val="bg1"/>
              </a:solidFill>
            </a:endParaRPr>
          </a:p>
        </p:txBody>
      </p:sp>
      <p:sp>
        <p:nvSpPr>
          <p:cNvPr id="3" name="Content Placeholder 2"/>
          <p:cNvSpPr>
            <a:spLocks noGrp="1"/>
          </p:cNvSpPr>
          <p:nvPr>
            <p:ph idx="1"/>
          </p:nvPr>
        </p:nvSpPr>
        <p:spPr>
          <a:xfrm>
            <a:off x="1066800" y="1600201"/>
            <a:ext cx="10058400" cy="4525963"/>
          </a:xfrm>
        </p:spPr>
        <p:txBody>
          <a:bodyPr/>
          <a:lstStyle/>
          <a:p>
            <a:r>
              <a:rPr lang="en-US" dirty="0" smtClean="0"/>
              <a:t>Disturbances in understanding what is said and how it is said is, of course, common in persons with aphasia.</a:t>
            </a:r>
          </a:p>
          <a:p>
            <a:r>
              <a:rPr lang="en-US" dirty="0" smtClean="0"/>
              <a:t>Disturbances in the perception of facial emotion have been reported</a:t>
            </a:r>
            <a:r>
              <a:rPr lang="en-US" dirty="0"/>
              <a:t> </a:t>
            </a:r>
            <a:r>
              <a:rPr lang="en-US" dirty="0" smtClean="0"/>
              <a:t>in PPA (Bertoux et al., 2020) as well as disturbances in gesture discrimination (Nelissen et al., 2010). </a:t>
            </a:r>
          </a:p>
          <a:p>
            <a:r>
              <a:rPr lang="en-US" dirty="0" smtClean="0">
                <a:solidFill>
                  <a:srgbClr val="FFC000"/>
                </a:solidFill>
              </a:rPr>
              <a:t>Errors in the perception and experience of emotion are fertile grounds for disturbances in interpersonal relationships for persons with PPA</a:t>
            </a:r>
            <a:r>
              <a:rPr lang="en-US" dirty="0" smtClean="0"/>
              <a:t>.</a:t>
            </a:r>
            <a:endParaRPr lang="en-US" dirty="0"/>
          </a:p>
        </p:txBody>
      </p:sp>
    </p:spTree>
    <p:extLst>
      <p:ext uri="{BB962C8B-B14F-4D97-AF65-F5344CB8AC3E}">
        <p14:creationId xmlns:p14="http://schemas.microsoft.com/office/powerpoint/2010/main" val="1798626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0972800" cy="1143000"/>
          </a:xfrm>
        </p:spPr>
        <p:txBody>
          <a:bodyPr/>
          <a:lstStyle/>
          <a:p>
            <a:r>
              <a:rPr lang="en-US" dirty="0" smtClean="0">
                <a:solidFill>
                  <a:schemeClr val="bg1"/>
                </a:solidFill>
              </a:rPr>
              <a:t>The Case Example: Initial Findings </a:t>
            </a:r>
            <a:br>
              <a:rPr lang="en-US" dirty="0" smtClean="0">
                <a:solidFill>
                  <a:schemeClr val="bg1"/>
                </a:solidFill>
              </a:rPr>
            </a:br>
            <a:r>
              <a:rPr lang="en-US" dirty="0" smtClean="0">
                <a:solidFill>
                  <a:schemeClr val="bg1"/>
                </a:solidFill>
              </a:rPr>
              <a:t>and Diagnosis</a:t>
            </a:r>
            <a:endParaRPr lang="en-US" dirty="0">
              <a:solidFill>
                <a:schemeClr val="bg1"/>
              </a:solidFill>
            </a:endParaRPr>
          </a:p>
        </p:txBody>
      </p:sp>
      <p:sp>
        <p:nvSpPr>
          <p:cNvPr id="3" name="Content Placeholder 2"/>
          <p:cNvSpPr>
            <a:spLocks noGrp="1"/>
          </p:cNvSpPr>
          <p:nvPr>
            <p:ph idx="1"/>
          </p:nvPr>
        </p:nvSpPr>
        <p:spPr>
          <a:xfrm>
            <a:off x="609600" y="1981200"/>
            <a:ext cx="10972800" cy="4144964"/>
          </a:xfrm>
        </p:spPr>
        <p:txBody>
          <a:bodyPr/>
          <a:lstStyle/>
          <a:p>
            <a:r>
              <a:rPr lang="en-US" dirty="0" smtClean="0"/>
              <a:t>76 year old retired right handed male presents unaccompanied for a clinical neuropsychological examination because of increased difficulties with word finding and memory.</a:t>
            </a:r>
          </a:p>
          <a:p>
            <a:r>
              <a:rPr lang="en-US" dirty="0" smtClean="0"/>
              <a:t>He was a high ranking military officer with two bachelor’s degrees.</a:t>
            </a:r>
          </a:p>
          <a:p>
            <a:r>
              <a:rPr lang="en-US" dirty="0" smtClean="0"/>
              <a:t>He appeared to have good insight into his cognitive limitations, but in speaking with his wife over the phone she noted her husband has “a fair amount of difficulty in a number of areas.”</a:t>
            </a:r>
          </a:p>
        </p:txBody>
      </p:sp>
    </p:spTree>
    <p:extLst>
      <p:ext uri="{BB962C8B-B14F-4D97-AF65-F5344CB8AC3E}">
        <p14:creationId xmlns:p14="http://schemas.microsoft.com/office/powerpoint/2010/main" val="6771773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 Neuropsychological Findings</a:t>
            </a:r>
            <a:endParaRPr lang="en-US" dirty="0">
              <a:solidFill>
                <a:schemeClr val="bg1"/>
              </a:solidFill>
            </a:endParaRPr>
          </a:p>
        </p:txBody>
      </p:sp>
      <p:sp>
        <p:nvSpPr>
          <p:cNvPr id="3" name="Content Placeholder 2"/>
          <p:cNvSpPr>
            <a:spLocks noGrp="1"/>
          </p:cNvSpPr>
          <p:nvPr>
            <p:ph idx="1"/>
          </p:nvPr>
        </p:nvSpPr>
        <p:spPr>
          <a:xfrm>
            <a:off x="1066800" y="1417637"/>
            <a:ext cx="10058400" cy="4525963"/>
          </a:xfrm>
        </p:spPr>
        <p:txBody>
          <a:bodyPr/>
          <a:lstStyle/>
          <a:p>
            <a:r>
              <a:rPr lang="en-US" dirty="0" smtClean="0"/>
              <a:t>Patient’s speech was fluent with no paraphasic errors. Circumlocutions, associated with word finding problems in free speech, were frequent when answering questions. </a:t>
            </a:r>
          </a:p>
          <a:p>
            <a:r>
              <a:rPr lang="en-US" dirty="0" smtClean="0"/>
              <a:t>He did demonstrate difficulties with naming (Boston Naming Test=38/60 points, T=29) and sentence repetition (Multilingual Aphasia Examination subtest score=9/14 points, 7%ile).</a:t>
            </a:r>
          </a:p>
          <a:p>
            <a:r>
              <a:rPr lang="en-US" dirty="0" smtClean="0"/>
              <a:t>Full Scale IQ was within the average range (FSIQ=103). Verbal reasoning skills were normal with evidence of visual spatial impairments (e.g., Similarities =11; Block Design=3).</a:t>
            </a:r>
            <a:endParaRPr lang="en-US" dirty="0"/>
          </a:p>
        </p:txBody>
      </p:sp>
    </p:spTree>
    <p:extLst>
      <p:ext uri="{BB962C8B-B14F-4D97-AF65-F5344CB8AC3E}">
        <p14:creationId xmlns:p14="http://schemas.microsoft.com/office/powerpoint/2010/main" val="42198681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 Neuropsychological Findings</a:t>
            </a:r>
            <a:endParaRPr lang="en-US" dirty="0">
              <a:solidFill>
                <a:schemeClr val="bg1"/>
              </a:solidFill>
            </a:endParaRPr>
          </a:p>
        </p:txBody>
      </p:sp>
      <p:sp>
        <p:nvSpPr>
          <p:cNvPr id="3" name="Content Placeholder 2"/>
          <p:cNvSpPr>
            <a:spLocks noGrp="1"/>
          </p:cNvSpPr>
          <p:nvPr>
            <p:ph idx="1"/>
          </p:nvPr>
        </p:nvSpPr>
        <p:spPr>
          <a:xfrm>
            <a:off x="1066800" y="1417637"/>
            <a:ext cx="10058400" cy="4525963"/>
          </a:xfrm>
        </p:spPr>
        <p:txBody>
          <a:bodyPr/>
          <a:lstStyle/>
          <a:p>
            <a:r>
              <a:rPr lang="en-US" dirty="0" smtClean="0"/>
              <a:t>Performance on memory tests were initially within the average range (e.g. on the RAVLT total words recalled was 26, T=42; 20’Delay score was 4 words, T=44).</a:t>
            </a:r>
          </a:p>
          <a:p>
            <a:r>
              <a:rPr lang="en-US" dirty="0" smtClean="0"/>
              <a:t>On tasks involving working memory and language, he demonstrated impairment (e.g., Trail Making Test, Part B, was discontinued due to difficulties remembering the alphabet and keeping the instructions in mind).</a:t>
            </a:r>
          </a:p>
          <a:p>
            <a:r>
              <a:rPr lang="en-US" dirty="0" smtClean="0"/>
              <a:t>Speed of finger tapping and control of adjacent movements was normal in both hands.</a:t>
            </a:r>
          </a:p>
          <a:p>
            <a:endParaRPr lang="en-US" dirty="0"/>
          </a:p>
        </p:txBody>
      </p:sp>
    </p:spTree>
    <p:extLst>
      <p:ext uri="{BB962C8B-B14F-4D97-AF65-F5344CB8AC3E}">
        <p14:creationId xmlns:p14="http://schemas.microsoft.com/office/powerpoint/2010/main" val="27079254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Neurological Findings</a:t>
            </a:r>
            <a:endParaRPr lang="en-US" dirty="0">
              <a:solidFill>
                <a:schemeClr val="bg1"/>
              </a:solidFill>
            </a:endParaRPr>
          </a:p>
        </p:txBody>
      </p:sp>
      <p:sp>
        <p:nvSpPr>
          <p:cNvPr id="3" name="Content Placeholder 2"/>
          <p:cNvSpPr>
            <a:spLocks noGrp="1"/>
          </p:cNvSpPr>
          <p:nvPr>
            <p:ph idx="1"/>
          </p:nvPr>
        </p:nvSpPr>
        <p:spPr>
          <a:xfrm>
            <a:off x="1066800" y="1493837"/>
            <a:ext cx="10058400" cy="4525963"/>
          </a:xfrm>
        </p:spPr>
        <p:txBody>
          <a:bodyPr/>
          <a:lstStyle/>
          <a:p>
            <a:r>
              <a:rPr lang="en-US" dirty="0"/>
              <a:t>MRI Brain findings 4 months prior to the neuropsychological examination was interpreted as showing “mild diffuse cerebral atrophy which is more prominent involving the left cerebral hemisphere with associated mild asymmetric left-sided hippocampal atrophy and temporal horn dilation” with extensive small vessel ischemic disease.</a:t>
            </a:r>
          </a:p>
          <a:p>
            <a:r>
              <a:rPr lang="en-US" dirty="0"/>
              <a:t>PET study revealed bilateral temporal lobe, left parietal and posterior cingulate gyrus decreased FDG uptake.</a:t>
            </a:r>
          </a:p>
          <a:p>
            <a:r>
              <a:rPr lang="en-US" dirty="0"/>
              <a:t>Patient was diagnosed, by his neurologist, as having Primary Progressive Aphasia, logopenic type.</a:t>
            </a:r>
          </a:p>
        </p:txBody>
      </p:sp>
    </p:spTree>
    <p:extLst>
      <p:ext uri="{BB962C8B-B14F-4D97-AF65-F5344CB8AC3E}">
        <p14:creationId xmlns:p14="http://schemas.microsoft.com/office/powerpoint/2010/main" val="20174045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MRI</a:t>
            </a:r>
            <a:endParaRPr lang="en-US" dirty="0">
              <a:solidFill>
                <a:schemeClr val="bg1"/>
              </a:solidFill>
            </a:endParaRPr>
          </a:p>
        </p:txBody>
      </p:sp>
      <p:pic>
        <p:nvPicPr>
          <p:cNvPr id="4" name="Picture 3"/>
          <p:cNvPicPr>
            <a:picLocks noChangeAspect="1"/>
          </p:cNvPicPr>
          <p:nvPr/>
        </p:nvPicPr>
        <p:blipFill rotWithShape="1">
          <a:blip r:embed="rId2"/>
          <a:srcRect l="1445"/>
          <a:stretch/>
        </p:blipFill>
        <p:spPr>
          <a:xfrm>
            <a:off x="675557" y="2268854"/>
            <a:ext cx="7148479" cy="3522345"/>
          </a:xfrm>
          <a:prstGeom prst="rect">
            <a:avLst/>
          </a:prstGeom>
        </p:spPr>
      </p:pic>
      <p:pic>
        <p:nvPicPr>
          <p:cNvPr id="5" name="Picture 4"/>
          <p:cNvPicPr/>
          <p:nvPr/>
        </p:nvPicPr>
        <p:blipFill rotWithShape="1">
          <a:blip r:embed="rId3"/>
          <a:srcRect l="6061" t="3223" r="6061" b="1"/>
          <a:stretch/>
        </p:blipFill>
        <p:spPr>
          <a:xfrm>
            <a:off x="8610600" y="2268853"/>
            <a:ext cx="2971800" cy="3542661"/>
          </a:xfrm>
          <a:prstGeom prst="rect">
            <a:avLst/>
          </a:prstGeom>
        </p:spPr>
      </p:pic>
      <p:sp>
        <p:nvSpPr>
          <p:cNvPr id="6" name="Rectangle 5"/>
          <p:cNvSpPr/>
          <p:nvPr/>
        </p:nvSpPr>
        <p:spPr>
          <a:xfrm flipV="1">
            <a:off x="675557" y="5765796"/>
            <a:ext cx="7148479" cy="457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675558" y="1782863"/>
            <a:ext cx="3591642" cy="400110"/>
          </a:xfrm>
          <a:prstGeom prst="rect">
            <a:avLst/>
          </a:prstGeom>
          <a:noFill/>
        </p:spPr>
        <p:txBody>
          <a:bodyPr wrap="square" rtlCol="0">
            <a:spAutoFit/>
          </a:bodyPr>
          <a:lstStyle/>
          <a:p>
            <a:pPr algn="ctr"/>
            <a:r>
              <a:rPr lang="en-US" sz="2000" dirty="0" smtClean="0"/>
              <a:t>Right</a:t>
            </a:r>
            <a:endParaRPr lang="en-US" sz="2400" dirty="0"/>
          </a:p>
        </p:txBody>
      </p:sp>
      <p:sp>
        <p:nvSpPr>
          <p:cNvPr id="8" name="TextBox 7"/>
          <p:cNvSpPr txBox="1"/>
          <p:nvPr/>
        </p:nvSpPr>
        <p:spPr>
          <a:xfrm>
            <a:off x="4267200" y="1764268"/>
            <a:ext cx="3556835" cy="400110"/>
          </a:xfrm>
          <a:prstGeom prst="rect">
            <a:avLst/>
          </a:prstGeom>
          <a:noFill/>
        </p:spPr>
        <p:txBody>
          <a:bodyPr wrap="square" rtlCol="0">
            <a:spAutoFit/>
          </a:bodyPr>
          <a:lstStyle/>
          <a:p>
            <a:pPr algn="ctr"/>
            <a:r>
              <a:rPr lang="en-US" sz="2000" dirty="0" smtClean="0"/>
              <a:t>Left</a:t>
            </a:r>
            <a:endParaRPr lang="en-US" sz="2400" dirty="0"/>
          </a:p>
        </p:txBody>
      </p:sp>
    </p:spTree>
    <p:extLst>
      <p:ext uri="{BB962C8B-B14F-4D97-AF65-F5344CB8AC3E}">
        <p14:creationId xmlns:p14="http://schemas.microsoft.com/office/powerpoint/2010/main" val="18960922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PET</a:t>
            </a:r>
            <a:endParaRPr lang="en-US" dirty="0">
              <a:solidFill>
                <a:schemeClr val="bg1"/>
              </a:solidFill>
            </a:endParaRPr>
          </a:p>
        </p:txBody>
      </p:sp>
      <p:pic>
        <p:nvPicPr>
          <p:cNvPr id="4" name="Content Placeholder 3"/>
          <p:cNvPicPr>
            <a:picLocks noGrp="1" noChangeAspect="1"/>
          </p:cNvPicPr>
          <p:nvPr>
            <p:ph idx="1"/>
          </p:nvPr>
        </p:nvPicPr>
        <p:blipFill rotWithShape="1">
          <a:blip r:embed="rId2"/>
          <a:srcRect l="552" t="1086" r="2006"/>
          <a:stretch/>
        </p:blipFill>
        <p:spPr>
          <a:xfrm>
            <a:off x="1488217" y="1972176"/>
            <a:ext cx="9215567" cy="3810000"/>
          </a:xfrm>
          <a:prstGeom prst="rect">
            <a:avLst/>
          </a:prstGeom>
        </p:spPr>
      </p:pic>
      <p:sp>
        <p:nvSpPr>
          <p:cNvPr id="5" name="TextBox 4"/>
          <p:cNvSpPr txBox="1"/>
          <p:nvPr/>
        </p:nvSpPr>
        <p:spPr>
          <a:xfrm>
            <a:off x="1488217" y="1436300"/>
            <a:ext cx="4531583" cy="400110"/>
          </a:xfrm>
          <a:prstGeom prst="rect">
            <a:avLst/>
          </a:prstGeom>
          <a:noFill/>
        </p:spPr>
        <p:txBody>
          <a:bodyPr wrap="square" rtlCol="0">
            <a:spAutoFit/>
          </a:bodyPr>
          <a:lstStyle/>
          <a:p>
            <a:pPr algn="ctr"/>
            <a:r>
              <a:rPr lang="en-US" sz="2000" dirty="0" smtClean="0"/>
              <a:t>Right</a:t>
            </a:r>
            <a:endParaRPr lang="en-US" dirty="0"/>
          </a:p>
        </p:txBody>
      </p:sp>
      <p:sp>
        <p:nvSpPr>
          <p:cNvPr id="6" name="TextBox 5"/>
          <p:cNvSpPr txBox="1"/>
          <p:nvPr/>
        </p:nvSpPr>
        <p:spPr>
          <a:xfrm>
            <a:off x="6019800" y="1434915"/>
            <a:ext cx="4683984" cy="400110"/>
          </a:xfrm>
          <a:prstGeom prst="rect">
            <a:avLst/>
          </a:prstGeom>
          <a:noFill/>
        </p:spPr>
        <p:txBody>
          <a:bodyPr wrap="square" rtlCol="0">
            <a:spAutoFit/>
          </a:bodyPr>
          <a:lstStyle/>
          <a:p>
            <a:pPr algn="ctr"/>
            <a:r>
              <a:rPr lang="en-US" sz="2000" dirty="0" smtClean="0"/>
              <a:t>Left</a:t>
            </a:r>
            <a:endParaRPr lang="en-US" dirty="0"/>
          </a:p>
        </p:txBody>
      </p:sp>
    </p:spTree>
    <p:extLst>
      <p:ext uri="{BB962C8B-B14F-4D97-AF65-F5344CB8AC3E}">
        <p14:creationId xmlns:p14="http://schemas.microsoft.com/office/powerpoint/2010/main" val="20327918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8382000" cy="1143000"/>
          </a:xfrm>
        </p:spPr>
        <p:txBody>
          <a:bodyPr/>
          <a:lstStyle/>
          <a:p>
            <a:r>
              <a:rPr lang="en-US" dirty="0" smtClean="0">
                <a:solidFill>
                  <a:schemeClr val="bg1"/>
                </a:solidFill>
              </a:rPr>
              <a:t>Psychological Care After the Neuropsychological Exanimation </a:t>
            </a:r>
            <a:endParaRPr lang="en-US" dirty="0">
              <a:solidFill>
                <a:schemeClr val="bg1"/>
              </a:solidFill>
            </a:endParaRPr>
          </a:p>
        </p:txBody>
      </p:sp>
      <p:sp>
        <p:nvSpPr>
          <p:cNvPr id="4" name="Content Placeholder 3"/>
          <p:cNvSpPr>
            <a:spLocks noGrp="1"/>
          </p:cNvSpPr>
          <p:nvPr>
            <p:ph idx="1"/>
          </p:nvPr>
        </p:nvSpPr>
        <p:spPr>
          <a:xfrm>
            <a:off x="1066800" y="1828801"/>
            <a:ext cx="10058400" cy="4525963"/>
          </a:xfrm>
        </p:spPr>
        <p:txBody>
          <a:bodyPr/>
          <a:lstStyle/>
          <a:p>
            <a:r>
              <a:rPr lang="en-US" dirty="0" smtClean="0"/>
              <a:t>Following the neuropsychological examination, the </a:t>
            </a:r>
            <a:r>
              <a:rPr lang="en-US" dirty="0" smtClean="0">
                <a:solidFill>
                  <a:srgbClr val="FFC000"/>
                </a:solidFill>
              </a:rPr>
              <a:t>patient thought it would be helpful to have he and his wife speak with the clinical neuropsychologist on a regular basis so his wife could better understand his clinical condition.</a:t>
            </a:r>
          </a:p>
          <a:p>
            <a:r>
              <a:rPr lang="en-US" dirty="0" smtClean="0">
                <a:solidFill>
                  <a:srgbClr val="FFC000"/>
                </a:solidFill>
              </a:rPr>
              <a:t>He was not seeking emotional support</a:t>
            </a:r>
            <a:r>
              <a:rPr lang="en-US" dirty="0">
                <a:solidFill>
                  <a:srgbClr val="FFC000"/>
                </a:solidFill>
              </a:rPr>
              <a:t>.</a:t>
            </a:r>
            <a:endParaRPr lang="en-US" dirty="0" smtClean="0">
              <a:solidFill>
                <a:srgbClr val="FFC000"/>
              </a:solidFill>
            </a:endParaRPr>
          </a:p>
          <a:p>
            <a:r>
              <a:rPr lang="en-US" dirty="0" smtClean="0"/>
              <a:t>Biweekly supportive psychotherapy sessions were initiated and have continued for three years.</a:t>
            </a:r>
            <a:endParaRPr lang="en-US" dirty="0"/>
          </a:p>
        </p:txBody>
      </p:sp>
    </p:spTree>
    <p:extLst>
      <p:ext uri="{BB962C8B-B14F-4D97-AF65-F5344CB8AC3E}">
        <p14:creationId xmlns:p14="http://schemas.microsoft.com/office/powerpoint/2010/main" val="8899353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1675" y="304800"/>
            <a:ext cx="8229600" cy="1143000"/>
          </a:xfrm>
        </p:spPr>
        <p:txBody>
          <a:bodyPr/>
          <a:lstStyle/>
          <a:p>
            <a:r>
              <a:rPr lang="en-US" dirty="0" smtClean="0">
                <a:solidFill>
                  <a:schemeClr val="bg1"/>
                </a:solidFill>
              </a:rPr>
              <a:t>Brief Summary of the Course of Psychological Care</a:t>
            </a:r>
            <a:endParaRPr lang="en-US" dirty="0">
              <a:solidFill>
                <a:schemeClr val="bg1"/>
              </a:solidFill>
            </a:endParaRPr>
          </a:p>
        </p:txBody>
      </p:sp>
      <p:sp>
        <p:nvSpPr>
          <p:cNvPr id="3" name="Content Placeholder 2"/>
          <p:cNvSpPr>
            <a:spLocks noGrp="1"/>
          </p:cNvSpPr>
          <p:nvPr>
            <p:ph idx="1"/>
          </p:nvPr>
        </p:nvSpPr>
        <p:spPr>
          <a:xfrm>
            <a:off x="1066800" y="1905000"/>
            <a:ext cx="10058400" cy="4267200"/>
          </a:xfrm>
        </p:spPr>
        <p:txBody>
          <a:bodyPr/>
          <a:lstStyle/>
          <a:p>
            <a:r>
              <a:rPr lang="en-US" dirty="0" smtClean="0"/>
              <a:t>The first few sessions were psychoeducational for the patient</a:t>
            </a:r>
            <a:r>
              <a:rPr lang="en-US" dirty="0"/>
              <a:t> </a:t>
            </a:r>
            <a:r>
              <a:rPr lang="en-US" dirty="0" smtClean="0"/>
              <a:t>and his wife. Various questions were asked about PPA.</a:t>
            </a:r>
          </a:p>
          <a:p>
            <a:r>
              <a:rPr lang="en-US" dirty="0" smtClean="0"/>
              <a:t>The patient was a very organized man and used to having consultants in his prior work.</a:t>
            </a:r>
          </a:p>
          <a:p>
            <a:r>
              <a:rPr lang="en-US" dirty="0" smtClean="0"/>
              <a:t>He wanted the neuropsychologist’s opinion regarding a number of issues including the activities of  his speech and language therapies. </a:t>
            </a:r>
          </a:p>
        </p:txBody>
      </p:sp>
    </p:spTree>
    <p:extLst>
      <p:ext uri="{BB962C8B-B14F-4D97-AF65-F5344CB8AC3E}">
        <p14:creationId xmlns:p14="http://schemas.microsoft.com/office/powerpoint/2010/main" val="1177752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33400"/>
            <a:ext cx="8229600" cy="579408"/>
          </a:xfrm>
        </p:spPr>
        <p:txBody>
          <a:bodyPr/>
          <a:lstStyle/>
          <a:p>
            <a:r>
              <a:rPr lang="en-US" dirty="0" smtClean="0">
                <a:solidFill>
                  <a:schemeClr val="bg1"/>
                </a:solidFill>
              </a:rPr>
              <a:t>The First Major Emotional Conflict</a:t>
            </a:r>
            <a:endParaRPr lang="en-US" dirty="0">
              <a:solidFill>
                <a:schemeClr val="bg1"/>
              </a:solidFill>
            </a:endParaRPr>
          </a:p>
        </p:txBody>
      </p:sp>
      <p:sp>
        <p:nvSpPr>
          <p:cNvPr id="3" name="Content Placeholder 2"/>
          <p:cNvSpPr>
            <a:spLocks noGrp="1"/>
          </p:cNvSpPr>
          <p:nvPr>
            <p:ph idx="1"/>
          </p:nvPr>
        </p:nvSpPr>
        <p:spPr>
          <a:xfrm>
            <a:off x="1066800" y="1371600"/>
            <a:ext cx="10058400" cy="4648200"/>
          </a:xfrm>
        </p:spPr>
        <p:txBody>
          <a:bodyPr/>
          <a:lstStyle/>
          <a:p>
            <a:r>
              <a:rPr lang="en-US" dirty="0" smtClean="0"/>
              <a:t>The patient overheard his wife talking with their son about a financial matter</a:t>
            </a:r>
            <a:r>
              <a:rPr lang="en-US" dirty="0"/>
              <a:t> </a:t>
            </a:r>
            <a:r>
              <a:rPr lang="en-US" dirty="0" smtClean="0"/>
              <a:t>and </a:t>
            </a:r>
            <a:r>
              <a:rPr lang="en-US" dirty="0" smtClean="0">
                <a:solidFill>
                  <a:srgbClr val="FFC000"/>
                </a:solidFill>
              </a:rPr>
              <a:t>perceived that an important financial decision was being planned without his input.</a:t>
            </a:r>
            <a:r>
              <a:rPr lang="en-US" dirty="0" smtClean="0"/>
              <a:t> He became very angry.</a:t>
            </a:r>
          </a:p>
          <a:p>
            <a:r>
              <a:rPr lang="en-US" dirty="0" smtClean="0"/>
              <a:t>He wanted to discuss this issue only when the clinical neuropsychologist/psychotherapist was present.</a:t>
            </a:r>
          </a:p>
          <a:p>
            <a:r>
              <a:rPr lang="en-US" dirty="0" smtClean="0"/>
              <a:t>Listening to what the patient and his wife reported, it was suggested to his wife that she put in writing (using brief sentences) what was being proposed. The patient should have ample time to read and re-read these notes.</a:t>
            </a:r>
          </a:p>
        </p:txBody>
      </p:sp>
    </p:spTree>
    <p:extLst>
      <p:ext uri="{BB962C8B-B14F-4D97-AF65-F5344CB8AC3E}">
        <p14:creationId xmlns:p14="http://schemas.microsoft.com/office/powerpoint/2010/main" val="2223903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Disclaimers</a:t>
            </a:r>
            <a:endParaRPr lang="en-US" dirty="0">
              <a:solidFill>
                <a:schemeClr val="bg1"/>
              </a:solidFill>
            </a:endParaRPr>
          </a:p>
        </p:txBody>
      </p:sp>
      <p:sp>
        <p:nvSpPr>
          <p:cNvPr id="3" name="Content Placeholder 2"/>
          <p:cNvSpPr>
            <a:spLocks noGrp="1"/>
          </p:cNvSpPr>
          <p:nvPr>
            <p:ph idx="1"/>
          </p:nvPr>
        </p:nvSpPr>
        <p:spPr>
          <a:xfrm>
            <a:off x="1066800" y="1600201"/>
            <a:ext cx="10058400" cy="4525963"/>
          </a:xfrm>
        </p:spPr>
        <p:txBody>
          <a:bodyPr/>
          <a:lstStyle/>
          <a:p>
            <a:r>
              <a:rPr lang="en-US" dirty="0" smtClean="0"/>
              <a:t>No financial or conflicts of interest to disclose regarding this presentation.</a:t>
            </a:r>
          </a:p>
          <a:p>
            <a:r>
              <a:rPr lang="en-US" dirty="0" smtClean="0"/>
              <a:t>However, many important details regarding the psychological care of the person to be described had to be omitted in light of the time allotted for this presentation. </a:t>
            </a:r>
          </a:p>
          <a:p>
            <a:r>
              <a:rPr lang="en-US" dirty="0" smtClean="0"/>
              <a:t>Written and verbal authorization to discuss this case was provided by both the patient and his spouse.  </a:t>
            </a:r>
            <a:endParaRPr lang="en-US" dirty="0"/>
          </a:p>
        </p:txBody>
      </p:sp>
    </p:spTree>
    <p:extLst>
      <p:ext uri="{BB962C8B-B14F-4D97-AF65-F5344CB8AC3E}">
        <p14:creationId xmlns:p14="http://schemas.microsoft.com/office/powerpoint/2010/main" val="11688009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10972800" cy="884238"/>
          </a:xfrm>
        </p:spPr>
        <p:txBody>
          <a:bodyPr/>
          <a:lstStyle/>
          <a:p>
            <a:r>
              <a:rPr lang="en-US" dirty="0" smtClean="0">
                <a:solidFill>
                  <a:schemeClr val="bg1"/>
                </a:solidFill>
              </a:rPr>
              <a:t>The First Major Emotional Conflict: Continued</a:t>
            </a:r>
            <a:endParaRPr lang="en-US" dirty="0">
              <a:solidFill>
                <a:schemeClr val="bg1"/>
              </a:solidFill>
            </a:endParaRPr>
          </a:p>
        </p:txBody>
      </p:sp>
      <p:sp>
        <p:nvSpPr>
          <p:cNvPr id="3" name="Content Placeholder 2"/>
          <p:cNvSpPr>
            <a:spLocks noGrp="1"/>
          </p:cNvSpPr>
          <p:nvPr>
            <p:ph idx="1"/>
          </p:nvPr>
        </p:nvSpPr>
        <p:spPr>
          <a:xfrm>
            <a:off x="1066800" y="1570037"/>
            <a:ext cx="10058400" cy="4525963"/>
          </a:xfrm>
        </p:spPr>
        <p:txBody>
          <a:bodyPr/>
          <a:lstStyle/>
          <a:p>
            <a:r>
              <a:rPr lang="en-US" dirty="0" smtClean="0"/>
              <a:t>It was also suggested that the background information concerning this financial situation be summarized in a similar manner.</a:t>
            </a:r>
          </a:p>
          <a:p>
            <a:r>
              <a:rPr lang="en-US" dirty="0" smtClean="0"/>
              <a:t>The clinical neuropsychologist/psychotherapist agreed to meet with them conjointly if either one felt it was necessary after doing what was suggested.</a:t>
            </a:r>
          </a:p>
          <a:p>
            <a:r>
              <a:rPr lang="en-US" dirty="0" smtClean="0"/>
              <a:t>This intervention was helpful, and the situation resolved without the therapist’s further input.</a:t>
            </a:r>
          </a:p>
          <a:p>
            <a:r>
              <a:rPr lang="en-US" dirty="0" smtClean="0"/>
              <a:t>A therapeutic alliance was being established.</a:t>
            </a:r>
            <a:endParaRPr lang="en-US" dirty="0"/>
          </a:p>
        </p:txBody>
      </p:sp>
    </p:spTree>
    <p:extLst>
      <p:ext uri="{BB962C8B-B14F-4D97-AF65-F5344CB8AC3E}">
        <p14:creationId xmlns:p14="http://schemas.microsoft.com/office/powerpoint/2010/main" val="19824587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457200"/>
            <a:ext cx="8839200" cy="990600"/>
          </a:xfrm>
        </p:spPr>
        <p:txBody>
          <a:bodyPr/>
          <a:lstStyle/>
          <a:p>
            <a:r>
              <a:rPr lang="en-US" dirty="0" smtClean="0">
                <a:solidFill>
                  <a:schemeClr val="bg1"/>
                </a:solidFill>
              </a:rPr>
              <a:t>The Second Major Emotional Conflict</a:t>
            </a:r>
            <a:endParaRPr lang="en-US" dirty="0">
              <a:solidFill>
                <a:schemeClr val="bg1"/>
              </a:solidFill>
            </a:endParaRPr>
          </a:p>
        </p:txBody>
      </p:sp>
      <p:sp>
        <p:nvSpPr>
          <p:cNvPr id="3" name="Content Placeholder 2"/>
          <p:cNvSpPr>
            <a:spLocks noGrp="1"/>
          </p:cNvSpPr>
          <p:nvPr>
            <p:ph idx="1"/>
          </p:nvPr>
        </p:nvSpPr>
        <p:spPr>
          <a:xfrm>
            <a:off x="1066800" y="1570038"/>
            <a:ext cx="10058400" cy="4754562"/>
          </a:xfrm>
        </p:spPr>
        <p:txBody>
          <a:bodyPr/>
          <a:lstStyle/>
          <a:p>
            <a:r>
              <a:rPr lang="en-US" dirty="0" smtClean="0"/>
              <a:t>The patient owned several private firearms.</a:t>
            </a:r>
          </a:p>
          <a:p>
            <a:r>
              <a:rPr lang="en-US" dirty="0" smtClean="0"/>
              <a:t>His wife was concerned she did not know the location of one of the guns</a:t>
            </a:r>
            <a:r>
              <a:rPr lang="en-US" dirty="0"/>
              <a:t> </a:t>
            </a:r>
            <a:r>
              <a:rPr lang="en-US" dirty="0" smtClean="0"/>
              <a:t>and wanted her husband to relinquish the firearm.</a:t>
            </a:r>
          </a:p>
          <a:p>
            <a:r>
              <a:rPr lang="en-US" dirty="0" smtClean="0"/>
              <a:t>The patient </a:t>
            </a:r>
            <a:r>
              <a:rPr lang="en-US" dirty="0" smtClean="0">
                <a:solidFill>
                  <a:srgbClr val="FFC000"/>
                </a:solidFill>
              </a:rPr>
              <a:t>became very angry, feeling that his wife was needlessly trying to control him. </a:t>
            </a:r>
          </a:p>
          <a:p>
            <a:r>
              <a:rPr lang="en-US" dirty="0" smtClean="0"/>
              <a:t>The therapist encouraged the patient’s wife to clarify her concerns in a supportive and respectful manner.</a:t>
            </a:r>
          </a:p>
          <a:p>
            <a:r>
              <a:rPr lang="en-US" dirty="0" smtClean="0"/>
              <a:t>She did this, and the situation de-escalated. He informed her of the location of the firearm.</a:t>
            </a:r>
            <a:endParaRPr lang="en-US" dirty="0"/>
          </a:p>
        </p:txBody>
      </p:sp>
    </p:spTree>
    <p:extLst>
      <p:ext uri="{BB962C8B-B14F-4D97-AF65-F5344CB8AC3E}">
        <p14:creationId xmlns:p14="http://schemas.microsoft.com/office/powerpoint/2010/main" val="26646683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p>
            <a:r>
              <a:rPr lang="en-US" dirty="0" smtClean="0">
                <a:solidFill>
                  <a:schemeClr val="bg1"/>
                </a:solidFill>
              </a:rPr>
              <a:t>The Second Major Emotional Conflict: Continued</a:t>
            </a:r>
            <a:endParaRPr lang="en-US" dirty="0">
              <a:solidFill>
                <a:schemeClr val="bg1"/>
              </a:solidFill>
            </a:endParaRPr>
          </a:p>
        </p:txBody>
      </p:sp>
      <p:sp>
        <p:nvSpPr>
          <p:cNvPr id="3" name="Content Placeholder 2"/>
          <p:cNvSpPr>
            <a:spLocks noGrp="1"/>
          </p:cNvSpPr>
          <p:nvPr>
            <p:ph idx="1"/>
          </p:nvPr>
        </p:nvSpPr>
        <p:spPr>
          <a:xfrm>
            <a:off x="1066800" y="1676401"/>
            <a:ext cx="10058400" cy="4267201"/>
          </a:xfrm>
        </p:spPr>
        <p:txBody>
          <a:bodyPr/>
          <a:lstStyle/>
          <a:p>
            <a:r>
              <a:rPr lang="en-US" dirty="0" smtClean="0"/>
              <a:t>The firearm was not relinquished. The patient was not impulsive and had expert knowledge in knowing how to use the firearm safely.</a:t>
            </a:r>
          </a:p>
          <a:p>
            <a:r>
              <a:rPr lang="en-US" dirty="0" smtClean="0"/>
              <a:t>The patient’s wife expressed no concern about her safety.</a:t>
            </a:r>
          </a:p>
          <a:p>
            <a:r>
              <a:rPr lang="en-US" dirty="0" smtClean="0"/>
              <a:t>A calculated risk was taken to support the patient’s decision to keep the firearm. </a:t>
            </a:r>
          </a:p>
          <a:p>
            <a:r>
              <a:rPr lang="en-US" dirty="0" smtClean="0">
                <a:solidFill>
                  <a:srgbClr val="FFC000"/>
                </a:solidFill>
              </a:rPr>
              <a:t>The patient experienced that his opinion</a:t>
            </a:r>
            <a:r>
              <a:rPr lang="en-US" dirty="0" smtClean="0"/>
              <a:t> </a:t>
            </a:r>
            <a:r>
              <a:rPr lang="en-US" dirty="0" smtClean="0">
                <a:solidFill>
                  <a:srgbClr val="FFC000"/>
                </a:solidFill>
              </a:rPr>
              <a:t>mattered</a:t>
            </a:r>
            <a:r>
              <a:rPr lang="en-US" dirty="0" smtClean="0"/>
              <a:t>. This was crucial in further building a therapeutic alliance.</a:t>
            </a:r>
            <a:endParaRPr lang="en-US" dirty="0"/>
          </a:p>
        </p:txBody>
      </p:sp>
    </p:spTree>
    <p:extLst>
      <p:ext uri="{BB962C8B-B14F-4D97-AF65-F5344CB8AC3E}">
        <p14:creationId xmlns:p14="http://schemas.microsoft.com/office/powerpoint/2010/main" val="41912726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1401762"/>
          </a:xfrm>
        </p:spPr>
        <p:txBody>
          <a:bodyPr/>
          <a:lstStyle/>
          <a:p>
            <a:r>
              <a:rPr lang="en-US" dirty="0" smtClean="0">
                <a:solidFill>
                  <a:schemeClr val="bg1"/>
                </a:solidFill>
              </a:rPr>
              <a:t>Summary of Activities Prior to the Third Major Emotion Conflict</a:t>
            </a:r>
            <a:endParaRPr lang="en-US" dirty="0">
              <a:solidFill>
                <a:schemeClr val="bg1"/>
              </a:solidFill>
            </a:endParaRPr>
          </a:p>
        </p:txBody>
      </p:sp>
      <p:sp>
        <p:nvSpPr>
          <p:cNvPr id="3" name="Content Placeholder 2"/>
          <p:cNvSpPr>
            <a:spLocks noGrp="1"/>
          </p:cNvSpPr>
          <p:nvPr>
            <p:ph idx="1"/>
          </p:nvPr>
        </p:nvSpPr>
        <p:spPr>
          <a:xfrm>
            <a:off x="1066800" y="1828800"/>
            <a:ext cx="10058400" cy="4373564"/>
          </a:xfrm>
        </p:spPr>
        <p:txBody>
          <a:bodyPr/>
          <a:lstStyle/>
          <a:p>
            <a:r>
              <a:rPr lang="en-US" dirty="0" smtClean="0"/>
              <a:t>Following the successful management of two episodes of intense anger, therapy sessions varied in content. Sessions were often divided, so that the patient and his wife had private time to discuss their individual issues and questions.</a:t>
            </a:r>
          </a:p>
          <a:p>
            <a:r>
              <a:rPr lang="en-US" dirty="0" smtClean="0"/>
              <a:t>The patient was encouraged to review his personal history, including work history and ongoing friendships. He provided a book on Viet Nam, which had personal relevance to him. It was read and discussed. </a:t>
            </a:r>
            <a:endParaRPr lang="en-US" dirty="0"/>
          </a:p>
        </p:txBody>
      </p:sp>
    </p:spTree>
    <p:extLst>
      <p:ext uri="{BB962C8B-B14F-4D97-AF65-F5344CB8AC3E}">
        <p14:creationId xmlns:p14="http://schemas.microsoft.com/office/powerpoint/2010/main" val="14763689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33400"/>
            <a:ext cx="8229600" cy="990600"/>
          </a:xfrm>
        </p:spPr>
        <p:txBody>
          <a:bodyPr/>
          <a:lstStyle/>
          <a:p>
            <a:r>
              <a:rPr lang="en-US" dirty="0" smtClean="0">
                <a:solidFill>
                  <a:schemeClr val="bg1"/>
                </a:solidFill>
              </a:rPr>
              <a:t>Summary of Activities: Continued</a:t>
            </a:r>
            <a:endParaRPr lang="en-US" dirty="0">
              <a:solidFill>
                <a:schemeClr val="bg1"/>
              </a:solidFill>
            </a:endParaRPr>
          </a:p>
        </p:txBody>
      </p:sp>
      <p:sp>
        <p:nvSpPr>
          <p:cNvPr id="3" name="Content Placeholder 2"/>
          <p:cNvSpPr>
            <a:spLocks noGrp="1"/>
          </p:cNvSpPr>
          <p:nvPr>
            <p:ph idx="1"/>
          </p:nvPr>
        </p:nvSpPr>
        <p:spPr>
          <a:xfrm>
            <a:off x="1066800" y="1676400"/>
            <a:ext cx="10058400" cy="4298832"/>
          </a:xfrm>
        </p:spPr>
        <p:txBody>
          <a:bodyPr/>
          <a:lstStyle/>
          <a:p>
            <a:r>
              <a:rPr lang="en-US" dirty="0" smtClean="0"/>
              <a:t>Patient’s psychosocial history revealed a relationship with his father that was </a:t>
            </a:r>
            <a:r>
              <a:rPr lang="en-US" u="sng" dirty="0" smtClean="0"/>
              <a:t>not </a:t>
            </a:r>
            <a:r>
              <a:rPr lang="en-US" dirty="0" smtClean="0"/>
              <a:t>supportive. In his adult work life, he often sought out support and guidance from men whom he looked up to and viewed as an authority in different areas.</a:t>
            </a:r>
          </a:p>
          <a:p>
            <a:r>
              <a:rPr lang="en-US" dirty="0" smtClean="0"/>
              <a:t>The patient viewed his older male therapist as authority in neuropsychology, who fostered his autonomy and was interested in what he had to say.</a:t>
            </a:r>
            <a:endParaRPr lang="en-US" sz="2400" dirty="0"/>
          </a:p>
        </p:txBody>
      </p:sp>
    </p:spTree>
    <p:extLst>
      <p:ext uri="{BB962C8B-B14F-4D97-AF65-F5344CB8AC3E}">
        <p14:creationId xmlns:p14="http://schemas.microsoft.com/office/powerpoint/2010/main" val="14759147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dirty="0" smtClean="0">
                <a:solidFill>
                  <a:schemeClr val="bg1"/>
                </a:solidFill>
              </a:rPr>
              <a:t>Summary of Activities: Continued</a:t>
            </a:r>
            <a:endParaRPr lang="en-US" dirty="0">
              <a:solidFill>
                <a:schemeClr val="bg1"/>
              </a:solidFill>
            </a:endParaRPr>
          </a:p>
        </p:txBody>
      </p:sp>
      <p:sp>
        <p:nvSpPr>
          <p:cNvPr id="3" name="Content Placeholder 2"/>
          <p:cNvSpPr>
            <a:spLocks noGrp="1"/>
          </p:cNvSpPr>
          <p:nvPr>
            <p:ph idx="1"/>
          </p:nvPr>
        </p:nvSpPr>
        <p:spPr>
          <a:xfrm>
            <a:off x="1066800" y="1524001"/>
            <a:ext cx="10058400" cy="4525963"/>
          </a:xfrm>
        </p:spPr>
        <p:txBody>
          <a:bodyPr/>
          <a:lstStyle/>
          <a:p>
            <a:r>
              <a:rPr lang="en-US" dirty="0" smtClean="0"/>
              <a:t>During one psychotherapy session, </a:t>
            </a:r>
            <a:r>
              <a:rPr lang="en-US" dirty="0" smtClean="0">
                <a:solidFill>
                  <a:srgbClr val="FFC000"/>
                </a:solidFill>
              </a:rPr>
              <a:t>the patient mentioned that he and his wife slept in separate bedrooms</a:t>
            </a:r>
            <a:r>
              <a:rPr lang="en-US" dirty="0" smtClean="0"/>
              <a:t>. </a:t>
            </a:r>
            <a:r>
              <a:rPr lang="en-US" dirty="0"/>
              <a:t>R</a:t>
            </a:r>
            <a:r>
              <a:rPr lang="en-US" dirty="0" smtClean="0"/>
              <a:t>eportedly this was done to help his wife have a restful night sleep.</a:t>
            </a:r>
          </a:p>
          <a:p>
            <a:r>
              <a:rPr lang="en-US" dirty="0" smtClean="0"/>
              <a:t>He missed having sexual contact with his wife.</a:t>
            </a:r>
          </a:p>
          <a:p>
            <a:r>
              <a:rPr lang="en-US" dirty="0" smtClean="0"/>
              <a:t>He </a:t>
            </a:r>
            <a:r>
              <a:rPr lang="en-US" dirty="0" smtClean="0">
                <a:solidFill>
                  <a:srgbClr val="FFC000"/>
                </a:solidFill>
              </a:rPr>
              <a:t>accepted the situation, however, without protest in order to avoid conflict. </a:t>
            </a:r>
          </a:p>
          <a:p>
            <a:r>
              <a:rPr lang="en-US" dirty="0" smtClean="0"/>
              <a:t>His wife later commented that her husband “would suffer in silence” over an issue and then later explode.</a:t>
            </a:r>
          </a:p>
        </p:txBody>
      </p:sp>
    </p:spTree>
    <p:extLst>
      <p:ext uri="{BB962C8B-B14F-4D97-AF65-F5344CB8AC3E}">
        <p14:creationId xmlns:p14="http://schemas.microsoft.com/office/powerpoint/2010/main" val="9542522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8229600" cy="685800"/>
          </a:xfrm>
        </p:spPr>
        <p:txBody>
          <a:bodyPr/>
          <a:lstStyle/>
          <a:p>
            <a:r>
              <a:rPr lang="en-US" dirty="0" smtClean="0">
                <a:solidFill>
                  <a:schemeClr val="bg1"/>
                </a:solidFill>
              </a:rPr>
              <a:t>Summary of Activities: Continued</a:t>
            </a:r>
            <a:endParaRPr lang="en-US" dirty="0">
              <a:solidFill>
                <a:schemeClr val="bg1"/>
              </a:solidFill>
            </a:endParaRPr>
          </a:p>
        </p:txBody>
      </p:sp>
      <p:sp>
        <p:nvSpPr>
          <p:cNvPr id="3" name="Content Placeholder 2"/>
          <p:cNvSpPr>
            <a:spLocks noGrp="1"/>
          </p:cNvSpPr>
          <p:nvPr>
            <p:ph idx="1"/>
          </p:nvPr>
        </p:nvSpPr>
        <p:spPr>
          <a:xfrm>
            <a:off x="1066800" y="1676400"/>
            <a:ext cx="10058400" cy="4525963"/>
          </a:xfrm>
        </p:spPr>
        <p:txBody>
          <a:bodyPr/>
          <a:lstStyle/>
          <a:p>
            <a:r>
              <a:rPr lang="en-US" dirty="0" smtClean="0"/>
              <a:t>The patient’s language functions deteriorated quite notably over a two year period of time, including a clear breakdown in sematic memory (e.g. What does 4</a:t>
            </a:r>
            <a:r>
              <a:rPr lang="en-US" baseline="30000" dirty="0" smtClean="0"/>
              <a:t>th</a:t>
            </a:r>
            <a:r>
              <a:rPr lang="en-US" dirty="0" smtClean="0"/>
              <a:t> of July refer to?).</a:t>
            </a:r>
          </a:p>
          <a:p>
            <a:r>
              <a:rPr lang="en-US" dirty="0" smtClean="0"/>
              <a:t>The patient’s wife began looking into adult day care centers and long term residential centers as she observed her husband’s decline.</a:t>
            </a:r>
          </a:p>
          <a:p>
            <a:r>
              <a:rPr lang="en-US" dirty="0" smtClean="0"/>
              <a:t>She found a center that her husband enjoyed attending three days a week.</a:t>
            </a:r>
            <a:endParaRPr lang="en-US" dirty="0"/>
          </a:p>
        </p:txBody>
      </p:sp>
    </p:spTree>
    <p:extLst>
      <p:ext uri="{BB962C8B-B14F-4D97-AF65-F5344CB8AC3E}">
        <p14:creationId xmlns:p14="http://schemas.microsoft.com/office/powerpoint/2010/main" val="29341022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57200"/>
            <a:ext cx="8229600" cy="762000"/>
          </a:xfrm>
        </p:spPr>
        <p:txBody>
          <a:bodyPr/>
          <a:lstStyle/>
          <a:p>
            <a:r>
              <a:rPr lang="en-US" dirty="0" smtClean="0">
                <a:solidFill>
                  <a:schemeClr val="bg1"/>
                </a:solidFill>
              </a:rPr>
              <a:t>The Third Major Emotional Conflict</a:t>
            </a:r>
            <a:endParaRPr lang="en-US" dirty="0">
              <a:solidFill>
                <a:schemeClr val="bg1"/>
              </a:solidFill>
            </a:endParaRPr>
          </a:p>
        </p:txBody>
      </p:sp>
      <p:sp>
        <p:nvSpPr>
          <p:cNvPr id="3" name="Content Placeholder 2"/>
          <p:cNvSpPr>
            <a:spLocks noGrp="1"/>
          </p:cNvSpPr>
          <p:nvPr>
            <p:ph idx="1"/>
          </p:nvPr>
        </p:nvSpPr>
        <p:spPr>
          <a:xfrm>
            <a:off x="1066800" y="1600201"/>
            <a:ext cx="10058400" cy="4525963"/>
          </a:xfrm>
        </p:spPr>
        <p:txBody>
          <a:bodyPr/>
          <a:lstStyle/>
          <a:p>
            <a:r>
              <a:rPr lang="en-US" dirty="0" smtClean="0"/>
              <a:t>A few months after attending the adult day care center, the patient’s wife reported her husband was becoming increasingly irritable, with episodes of yelling and intense anger at home.</a:t>
            </a:r>
          </a:p>
          <a:p>
            <a:r>
              <a:rPr lang="en-US" dirty="0" smtClean="0"/>
              <a:t>Staff at the adult day care center reported no episodes of agitated or irritable behavior.</a:t>
            </a:r>
          </a:p>
          <a:p>
            <a:r>
              <a:rPr lang="en-US" dirty="0" smtClean="0"/>
              <a:t>The patient’s wife wanted guidance in handling this issue. She was encouraged to first talk to her husband about this privately.</a:t>
            </a:r>
            <a:endParaRPr lang="en-US" dirty="0"/>
          </a:p>
        </p:txBody>
      </p:sp>
    </p:spTree>
    <p:extLst>
      <p:ext uri="{BB962C8B-B14F-4D97-AF65-F5344CB8AC3E}">
        <p14:creationId xmlns:p14="http://schemas.microsoft.com/office/powerpoint/2010/main" val="108018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10972800" cy="884238"/>
          </a:xfrm>
        </p:spPr>
        <p:txBody>
          <a:bodyPr/>
          <a:lstStyle/>
          <a:p>
            <a:r>
              <a:rPr lang="en-US" dirty="0" smtClean="0">
                <a:solidFill>
                  <a:schemeClr val="bg1"/>
                </a:solidFill>
              </a:rPr>
              <a:t>The Third Major Emotional Conflict: Continued</a:t>
            </a:r>
            <a:endParaRPr lang="en-US" dirty="0">
              <a:solidFill>
                <a:schemeClr val="bg1"/>
              </a:solidFill>
            </a:endParaRPr>
          </a:p>
        </p:txBody>
      </p:sp>
      <p:sp>
        <p:nvSpPr>
          <p:cNvPr id="3" name="Content Placeholder 2"/>
          <p:cNvSpPr>
            <a:spLocks noGrp="1"/>
          </p:cNvSpPr>
          <p:nvPr>
            <p:ph idx="1"/>
          </p:nvPr>
        </p:nvSpPr>
        <p:spPr>
          <a:xfrm>
            <a:off x="1066800" y="1600200"/>
            <a:ext cx="10058400" cy="4267200"/>
          </a:xfrm>
        </p:spPr>
        <p:txBody>
          <a:bodyPr/>
          <a:lstStyle/>
          <a:p>
            <a:r>
              <a:rPr lang="en-US" dirty="0" smtClean="0">
                <a:solidFill>
                  <a:srgbClr val="FFC000"/>
                </a:solidFill>
              </a:rPr>
              <a:t>The patient stated to his wife that he did not like the way she speaks to him</a:t>
            </a:r>
            <a:r>
              <a:rPr lang="en-US" dirty="0" smtClean="0"/>
              <a:t>. She responded that she always communicated in a direct (not necessarily soothing) manner through out their marriage. What had changed?</a:t>
            </a:r>
          </a:p>
          <a:p>
            <a:r>
              <a:rPr lang="en-US" dirty="0" smtClean="0"/>
              <a:t>The patient earlier noted that he enjoying speaking with a </a:t>
            </a:r>
            <a:r>
              <a:rPr lang="en-US" dirty="0" smtClean="0">
                <a:solidFill>
                  <a:srgbClr val="FFC000"/>
                </a:solidFill>
              </a:rPr>
              <a:t>fellow female patient </a:t>
            </a:r>
            <a:r>
              <a:rPr lang="en-US" dirty="0" smtClean="0"/>
              <a:t>at the adult day care center whom he had much in common and </a:t>
            </a:r>
            <a:r>
              <a:rPr lang="en-US" dirty="0" smtClean="0">
                <a:solidFill>
                  <a:srgbClr val="FFC000"/>
                </a:solidFill>
              </a:rPr>
              <a:t>felt he was helping her (i.e. a regained sense of being valued, dignity and meaning).</a:t>
            </a:r>
            <a:endParaRPr lang="en-US" dirty="0">
              <a:solidFill>
                <a:srgbClr val="FFC000"/>
              </a:solidFill>
            </a:endParaRPr>
          </a:p>
        </p:txBody>
      </p:sp>
    </p:spTree>
    <p:extLst>
      <p:ext uri="{BB962C8B-B14F-4D97-AF65-F5344CB8AC3E}">
        <p14:creationId xmlns:p14="http://schemas.microsoft.com/office/powerpoint/2010/main" val="37736788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p>
            <a:r>
              <a:rPr lang="en-US" dirty="0" smtClean="0">
                <a:solidFill>
                  <a:schemeClr val="bg1"/>
                </a:solidFill>
              </a:rPr>
              <a:t>The Third Major Emotional Conflict: Continued</a:t>
            </a:r>
            <a:endParaRPr lang="en-US" dirty="0">
              <a:solidFill>
                <a:schemeClr val="bg1"/>
              </a:solidFill>
            </a:endParaRPr>
          </a:p>
        </p:txBody>
      </p:sp>
      <p:sp>
        <p:nvSpPr>
          <p:cNvPr id="3" name="Content Placeholder 2"/>
          <p:cNvSpPr>
            <a:spLocks noGrp="1"/>
          </p:cNvSpPr>
          <p:nvPr>
            <p:ph idx="1"/>
          </p:nvPr>
        </p:nvSpPr>
        <p:spPr>
          <a:xfrm>
            <a:off x="1066800" y="1600201"/>
            <a:ext cx="10058400" cy="4525963"/>
          </a:xfrm>
        </p:spPr>
        <p:txBody>
          <a:bodyPr/>
          <a:lstStyle/>
          <a:p>
            <a:r>
              <a:rPr lang="en-US" dirty="0" smtClean="0"/>
              <a:t>Several weeks later, while on vacation, the </a:t>
            </a:r>
            <a:r>
              <a:rPr lang="en-US" dirty="0" smtClean="0">
                <a:solidFill>
                  <a:srgbClr val="FFC000"/>
                </a:solidFill>
              </a:rPr>
              <a:t>patient abruptly announced to his wife he wanted a divorce</a:t>
            </a:r>
            <a:r>
              <a:rPr lang="en-US" dirty="0" smtClean="0"/>
              <a:t>. He had met another woman whom he loved. He would move out of the house and marry her. </a:t>
            </a:r>
            <a:endParaRPr lang="en-US" dirty="0"/>
          </a:p>
          <a:p>
            <a:r>
              <a:rPr lang="en-US" dirty="0" smtClean="0"/>
              <a:t>His wife, of course, was shocked and angry with this declaration from her husband.</a:t>
            </a:r>
          </a:p>
          <a:p>
            <a:r>
              <a:rPr lang="en-US" dirty="0" smtClean="0"/>
              <a:t>She contacted the psychotherapist (who was also on vacation) in panic. What should be done?</a:t>
            </a:r>
          </a:p>
        </p:txBody>
      </p:sp>
    </p:spTree>
    <p:extLst>
      <p:ext uri="{BB962C8B-B14F-4D97-AF65-F5344CB8AC3E}">
        <p14:creationId xmlns:p14="http://schemas.microsoft.com/office/powerpoint/2010/main" val="26169368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Purpose of this Presentation</a:t>
            </a:r>
            <a:endParaRPr lang="en-US" dirty="0">
              <a:solidFill>
                <a:schemeClr val="bg1"/>
              </a:solidFill>
            </a:endParaRPr>
          </a:p>
        </p:txBody>
      </p:sp>
      <p:sp>
        <p:nvSpPr>
          <p:cNvPr id="3" name="Content Placeholder 2"/>
          <p:cNvSpPr>
            <a:spLocks noGrp="1"/>
          </p:cNvSpPr>
          <p:nvPr>
            <p:ph idx="1"/>
          </p:nvPr>
        </p:nvSpPr>
        <p:spPr>
          <a:xfrm>
            <a:off x="1066800" y="1524000"/>
            <a:ext cx="10058400" cy="4480560"/>
          </a:xfrm>
        </p:spPr>
        <p:txBody>
          <a:bodyPr/>
          <a:lstStyle/>
          <a:p>
            <a:r>
              <a:rPr lang="en-US" dirty="0" smtClean="0"/>
              <a:t>To bring attention to the need to provide supportive psychotherapy for some persons with PPA throughout the course of their illness.</a:t>
            </a:r>
          </a:p>
          <a:p>
            <a:r>
              <a:rPr lang="en-US" dirty="0" smtClean="0"/>
              <a:t>To briefly describe two predictable interpersonal problems which can emerge when language functions are significantly impaired.</a:t>
            </a:r>
          </a:p>
          <a:p>
            <a:r>
              <a:rPr lang="en-US" dirty="0" smtClean="0"/>
              <a:t>To illustrate how these problems can be meaningfully managed by providing </a:t>
            </a:r>
            <a:r>
              <a:rPr lang="en-US" dirty="0" err="1" smtClean="0"/>
              <a:t>neuropsychologically</a:t>
            </a:r>
            <a:r>
              <a:rPr lang="en-US" dirty="0" smtClean="0"/>
              <a:t> informed and psychodynamically sensitive interventions.</a:t>
            </a:r>
            <a:endParaRPr lang="en-US" dirty="0"/>
          </a:p>
        </p:txBody>
      </p:sp>
    </p:spTree>
    <p:extLst>
      <p:ext uri="{BB962C8B-B14F-4D97-AF65-F5344CB8AC3E}">
        <p14:creationId xmlns:p14="http://schemas.microsoft.com/office/powerpoint/2010/main" val="22817750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p>
            <a:r>
              <a:rPr lang="en-US" dirty="0" smtClean="0">
                <a:solidFill>
                  <a:schemeClr val="bg1"/>
                </a:solidFill>
              </a:rPr>
              <a:t>The Third Major Emotional Conflict: Continued</a:t>
            </a:r>
            <a:endParaRPr lang="en-US" dirty="0">
              <a:solidFill>
                <a:schemeClr val="bg1"/>
              </a:solidFill>
            </a:endParaRPr>
          </a:p>
        </p:txBody>
      </p:sp>
      <p:sp>
        <p:nvSpPr>
          <p:cNvPr id="3" name="Content Placeholder 2"/>
          <p:cNvSpPr>
            <a:spLocks noGrp="1"/>
          </p:cNvSpPr>
          <p:nvPr>
            <p:ph idx="1"/>
          </p:nvPr>
        </p:nvSpPr>
        <p:spPr>
          <a:xfrm>
            <a:off x="1066800" y="1524000"/>
            <a:ext cx="10058400" cy="4648200"/>
          </a:xfrm>
        </p:spPr>
        <p:txBody>
          <a:bodyPr/>
          <a:lstStyle/>
          <a:p>
            <a:r>
              <a:rPr lang="en-US" dirty="0" smtClean="0"/>
              <a:t>The therapist asked the wife to tell her husband to please not purse any action until they met. He agreed but stated that the therapist would not change his mind.</a:t>
            </a:r>
          </a:p>
          <a:p>
            <a:r>
              <a:rPr lang="en-US" dirty="0" smtClean="0"/>
              <a:t>Upon returning from vacation, the therapist met with the patient who showed no empathy for his wife’s reaction (a common feature of PPA?)</a:t>
            </a:r>
          </a:p>
          <a:p>
            <a:r>
              <a:rPr lang="en-US" dirty="0" smtClean="0">
                <a:solidFill>
                  <a:srgbClr val="FFC000"/>
                </a:solidFill>
              </a:rPr>
              <a:t>He was adamant that he loved this other woman and she loved him. However, he had no clear plan of action</a:t>
            </a:r>
            <a:r>
              <a:rPr lang="en-US" dirty="0">
                <a:solidFill>
                  <a:srgbClr val="FFC000"/>
                </a:solidFill>
              </a:rPr>
              <a:t> </a:t>
            </a:r>
            <a:r>
              <a:rPr lang="en-US" dirty="0" smtClean="0">
                <a:solidFill>
                  <a:srgbClr val="FFC000"/>
                </a:solidFill>
              </a:rPr>
              <a:t>for moving out or steps to take to initiate a divorce. </a:t>
            </a:r>
            <a:endParaRPr lang="en-US" dirty="0">
              <a:solidFill>
                <a:srgbClr val="FFC000"/>
              </a:solidFill>
            </a:endParaRPr>
          </a:p>
        </p:txBody>
      </p:sp>
    </p:spTree>
    <p:extLst>
      <p:ext uri="{BB962C8B-B14F-4D97-AF65-F5344CB8AC3E}">
        <p14:creationId xmlns:p14="http://schemas.microsoft.com/office/powerpoint/2010/main" val="16012453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10058400" cy="1066800"/>
          </a:xfrm>
        </p:spPr>
        <p:txBody>
          <a:bodyPr/>
          <a:lstStyle/>
          <a:p>
            <a:r>
              <a:rPr lang="en-US" sz="3400" dirty="0" smtClean="0">
                <a:solidFill>
                  <a:schemeClr val="bg1"/>
                </a:solidFill>
              </a:rPr>
              <a:t>The Third Major Emotional Conflict: Continued</a:t>
            </a:r>
            <a:endParaRPr lang="en-US" sz="3400" dirty="0">
              <a:solidFill>
                <a:schemeClr val="bg1"/>
              </a:solidFill>
            </a:endParaRPr>
          </a:p>
        </p:txBody>
      </p:sp>
      <p:sp>
        <p:nvSpPr>
          <p:cNvPr id="3" name="Content Placeholder 2"/>
          <p:cNvSpPr>
            <a:spLocks noGrp="1"/>
          </p:cNvSpPr>
          <p:nvPr>
            <p:ph idx="1"/>
          </p:nvPr>
        </p:nvSpPr>
        <p:spPr>
          <a:xfrm>
            <a:off x="1066800" y="1689369"/>
            <a:ext cx="10058400" cy="4178031"/>
          </a:xfrm>
        </p:spPr>
        <p:txBody>
          <a:bodyPr/>
          <a:lstStyle/>
          <a:p>
            <a:r>
              <a:rPr lang="en-US" dirty="0" smtClean="0"/>
              <a:t>The therapist visited the adult care center. </a:t>
            </a:r>
          </a:p>
          <a:p>
            <a:r>
              <a:rPr lang="en-US" dirty="0" smtClean="0"/>
              <a:t>No unusual or inappropriate behaviors were observed. The female friend would, on occasion however, touch his arm when asking to use the scissors next to him.</a:t>
            </a:r>
          </a:p>
          <a:p>
            <a:r>
              <a:rPr lang="en-US" dirty="0" smtClean="0"/>
              <a:t>When leaving</a:t>
            </a:r>
            <a:r>
              <a:rPr lang="en-US" dirty="0"/>
              <a:t> </a:t>
            </a:r>
            <a:r>
              <a:rPr lang="en-US" dirty="0" smtClean="0"/>
              <a:t>the facility, </a:t>
            </a:r>
            <a:r>
              <a:rPr lang="en-US" dirty="0" smtClean="0">
                <a:solidFill>
                  <a:srgbClr val="FFC000"/>
                </a:solidFill>
              </a:rPr>
              <a:t>the therapist observed this elderly, reserved soft spoken lady unexpectedly standing behind the patient and massaging his shoulders. She seem to have no awareness or appreciation of how that might be perceived or experienced by the patient. </a:t>
            </a:r>
            <a:endParaRPr lang="en-US" dirty="0">
              <a:solidFill>
                <a:srgbClr val="FFC000"/>
              </a:solidFill>
            </a:endParaRPr>
          </a:p>
        </p:txBody>
      </p:sp>
    </p:spTree>
    <p:extLst>
      <p:ext uri="{BB962C8B-B14F-4D97-AF65-F5344CB8AC3E}">
        <p14:creationId xmlns:p14="http://schemas.microsoft.com/office/powerpoint/2010/main" val="27821513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10972800" cy="655638"/>
          </a:xfrm>
        </p:spPr>
        <p:txBody>
          <a:bodyPr/>
          <a:lstStyle/>
          <a:p>
            <a:r>
              <a:rPr lang="en-US" dirty="0" smtClean="0">
                <a:solidFill>
                  <a:schemeClr val="bg1"/>
                </a:solidFill>
              </a:rPr>
              <a:t>The Third Major Emotional Conflict: Continued</a:t>
            </a:r>
            <a:endParaRPr lang="en-US" dirty="0">
              <a:solidFill>
                <a:schemeClr val="bg1"/>
              </a:solidFill>
            </a:endParaRPr>
          </a:p>
        </p:txBody>
      </p:sp>
      <p:sp>
        <p:nvSpPr>
          <p:cNvPr id="3" name="Content Placeholder 2"/>
          <p:cNvSpPr>
            <a:spLocks noGrp="1"/>
          </p:cNvSpPr>
          <p:nvPr>
            <p:ph idx="1"/>
          </p:nvPr>
        </p:nvSpPr>
        <p:spPr>
          <a:xfrm>
            <a:off x="1066800" y="1600201"/>
            <a:ext cx="10058400" cy="4525963"/>
          </a:xfrm>
        </p:spPr>
        <p:txBody>
          <a:bodyPr/>
          <a:lstStyle/>
          <a:p>
            <a:r>
              <a:rPr lang="en-US" dirty="0" smtClean="0"/>
              <a:t>Darwin (1889/1998) noted that the expression of love is a pleasant experience between humans which often includes soft tender comments, soothing tactile stimulation, brightening of the eyes, and a desire to touch the beloved.</a:t>
            </a:r>
          </a:p>
          <a:p>
            <a:r>
              <a:rPr lang="en-US" dirty="0" smtClean="0">
                <a:solidFill>
                  <a:srgbClr val="FFC000"/>
                </a:solidFill>
              </a:rPr>
              <a:t>The patient had interpreted these behaviors as a sign of love from this lady, although later she was shocked when asked if she loved the patient.</a:t>
            </a:r>
          </a:p>
          <a:p>
            <a:r>
              <a:rPr lang="en-US" dirty="0" smtClean="0"/>
              <a:t>Her response was: “he is my friend, but I do not love him</a:t>
            </a:r>
            <a:r>
              <a:rPr lang="en-US" sz="2400" dirty="0"/>
              <a:t>.”</a:t>
            </a:r>
          </a:p>
        </p:txBody>
      </p:sp>
    </p:spTree>
    <p:extLst>
      <p:ext uri="{BB962C8B-B14F-4D97-AF65-F5344CB8AC3E}">
        <p14:creationId xmlns:p14="http://schemas.microsoft.com/office/powerpoint/2010/main" val="40208240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10972800" cy="655638"/>
          </a:xfrm>
        </p:spPr>
        <p:txBody>
          <a:bodyPr/>
          <a:lstStyle/>
          <a:p>
            <a:r>
              <a:rPr lang="en-US" dirty="0" smtClean="0">
                <a:solidFill>
                  <a:schemeClr val="bg1"/>
                </a:solidFill>
              </a:rPr>
              <a:t>The Third Emotional Conflict: Continued</a:t>
            </a:r>
            <a:endParaRPr lang="en-US" dirty="0">
              <a:solidFill>
                <a:schemeClr val="bg1"/>
              </a:solidFill>
            </a:endParaRPr>
          </a:p>
        </p:txBody>
      </p:sp>
      <p:sp>
        <p:nvSpPr>
          <p:cNvPr id="3" name="Content Placeholder 2"/>
          <p:cNvSpPr>
            <a:spLocks noGrp="1"/>
          </p:cNvSpPr>
          <p:nvPr>
            <p:ph idx="1"/>
          </p:nvPr>
        </p:nvSpPr>
        <p:spPr>
          <a:xfrm>
            <a:off x="1066800" y="1570037"/>
            <a:ext cx="10058400" cy="4525963"/>
          </a:xfrm>
        </p:spPr>
        <p:txBody>
          <a:bodyPr/>
          <a:lstStyle/>
          <a:p>
            <a:r>
              <a:rPr lang="en-US" dirty="0" smtClean="0"/>
              <a:t>In a subsequent session with the patient, he was gently reminded of his dependence on others. When asked if the woman directly expressed love for him, </a:t>
            </a:r>
            <a:r>
              <a:rPr lang="en-US" dirty="0"/>
              <a:t>h</a:t>
            </a:r>
            <a:r>
              <a:rPr lang="en-US" dirty="0" smtClean="0"/>
              <a:t>e could not answer the question.</a:t>
            </a:r>
          </a:p>
          <a:p>
            <a:r>
              <a:rPr lang="en-US" dirty="0" smtClean="0"/>
              <a:t>In a private session, his wife was told of her husband’s need to feel of value and be loved. </a:t>
            </a:r>
            <a:r>
              <a:rPr lang="en-US" dirty="0"/>
              <a:t>H</a:t>
            </a:r>
            <a:r>
              <a:rPr lang="en-US" dirty="0" smtClean="0"/>
              <a:t>is misperceptions were caused by both his dementia and his existential situation.</a:t>
            </a:r>
          </a:p>
          <a:p>
            <a:r>
              <a:rPr lang="en-US" dirty="0" smtClean="0">
                <a:solidFill>
                  <a:srgbClr val="FFC000"/>
                </a:solidFill>
              </a:rPr>
              <a:t>It was suggested that she speak with him in a softer (not phony) tone of voice and to gently touch him when communicating support of him</a:t>
            </a:r>
            <a:r>
              <a:rPr lang="en-US" dirty="0" smtClean="0"/>
              <a:t>. </a:t>
            </a:r>
            <a:endParaRPr lang="en-US" dirty="0"/>
          </a:p>
        </p:txBody>
      </p:sp>
    </p:spTree>
    <p:extLst>
      <p:ext uri="{BB962C8B-B14F-4D97-AF65-F5344CB8AC3E}">
        <p14:creationId xmlns:p14="http://schemas.microsoft.com/office/powerpoint/2010/main" val="428462784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p>
            <a:r>
              <a:rPr lang="en-US" dirty="0" smtClean="0">
                <a:solidFill>
                  <a:schemeClr val="bg1"/>
                </a:solidFill>
              </a:rPr>
              <a:t>The Third Emotional Conflict: Continued</a:t>
            </a:r>
            <a:endParaRPr lang="en-US" dirty="0">
              <a:solidFill>
                <a:schemeClr val="bg1"/>
              </a:solidFill>
            </a:endParaRPr>
          </a:p>
        </p:txBody>
      </p:sp>
      <p:sp>
        <p:nvSpPr>
          <p:cNvPr id="3" name="Content Placeholder 2"/>
          <p:cNvSpPr>
            <a:spLocks noGrp="1"/>
          </p:cNvSpPr>
          <p:nvPr>
            <p:ph idx="1"/>
          </p:nvPr>
        </p:nvSpPr>
        <p:spPr>
          <a:xfrm>
            <a:off x="1066800" y="1676401"/>
            <a:ext cx="10058400" cy="4525963"/>
          </a:xfrm>
        </p:spPr>
        <p:txBody>
          <a:bodyPr/>
          <a:lstStyle/>
          <a:p>
            <a:r>
              <a:rPr lang="en-US" dirty="0" smtClean="0"/>
              <a:t>After that discussion, the patient’s wife spontaneous spoke of subsequently “pleasuring her husband.”</a:t>
            </a:r>
          </a:p>
          <a:p>
            <a:r>
              <a:rPr lang="en-US" dirty="0" smtClean="0"/>
              <a:t>She was observed to speak with him in a softer tone of voice and would spontaneously touch him in a re-assuring manner.</a:t>
            </a:r>
          </a:p>
          <a:p>
            <a:r>
              <a:rPr lang="en-US" dirty="0" smtClean="0"/>
              <a:t>The situation de-escalated. Patient and his female friend were separated at the adult day center without incident. Patient no longer spoke of her.</a:t>
            </a:r>
          </a:p>
          <a:p>
            <a:endParaRPr lang="en-US" dirty="0"/>
          </a:p>
        </p:txBody>
      </p:sp>
    </p:spTree>
    <p:extLst>
      <p:ext uri="{BB962C8B-B14F-4D97-AF65-F5344CB8AC3E}">
        <p14:creationId xmlns:p14="http://schemas.microsoft.com/office/powerpoint/2010/main" val="7328595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p>
            <a:r>
              <a:rPr lang="en-US" b="0" dirty="0" smtClean="0">
                <a:solidFill>
                  <a:schemeClr val="bg1"/>
                </a:solidFill>
              </a:rPr>
              <a:t>The Third Emotional Conflict: Continued</a:t>
            </a:r>
            <a:endParaRPr lang="en-US" b="0" dirty="0">
              <a:solidFill>
                <a:schemeClr val="bg1"/>
              </a:solidFill>
            </a:endParaRPr>
          </a:p>
        </p:txBody>
      </p:sp>
      <p:sp>
        <p:nvSpPr>
          <p:cNvPr id="3" name="Content Placeholder 2"/>
          <p:cNvSpPr>
            <a:spLocks noGrp="1"/>
          </p:cNvSpPr>
          <p:nvPr>
            <p:ph idx="1"/>
          </p:nvPr>
        </p:nvSpPr>
        <p:spPr>
          <a:xfrm>
            <a:off x="1066800" y="1752601"/>
            <a:ext cx="10058400" cy="4525963"/>
          </a:xfrm>
        </p:spPr>
        <p:txBody>
          <a:bodyPr/>
          <a:lstStyle/>
          <a:p>
            <a:r>
              <a:rPr lang="en-US" dirty="0" smtClean="0"/>
              <a:t>The patient’s wife stopped pursing immediate action to remove him from the home, which appeared to be stimulated by her frustration and anger over the situation that emerged.</a:t>
            </a:r>
          </a:p>
          <a:p>
            <a:r>
              <a:rPr lang="en-US" dirty="0" smtClean="0"/>
              <a:t>A period of calm was reinstated in their relationship.</a:t>
            </a:r>
          </a:p>
          <a:p>
            <a:r>
              <a:rPr lang="en-US" dirty="0" smtClean="0"/>
              <a:t>A period of calm was reinstated in the adult day care center.</a:t>
            </a:r>
            <a:endParaRPr lang="en-US" dirty="0"/>
          </a:p>
        </p:txBody>
      </p:sp>
    </p:spTree>
    <p:extLst>
      <p:ext uri="{BB962C8B-B14F-4D97-AF65-F5344CB8AC3E}">
        <p14:creationId xmlns:p14="http://schemas.microsoft.com/office/powerpoint/2010/main" val="42221890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Summary Comments</a:t>
            </a:r>
            <a:endParaRPr lang="en-US" dirty="0">
              <a:solidFill>
                <a:schemeClr val="bg1"/>
              </a:solidFill>
            </a:endParaRPr>
          </a:p>
        </p:txBody>
      </p:sp>
      <p:sp>
        <p:nvSpPr>
          <p:cNvPr id="3" name="Content Placeholder 2"/>
          <p:cNvSpPr>
            <a:spLocks noGrp="1"/>
          </p:cNvSpPr>
          <p:nvPr>
            <p:ph idx="1"/>
          </p:nvPr>
        </p:nvSpPr>
        <p:spPr>
          <a:xfrm>
            <a:off x="1066800" y="1341437"/>
            <a:ext cx="10058400" cy="4525963"/>
          </a:xfrm>
        </p:spPr>
        <p:txBody>
          <a:bodyPr/>
          <a:lstStyle/>
          <a:p>
            <a:r>
              <a:rPr lang="en-US" dirty="0" smtClean="0">
                <a:solidFill>
                  <a:srgbClr val="FFC000"/>
                </a:solidFill>
              </a:rPr>
              <a:t>Patients with PPA symbolically “lose their voice” (i.e. their ability to be heard) over important issues in their life</a:t>
            </a:r>
            <a:r>
              <a:rPr lang="en-US" dirty="0" smtClean="0"/>
              <a:t>. Their sense of dignity and autonomy is threatened.</a:t>
            </a:r>
          </a:p>
          <a:p>
            <a:r>
              <a:rPr lang="en-US" dirty="0" smtClean="0">
                <a:solidFill>
                  <a:srgbClr val="FFC000"/>
                </a:solidFill>
              </a:rPr>
              <a:t>Patients with PPA can misperceive what other people are saying or doing which can threaten their growing sense of loss of autonomy, and increase confusion in interpersonal interactions</a:t>
            </a:r>
            <a:r>
              <a:rPr lang="en-US" dirty="0" smtClean="0"/>
              <a:t>.</a:t>
            </a:r>
          </a:p>
          <a:p>
            <a:r>
              <a:rPr lang="en-US" dirty="0" smtClean="0"/>
              <a:t>As language functions decline, the patient is not sure of what they are experiencing and can easily loose their trend of thought.</a:t>
            </a:r>
            <a:endParaRPr lang="en-US" dirty="0"/>
          </a:p>
        </p:txBody>
      </p:sp>
    </p:spTree>
    <p:extLst>
      <p:ext uri="{BB962C8B-B14F-4D97-AF65-F5344CB8AC3E}">
        <p14:creationId xmlns:p14="http://schemas.microsoft.com/office/powerpoint/2010/main" val="32530188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10972800" cy="884238"/>
          </a:xfrm>
        </p:spPr>
        <p:txBody>
          <a:bodyPr/>
          <a:lstStyle/>
          <a:p>
            <a:r>
              <a:rPr lang="en-US" dirty="0" smtClean="0">
                <a:solidFill>
                  <a:schemeClr val="bg1"/>
                </a:solidFill>
              </a:rPr>
              <a:t>Summary Comments: Continued</a:t>
            </a:r>
            <a:endParaRPr lang="en-US" dirty="0">
              <a:solidFill>
                <a:schemeClr val="bg1"/>
              </a:solidFill>
            </a:endParaRPr>
          </a:p>
        </p:txBody>
      </p:sp>
      <p:sp>
        <p:nvSpPr>
          <p:cNvPr id="3" name="Content Placeholder 2"/>
          <p:cNvSpPr>
            <a:spLocks noGrp="1"/>
          </p:cNvSpPr>
          <p:nvPr>
            <p:ph idx="1"/>
          </p:nvPr>
        </p:nvSpPr>
        <p:spPr>
          <a:xfrm>
            <a:off x="1066800" y="1524000"/>
            <a:ext cx="10058400" cy="4525963"/>
          </a:xfrm>
        </p:spPr>
        <p:txBody>
          <a:bodyPr/>
          <a:lstStyle/>
          <a:p>
            <a:r>
              <a:rPr lang="en-US" dirty="0" smtClean="0"/>
              <a:t>The </a:t>
            </a:r>
            <a:r>
              <a:rPr lang="en-US" dirty="0" smtClean="0">
                <a:solidFill>
                  <a:srgbClr val="FFC000"/>
                </a:solidFill>
              </a:rPr>
              <a:t>need to be touched and to hear sounds associated with love and pleasure do not disappear with PPA or other forms of dementia</a:t>
            </a:r>
            <a:r>
              <a:rPr lang="en-US" dirty="0" smtClean="0"/>
              <a:t>. </a:t>
            </a:r>
          </a:p>
          <a:p>
            <a:r>
              <a:rPr lang="en-US" dirty="0" smtClean="0">
                <a:solidFill>
                  <a:srgbClr val="FFC000"/>
                </a:solidFill>
              </a:rPr>
              <a:t>Misperceptions of the patient have to be managed in light of their neuropsychological and psychodynamic situation.</a:t>
            </a:r>
          </a:p>
          <a:p>
            <a:r>
              <a:rPr lang="en-US" dirty="0" smtClean="0"/>
              <a:t>In this case, understanding the need for “fatherly advice and guidance” helped the patient experience that his opinion mattered.</a:t>
            </a:r>
          </a:p>
          <a:p>
            <a:pPr marL="0" indent="0">
              <a:buNone/>
            </a:pPr>
            <a:endParaRPr lang="en-US" dirty="0"/>
          </a:p>
        </p:txBody>
      </p:sp>
    </p:spTree>
    <p:extLst>
      <p:ext uri="{BB962C8B-B14F-4D97-AF65-F5344CB8AC3E}">
        <p14:creationId xmlns:p14="http://schemas.microsoft.com/office/powerpoint/2010/main" val="10519603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10972800" cy="731838"/>
          </a:xfrm>
        </p:spPr>
        <p:txBody>
          <a:bodyPr/>
          <a:lstStyle/>
          <a:p>
            <a:r>
              <a:rPr lang="en-US" dirty="0" smtClean="0">
                <a:solidFill>
                  <a:schemeClr val="bg1"/>
                </a:solidFill>
              </a:rPr>
              <a:t>Summary Comments: Continued</a:t>
            </a:r>
            <a:endParaRPr lang="en-US" dirty="0">
              <a:solidFill>
                <a:schemeClr val="bg1"/>
              </a:solidFill>
            </a:endParaRPr>
          </a:p>
        </p:txBody>
      </p:sp>
      <p:sp>
        <p:nvSpPr>
          <p:cNvPr id="3" name="Content Placeholder 2"/>
          <p:cNvSpPr>
            <a:spLocks noGrp="1"/>
          </p:cNvSpPr>
          <p:nvPr>
            <p:ph idx="1"/>
          </p:nvPr>
        </p:nvSpPr>
        <p:spPr>
          <a:xfrm>
            <a:off x="1066800" y="1600200"/>
            <a:ext cx="10058400" cy="4419600"/>
          </a:xfrm>
        </p:spPr>
        <p:txBody>
          <a:bodyPr/>
          <a:lstStyle/>
          <a:p>
            <a:r>
              <a:rPr lang="en-US" dirty="0" smtClean="0"/>
              <a:t>In this case, the tendency “to suffer in silence” was a premorbid personality feature that was managed by simple behavioral suggestions, which were soothing to the patient and undercut the development of later angry reactions.</a:t>
            </a:r>
          </a:p>
          <a:p>
            <a:r>
              <a:rPr lang="en-US" dirty="0" smtClean="0">
                <a:solidFill>
                  <a:srgbClr val="FFC000"/>
                </a:solidFill>
              </a:rPr>
              <a:t>The therapeutic alliance with the patient’s wife helped her understand how the patient’s cognitive impairments and basic human needs led to his disturbing behavior.</a:t>
            </a:r>
          </a:p>
          <a:p>
            <a:r>
              <a:rPr lang="en-US" dirty="0" smtClean="0"/>
              <a:t>She was able to obtain her own individual psychotherapy, with medications, at this time.</a:t>
            </a:r>
          </a:p>
          <a:p>
            <a:endParaRPr lang="en-US" dirty="0"/>
          </a:p>
        </p:txBody>
      </p:sp>
    </p:spTree>
    <p:extLst>
      <p:ext uri="{BB962C8B-B14F-4D97-AF65-F5344CB8AC3E}">
        <p14:creationId xmlns:p14="http://schemas.microsoft.com/office/powerpoint/2010/main" val="18011371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808038"/>
          </a:xfrm>
        </p:spPr>
        <p:txBody>
          <a:bodyPr/>
          <a:lstStyle/>
          <a:p>
            <a:r>
              <a:rPr lang="en-US" dirty="0" smtClean="0">
                <a:solidFill>
                  <a:schemeClr val="bg1"/>
                </a:solidFill>
              </a:rPr>
              <a:t>Summary Comments: Continued</a:t>
            </a:r>
            <a:endParaRPr lang="en-US" dirty="0">
              <a:solidFill>
                <a:schemeClr val="bg1"/>
              </a:solidFill>
            </a:endParaRPr>
          </a:p>
        </p:txBody>
      </p:sp>
      <p:sp>
        <p:nvSpPr>
          <p:cNvPr id="3" name="Content Placeholder 2"/>
          <p:cNvSpPr>
            <a:spLocks noGrp="1"/>
          </p:cNvSpPr>
          <p:nvPr>
            <p:ph idx="1"/>
          </p:nvPr>
        </p:nvSpPr>
        <p:spPr>
          <a:xfrm>
            <a:off x="1066800" y="1570037"/>
            <a:ext cx="10058400" cy="4525963"/>
          </a:xfrm>
        </p:spPr>
        <p:txBody>
          <a:bodyPr/>
          <a:lstStyle/>
          <a:p>
            <a:r>
              <a:rPr lang="en-US" dirty="0" smtClean="0"/>
              <a:t>The clinical neuropsychologist/psychotherapist  helped the patient clarify his thoughts and experiences as language functions deteriorated.</a:t>
            </a:r>
          </a:p>
          <a:p>
            <a:r>
              <a:rPr lang="en-US" dirty="0" smtClean="0"/>
              <a:t>The clinical neuropsychologist/psychotherapist  helped the patient’s spouse understand how the PPA was influencing the patient’s behavior.</a:t>
            </a:r>
          </a:p>
          <a:p>
            <a:r>
              <a:rPr lang="en-US" dirty="0" smtClean="0">
                <a:solidFill>
                  <a:srgbClr val="FFC000"/>
                </a:solidFill>
              </a:rPr>
              <a:t>Reducing human psychological suffering associated with dementia (including PPA) can be achieved by the clinical neuropsychologist if they also work as a supportive psychotherapist.</a:t>
            </a:r>
            <a:endParaRPr lang="en-US" dirty="0">
              <a:solidFill>
                <a:srgbClr val="FFC000"/>
              </a:solidFill>
            </a:endParaRPr>
          </a:p>
        </p:txBody>
      </p:sp>
    </p:spTree>
    <p:extLst>
      <p:ext uri="{BB962C8B-B14F-4D97-AF65-F5344CB8AC3E}">
        <p14:creationId xmlns:p14="http://schemas.microsoft.com/office/powerpoint/2010/main" val="16199231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dirty="0" smtClean="0">
                <a:solidFill>
                  <a:schemeClr val="bg1"/>
                </a:solidFill>
              </a:rPr>
              <a:t> Primary Progressive Aphasia</a:t>
            </a:r>
            <a:endParaRPr lang="en-US" dirty="0">
              <a:solidFill>
                <a:schemeClr val="bg1"/>
              </a:solidFill>
            </a:endParaRPr>
          </a:p>
        </p:txBody>
      </p:sp>
      <p:sp>
        <p:nvSpPr>
          <p:cNvPr id="3" name="Content Placeholder 2"/>
          <p:cNvSpPr>
            <a:spLocks noGrp="1"/>
          </p:cNvSpPr>
          <p:nvPr>
            <p:ph idx="1"/>
          </p:nvPr>
        </p:nvSpPr>
        <p:spPr>
          <a:xfrm>
            <a:off x="1066800" y="1417639"/>
            <a:ext cx="10058400" cy="4525963"/>
          </a:xfrm>
        </p:spPr>
        <p:txBody>
          <a:bodyPr/>
          <a:lstStyle/>
          <a:p>
            <a:r>
              <a:rPr lang="en-US" dirty="0" smtClean="0">
                <a:solidFill>
                  <a:srgbClr val="FFC000"/>
                </a:solidFill>
              </a:rPr>
              <a:t>Primary Progressive Aphasia </a:t>
            </a:r>
            <a:r>
              <a:rPr lang="en-US" dirty="0" smtClean="0"/>
              <a:t>(PPA) is a “focal dementia characterized by an isolated and gradual dissolution of language function.” (Mesulam, 2001,pg.425). As the dementia worsens, multiple neurocognitive impairments are observed, including severe memory impairments.</a:t>
            </a:r>
          </a:p>
          <a:p>
            <a:r>
              <a:rPr lang="en-US" dirty="0" smtClean="0"/>
              <a:t>The </a:t>
            </a:r>
            <a:r>
              <a:rPr lang="en-US" dirty="0" smtClean="0">
                <a:solidFill>
                  <a:srgbClr val="FFC000"/>
                </a:solidFill>
              </a:rPr>
              <a:t>natural course of PPA </a:t>
            </a:r>
            <a:r>
              <a:rPr lang="en-US" dirty="0" smtClean="0"/>
              <a:t>and the underlying neuropathologies associated with the various variants of PPA have been described (Mesulam et al, 2022; Ramanan et al., 2022).</a:t>
            </a:r>
          </a:p>
          <a:p>
            <a:pPr marL="0" indent="0">
              <a:buNone/>
            </a:pPr>
            <a:endParaRPr lang="en-US" sz="2400" dirty="0"/>
          </a:p>
          <a:p>
            <a:pPr marL="0" indent="0">
              <a:buNone/>
            </a:pPr>
            <a:r>
              <a:rPr lang="en-US" sz="2400" dirty="0"/>
              <a:t> </a:t>
            </a:r>
          </a:p>
        </p:txBody>
      </p:sp>
    </p:spTree>
    <p:extLst>
      <p:ext uri="{BB962C8B-B14F-4D97-AF65-F5344CB8AC3E}">
        <p14:creationId xmlns:p14="http://schemas.microsoft.com/office/powerpoint/2010/main" val="182921026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1359972XfiREFHGvH_ph"/>
          <p:cNvPicPr>
            <a:picLocks noChangeAspect="1" noChangeArrowheads="1"/>
          </p:cNvPicPr>
          <p:nvPr/>
        </p:nvPicPr>
        <p:blipFill rotWithShape="1">
          <a:blip r:embed="rId2">
            <a:extLst>
              <a:ext uri="{28A0092B-C50C-407E-A947-70E740481C1C}">
                <a14:useLocalDpi xmlns:a14="http://schemas.microsoft.com/office/drawing/2010/main" val="0"/>
              </a:ext>
            </a:extLst>
          </a:blip>
          <a:srcRect t="2542" b="2517"/>
          <a:stretch/>
        </p:blipFill>
        <p:spPr bwMode="auto">
          <a:xfrm>
            <a:off x="2247900" y="838200"/>
            <a:ext cx="76962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5" name="Text Box 3"/>
          <p:cNvSpPr txBox="1">
            <a:spLocks noChangeArrowheads="1"/>
          </p:cNvSpPr>
          <p:nvPr/>
        </p:nvSpPr>
        <p:spPr bwMode="auto">
          <a:xfrm>
            <a:off x="2362200" y="5786735"/>
            <a:ext cx="4724400" cy="46166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solidFill>
                  <a:srgbClr val="F5C747"/>
                </a:solidFill>
                <a:latin typeface="Arial" panose="020B0604020202020204" pitchFamily="34" charset="0"/>
              </a:rPr>
              <a:t>Questions and Answers</a:t>
            </a:r>
          </a:p>
        </p:txBody>
      </p:sp>
    </p:spTree>
    <p:extLst>
      <p:ext uri="{BB962C8B-B14F-4D97-AF65-F5344CB8AC3E}">
        <p14:creationId xmlns:p14="http://schemas.microsoft.com/office/powerpoint/2010/main" val="2824194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dirty="0" smtClean="0">
                <a:solidFill>
                  <a:schemeClr val="bg1"/>
                </a:solidFill>
              </a:rPr>
              <a:t> PPA and Psychological Care</a:t>
            </a:r>
            <a:endParaRPr lang="en-US" dirty="0">
              <a:solidFill>
                <a:schemeClr val="bg1"/>
              </a:solidFill>
            </a:endParaRPr>
          </a:p>
        </p:txBody>
      </p:sp>
      <p:sp>
        <p:nvSpPr>
          <p:cNvPr id="3" name="Content Placeholder 2"/>
          <p:cNvSpPr>
            <a:spLocks noGrp="1"/>
          </p:cNvSpPr>
          <p:nvPr>
            <p:ph idx="1"/>
          </p:nvPr>
        </p:nvSpPr>
        <p:spPr>
          <a:xfrm>
            <a:off x="1066800" y="1493837"/>
            <a:ext cx="10058400" cy="4525963"/>
          </a:xfrm>
        </p:spPr>
        <p:txBody>
          <a:bodyPr/>
          <a:lstStyle/>
          <a:p>
            <a:r>
              <a:rPr lang="en-US" dirty="0" smtClean="0">
                <a:solidFill>
                  <a:srgbClr val="FFC000"/>
                </a:solidFill>
              </a:rPr>
              <a:t>Support groups </a:t>
            </a:r>
            <a:r>
              <a:rPr lang="en-US" dirty="0" smtClean="0"/>
              <a:t>are often offered to persons with PPA and their caregivers (Taylor-Rubin et al., 2019.</a:t>
            </a:r>
            <a:endParaRPr lang="en-US" dirty="0"/>
          </a:p>
          <a:p>
            <a:r>
              <a:rPr lang="en-US" dirty="0">
                <a:solidFill>
                  <a:srgbClr val="FFC000"/>
                </a:solidFill>
              </a:rPr>
              <a:t>R</a:t>
            </a:r>
            <a:r>
              <a:rPr lang="en-US" dirty="0" smtClean="0">
                <a:solidFill>
                  <a:srgbClr val="FFC000"/>
                </a:solidFill>
              </a:rPr>
              <a:t>ehabilitation therapies </a:t>
            </a:r>
            <a:r>
              <a:rPr lang="en-US" dirty="0" smtClean="0"/>
              <a:t>are often attempted with persons with PPA  (e.g., traditional speech and language therapy, teaching cognitive compensation skills, outlining behavioral steps to follow when problem solving, and modifying the living environment) (Kortte &amp; Rogalski, 2013; Rogalski &amp; Khayum, 2018).</a:t>
            </a:r>
          </a:p>
          <a:p>
            <a:r>
              <a:rPr lang="en-US" dirty="0" smtClean="0">
                <a:solidFill>
                  <a:srgbClr val="FFC000"/>
                </a:solidFill>
              </a:rPr>
              <a:t>Individualized supportive psychotherapy is often not mentioned in the literature.</a:t>
            </a:r>
            <a:endParaRPr lang="en-US" dirty="0">
              <a:solidFill>
                <a:srgbClr val="FFC000"/>
              </a:solidFill>
            </a:endParaRPr>
          </a:p>
        </p:txBody>
      </p:sp>
    </p:spTree>
    <p:extLst>
      <p:ext uri="{BB962C8B-B14F-4D97-AF65-F5344CB8AC3E}">
        <p14:creationId xmlns:p14="http://schemas.microsoft.com/office/powerpoint/2010/main" val="3951041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76200"/>
            <a:ext cx="7924800" cy="1143000"/>
          </a:xfrm>
        </p:spPr>
        <p:txBody>
          <a:bodyPr/>
          <a:lstStyle/>
          <a:p>
            <a:r>
              <a:rPr lang="en-US" dirty="0" smtClean="0">
                <a:solidFill>
                  <a:schemeClr val="bg1"/>
                </a:solidFill>
              </a:rPr>
              <a:t>Voice and Language in Interpersonal Relationships</a:t>
            </a:r>
            <a:endParaRPr lang="en-US" dirty="0">
              <a:solidFill>
                <a:schemeClr val="bg1"/>
              </a:solidFill>
            </a:endParaRPr>
          </a:p>
        </p:txBody>
      </p:sp>
      <p:sp>
        <p:nvSpPr>
          <p:cNvPr id="3" name="Content Placeholder 2"/>
          <p:cNvSpPr>
            <a:spLocks noGrp="1"/>
          </p:cNvSpPr>
          <p:nvPr>
            <p:ph idx="1"/>
          </p:nvPr>
        </p:nvSpPr>
        <p:spPr>
          <a:xfrm>
            <a:off x="1066800" y="1524000"/>
            <a:ext cx="10058400" cy="4724400"/>
          </a:xfrm>
        </p:spPr>
        <p:txBody>
          <a:bodyPr/>
          <a:lstStyle/>
          <a:p>
            <a:r>
              <a:rPr lang="en-US" dirty="0" smtClean="0"/>
              <a:t>From an evolutionary perspective, vocalizations between animals (humans included) are crucial to avoid a predator, find food, and identify a receptive mate (Darwin, 1889/1998).</a:t>
            </a:r>
          </a:p>
          <a:p>
            <a:r>
              <a:rPr lang="en-US" dirty="0" smtClean="0"/>
              <a:t>Vocalizations are thought to later evolve into speech and language which allowed for more complex communications (Darwin, 1889/1998).</a:t>
            </a:r>
          </a:p>
          <a:p>
            <a:r>
              <a:rPr lang="en-US" dirty="0" smtClean="0"/>
              <a:t>Sapir (1925) noted the importance of sound patterns (not just the words spoken) in conveying “the complete message” of a communication.</a:t>
            </a:r>
          </a:p>
          <a:p>
            <a:pPr marL="0" indent="0">
              <a:buNone/>
            </a:pPr>
            <a:r>
              <a:rPr lang="en-US" dirty="0" smtClean="0"/>
              <a:t> </a:t>
            </a:r>
            <a:endParaRPr lang="en-US" dirty="0"/>
          </a:p>
        </p:txBody>
      </p:sp>
    </p:spTree>
    <p:extLst>
      <p:ext uri="{BB962C8B-B14F-4D97-AF65-F5344CB8AC3E}">
        <p14:creationId xmlns:p14="http://schemas.microsoft.com/office/powerpoint/2010/main" val="41677306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646237"/>
            <a:ext cx="10058400" cy="4525963"/>
          </a:xfrm>
        </p:spPr>
        <p:txBody>
          <a:bodyPr/>
          <a:lstStyle/>
          <a:p>
            <a:r>
              <a:rPr lang="en-US" dirty="0" smtClean="0"/>
              <a:t>Sapir also emphasized the importance of language in defining “person hood” (e.g., our name identifies who we are and what is expected of us) (Sapir &amp; Mandelbaum, 1963).</a:t>
            </a:r>
          </a:p>
          <a:p>
            <a:r>
              <a:rPr lang="en-US" dirty="0" smtClean="0"/>
              <a:t>Sapir argued that </a:t>
            </a:r>
            <a:r>
              <a:rPr lang="en-US" dirty="0" smtClean="0">
                <a:solidFill>
                  <a:srgbClr val="FFC000"/>
                </a:solidFill>
              </a:rPr>
              <a:t>language solidified collective perceptions of reality and helped defined our individuality, our autonomy, and our culture. </a:t>
            </a:r>
          </a:p>
          <a:p>
            <a:r>
              <a:rPr lang="en-US" dirty="0" smtClean="0"/>
              <a:t>This insight has considerable psychological importance.</a:t>
            </a:r>
            <a:endParaRPr lang="en-US" dirty="0"/>
          </a:p>
        </p:txBody>
      </p:sp>
      <p:sp>
        <p:nvSpPr>
          <p:cNvPr id="7" name="Title 1"/>
          <p:cNvSpPr>
            <a:spLocks noGrp="1"/>
          </p:cNvSpPr>
          <p:nvPr>
            <p:ph type="title"/>
          </p:nvPr>
        </p:nvSpPr>
        <p:spPr>
          <a:xfrm>
            <a:off x="2133600" y="76200"/>
            <a:ext cx="7924800" cy="1143000"/>
          </a:xfrm>
        </p:spPr>
        <p:txBody>
          <a:bodyPr/>
          <a:lstStyle/>
          <a:p>
            <a:r>
              <a:rPr lang="en-US" dirty="0" smtClean="0">
                <a:solidFill>
                  <a:schemeClr val="bg1"/>
                </a:solidFill>
              </a:rPr>
              <a:t>Voice and Language in Interpersonal Relationships</a:t>
            </a:r>
            <a:endParaRPr lang="en-US" dirty="0">
              <a:solidFill>
                <a:schemeClr val="bg1"/>
              </a:solidFill>
            </a:endParaRPr>
          </a:p>
        </p:txBody>
      </p:sp>
    </p:spTree>
    <p:extLst>
      <p:ext uri="{BB962C8B-B14F-4D97-AF65-F5344CB8AC3E}">
        <p14:creationId xmlns:p14="http://schemas.microsoft.com/office/powerpoint/2010/main" val="2512950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Voice and Language in Psychotherapy</a:t>
            </a:r>
            <a:endParaRPr lang="en-US" dirty="0">
              <a:solidFill>
                <a:schemeClr val="bg1"/>
              </a:solidFill>
            </a:endParaRPr>
          </a:p>
        </p:txBody>
      </p:sp>
      <p:sp>
        <p:nvSpPr>
          <p:cNvPr id="3" name="Content Placeholder 2"/>
          <p:cNvSpPr>
            <a:spLocks noGrp="1"/>
          </p:cNvSpPr>
          <p:nvPr>
            <p:ph idx="1"/>
          </p:nvPr>
        </p:nvSpPr>
        <p:spPr>
          <a:xfrm>
            <a:off x="1066800" y="1828801"/>
            <a:ext cx="10058400" cy="4525963"/>
          </a:xfrm>
        </p:spPr>
        <p:txBody>
          <a:bodyPr/>
          <a:lstStyle/>
          <a:p>
            <a:r>
              <a:rPr lang="en-US" dirty="0" smtClean="0"/>
              <a:t>The Client-Centered approach to psychotherapy (Rogers, 1951) focused on the importance of repeating to the patient what they just said in order for them “to hear” (i.e. understand or become aware of) what they are actually experiencing that is not always immediately consciously perceived. Freud and Jung made the same point years earlier.</a:t>
            </a:r>
          </a:p>
          <a:p>
            <a:pPr marL="0" indent="0">
              <a:buNone/>
            </a:pPr>
            <a:endParaRPr lang="en-US" sz="2400" dirty="0"/>
          </a:p>
        </p:txBody>
      </p:sp>
    </p:spTree>
    <p:extLst>
      <p:ext uri="{BB962C8B-B14F-4D97-AF65-F5344CB8AC3E}">
        <p14:creationId xmlns:p14="http://schemas.microsoft.com/office/powerpoint/2010/main" val="39901531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dirty="0" smtClean="0">
                <a:solidFill>
                  <a:schemeClr val="bg1"/>
                </a:solidFill>
              </a:rPr>
              <a:t>Four Key Features Involved in the </a:t>
            </a:r>
            <a:br>
              <a:rPr lang="en-US" dirty="0" smtClean="0">
                <a:solidFill>
                  <a:schemeClr val="bg1"/>
                </a:solidFill>
              </a:rPr>
            </a:br>
            <a:r>
              <a:rPr lang="en-US" dirty="0" smtClean="0">
                <a:solidFill>
                  <a:schemeClr val="bg1"/>
                </a:solidFill>
              </a:rPr>
              <a:t>Perception and Expression of Emotion</a:t>
            </a:r>
            <a:endParaRPr lang="en-US" dirty="0">
              <a:solidFill>
                <a:schemeClr val="bg1"/>
              </a:solidFill>
            </a:endParaRPr>
          </a:p>
        </p:txBody>
      </p:sp>
      <p:sp>
        <p:nvSpPr>
          <p:cNvPr id="3" name="Content Placeholder 2"/>
          <p:cNvSpPr>
            <a:spLocks noGrp="1"/>
          </p:cNvSpPr>
          <p:nvPr>
            <p:ph idx="1"/>
          </p:nvPr>
        </p:nvSpPr>
        <p:spPr>
          <a:xfrm>
            <a:off x="1066800" y="1905000"/>
            <a:ext cx="10058400" cy="4297364"/>
          </a:xfrm>
        </p:spPr>
        <p:txBody>
          <a:bodyPr/>
          <a:lstStyle/>
          <a:p>
            <a:r>
              <a:rPr lang="en-US" sz="3200" dirty="0"/>
              <a:t>Darwin (1889/1998) noted four key features in the perception and expression of emotion.</a:t>
            </a:r>
          </a:p>
          <a:p>
            <a:pPr>
              <a:spcBef>
                <a:spcPts val="0"/>
              </a:spcBef>
            </a:pPr>
            <a:endParaRPr lang="en-US" sz="1800" dirty="0"/>
          </a:p>
          <a:p>
            <a:pPr marL="914400" lvl="1" indent="-514350">
              <a:buFont typeface="+mj-lt"/>
              <a:buAutoNum type="arabicParenR"/>
            </a:pPr>
            <a:r>
              <a:rPr lang="en-US" sz="2800" dirty="0">
                <a:solidFill>
                  <a:srgbClr val="FFC000"/>
                </a:solidFill>
              </a:rPr>
              <a:t>Tone of vocalization </a:t>
            </a:r>
          </a:p>
          <a:p>
            <a:pPr marL="914400" lvl="1" indent="-514350">
              <a:buFont typeface="+mj-lt"/>
              <a:buAutoNum type="arabicParenR"/>
            </a:pPr>
            <a:r>
              <a:rPr lang="en-US" sz="2800" dirty="0">
                <a:solidFill>
                  <a:srgbClr val="FFC000"/>
                </a:solidFill>
              </a:rPr>
              <a:t>Vocalized sound patterns that </a:t>
            </a:r>
            <a:r>
              <a:rPr lang="en-US" sz="2800" dirty="0" smtClean="0">
                <a:solidFill>
                  <a:srgbClr val="FFC000"/>
                </a:solidFill>
              </a:rPr>
              <a:t>convey meaning </a:t>
            </a:r>
            <a:r>
              <a:rPr lang="en-US" sz="2800" dirty="0">
                <a:solidFill>
                  <a:srgbClr val="FFC000"/>
                </a:solidFill>
              </a:rPr>
              <a:t>(including words)  </a:t>
            </a:r>
          </a:p>
          <a:p>
            <a:pPr marL="914400" lvl="1" indent="-514350">
              <a:buFont typeface="+mj-lt"/>
              <a:buAutoNum type="arabicParenR"/>
            </a:pPr>
            <a:r>
              <a:rPr lang="en-US" sz="2800" dirty="0">
                <a:solidFill>
                  <a:srgbClr val="FFC000"/>
                </a:solidFill>
              </a:rPr>
              <a:t>Facial expressions including changes in the look of the eyes</a:t>
            </a:r>
          </a:p>
          <a:p>
            <a:pPr marL="914400" lvl="1" indent="-514350">
              <a:buFont typeface="+mj-lt"/>
              <a:buAutoNum type="arabicParenR"/>
            </a:pPr>
            <a:r>
              <a:rPr lang="en-US" sz="2800" dirty="0">
                <a:solidFill>
                  <a:srgbClr val="FFC000"/>
                </a:solidFill>
              </a:rPr>
              <a:t>Tactual and tactile movements</a:t>
            </a:r>
            <a:endParaRPr lang="en-US" sz="2800" dirty="0"/>
          </a:p>
        </p:txBody>
      </p:sp>
    </p:spTree>
    <p:extLst>
      <p:ext uri="{BB962C8B-B14F-4D97-AF65-F5344CB8AC3E}">
        <p14:creationId xmlns:p14="http://schemas.microsoft.com/office/powerpoint/2010/main" val="145662694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6">
      <a:dk1>
        <a:srgbClr val="FFFFFF"/>
      </a:dk1>
      <a:lt1>
        <a:srgbClr val="FFFFFF"/>
      </a:lt1>
      <a:dk2>
        <a:srgbClr val="CCECFF"/>
      </a:dk2>
      <a:lt2>
        <a:srgbClr val="000000"/>
      </a:lt2>
      <a:accent1>
        <a:srgbClr val="BAE3E4"/>
      </a:accent1>
      <a:accent2>
        <a:srgbClr val="FF9900"/>
      </a:accent2>
      <a:accent3>
        <a:srgbClr val="FFFFFF"/>
      </a:accent3>
      <a:accent4>
        <a:srgbClr val="DADADA"/>
      </a:accent4>
      <a:accent5>
        <a:srgbClr val="D9EFEF"/>
      </a:accent5>
      <a:accent6>
        <a:srgbClr val="E78A00"/>
      </a:accent6>
      <a:hlink>
        <a:srgbClr val="FFCC00"/>
      </a:hlink>
      <a:folHlink>
        <a:srgbClr val="FFE98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FFFFFF"/>
        </a:dk1>
        <a:lt1>
          <a:srgbClr val="FFFFFF"/>
        </a:lt1>
        <a:dk2>
          <a:srgbClr val="CCECFF"/>
        </a:dk2>
        <a:lt2>
          <a:srgbClr val="808080"/>
        </a:lt2>
        <a:accent1>
          <a:srgbClr val="BAE3E4"/>
        </a:accent1>
        <a:accent2>
          <a:srgbClr val="33CCFF"/>
        </a:accent2>
        <a:accent3>
          <a:srgbClr val="FFFFFF"/>
        </a:accent3>
        <a:accent4>
          <a:srgbClr val="DADADA"/>
        </a:accent4>
        <a:accent5>
          <a:srgbClr val="D9EFEF"/>
        </a:accent5>
        <a:accent6>
          <a:srgbClr val="2DB9E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66"/>
        </a:dk2>
        <a:lt2>
          <a:srgbClr val="CCECFF"/>
        </a:lt2>
        <a:accent1>
          <a:srgbClr val="BAE3E4"/>
        </a:accent1>
        <a:accent2>
          <a:srgbClr val="FF9900"/>
        </a:accent2>
        <a:accent3>
          <a:srgbClr val="AAAAB8"/>
        </a:accent3>
        <a:accent4>
          <a:srgbClr val="DADADA"/>
        </a:accent4>
        <a:accent5>
          <a:srgbClr val="D9EFEF"/>
        </a:accent5>
        <a:accent6>
          <a:srgbClr val="E78A00"/>
        </a:accent6>
        <a:hlink>
          <a:srgbClr val="FFCC00"/>
        </a:hlink>
        <a:folHlink>
          <a:srgbClr val="FFE989"/>
        </a:folHlink>
      </a:clrScheme>
      <a:clrMap bg1="dk2" tx1="lt1" bg2="dk1" tx2="lt2" accent1="accent1" accent2="accent2" accent3="accent3" accent4="accent4" accent5="accent5" accent6="accent6" hlink="hlink" folHlink="folHlink"/>
    </a:extraClrScheme>
    <a:extraClrScheme>
      <a:clrScheme name="Default Design 15">
        <a:dk1>
          <a:srgbClr val="FFFFFF"/>
        </a:dk1>
        <a:lt1>
          <a:srgbClr val="FFFFFF"/>
        </a:lt1>
        <a:dk2>
          <a:srgbClr val="E3EBF1"/>
        </a:dk2>
        <a:lt2>
          <a:srgbClr val="336699"/>
        </a:lt2>
        <a:accent1>
          <a:srgbClr val="003399"/>
        </a:accent1>
        <a:accent2>
          <a:srgbClr val="468A4B"/>
        </a:accent2>
        <a:accent3>
          <a:srgbClr val="FFFFFF"/>
        </a:accent3>
        <a:accent4>
          <a:srgbClr val="DADADA"/>
        </a:accent4>
        <a:accent5>
          <a:srgbClr val="AAADCA"/>
        </a:accent5>
        <a:accent6>
          <a:srgbClr val="3F7D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Default Design 16">
        <a:dk1>
          <a:srgbClr val="FFFFFF"/>
        </a:dk1>
        <a:lt1>
          <a:srgbClr val="FFFFFF"/>
        </a:lt1>
        <a:dk2>
          <a:srgbClr val="CCECFF"/>
        </a:dk2>
        <a:lt2>
          <a:srgbClr val="000000"/>
        </a:lt2>
        <a:accent1>
          <a:srgbClr val="BAE3E4"/>
        </a:accent1>
        <a:accent2>
          <a:srgbClr val="FF9900"/>
        </a:accent2>
        <a:accent3>
          <a:srgbClr val="FFFFFF"/>
        </a:accent3>
        <a:accent4>
          <a:srgbClr val="DADADA"/>
        </a:accent4>
        <a:accent5>
          <a:srgbClr val="D9EFEF"/>
        </a:accent5>
        <a:accent6>
          <a:srgbClr val="E78A00"/>
        </a:accent6>
        <a:hlink>
          <a:srgbClr val="FFCC00"/>
        </a:hlink>
        <a:folHlink>
          <a:srgbClr val="FFE98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Barrow Template</Template>
  <TotalTime>1192</TotalTime>
  <Words>2901</Words>
  <Application>Microsoft Office PowerPoint</Application>
  <PresentationFormat>Widescreen</PresentationFormat>
  <Paragraphs>162</Paragraphs>
  <Slides>40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Calibri</vt:lpstr>
      <vt:lpstr>Default Design</vt:lpstr>
      <vt:lpstr>Love, Anger, and Primary Progressive Aphasia  The Psychological Care of a Person with Dementia  George P. Prigatano, Ph.D.</vt:lpstr>
      <vt:lpstr>Disclaimers</vt:lpstr>
      <vt:lpstr>Purpose of this Presentation</vt:lpstr>
      <vt:lpstr> Primary Progressive Aphasia</vt:lpstr>
      <vt:lpstr> PPA and Psychological Care</vt:lpstr>
      <vt:lpstr>Voice and Language in Interpersonal Relationships</vt:lpstr>
      <vt:lpstr>Voice and Language in Interpersonal Relationships</vt:lpstr>
      <vt:lpstr>Voice and Language in Psychotherapy</vt:lpstr>
      <vt:lpstr>Four Key Features Involved in the  Perception and Expression of Emotion</vt:lpstr>
      <vt:lpstr>Voice, Language and Emotions</vt:lpstr>
      <vt:lpstr>The Case Example: Initial Findings  and Diagnosis</vt:lpstr>
      <vt:lpstr> Neuropsychological Findings</vt:lpstr>
      <vt:lpstr> Neuropsychological Findings</vt:lpstr>
      <vt:lpstr>Neurological Findings</vt:lpstr>
      <vt:lpstr>MRI</vt:lpstr>
      <vt:lpstr>PET</vt:lpstr>
      <vt:lpstr>Psychological Care After the Neuropsychological Exanimation </vt:lpstr>
      <vt:lpstr>Brief Summary of the Course of Psychological Care</vt:lpstr>
      <vt:lpstr>The First Major Emotional Conflict</vt:lpstr>
      <vt:lpstr>The First Major Emotional Conflict: Continued</vt:lpstr>
      <vt:lpstr>The Second Major Emotional Conflict</vt:lpstr>
      <vt:lpstr>The Second Major Emotional Conflict: Continued</vt:lpstr>
      <vt:lpstr>Summary of Activities Prior to the Third Major Emotion Conflict</vt:lpstr>
      <vt:lpstr>Summary of Activities: Continued</vt:lpstr>
      <vt:lpstr>Summary of Activities: Continued</vt:lpstr>
      <vt:lpstr>Summary of Activities: Continued</vt:lpstr>
      <vt:lpstr>The Third Major Emotional Conflict</vt:lpstr>
      <vt:lpstr>The Third Major Emotional Conflict: Continued</vt:lpstr>
      <vt:lpstr>The Third Major Emotional Conflict: Continued</vt:lpstr>
      <vt:lpstr>The Third Major Emotional Conflict: Continued</vt:lpstr>
      <vt:lpstr>The Third Major Emotional Conflict: Continued</vt:lpstr>
      <vt:lpstr>The Third Major Emotional Conflict: Continued</vt:lpstr>
      <vt:lpstr>The Third Emotional Conflict: Continued</vt:lpstr>
      <vt:lpstr>The Third Emotional Conflict: Continued</vt:lpstr>
      <vt:lpstr>The Third Emotional Conflict: Continued</vt:lpstr>
      <vt:lpstr>Summary Comments</vt:lpstr>
      <vt:lpstr>Summary Comments: Continued</vt:lpstr>
      <vt:lpstr>Summary Comments: Continued</vt:lpstr>
      <vt:lpstr>Summary Comments: Continued</vt:lpstr>
      <vt:lpstr>PowerPoint Presentation</vt:lpstr>
    </vt:vector>
  </TitlesOfParts>
  <Company>Dignity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 Gregory - SJHMC</dc:creator>
  <cp:lastModifiedBy>Eagan, Danielle - SJHMC</cp:lastModifiedBy>
  <cp:revision>162</cp:revision>
  <cp:lastPrinted>2024-01-19T21:08:10Z</cp:lastPrinted>
  <dcterms:created xsi:type="dcterms:W3CDTF">2018-10-01T17:24:31Z</dcterms:created>
  <dcterms:modified xsi:type="dcterms:W3CDTF">2024-01-24T14:50:55Z</dcterms:modified>
</cp:coreProperties>
</file>