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305" r:id="rId6"/>
    <p:sldId id="342" r:id="rId7"/>
    <p:sldId id="261" r:id="rId8"/>
    <p:sldId id="428" r:id="rId9"/>
    <p:sldId id="431" r:id="rId10"/>
    <p:sldId id="423" r:id="rId11"/>
    <p:sldId id="368" r:id="rId12"/>
    <p:sldId id="440" r:id="rId13"/>
    <p:sldId id="257" r:id="rId14"/>
    <p:sldId id="430" r:id="rId15"/>
    <p:sldId id="441" r:id="rId16"/>
    <p:sldId id="339" r:id="rId17"/>
    <p:sldId id="330" r:id="rId18"/>
    <p:sldId id="376" r:id="rId19"/>
    <p:sldId id="432" r:id="rId20"/>
    <p:sldId id="435" r:id="rId21"/>
    <p:sldId id="433" r:id="rId22"/>
    <p:sldId id="438" r:id="rId23"/>
    <p:sldId id="346" r:id="rId24"/>
    <p:sldId id="422" r:id="rId25"/>
    <p:sldId id="413" r:id="rId26"/>
    <p:sldId id="429" r:id="rId27"/>
    <p:sldId id="425" r:id="rId28"/>
    <p:sldId id="258" r:id="rId29"/>
    <p:sldId id="437"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52DD5-A572-4273-9AE3-3EBED7A6D8F0}" v="17" dt="2024-01-24T00:16:49.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notesViewPr>
    <p:cSldViewPr snapToGrid="0">
      <p:cViewPr varScale="1">
        <p:scale>
          <a:sx n="97" d="100"/>
          <a:sy n="97"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3F298F-3A35-7168-1E15-4C0325A4004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779522-7433-7653-C04F-9C503AE7E59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CCA0A5D-03B8-4989-8151-56CBB2990CEE}" type="datetimeFigureOut">
              <a:rPr lang="en-US" smtClean="0"/>
              <a:t>01/24/2024</a:t>
            </a:fld>
            <a:endParaRPr lang="en-US"/>
          </a:p>
        </p:txBody>
      </p:sp>
      <p:sp>
        <p:nvSpPr>
          <p:cNvPr id="4" name="Footer Placeholder 3">
            <a:extLst>
              <a:ext uri="{FF2B5EF4-FFF2-40B4-BE49-F238E27FC236}">
                <a16:creationId xmlns:a16="http://schemas.microsoft.com/office/drawing/2014/main" id="{27790337-705F-1C6E-1BE6-B4172F603EF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3F12F2-3E68-D81F-4748-243CFBC5FCB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9425B31-A4EB-4F10-B99C-0AC5297C0178}" type="slidenum">
              <a:rPr lang="en-US" smtClean="0"/>
              <a:t>‹#›</a:t>
            </a:fld>
            <a:endParaRPr lang="en-US"/>
          </a:p>
        </p:txBody>
      </p:sp>
    </p:spTree>
    <p:extLst>
      <p:ext uri="{BB962C8B-B14F-4D97-AF65-F5344CB8AC3E}">
        <p14:creationId xmlns:p14="http://schemas.microsoft.com/office/powerpoint/2010/main" val="2409267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CCB6FE-FF0B-4825-B888-6D9B340476E0}" type="datetimeFigureOut">
              <a:rPr lang="en-US" smtClean="0"/>
              <a:t>01/24/2024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B1098DF-C86E-4EE1-9A75-D1C48A7CAEC9}" type="slidenum">
              <a:rPr lang="en-US" smtClean="0"/>
              <a:t>‹#›</a:t>
            </a:fld>
            <a:endParaRPr lang="en-US"/>
          </a:p>
        </p:txBody>
      </p:sp>
    </p:spTree>
    <p:extLst>
      <p:ext uri="{BB962C8B-B14F-4D97-AF65-F5344CB8AC3E}">
        <p14:creationId xmlns:p14="http://schemas.microsoft.com/office/powerpoint/2010/main" val="237911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87000A-0A17-4DB6-A54D-3E26E76BFF2F}"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DE79E-7A6E-4D22-9FCC-6673218811D0}" type="slidenum">
              <a:rPr lang="en-US" smtClean="0"/>
              <a:t>4</a:t>
            </a:fld>
            <a:endParaRPr lang="en-US" dirty="0"/>
          </a:p>
        </p:txBody>
      </p:sp>
    </p:spTree>
    <p:extLst>
      <p:ext uri="{BB962C8B-B14F-4D97-AF65-F5344CB8AC3E}">
        <p14:creationId xmlns:p14="http://schemas.microsoft.com/office/powerpoint/2010/main" val="224871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A701-BB87-82DC-4596-00E219BB42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2F4635-D712-E33E-7E87-5C9B6A686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7D75F8-4177-6B08-8927-280A64E30641}"/>
              </a:ext>
            </a:extLst>
          </p:cNvPr>
          <p:cNvSpPr>
            <a:spLocks noGrp="1"/>
          </p:cNvSpPr>
          <p:nvPr>
            <p:ph type="dt" sz="half" idx="10"/>
          </p:nvPr>
        </p:nvSpPr>
        <p:spPr/>
        <p:txBody>
          <a:bodyPr/>
          <a:lstStyle/>
          <a:p>
            <a:fld id="{ACC7FBED-5F30-4A3F-9F17-56C523083F1D}" type="datetime1">
              <a:rPr lang="en-US" smtClean="0"/>
              <a:t>01/24/2024</a:t>
            </a:fld>
            <a:endParaRPr lang="en-US"/>
          </a:p>
        </p:txBody>
      </p:sp>
      <p:sp>
        <p:nvSpPr>
          <p:cNvPr id="5" name="Footer Placeholder 4">
            <a:extLst>
              <a:ext uri="{FF2B5EF4-FFF2-40B4-BE49-F238E27FC236}">
                <a16:creationId xmlns:a16="http://schemas.microsoft.com/office/drawing/2014/main" id="{20EE09FA-8D25-A80F-EEFE-296BA74BA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C93A2-C6BE-EDFA-B789-BB97247C7311}"/>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310090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4074-A425-9131-CE6F-DB6C9F9E8A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6C88BD-C854-298C-1946-282A1DAFC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BB63B-9CDE-74E9-8DBA-A4D304E0F57C}"/>
              </a:ext>
            </a:extLst>
          </p:cNvPr>
          <p:cNvSpPr>
            <a:spLocks noGrp="1"/>
          </p:cNvSpPr>
          <p:nvPr>
            <p:ph type="dt" sz="half" idx="10"/>
          </p:nvPr>
        </p:nvSpPr>
        <p:spPr/>
        <p:txBody>
          <a:bodyPr/>
          <a:lstStyle/>
          <a:p>
            <a:fld id="{80971670-047B-44C3-B2F4-638AABA14EAE}" type="datetime1">
              <a:rPr lang="en-US" smtClean="0"/>
              <a:t>01/24/2024</a:t>
            </a:fld>
            <a:endParaRPr lang="en-US"/>
          </a:p>
        </p:txBody>
      </p:sp>
      <p:sp>
        <p:nvSpPr>
          <p:cNvPr id="5" name="Footer Placeholder 4">
            <a:extLst>
              <a:ext uri="{FF2B5EF4-FFF2-40B4-BE49-F238E27FC236}">
                <a16:creationId xmlns:a16="http://schemas.microsoft.com/office/drawing/2014/main" id="{CAE7C01F-7437-F291-63CB-0F3DF4532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C7C3F-5724-8B42-E9A9-B5F5D300E528}"/>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356676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926B12-FE95-4849-0FCC-54DC08C78E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028D5-C058-AA54-155D-C19AB8AD26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2A37D-95E4-883F-17AD-842F1A1B246A}"/>
              </a:ext>
            </a:extLst>
          </p:cNvPr>
          <p:cNvSpPr>
            <a:spLocks noGrp="1"/>
          </p:cNvSpPr>
          <p:nvPr>
            <p:ph type="dt" sz="half" idx="10"/>
          </p:nvPr>
        </p:nvSpPr>
        <p:spPr/>
        <p:txBody>
          <a:bodyPr/>
          <a:lstStyle/>
          <a:p>
            <a:fld id="{F39E4F57-671B-4227-9E8D-82965040E98E}" type="datetime1">
              <a:rPr lang="en-US" smtClean="0"/>
              <a:t>01/24/2024</a:t>
            </a:fld>
            <a:endParaRPr lang="en-US"/>
          </a:p>
        </p:txBody>
      </p:sp>
      <p:sp>
        <p:nvSpPr>
          <p:cNvPr id="5" name="Footer Placeholder 4">
            <a:extLst>
              <a:ext uri="{FF2B5EF4-FFF2-40B4-BE49-F238E27FC236}">
                <a16:creationId xmlns:a16="http://schemas.microsoft.com/office/drawing/2014/main" id="{A243D0AE-BDFE-F599-B17F-3F30A52DF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C65C2-F942-B471-8B52-D51B69B4CAF5}"/>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276692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1683-E1B3-3F7F-EF6B-BCA4613BAB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49494-DFFD-C1E5-FB50-977EA73C53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C7FD5-E323-6E60-C5B0-5FB1F08671EF}"/>
              </a:ext>
            </a:extLst>
          </p:cNvPr>
          <p:cNvSpPr>
            <a:spLocks noGrp="1"/>
          </p:cNvSpPr>
          <p:nvPr>
            <p:ph type="dt" sz="half" idx="10"/>
          </p:nvPr>
        </p:nvSpPr>
        <p:spPr/>
        <p:txBody>
          <a:bodyPr/>
          <a:lstStyle/>
          <a:p>
            <a:fld id="{DD445601-3AE1-4937-AB6D-9288747BFC10}" type="datetime1">
              <a:rPr lang="en-US" smtClean="0"/>
              <a:t>01/24/2024</a:t>
            </a:fld>
            <a:endParaRPr lang="en-US"/>
          </a:p>
        </p:txBody>
      </p:sp>
      <p:sp>
        <p:nvSpPr>
          <p:cNvPr id="5" name="Footer Placeholder 4">
            <a:extLst>
              <a:ext uri="{FF2B5EF4-FFF2-40B4-BE49-F238E27FC236}">
                <a16:creationId xmlns:a16="http://schemas.microsoft.com/office/drawing/2014/main" id="{BC5B6C49-6B8B-6177-B8B8-A6BFA529E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5D4B1-7F98-A68A-7FA6-4828E50DC6E5}"/>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428888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0079-EF14-3587-BC1C-F480AE71BE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AF4C5D-417E-D0E1-70D5-689F7946B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B37A35-E8A0-B168-921C-D3CC139E611B}"/>
              </a:ext>
            </a:extLst>
          </p:cNvPr>
          <p:cNvSpPr>
            <a:spLocks noGrp="1"/>
          </p:cNvSpPr>
          <p:nvPr>
            <p:ph type="dt" sz="half" idx="10"/>
          </p:nvPr>
        </p:nvSpPr>
        <p:spPr/>
        <p:txBody>
          <a:bodyPr/>
          <a:lstStyle/>
          <a:p>
            <a:fld id="{39972E3F-3FAF-407F-B986-0E2BC3BFF79C}" type="datetime1">
              <a:rPr lang="en-US" smtClean="0"/>
              <a:t>01/24/2024</a:t>
            </a:fld>
            <a:endParaRPr lang="en-US"/>
          </a:p>
        </p:txBody>
      </p:sp>
      <p:sp>
        <p:nvSpPr>
          <p:cNvPr id="5" name="Footer Placeholder 4">
            <a:extLst>
              <a:ext uri="{FF2B5EF4-FFF2-40B4-BE49-F238E27FC236}">
                <a16:creationId xmlns:a16="http://schemas.microsoft.com/office/drawing/2014/main" id="{1FAAB12F-829B-1F0B-5C88-AC4F049BE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1B4A0-9612-A16D-E08B-402E0FB3A077}"/>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358175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1C3E-A33A-1D0D-4752-817628931F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3E03A-D528-6F80-5995-A0BDF955C1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A6ECFA-D25C-1890-264E-62801574D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3B000-C777-8FA9-8310-51F647477D9A}"/>
              </a:ext>
            </a:extLst>
          </p:cNvPr>
          <p:cNvSpPr>
            <a:spLocks noGrp="1"/>
          </p:cNvSpPr>
          <p:nvPr>
            <p:ph type="dt" sz="half" idx="10"/>
          </p:nvPr>
        </p:nvSpPr>
        <p:spPr/>
        <p:txBody>
          <a:bodyPr/>
          <a:lstStyle/>
          <a:p>
            <a:fld id="{EB69F250-4F17-4126-A160-F82CFDC572E4}" type="datetime1">
              <a:rPr lang="en-US" smtClean="0"/>
              <a:t>01/24/2024</a:t>
            </a:fld>
            <a:endParaRPr lang="en-US"/>
          </a:p>
        </p:txBody>
      </p:sp>
      <p:sp>
        <p:nvSpPr>
          <p:cNvPr id="6" name="Footer Placeholder 5">
            <a:extLst>
              <a:ext uri="{FF2B5EF4-FFF2-40B4-BE49-F238E27FC236}">
                <a16:creationId xmlns:a16="http://schemas.microsoft.com/office/drawing/2014/main" id="{C50C560A-D682-B16E-5E27-B29C5042D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8A00AB-CB3D-CBB6-2A41-12C50C7FD7F8}"/>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67699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C969-2CC2-56FF-B9ED-ECB232B503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47BFC7-027B-3FFB-7EF2-224294533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C5E8F2-B851-8979-AC59-F1A2418576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4C6339-E226-9A16-F42A-176AE4B36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24A136-03B5-660B-C093-992C42B526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FA7FB-A432-E0A9-6CFF-2CD2A4AE5191}"/>
              </a:ext>
            </a:extLst>
          </p:cNvPr>
          <p:cNvSpPr>
            <a:spLocks noGrp="1"/>
          </p:cNvSpPr>
          <p:nvPr>
            <p:ph type="dt" sz="half" idx="10"/>
          </p:nvPr>
        </p:nvSpPr>
        <p:spPr/>
        <p:txBody>
          <a:bodyPr/>
          <a:lstStyle/>
          <a:p>
            <a:fld id="{745045C3-18B9-4F3E-A317-3A1751BEE323}" type="datetime1">
              <a:rPr lang="en-US" smtClean="0"/>
              <a:t>01/24/2024</a:t>
            </a:fld>
            <a:endParaRPr lang="en-US"/>
          </a:p>
        </p:txBody>
      </p:sp>
      <p:sp>
        <p:nvSpPr>
          <p:cNvPr id="8" name="Footer Placeholder 7">
            <a:extLst>
              <a:ext uri="{FF2B5EF4-FFF2-40B4-BE49-F238E27FC236}">
                <a16:creationId xmlns:a16="http://schemas.microsoft.com/office/drawing/2014/main" id="{DB20B833-AC0C-32D0-75A8-0F88066E53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13F5F-AD95-A62A-44D7-37FC237F0CEA}"/>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51451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C859-ED2A-5183-B130-063FE72035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365467-17F9-593A-3240-8F1B6C2AF18F}"/>
              </a:ext>
            </a:extLst>
          </p:cNvPr>
          <p:cNvSpPr>
            <a:spLocks noGrp="1"/>
          </p:cNvSpPr>
          <p:nvPr>
            <p:ph type="dt" sz="half" idx="10"/>
          </p:nvPr>
        </p:nvSpPr>
        <p:spPr/>
        <p:txBody>
          <a:bodyPr/>
          <a:lstStyle/>
          <a:p>
            <a:fld id="{D7F02449-ED98-46DE-9D1E-64142E46C828}" type="datetime1">
              <a:rPr lang="en-US" smtClean="0"/>
              <a:t>01/24/2024</a:t>
            </a:fld>
            <a:endParaRPr lang="en-US"/>
          </a:p>
        </p:txBody>
      </p:sp>
      <p:sp>
        <p:nvSpPr>
          <p:cNvPr id="4" name="Footer Placeholder 3">
            <a:extLst>
              <a:ext uri="{FF2B5EF4-FFF2-40B4-BE49-F238E27FC236}">
                <a16:creationId xmlns:a16="http://schemas.microsoft.com/office/drawing/2014/main" id="{7BF56287-CE91-E48D-5A7F-3095553937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479163-AA5E-0160-0CEA-E423BBF450EE}"/>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117067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985B76-339E-53C6-2B10-383F01D6691C}"/>
              </a:ext>
            </a:extLst>
          </p:cNvPr>
          <p:cNvSpPr>
            <a:spLocks noGrp="1"/>
          </p:cNvSpPr>
          <p:nvPr>
            <p:ph type="dt" sz="half" idx="10"/>
          </p:nvPr>
        </p:nvSpPr>
        <p:spPr/>
        <p:txBody>
          <a:bodyPr/>
          <a:lstStyle/>
          <a:p>
            <a:fld id="{D83DC43B-A3A3-42B5-A370-C13654D6EE87}" type="datetime1">
              <a:rPr lang="en-US" smtClean="0"/>
              <a:t>01/24/2024</a:t>
            </a:fld>
            <a:endParaRPr lang="en-US"/>
          </a:p>
        </p:txBody>
      </p:sp>
      <p:sp>
        <p:nvSpPr>
          <p:cNvPr id="3" name="Footer Placeholder 2">
            <a:extLst>
              <a:ext uri="{FF2B5EF4-FFF2-40B4-BE49-F238E27FC236}">
                <a16:creationId xmlns:a16="http://schemas.microsoft.com/office/drawing/2014/main" id="{5E33AB77-6267-A52D-9480-9E9540A113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1FAB5C-8E87-445E-589D-1D13B6AB43E1}"/>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149602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0391-1E77-376F-5993-D752827CB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94F43-DBD9-7880-533F-C61FE504A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3899A2-2256-9328-E6E9-3981DEFBE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2E1C7-FEFF-9E69-07AE-8A6E4AAC3DE3}"/>
              </a:ext>
            </a:extLst>
          </p:cNvPr>
          <p:cNvSpPr>
            <a:spLocks noGrp="1"/>
          </p:cNvSpPr>
          <p:nvPr>
            <p:ph type="dt" sz="half" idx="10"/>
          </p:nvPr>
        </p:nvSpPr>
        <p:spPr/>
        <p:txBody>
          <a:bodyPr/>
          <a:lstStyle/>
          <a:p>
            <a:fld id="{30C34285-1E60-4929-8F6D-8FF03533C2E4}" type="datetime1">
              <a:rPr lang="en-US" smtClean="0"/>
              <a:t>01/24/2024</a:t>
            </a:fld>
            <a:endParaRPr lang="en-US"/>
          </a:p>
        </p:txBody>
      </p:sp>
      <p:sp>
        <p:nvSpPr>
          <p:cNvPr id="6" name="Footer Placeholder 5">
            <a:extLst>
              <a:ext uri="{FF2B5EF4-FFF2-40B4-BE49-F238E27FC236}">
                <a16:creationId xmlns:a16="http://schemas.microsoft.com/office/drawing/2014/main" id="{728DDDD7-9DFC-F05A-DE2B-BD1CE3DD7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FC893-9E89-C9F5-D8DD-A700679B5990}"/>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214218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326B-C6BB-415D-32F8-90E369871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750D55-3BA5-58F0-B139-9E5AC4E19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ABC3DA-1D12-D32B-39FC-9DD978113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A324D-FE94-C9ED-3493-B7D8BCEE71FD}"/>
              </a:ext>
            </a:extLst>
          </p:cNvPr>
          <p:cNvSpPr>
            <a:spLocks noGrp="1"/>
          </p:cNvSpPr>
          <p:nvPr>
            <p:ph type="dt" sz="half" idx="10"/>
          </p:nvPr>
        </p:nvSpPr>
        <p:spPr/>
        <p:txBody>
          <a:bodyPr/>
          <a:lstStyle/>
          <a:p>
            <a:fld id="{E98DBF24-7339-4DEB-AB71-DF23C0D7755F}" type="datetime1">
              <a:rPr lang="en-US" smtClean="0"/>
              <a:t>01/24/2024</a:t>
            </a:fld>
            <a:endParaRPr lang="en-US"/>
          </a:p>
        </p:txBody>
      </p:sp>
      <p:sp>
        <p:nvSpPr>
          <p:cNvPr id="6" name="Footer Placeholder 5">
            <a:extLst>
              <a:ext uri="{FF2B5EF4-FFF2-40B4-BE49-F238E27FC236}">
                <a16:creationId xmlns:a16="http://schemas.microsoft.com/office/drawing/2014/main" id="{6E6B35D5-B793-64B8-81E4-893744F3F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2A9C4F-9309-895C-1C61-D18283858364}"/>
              </a:ext>
            </a:extLst>
          </p:cNvPr>
          <p:cNvSpPr>
            <a:spLocks noGrp="1"/>
          </p:cNvSpPr>
          <p:nvPr>
            <p:ph type="sldNum" sz="quarter" idx="12"/>
          </p:nvPr>
        </p:nvSpPr>
        <p:spPr/>
        <p:txBody>
          <a:bodyPr/>
          <a:lstStyle/>
          <a:p>
            <a:fld id="{F535ABC8-8B1A-4AAF-B82A-ECB0B747A2D1}" type="slidenum">
              <a:rPr lang="en-US" smtClean="0"/>
              <a:t>‹#›</a:t>
            </a:fld>
            <a:endParaRPr lang="en-US"/>
          </a:p>
        </p:txBody>
      </p:sp>
    </p:spTree>
    <p:extLst>
      <p:ext uri="{BB962C8B-B14F-4D97-AF65-F5344CB8AC3E}">
        <p14:creationId xmlns:p14="http://schemas.microsoft.com/office/powerpoint/2010/main" val="88631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F60961-1F43-77E9-6A97-F2B95CEB3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E09512-F94E-A9ED-03DC-6E682B80EA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2A841-DC20-AF88-C99E-B281ABBB2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70295-38CD-4BAD-92EC-729464391ECD}" type="datetime1">
              <a:rPr lang="en-US" smtClean="0"/>
              <a:t>01/24/2024</a:t>
            </a:fld>
            <a:endParaRPr lang="en-US"/>
          </a:p>
        </p:txBody>
      </p:sp>
      <p:sp>
        <p:nvSpPr>
          <p:cNvPr id="5" name="Footer Placeholder 4">
            <a:extLst>
              <a:ext uri="{FF2B5EF4-FFF2-40B4-BE49-F238E27FC236}">
                <a16:creationId xmlns:a16="http://schemas.microsoft.com/office/drawing/2014/main" id="{9BB92F44-7C2F-87CF-FB39-466C54FDFC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0A0BBE-4047-F3BB-C0BB-4AE2216EF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5ABC8-8B1A-4AAF-B82A-ECB0B747A2D1}" type="slidenum">
              <a:rPr lang="en-US" smtClean="0"/>
              <a:t>‹#›</a:t>
            </a:fld>
            <a:endParaRPr lang="en-US"/>
          </a:p>
        </p:txBody>
      </p:sp>
    </p:spTree>
    <p:extLst>
      <p:ext uri="{BB962C8B-B14F-4D97-AF65-F5344CB8AC3E}">
        <p14:creationId xmlns:p14="http://schemas.microsoft.com/office/powerpoint/2010/main" val="66531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omper.com/p/these-funny-videos-of-parents-pranking-their-kids-prove-adults-really-are-the-worst-humans-10937"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www.romper.com/p/when-will-zika-mosquitos-get-to-the-us-they-are-the-main-carrier-of-the-virus-10942" TargetMode="External"/><Relationship Id="rId4" Type="http://schemas.openxmlformats.org/officeDocument/2006/relationships/hyperlink" Target="https://www.romper.com/p/13-baby-names-inspired-by-shakespeares-work-1082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rectangular sign with white text&#10;&#10;Description automatically generated">
            <a:extLst>
              <a:ext uri="{FF2B5EF4-FFF2-40B4-BE49-F238E27FC236}">
                <a16:creationId xmlns:a16="http://schemas.microsoft.com/office/drawing/2014/main" id="{EEAE534F-1F8F-8835-BA2C-A10FF5230D0D}"/>
              </a:ext>
            </a:extLst>
          </p:cNvPr>
          <p:cNvPicPr>
            <a:picLocks noChangeAspect="1"/>
          </p:cNvPicPr>
          <p:nvPr/>
        </p:nvPicPr>
        <p:blipFill rotWithShape="1">
          <a:blip r:embed="rId2">
            <a:extLst>
              <a:ext uri="{28A0092B-C50C-407E-A947-70E740481C1C}">
                <a14:useLocalDpi xmlns:a14="http://schemas.microsoft.com/office/drawing/2010/main" val="0"/>
              </a:ext>
            </a:extLst>
          </a:blip>
          <a:srcRect l="291" t="-112" b="-266"/>
          <a:stretch/>
        </p:blipFill>
        <p:spPr>
          <a:xfrm>
            <a:off x="0" y="0"/>
            <a:ext cx="12147711" cy="3348138"/>
          </a:xfrm>
          <a:prstGeom prst="rect">
            <a:avLst/>
          </a:prstGeom>
        </p:spPr>
      </p:pic>
      <p:sp>
        <p:nvSpPr>
          <p:cNvPr id="8" name="TextBox 7">
            <a:extLst>
              <a:ext uri="{FF2B5EF4-FFF2-40B4-BE49-F238E27FC236}">
                <a16:creationId xmlns:a16="http://schemas.microsoft.com/office/drawing/2014/main" id="{DE60618C-0803-360A-BDD0-BE219B0BE004}"/>
              </a:ext>
            </a:extLst>
          </p:cNvPr>
          <p:cNvSpPr txBox="1"/>
          <p:nvPr/>
        </p:nvSpPr>
        <p:spPr>
          <a:xfrm>
            <a:off x="239782" y="5459458"/>
            <a:ext cx="11712437" cy="954107"/>
          </a:xfrm>
          <a:prstGeom prst="rect">
            <a:avLst/>
          </a:prstGeom>
          <a:noFill/>
        </p:spPr>
        <p:txBody>
          <a:bodyPr wrap="none" rtlCol="0">
            <a:spAutoFit/>
          </a:bodyPr>
          <a:lstStyle/>
          <a:p>
            <a:pPr algn="ctr"/>
            <a:r>
              <a:rPr lang="en-US" sz="1400" dirty="0">
                <a:latin typeface="Times New Roman" panose="02020603050405020304" pitchFamily="18" charset="0"/>
                <a:cs typeface="Times New Roman" panose="02020603050405020304" pitchFamily="18" charset="0"/>
              </a:rPr>
              <a:t>McLean Hospital, Massachusetts General Hospital, Harvard Medical School</a:t>
            </a:r>
          </a:p>
          <a:p>
            <a:pPr algn="ctr"/>
            <a:endParaRPr lang="en-US" sz="14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Behavioral Neurology and Neuropsychiatry: Where Do We Go From Here?</a:t>
            </a:r>
          </a:p>
        </p:txBody>
      </p:sp>
      <p:pic>
        <p:nvPicPr>
          <p:cNvPr id="2" name="Picture 1" descr="A person in a suit and tie sitting at a desk with a head sculpture&#10;&#10;Description automatically generated">
            <a:extLst>
              <a:ext uri="{FF2B5EF4-FFF2-40B4-BE49-F238E27FC236}">
                <a16:creationId xmlns:a16="http://schemas.microsoft.com/office/drawing/2014/main" id="{9CB2F217-0315-CA83-B17E-C88AA07A1305}"/>
              </a:ext>
            </a:extLst>
          </p:cNvPr>
          <p:cNvPicPr>
            <a:picLocks noChangeAspect="1"/>
          </p:cNvPicPr>
          <p:nvPr/>
        </p:nvPicPr>
        <p:blipFill rotWithShape="1">
          <a:blip r:embed="rId3"/>
          <a:srcRect l="24225" t="-67" r="18591" b="51181"/>
          <a:stretch/>
        </p:blipFill>
        <p:spPr>
          <a:xfrm>
            <a:off x="5011231" y="3509863"/>
            <a:ext cx="2125248" cy="1949595"/>
          </a:xfrm>
          <a:prstGeom prst="rect">
            <a:avLst/>
          </a:prstGeom>
        </p:spPr>
      </p:pic>
    </p:spTree>
    <p:extLst>
      <p:ext uri="{BB962C8B-B14F-4D97-AF65-F5344CB8AC3E}">
        <p14:creationId xmlns:p14="http://schemas.microsoft.com/office/powerpoint/2010/main" val="191549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CE5FCC-92A1-B2F9-E560-CDA955613132}"/>
              </a:ext>
            </a:extLst>
          </p:cNvPr>
          <p:cNvSpPr txBox="1"/>
          <p:nvPr/>
        </p:nvSpPr>
        <p:spPr>
          <a:xfrm>
            <a:off x="218268" y="0"/>
            <a:ext cx="11465169"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Can we develop a common vocabulary for </a:t>
            </a:r>
          </a:p>
          <a:p>
            <a:pPr algn="ctr"/>
            <a:r>
              <a:rPr lang="en-US" sz="3600" b="1" dirty="0">
                <a:latin typeface="Times New Roman" panose="02020603050405020304" pitchFamily="18" charset="0"/>
                <a:cs typeface="Times New Roman" panose="02020603050405020304" pitchFamily="18" charset="0"/>
              </a:rPr>
              <a:t>Mind-Body Disorders?</a:t>
            </a:r>
          </a:p>
        </p:txBody>
      </p:sp>
      <p:sp>
        <p:nvSpPr>
          <p:cNvPr id="7" name="TextBox 6">
            <a:extLst>
              <a:ext uri="{FF2B5EF4-FFF2-40B4-BE49-F238E27FC236}">
                <a16:creationId xmlns:a16="http://schemas.microsoft.com/office/drawing/2014/main" id="{81E57149-B5CB-A828-111C-81D68BE5E26F}"/>
              </a:ext>
            </a:extLst>
          </p:cNvPr>
          <p:cNvSpPr txBox="1"/>
          <p:nvPr/>
        </p:nvSpPr>
        <p:spPr>
          <a:xfrm>
            <a:off x="906303" y="1905506"/>
            <a:ext cx="10379393"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What defines a psychiatric disorder?</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What defines a neurologic disorder?</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How does a psychiatrist think?</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How does a neurologist think?</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What research questions can be asked and answered to advance our knowledge?</a:t>
            </a:r>
          </a:p>
        </p:txBody>
      </p:sp>
    </p:spTree>
    <p:extLst>
      <p:ext uri="{BB962C8B-B14F-4D97-AF65-F5344CB8AC3E}">
        <p14:creationId xmlns:p14="http://schemas.microsoft.com/office/powerpoint/2010/main" val="102074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93DB77-2CFB-6CEA-DF0C-5864833FD12D}"/>
              </a:ext>
            </a:extLst>
          </p:cNvPr>
          <p:cNvSpPr txBox="1"/>
          <p:nvPr/>
        </p:nvSpPr>
        <p:spPr>
          <a:xfrm>
            <a:off x="943587" y="1366897"/>
            <a:ext cx="10304825" cy="4124206"/>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Science and Medicine do not occur in a vacuum</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Science, Public Health, Society, Ethics and Morals are inseparable</a:t>
            </a:r>
          </a:p>
          <a:p>
            <a:endParaRPr lang="en-US" sz="3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“Because of the very way you do science, the vary questions you ask, the methods you use, they’re all embedded in things that are outside of science” - </a:t>
            </a:r>
            <a:r>
              <a:rPr lang="en-US" dirty="0">
                <a:latin typeface="Times New Roman" panose="02020603050405020304" pitchFamily="18" charset="0"/>
                <a:cs typeface="Times New Roman" panose="02020603050405020304" pitchFamily="18" charset="0"/>
              </a:rPr>
              <a:t>Venkatesh </a:t>
            </a:r>
            <a:r>
              <a:rPr lang="en-US" dirty="0" err="1">
                <a:latin typeface="Times New Roman" panose="02020603050405020304" pitchFamily="18" charset="0"/>
                <a:cs typeface="Times New Roman" panose="02020603050405020304" pitchFamily="18" charset="0"/>
              </a:rPr>
              <a:t>Narayanamurti</a:t>
            </a:r>
            <a:r>
              <a:rPr lang="en-US" dirty="0">
                <a:latin typeface="Times New Roman" panose="02020603050405020304" pitchFamily="18" charset="0"/>
                <a:cs typeface="Times New Roman" panose="02020603050405020304" pitchFamily="18" charset="0"/>
              </a:rPr>
              <a:t>, Benjamin Peirce Professor of Technology and Public Policy, Engineering and Applied Sciences and Physics </a:t>
            </a:r>
            <a:r>
              <a:rPr lang="en-US" i="1" dirty="0">
                <a:latin typeface="Times New Roman" panose="02020603050405020304" pitchFamily="18" charset="0"/>
                <a:cs typeface="Times New Roman" panose="02020603050405020304" pitchFamily="18" charset="0"/>
              </a:rPr>
              <a:t>Emeritus</a:t>
            </a:r>
            <a:r>
              <a:rPr lang="en-US" dirty="0">
                <a:latin typeface="Times New Roman" panose="02020603050405020304" pitchFamily="18" charset="0"/>
                <a:cs typeface="Times New Roman" panose="02020603050405020304" pitchFamily="18" charset="0"/>
              </a:rPr>
              <a:t> at Harvard University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499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07866" y="573519"/>
            <a:ext cx="7176266" cy="8022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28675" name="Picture 5" descr="CLBB_logo_wshading.jpg"/>
          <p:cNvPicPr>
            <a:picLocks noChangeAspect="1"/>
          </p:cNvPicPr>
          <p:nvPr/>
        </p:nvPicPr>
        <p:blipFill>
          <a:blip r:embed="rId2" cstate="print"/>
          <a:srcRect/>
          <a:stretch>
            <a:fillRect/>
          </a:stretch>
        </p:blipFill>
        <p:spPr bwMode="auto">
          <a:xfrm>
            <a:off x="8771238" y="2529905"/>
            <a:ext cx="2286000" cy="2629699"/>
          </a:xfrm>
          <a:prstGeom prst="rect">
            <a:avLst/>
          </a:prstGeom>
          <a:noFill/>
          <a:ln w="9525">
            <a:noFill/>
            <a:miter lim="800000"/>
            <a:headEnd/>
            <a:tailEnd/>
          </a:ln>
        </p:spPr>
      </p:pic>
      <p:sp>
        <p:nvSpPr>
          <p:cNvPr id="28677" name="TextBox 7"/>
          <p:cNvSpPr txBox="1">
            <a:spLocks noChangeArrowheads="1"/>
          </p:cNvSpPr>
          <p:nvPr/>
        </p:nvSpPr>
        <p:spPr bwMode="auto">
          <a:xfrm>
            <a:off x="3876266" y="667142"/>
            <a:ext cx="5132031" cy="707886"/>
          </a:xfrm>
          <a:prstGeom prst="rect">
            <a:avLst/>
          </a:prstGeom>
          <a:noFill/>
          <a:ln w="9525">
            <a:noFill/>
            <a:miter lim="800000"/>
            <a:headEnd/>
            <a:tailEnd/>
          </a:ln>
        </p:spPr>
        <p:txBody>
          <a:bodyPr wrap="square">
            <a:spAutoFit/>
          </a:bodyPr>
          <a:lstStyle/>
          <a:p>
            <a:r>
              <a:rPr lang="en-US" sz="2000" b="1" dirty="0">
                <a:latin typeface="Times New Roman" panose="02020603050405020304" pitchFamily="18" charset="0"/>
                <a:ea typeface="Helvetica Neue" charset="0"/>
                <a:cs typeface="Times New Roman" panose="02020603050405020304" pitchFamily="18" charset="0"/>
              </a:rPr>
              <a:t>The Center for Law, Brain and Behavior </a:t>
            </a:r>
          </a:p>
          <a:p>
            <a:r>
              <a:rPr lang="en-US" sz="2000" b="1" dirty="0">
                <a:latin typeface="Times New Roman" panose="02020603050405020304" pitchFamily="18" charset="0"/>
                <a:ea typeface="Helvetica Neue" charset="0"/>
                <a:cs typeface="Times New Roman" panose="02020603050405020304" pitchFamily="18" charset="0"/>
              </a:rPr>
              <a:t>      </a:t>
            </a:r>
            <a:r>
              <a:rPr lang="en-US" sz="2000" dirty="0">
                <a:latin typeface="Times New Roman" panose="02020603050405020304" pitchFamily="18" charset="0"/>
                <a:ea typeface="Helvetica Neue" charset="0"/>
                <a:cs typeface="Times New Roman" panose="02020603050405020304" pitchFamily="18" charset="0"/>
              </a:rPr>
              <a:t>at Massachusetts General Hospital</a:t>
            </a:r>
          </a:p>
        </p:txBody>
      </p:sp>
      <p:sp>
        <p:nvSpPr>
          <p:cNvPr id="13318" name="TextBox 8"/>
          <p:cNvSpPr txBox="1">
            <a:spLocks noChangeArrowheads="1"/>
          </p:cNvSpPr>
          <p:nvPr/>
        </p:nvSpPr>
        <p:spPr bwMode="auto">
          <a:xfrm>
            <a:off x="2291256" y="5311379"/>
            <a:ext cx="3045523" cy="261610"/>
          </a:xfrm>
          <a:prstGeom prst="rect">
            <a:avLst/>
          </a:prstGeom>
          <a:noFill/>
          <a:ln w="9525">
            <a:noFill/>
            <a:miter lim="800000"/>
            <a:headEnd/>
            <a:tailEnd/>
          </a:ln>
        </p:spPr>
        <p:txBody>
          <a:bodyPr wrap="square">
            <a:spAutoFit/>
          </a:bodyPr>
          <a:lstStyle/>
          <a:p>
            <a:pPr>
              <a:defRPr/>
            </a:pPr>
            <a:r>
              <a:rPr lang="en-US" sz="1100" b="1" i="1" dirty="0">
                <a:solidFill>
                  <a:schemeClr val="accent5">
                    <a:lumMod val="75000"/>
                  </a:schemeClr>
                </a:solidFill>
                <a:latin typeface="Helvetica" pitchFamily="34" charset="0"/>
                <a:cs typeface="Helvetica" pitchFamily="34" charset="0"/>
              </a:rPr>
              <a:t>Visit our website</a:t>
            </a:r>
            <a:r>
              <a:rPr lang="en-US" sz="1100" b="1" dirty="0">
                <a:solidFill>
                  <a:schemeClr val="bg1"/>
                </a:solidFill>
                <a:latin typeface="Helvetica" pitchFamily="34" charset="0"/>
                <a:cs typeface="Helvetica" pitchFamily="34" charset="0"/>
              </a:rPr>
              <a:t>:  </a:t>
            </a:r>
            <a:r>
              <a:rPr lang="en-US" sz="1100" b="1" dirty="0">
                <a:solidFill>
                  <a:schemeClr val="accent3"/>
                </a:solidFill>
                <a:latin typeface="Helvetica" pitchFamily="34" charset="0"/>
                <a:cs typeface="Helvetica" pitchFamily="34" charset="0"/>
              </a:rPr>
              <a:t>www.clbb.org</a:t>
            </a:r>
          </a:p>
        </p:txBody>
      </p:sp>
      <p:sp>
        <p:nvSpPr>
          <p:cNvPr id="13319" name="Rectangle 9"/>
          <p:cNvSpPr>
            <a:spLocks noChangeArrowheads="1"/>
          </p:cNvSpPr>
          <p:nvPr/>
        </p:nvSpPr>
        <p:spPr bwMode="auto">
          <a:xfrm>
            <a:off x="5069659" y="5305427"/>
            <a:ext cx="2326646" cy="261610"/>
          </a:xfrm>
          <a:prstGeom prst="rect">
            <a:avLst/>
          </a:prstGeom>
          <a:noFill/>
          <a:ln w="9525">
            <a:noFill/>
            <a:miter lim="800000"/>
            <a:headEnd/>
            <a:tailEnd/>
          </a:ln>
        </p:spPr>
        <p:txBody>
          <a:bodyPr wrap="square">
            <a:spAutoFit/>
          </a:bodyPr>
          <a:lstStyle/>
          <a:p>
            <a:pPr>
              <a:defRPr/>
            </a:pPr>
            <a:r>
              <a:rPr lang="en-US" sz="1100" b="1" i="1" dirty="0">
                <a:solidFill>
                  <a:schemeClr val="accent5">
                    <a:lumMod val="75000"/>
                  </a:schemeClr>
                </a:solidFill>
                <a:latin typeface="Helvetica" pitchFamily="34" charset="0"/>
                <a:cs typeface="Helvetica" pitchFamily="34" charset="0"/>
              </a:rPr>
              <a:t>Follow us</a:t>
            </a:r>
            <a:r>
              <a:rPr lang="en-US" sz="1100" b="1" dirty="0">
                <a:solidFill>
                  <a:schemeClr val="accent3"/>
                </a:solidFill>
                <a:latin typeface="Helvetica" pitchFamily="34" charset="0"/>
                <a:cs typeface="Helvetica" pitchFamily="34" charset="0"/>
              </a:rPr>
              <a:t>: twitter.com/mghclbb</a:t>
            </a:r>
          </a:p>
        </p:txBody>
      </p:sp>
      <p:pic>
        <p:nvPicPr>
          <p:cNvPr id="28680" name="Picture 11"/>
          <p:cNvPicPr>
            <a:picLocks noChangeAspect="1"/>
          </p:cNvPicPr>
          <p:nvPr/>
        </p:nvPicPr>
        <p:blipFill>
          <a:blip r:embed="rId3" cstate="print"/>
          <a:srcRect/>
          <a:stretch>
            <a:fillRect/>
          </a:stretch>
        </p:blipFill>
        <p:spPr bwMode="auto">
          <a:xfrm>
            <a:off x="4808049" y="5299475"/>
            <a:ext cx="261610" cy="261610"/>
          </a:xfrm>
          <a:prstGeom prst="rect">
            <a:avLst/>
          </a:prstGeom>
          <a:noFill/>
          <a:ln w="9525">
            <a:noFill/>
            <a:miter lim="800000"/>
            <a:headEnd/>
            <a:tailEnd/>
          </a:ln>
        </p:spPr>
      </p:pic>
      <p:sp>
        <p:nvSpPr>
          <p:cNvPr id="17" name="Rectangle 16"/>
          <p:cNvSpPr/>
          <p:nvPr/>
        </p:nvSpPr>
        <p:spPr>
          <a:xfrm>
            <a:off x="2675963" y="6046122"/>
            <a:ext cx="6857999" cy="307777"/>
          </a:xfrm>
          <a:prstGeom prst="rect">
            <a:avLst/>
          </a:prstGeom>
          <a:solidFill>
            <a:schemeClr val="bg1">
              <a:lumMod val="85000"/>
            </a:schemeClr>
          </a:solidFill>
        </p:spPr>
        <p:txBody>
          <a:bodyPr wrap="square">
            <a:spAutoFit/>
          </a:bodyPr>
          <a:lstStyle/>
          <a:p>
            <a:pPr algn="ctr">
              <a:defRPr/>
            </a:pPr>
            <a:r>
              <a:rPr lang="en-US" sz="1400" b="1" dirty="0">
                <a:latin typeface="Times New Roman" panose="02020603050405020304" pitchFamily="18" charset="0"/>
                <a:ea typeface="Bank Gothic"/>
                <a:cs typeface="Times New Roman" panose="02020603050405020304" pitchFamily="18" charset="0"/>
              </a:rPr>
              <a:t>The Brain Matters.  Science Matters.  Justice Matters</a:t>
            </a:r>
            <a:r>
              <a:rPr lang="en-US" sz="1400" b="1" dirty="0">
                <a:latin typeface="Garamond" panose="02020404030301010803" pitchFamily="18" charset="0"/>
                <a:ea typeface="Bank Gothic"/>
                <a:cs typeface="Bank Gothic"/>
              </a:rPr>
              <a:t>.</a:t>
            </a:r>
            <a:endParaRPr lang="en-US" sz="1400" dirty="0">
              <a:latin typeface="Garamond" panose="02020404030301010803" pitchFamily="18" charset="0"/>
              <a:ea typeface="Bank Gothic"/>
              <a:cs typeface="Bank Gothic"/>
            </a:endParaRPr>
          </a:p>
        </p:txBody>
      </p:sp>
      <p:pic>
        <p:nvPicPr>
          <p:cNvPr id="28683" name="Picture 17"/>
          <p:cNvPicPr>
            <a:picLocks noChangeAspect="1"/>
          </p:cNvPicPr>
          <p:nvPr/>
        </p:nvPicPr>
        <p:blipFill>
          <a:blip r:embed="rId4" cstate="print"/>
          <a:srcRect/>
          <a:stretch>
            <a:fillRect/>
          </a:stretch>
        </p:blipFill>
        <p:spPr bwMode="auto">
          <a:xfrm>
            <a:off x="7507831" y="5352545"/>
            <a:ext cx="292621" cy="220445"/>
          </a:xfrm>
          <a:prstGeom prst="rect">
            <a:avLst/>
          </a:prstGeom>
          <a:noFill/>
          <a:ln w="9525">
            <a:noFill/>
            <a:miter lim="800000"/>
            <a:headEnd/>
            <a:tailEnd/>
          </a:ln>
        </p:spPr>
      </p:pic>
      <p:sp>
        <p:nvSpPr>
          <p:cNvPr id="19" name="Rectangle 18"/>
          <p:cNvSpPr/>
          <p:nvPr/>
        </p:nvSpPr>
        <p:spPr>
          <a:xfrm>
            <a:off x="7758498" y="5314951"/>
            <a:ext cx="2499598" cy="261610"/>
          </a:xfrm>
          <a:prstGeom prst="rect">
            <a:avLst/>
          </a:prstGeom>
        </p:spPr>
        <p:txBody>
          <a:bodyPr wrap="square">
            <a:spAutoFit/>
          </a:bodyPr>
          <a:lstStyle/>
          <a:p>
            <a:pPr>
              <a:defRPr/>
            </a:pPr>
            <a:r>
              <a:rPr lang="en-US" sz="1100" b="1" i="1" dirty="0">
                <a:solidFill>
                  <a:schemeClr val="accent5">
                    <a:lumMod val="75000"/>
                  </a:schemeClr>
                </a:solidFill>
                <a:latin typeface="Helvetica"/>
                <a:cs typeface="Helvetica"/>
              </a:rPr>
              <a:t>View past events</a:t>
            </a:r>
            <a:r>
              <a:rPr lang="en-US" sz="1100" b="1" i="1" dirty="0">
                <a:solidFill>
                  <a:schemeClr val="accent3"/>
                </a:solidFill>
                <a:latin typeface="Helvetica"/>
                <a:cs typeface="Helvetica"/>
              </a:rPr>
              <a:t>:</a:t>
            </a:r>
            <a:r>
              <a:rPr lang="en-US" sz="1100" b="1" dirty="0">
                <a:solidFill>
                  <a:schemeClr val="accent3"/>
                </a:solidFill>
                <a:latin typeface="Helvetica"/>
                <a:cs typeface="Helvetica"/>
              </a:rPr>
              <a:t>  vimeo.com/clbb</a:t>
            </a:r>
          </a:p>
        </p:txBody>
      </p:sp>
      <p:sp>
        <p:nvSpPr>
          <p:cNvPr id="16" name="Rectangle 1"/>
          <p:cNvSpPr>
            <a:spLocks noChangeArrowheads="1"/>
          </p:cNvSpPr>
          <p:nvPr/>
        </p:nvSpPr>
        <p:spPr bwMode="auto">
          <a:xfrm>
            <a:off x="3935827" y="4451903"/>
            <a:ext cx="4338272" cy="28469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fontAlgn="base">
              <a:spcBef>
                <a:spcPct val="0"/>
              </a:spcBef>
              <a:spcAft>
                <a:spcPct val="0"/>
              </a:spcAft>
            </a:pPr>
            <a:r>
              <a:rPr lang="en-US" sz="1400" b="1" dirty="0">
                <a:latin typeface="Times New Roman" panose="02020603050405020304" pitchFamily="18" charset="0"/>
                <a:ea typeface="Calibri" pitchFamily="34" charset="0"/>
                <a:cs typeface="Times New Roman" panose="02020603050405020304" pitchFamily="18" charset="0"/>
              </a:rPr>
              <a:t>Judith Edersheim, JD, MD    Bruce H. Price, MD</a:t>
            </a:r>
            <a:endParaRPr lang="en-US" sz="1400" b="1" dirty="0">
              <a:latin typeface="Times New Roman" panose="02020603050405020304" pitchFamily="18" charset="0"/>
              <a:cs typeface="Times New Roman" panose="02020603050405020304" pitchFamily="18" charset="0"/>
            </a:endParaRPr>
          </a:p>
        </p:txBody>
      </p:sp>
      <p:pic>
        <p:nvPicPr>
          <p:cNvPr id="1026" name="Picture 2" descr="C:\Users\ddd0\AppData\Local\Microsoft\Windows\Temporary Internet Files\Content.Outlook\5HFPMRGV\JGE + BHP cropped.jpg"/>
          <p:cNvPicPr>
            <a:picLocks noChangeAspect="1" noChangeArrowheads="1"/>
          </p:cNvPicPr>
          <p:nvPr/>
        </p:nvPicPr>
        <p:blipFill>
          <a:blip r:embed="rId5" cstate="print"/>
          <a:srcRect/>
          <a:stretch>
            <a:fillRect/>
          </a:stretch>
        </p:blipFill>
        <p:spPr bwMode="auto">
          <a:xfrm>
            <a:off x="3935827" y="1870673"/>
            <a:ext cx="3800606" cy="2400299"/>
          </a:xfrm>
          <a:prstGeom prst="rect">
            <a:avLst/>
          </a:prstGeom>
          <a:noFill/>
        </p:spPr>
      </p:pic>
      <p:pic>
        <p:nvPicPr>
          <p:cNvPr id="21" name="Picture 15" descr="CLBB Logo - Copy.jpg">
            <a:extLst>
              <a:ext uri="{FF2B5EF4-FFF2-40B4-BE49-F238E27FC236}">
                <a16:creationId xmlns:a16="http://schemas.microsoft.com/office/drawing/2014/main" id="{EF017611-13B9-4BE1-8FFB-6890C67733E0}"/>
              </a:ext>
            </a:extLst>
          </p:cNvPr>
          <p:cNvPicPr>
            <a:picLocks noChangeAspect="1"/>
          </p:cNvPicPr>
          <p:nvPr/>
        </p:nvPicPr>
        <p:blipFill>
          <a:blip r:embed="rId6" cstate="print"/>
          <a:srcRect/>
          <a:stretch>
            <a:fillRect/>
          </a:stretch>
        </p:blipFill>
        <p:spPr bwMode="auto">
          <a:xfrm>
            <a:off x="54834" y="25831"/>
            <a:ext cx="1095376" cy="1095376"/>
          </a:xfrm>
          <a:prstGeom prst="rect">
            <a:avLst/>
          </a:prstGeom>
          <a:noFill/>
          <a:ln w="9525">
            <a:noFill/>
            <a:miter lim="800000"/>
            <a:headEnd/>
            <a:tailEnd/>
          </a:ln>
        </p:spPr>
      </p:pic>
    </p:spTree>
    <p:extLst>
      <p:ext uri="{BB962C8B-B14F-4D97-AF65-F5344CB8AC3E}">
        <p14:creationId xmlns:p14="http://schemas.microsoft.com/office/powerpoint/2010/main" val="131278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D76C-E595-42A5-9D48-A5068F308AC3}"/>
              </a:ext>
            </a:extLst>
          </p:cNvPr>
          <p:cNvSpPr>
            <a:spLocks noGrp="1"/>
          </p:cNvSpPr>
          <p:nvPr>
            <p:ph type="title"/>
          </p:nvPr>
        </p:nvSpPr>
        <p:spPr>
          <a:xfrm>
            <a:off x="4145701" y="537017"/>
            <a:ext cx="6282813" cy="929148"/>
          </a:xfrm>
        </p:spPr>
        <p:txBody>
          <a:bodyPr>
            <a:normAutofit/>
          </a:bodyPr>
          <a:lstStyle/>
          <a:p>
            <a:r>
              <a:rPr lang="en-US" sz="3600" b="1" dirty="0">
                <a:latin typeface="Times New Roman" panose="02020603050405020304" pitchFamily="18" charset="0"/>
                <a:cs typeface="Times New Roman" panose="02020603050405020304" pitchFamily="18" charset="0"/>
              </a:rPr>
              <a:t>Our Beginning</a:t>
            </a:r>
          </a:p>
        </p:txBody>
      </p:sp>
      <p:sp>
        <p:nvSpPr>
          <p:cNvPr id="3" name="Content Placeholder 2">
            <a:extLst>
              <a:ext uri="{FF2B5EF4-FFF2-40B4-BE49-F238E27FC236}">
                <a16:creationId xmlns:a16="http://schemas.microsoft.com/office/drawing/2014/main" id="{C7BF7E01-2943-4512-8AA1-95914666FBEA}"/>
              </a:ext>
            </a:extLst>
          </p:cNvPr>
          <p:cNvSpPr>
            <a:spLocks noGrp="1"/>
          </p:cNvSpPr>
          <p:nvPr>
            <p:ph idx="1"/>
          </p:nvPr>
        </p:nvSpPr>
        <p:spPr>
          <a:xfrm>
            <a:off x="1397558" y="1765367"/>
            <a:ext cx="9396883" cy="4291781"/>
          </a:xfrm>
        </p:spPr>
        <p:txBody>
          <a:bodyPr>
            <a:normAutofit/>
          </a:bodyPr>
          <a:lstStyle/>
          <a:p>
            <a:r>
              <a:rPr lang="en-US" sz="2300" dirty="0">
                <a:latin typeface="Times New Roman" panose="02020603050405020304" pitchFamily="18" charset="0"/>
                <a:cs typeface="Times New Roman" panose="02020603050405020304" pitchFamily="18" charset="0"/>
              </a:rPr>
              <a:t>A young lawyer turned medical student walks into my office on her way to becoming a forensic psychiatrist</a:t>
            </a:r>
          </a:p>
          <a:p>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Baskin JD, Edersheim JG, Price BH. Neuroimaging in the court room. Is a picture worth a thousand words? American Journal of Law and Medicine 2007;33:239-269.</a:t>
            </a:r>
          </a:p>
          <a:p>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MGH Center for Law, Brain and Behavior co-founded in 2008</a:t>
            </a:r>
          </a:p>
          <a:p>
            <a:endParaRPr lang="en-US" dirty="0"/>
          </a:p>
        </p:txBody>
      </p:sp>
      <p:pic>
        <p:nvPicPr>
          <p:cNvPr id="5" name="Picture 15" descr="CLBB Logo - Copy.jpg">
            <a:extLst>
              <a:ext uri="{FF2B5EF4-FFF2-40B4-BE49-F238E27FC236}">
                <a16:creationId xmlns:a16="http://schemas.microsoft.com/office/drawing/2014/main" id="{4ABF0B06-F988-4D85-8D85-8BB634DF7ED8}"/>
              </a:ext>
            </a:extLst>
          </p:cNvPr>
          <p:cNvPicPr>
            <a:picLocks noChangeAspect="1"/>
          </p:cNvPicPr>
          <p:nvPr/>
        </p:nvPicPr>
        <p:blipFill>
          <a:blip r:embed="rId2" cstate="print"/>
          <a:srcRect/>
          <a:stretch>
            <a:fillRect/>
          </a:stretch>
        </p:blipFill>
        <p:spPr bwMode="auto">
          <a:xfrm>
            <a:off x="89598" y="21202"/>
            <a:ext cx="1095376" cy="1095376"/>
          </a:xfrm>
          <a:prstGeom prst="rect">
            <a:avLst/>
          </a:prstGeom>
          <a:noFill/>
          <a:ln w="9525">
            <a:noFill/>
            <a:miter lim="800000"/>
            <a:headEnd/>
            <a:tailEnd/>
          </a:ln>
        </p:spPr>
      </p:pic>
    </p:spTree>
    <p:extLst>
      <p:ext uri="{BB962C8B-B14F-4D97-AF65-F5344CB8AC3E}">
        <p14:creationId xmlns:p14="http://schemas.microsoft.com/office/powerpoint/2010/main" val="121370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DF5F3-E896-4AC4-BCBD-A037BA6C388D}"/>
              </a:ext>
            </a:extLst>
          </p:cNvPr>
          <p:cNvSpPr/>
          <p:nvPr/>
        </p:nvSpPr>
        <p:spPr>
          <a:xfrm>
            <a:off x="1168400" y="2014597"/>
            <a:ext cx="9855199" cy="4524315"/>
          </a:xfrm>
          <a:prstGeom prst="rect">
            <a:avLst/>
          </a:prstGeom>
        </p:spPr>
        <p:txBody>
          <a:bodyPr wrap="square">
            <a:spAutoFit/>
          </a:bodyPr>
          <a:lstStyle/>
          <a:p>
            <a:pPr marL="457200" indent="-4572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time for major criminal and probate justice reform is long overdue</a:t>
            </a: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Public health, law and policy are central to health care outcomes</a:t>
            </a: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Better decisions aligned with science lead to better outcomes aligned with justice</a:t>
            </a: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ultimate worth of science is measured by how much it can contribute to the world </a:t>
            </a:r>
          </a:p>
          <a:p>
            <a:pPr marL="457200" indent="-457200">
              <a:buFont typeface="Arial" panose="020B0604020202020204" pitchFamily="34" charset="0"/>
              <a:buChar char="•"/>
            </a:pPr>
            <a:endParaRPr lang="en-US" sz="2400" dirty="0"/>
          </a:p>
          <a:p>
            <a:endParaRPr lang="en-US" sz="2400" dirty="0">
              <a:latin typeface="Garamond" panose="02020404030301010803" pitchFamily="18" charset="0"/>
              <a:ea typeface="Calibri" panose="020F0502020204030204" pitchFamily="34" charset="0"/>
              <a:cs typeface="Times New Roman" panose="02020603050405020304" pitchFamily="18" charset="0"/>
            </a:endParaRPr>
          </a:p>
          <a:p>
            <a:endParaRPr lang="en-US" sz="24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4" name="Picture 15" descr="CLBB Logo - Copy.jpg">
            <a:extLst>
              <a:ext uri="{FF2B5EF4-FFF2-40B4-BE49-F238E27FC236}">
                <a16:creationId xmlns:a16="http://schemas.microsoft.com/office/drawing/2014/main" id="{EC69F614-B290-4D66-93FE-BF8A06791302}"/>
              </a:ext>
            </a:extLst>
          </p:cNvPr>
          <p:cNvPicPr>
            <a:picLocks noChangeAspect="1"/>
          </p:cNvPicPr>
          <p:nvPr/>
        </p:nvPicPr>
        <p:blipFill>
          <a:blip r:embed="rId2" cstate="print"/>
          <a:srcRect/>
          <a:stretch>
            <a:fillRect/>
          </a:stretch>
        </p:blipFill>
        <p:spPr bwMode="auto">
          <a:xfrm>
            <a:off x="73024" y="-1"/>
            <a:ext cx="1095376" cy="1095376"/>
          </a:xfrm>
          <a:prstGeom prst="rect">
            <a:avLst/>
          </a:prstGeom>
          <a:noFill/>
          <a:ln w="9525">
            <a:noFill/>
            <a:miter lim="800000"/>
            <a:headEnd/>
            <a:tailEnd/>
          </a:ln>
        </p:spPr>
      </p:pic>
      <p:sp>
        <p:nvSpPr>
          <p:cNvPr id="6" name="TextBox 5">
            <a:extLst>
              <a:ext uri="{FF2B5EF4-FFF2-40B4-BE49-F238E27FC236}">
                <a16:creationId xmlns:a16="http://schemas.microsoft.com/office/drawing/2014/main" id="{2A11DE36-297A-4AA3-ADA9-3EBA0D5E68A1}"/>
              </a:ext>
            </a:extLst>
          </p:cNvPr>
          <p:cNvSpPr txBox="1"/>
          <p:nvPr/>
        </p:nvSpPr>
        <p:spPr>
          <a:xfrm rot="10800000" flipV="1">
            <a:off x="3197941" y="772210"/>
            <a:ext cx="5198807"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Our Convictions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61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CE175-D63E-4D44-BACE-95395F7FCB21}"/>
              </a:ext>
            </a:extLst>
          </p:cNvPr>
          <p:cNvSpPr>
            <a:spLocks noGrp="1"/>
          </p:cNvSpPr>
          <p:nvPr>
            <p:ph idx="1"/>
          </p:nvPr>
        </p:nvSpPr>
        <p:spPr>
          <a:xfrm>
            <a:off x="622300" y="1990826"/>
            <a:ext cx="10947399" cy="4319487"/>
          </a:xfrm>
        </p:spPr>
        <p:txBody>
          <a:bodyPr>
            <a:normAutofit fontScale="92500" lnSpcReduction="10000"/>
          </a:bodyPr>
          <a:lstStyle/>
          <a:p>
            <a:pPr>
              <a:spcBef>
                <a:spcPts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CLBB’s presentation of accurate and actionable neuroscience to judges, lawyers, policy makers and journalists-those who shape standards and practices-is central to our mission</a:t>
            </a:r>
          </a:p>
          <a:p>
            <a:pPr marL="0" indent="0">
              <a:spcBef>
                <a:spcPts val="0"/>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We accomplish this through expert testimony, friend of the court briefs, innovative reform projects, major publications and education of federal and state judges</a:t>
            </a:r>
          </a:p>
          <a:p>
            <a:pPr>
              <a:spcBef>
                <a:spcPts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Accurate brain science debunks pervasive myths about mental and cognitive states that keep American law anchored in 18</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sz="2400" dirty="0">
                <a:latin typeface="Times New Roman" panose="02020603050405020304" pitchFamily="18" charset="0"/>
                <a:ea typeface="Calibri" panose="020F0502020204030204" pitchFamily="34" charset="0"/>
                <a:cs typeface="Times New Roman" panose="02020603050405020304" pitchFamily="18" charset="0"/>
              </a:rPr>
              <a:t> century opinions and injustices</a:t>
            </a:r>
          </a:p>
          <a:p>
            <a:pPr marL="0" indent="0">
              <a:spcBef>
                <a:spcPts val="0"/>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We also work across the media landscape to inform the public about the brain, human behavior and justice, legislative and policy systems </a:t>
            </a:r>
          </a:p>
          <a:p>
            <a:pPr marL="0" indent="0">
              <a:spcBef>
                <a:spcPts val="0"/>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Our efforts have led to more just neuroscience-driven outcomes as well as more enlightened perspectives which advance legislative reforms, trial outcomes at state, national and international levels</a:t>
            </a:r>
          </a:p>
          <a:p>
            <a:pPr>
              <a:spcBef>
                <a:spcPts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2400" dirty="0">
              <a:latin typeface="Garamond" panose="02020404030301010803" pitchFamily="18" charset="0"/>
              <a:ea typeface="Arial" panose="020B0604020202020204" pitchFamily="34" charset="0"/>
              <a:cs typeface="Times New Roman" panose="02020603050405020304" pitchFamily="18" charset="0"/>
            </a:endParaRPr>
          </a:p>
          <a:p>
            <a:endParaRPr lang="en-US" dirty="0"/>
          </a:p>
        </p:txBody>
      </p:sp>
      <p:pic>
        <p:nvPicPr>
          <p:cNvPr id="5" name="Picture 15" descr="CLBB Logo - Copy.jpg">
            <a:extLst>
              <a:ext uri="{FF2B5EF4-FFF2-40B4-BE49-F238E27FC236}">
                <a16:creationId xmlns:a16="http://schemas.microsoft.com/office/drawing/2014/main" id="{4C7F1055-52F7-4ADC-9E7B-0DD36D863965}"/>
              </a:ext>
            </a:extLst>
          </p:cNvPr>
          <p:cNvPicPr>
            <a:picLocks noChangeAspect="1"/>
          </p:cNvPicPr>
          <p:nvPr/>
        </p:nvPicPr>
        <p:blipFill>
          <a:blip r:embed="rId2" cstate="print"/>
          <a:srcRect/>
          <a:stretch>
            <a:fillRect/>
          </a:stretch>
        </p:blipFill>
        <p:spPr bwMode="auto">
          <a:xfrm>
            <a:off x="74612" y="-1"/>
            <a:ext cx="1095376" cy="1095376"/>
          </a:xfrm>
          <a:prstGeom prst="rect">
            <a:avLst/>
          </a:prstGeom>
          <a:noFill/>
          <a:ln w="9525">
            <a:noFill/>
            <a:miter lim="800000"/>
            <a:headEnd/>
            <a:tailEnd/>
          </a:ln>
        </p:spPr>
      </p:pic>
      <p:sp>
        <p:nvSpPr>
          <p:cNvPr id="6" name="TextBox 5">
            <a:extLst>
              <a:ext uri="{FF2B5EF4-FFF2-40B4-BE49-F238E27FC236}">
                <a16:creationId xmlns:a16="http://schemas.microsoft.com/office/drawing/2014/main" id="{7AC175E9-7C23-4171-8CF6-DE2BDDC9724D}"/>
              </a:ext>
            </a:extLst>
          </p:cNvPr>
          <p:cNvSpPr txBox="1"/>
          <p:nvPr/>
        </p:nvSpPr>
        <p:spPr>
          <a:xfrm rot="10800000" flipV="1">
            <a:off x="2163757" y="547688"/>
            <a:ext cx="7628509" cy="646331"/>
          </a:xfrm>
          <a:prstGeom prst="rect">
            <a:avLst/>
          </a:prstGeom>
          <a:noFill/>
        </p:spPr>
        <p:txBody>
          <a:bodyPr wrap="square">
            <a:spAutoFit/>
          </a:bodyPr>
          <a:lstStyle/>
          <a:p>
            <a:r>
              <a:rPr lang="en-US" sz="3600" b="1" dirty="0">
                <a:latin typeface="Times New Roman" panose="02020603050405020304" pitchFamily="18" charset="0"/>
                <a:ea typeface="Calibri" panose="020F0502020204030204" pitchFamily="34" charset="0"/>
                <a:cs typeface="Times New Roman" panose="02020603050405020304" pitchFamily="18" charset="0"/>
              </a:rPr>
              <a:t>Center For Law, Brain and Behavior</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43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B99B64-AAC6-92CC-6446-1380F5DC0561}"/>
              </a:ext>
            </a:extLst>
          </p:cNvPr>
          <p:cNvSpPr txBox="1"/>
          <p:nvPr/>
        </p:nvSpPr>
        <p:spPr>
          <a:xfrm>
            <a:off x="1169988" y="1095375"/>
            <a:ext cx="9982199" cy="4370427"/>
          </a:xfrm>
          <a:prstGeom prst="rect">
            <a:avLst/>
          </a:prstGeom>
          <a:noFill/>
        </p:spPr>
        <p:txBody>
          <a:bodyPr wrap="square">
            <a:spAutoFit/>
          </a:bodyPr>
          <a:lstStyle/>
          <a:p>
            <a:pPr algn="ctr"/>
            <a:r>
              <a:rPr lang="en-US" sz="3600" b="1" i="0" u="none" strike="noStrike" baseline="0" dirty="0">
                <a:latin typeface="Times New Roman" panose="02020603050405020304" pitchFamily="18" charset="0"/>
                <a:cs typeface="Times New Roman" panose="02020603050405020304" pitchFamily="18" charset="0"/>
              </a:rPr>
              <a:t>Challenges</a:t>
            </a:r>
          </a:p>
          <a:p>
            <a:pPr algn="ctr"/>
            <a:endParaRPr lang="en-US" sz="3600" b="1" i="0" u="none" strike="noStrike" baseline="0" dirty="0">
              <a:latin typeface="Times New Roman" panose="02020603050405020304" pitchFamily="18" charset="0"/>
              <a:cs typeface="Times New Roman" panose="02020603050405020304" pitchFamily="18" charset="0"/>
            </a:endParaRPr>
          </a:p>
          <a:p>
            <a:pPr algn="l">
              <a:lnSpc>
                <a:spcPct val="150000"/>
              </a:lnSpc>
            </a:pPr>
            <a:r>
              <a:rPr lang="en-US" sz="2800" i="0" u="none" strike="noStrike" baseline="0" dirty="0">
                <a:latin typeface="Times New Roman" panose="02020603050405020304" pitchFamily="18" charset="0"/>
                <a:cs typeface="Times New Roman" panose="02020603050405020304" pitchFamily="18" charset="0"/>
              </a:rPr>
              <a:t>• A law professor questions “Is neuroscience really useful in law?”</a:t>
            </a:r>
          </a:p>
          <a:p>
            <a:pPr algn="l">
              <a:lnSpc>
                <a:spcPct val="150000"/>
              </a:lnSpc>
            </a:pPr>
            <a:r>
              <a:rPr lang="en-US" sz="2800" i="0" u="none" strike="noStrike" baseline="0" dirty="0">
                <a:latin typeface="Times New Roman" panose="02020603050405020304" pitchFamily="18" charset="0"/>
                <a:cs typeface="Times New Roman" panose="02020603050405020304" pitchFamily="18" charset="0"/>
              </a:rPr>
              <a:t>• How do you translate science into the court room?</a:t>
            </a:r>
          </a:p>
          <a:p>
            <a:pPr algn="l">
              <a:lnSpc>
                <a:spcPct val="150000"/>
              </a:lnSpc>
            </a:pPr>
            <a:r>
              <a:rPr lang="en-US" sz="2800" i="0" u="none" strike="noStrike" baseline="0" dirty="0">
                <a:latin typeface="Times New Roman" panose="02020603050405020304" pitchFamily="18" charset="0"/>
                <a:cs typeface="Times New Roman" panose="02020603050405020304" pitchFamily="18" charset="0"/>
              </a:rPr>
              <a:t>• How do you debunk junk science and validate good science?</a:t>
            </a:r>
          </a:p>
          <a:p>
            <a:pPr algn="l">
              <a:lnSpc>
                <a:spcPct val="150000"/>
              </a:lnSpc>
            </a:pPr>
            <a:endParaRPr lang="en-US" sz="3200" b="1" i="0" u="none" strike="noStrike" baseline="0" dirty="0">
              <a:latin typeface="Garamond-Bold"/>
            </a:endParaRPr>
          </a:p>
          <a:p>
            <a:pPr algn="l"/>
            <a:endParaRPr lang="en-US" sz="3200" dirty="0"/>
          </a:p>
        </p:txBody>
      </p:sp>
      <p:pic>
        <p:nvPicPr>
          <p:cNvPr id="2" name="Picture 15" descr="CLBB Logo - Copy.jpg">
            <a:extLst>
              <a:ext uri="{FF2B5EF4-FFF2-40B4-BE49-F238E27FC236}">
                <a16:creationId xmlns:a16="http://schemas.microsoft.com/office/drawing/2014/main" id="{785C189A-03FC-D576-D48C-FF4BC1714136}"/>
              </a:ext>
            </a:extLst>
          </p:cNvPr>
          <p:cNvPicPr>
            <a:picLocks noChangeAspect="1"/>
          </p:cNvPicPr>
          <p:nvPr/>
        </p:nvPicPr>
        <p:blipFill>
          <a:blip r:embed="rId2" cstate="print"/>
          <a:srcRect/>
          <a:stretch>
            <a:fillRect/>
          </a:stretch>
        </p:blipFill>
        <p:spPr bwMode="auto">
          <a:xfrm>
            <a:off x="74612" y="-1"/>
            <a:ext cx="1095376" cy="1095376"/>
          </a:xfrm>
          <a:prstGeom prst="rect">
            <a:avLst/>
          </a:prstGeom>
          <a:noFill/>
          <a:ln w="9525">
            <a:noFill/>
            <a:miter lim="800000"/>
            <a:headEnd/>
            <a:tailEnd/>
          </a:ln>
        </p:spPr>
      </p:pic>
    </p:spTree>
    <p:extLst>
      <p:ext uri="{BB962C8B-B14F-4D97-AF65-F5344CB8AC3E}">
        <p14:creationId xmlns:p14="http://schemas.microsoft.com/office/powerpoint/2010/main" val="190617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EEEC7-C1F1-D616-4B77-5CC705932BB1}"/>
              </a:ext>
            </a:extLst>
          </p:cNvPr>
          <p:cNvSpPr txBox="1"/>
          <p:nvPr/>
        </p:nvSpPr>
        <p:spPr>
          <a:xfrm>
            <a:off x="1082430" y="1805735"/>
            <a:ext cx="10421816" cy="38928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Differ both in the language used and the objectives to be accomplished</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Legal education by history and practice is slow to change</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Many judges are eager to learn and apply good science</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State courts are where most decisions are rendered</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Neither science nor law occur in a social vacuum</a:t>
            </a:r>
          </a:p>
        </p:txBody>
      </p:sp>
      <p:sp>
        <p:nvSpPr>
          <p:cNvPr id="3" name="TextBox 2">
            <a:extLst>
              <a:ext uri="{FF2B5EF4-FFF2-40B4-BE49-F238E27FC236}">
                <a16:creationId xmlns:a16="http://schemas.microsoft.com/office/drawing/2014/main" id="{0A54F3AE-BCF1-CDBC-1597-68DFF246577B}"/>
              </a:ext>
            </a:extLst>
          </p:cNvPr>
          <p:cNvSpPr txBox="1"/>
          <p:nvPr/>
        </p:nvSpPr>
        <p:spPr>
          <a:xfrm>
            <a:off x="3336269" y="343877"/>
            <a:ext cx="4224233"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Science and the Law</a:t>
            </a:r>
          </a:p>
        </p:txBody>
      </p:sp>
      <p:pic>
        <p:nvPicPr>
          <p:cNvPr id="4" name="Picture 15" descr="CLBB Logo - Copy.jpg">
            <a:extLst>
              <a:ext uri="{FF2B5EF4-FFF2-40B4-BE49-F238E27FC236}">
                <a16:creationId xmlns:a16="http://schemas.microsoft.com/office/drawing/2014/main" id="{C8EFEF30-0A96-E73D-A451-28BB45B86D3D}"/>
              </a:ext>
            </a:extLst>
          </p:cNvPr>
          <p:cNvPicPr>
            <a:picLocks noChangeAspect="1"/>
          </p:cNvPicPr>
          <p:nvPr/>
        </p:nvPicPr>
        <p:blipFill>
          <a:blip r:embed="rId2" cstate="print"/>
          <a:srcRect/>
          <a:stretch>
            <a:fillRect/>
          </a:stretch>
        </p:blipFill>
        <p:spPr bwMode="auto">
          <a:xfrm>
            <a:off x="74612" y="-1"/>
            <a:ext cx="1095376" cy="1095376"/>
          </a:xfrm>
          <a:prstGeom prst="rect">
            <a:avLst/>
          </a:prstGeom>
          <a:noFill/>
          <a:ln w="9525">
            <a:noFill/>
            <a:miter lim="800000"/>
            <a:headEnd/>
            <a:tailEnd/>
          </a:ln>
        </p:spPr>
      </p:pic>
    </p:spTree>
    <p:extLst>
      <p:ext uri="{BB962C8B-B14F-4D97-AF65-F5344CB8AC3E}">
        <p14:creationId xmlns:p14="http://schemas.microsoft.com/office/powerpoint/2010/main" val="971418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06712B-964F-4950-9925-B034822C14DF}"/>
              </a:ext>
            </a:extLst>
          </p:cNvPr>
          <p:cNvSpPr txBox="1"/>
          <p:nvPr/>
        </p:nvSpPr>
        <p:spPr>
          <a:xfrm>
            <a:off x="950263" y="2137192"/>
            <a:ext cx="9902092" cy="4855175"/>
          </a:xfrm>
          <a:prstGeom prst="rect">
            <a:avLst/>
          </a:prstGeom>
          <a:noFill/>
        </p:spPr>
        <p:txBody>
          <a:bodyPr wrap="square">
            <a:spAutoFit/>
          </a:bodyPr>
          <a:lstStyle/>
          <a:p>
            <a:pPr marL="214313" indent="-214313">
              <a:lnSpc>
                <a:spcPct val="150000"/>
              </a:lnSpc>
              <a:buFont typeface="Arial" panose="020B0604020202020204" pitchFamily="34" charset="0"/>
              <a:buChar cha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Problems in Experimental Design</a:t>
            </a:r>
          </a:p>
          <a:p>
            <a:pPr marL="214313" indent="-214313">
              <a:lnSpc>
                <a:spcPct val="150000"/>
              </a:lnSpc>
              <a:buFont typeface="Arial" panose="020B0604020202020204" pitchFamily="34" charset="0"/>
              <a:buChar cha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Replication</a:t>
            </a:r>
            <a:endParaRPr lang="en-US" sz="2000" dirty="0">
              <a:latin typeface="Times New Roman" panose="02020603050405020304" pitchFamily="18" charset="0"/>
              <a:ea typeface="Arial" panose="020B0604020202020204" pitchFamily="34" charset="0"/>
              <a:cs typeface="Times New Roman" panose="02020603050405020304" pitchFamily="18" charset="0"/>
            </a:endParaRPr>
          </a:p>
          <a:p>
            <a:pPr marL="214313" indent="-214313">
              <a:lnSpc>
                <a:spcPct val="150000"/>
              </a:lnSpc>
              <a:buFont typeface="Arial" panose="020B0604020202020204" pitchFamily="34" charset="0"/>
              <a:buChar cha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The Number and Diversity of Subjects</a:t>
            </a:r>
          </a:p>
          <a:p>
            <a:pPr marL="214313" indent="-214313">
              <a:lnSpc>
                <a:spcPct val="150000"/>
              </a:lnSpc>
              <a:buFont typeface="Arial" panose="020B0604020202020204" pitchFamily="34" charset="0"/>
              <a:buChar cha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Technical Accuracy and the Power of Imaging Results</a:t>
            </a:r>
            <a:endParaRPr lang="en-US" sz="2000" dirty="0">
              <a:latin typeface="Times New Roman" panose="02020603050405020304" pitchFamily="18" charset="0"/>
              <a:ea typeface="Arial" panose="020B0604020202020204" pitchFamily="34" charset="0"/>
              <a:cs typeface="Times New Roman" panose="02020603050405020304" pitchFamily="18" charset="0"/>
            </a:endParaRPr>
          </a:p>
          <a:p>
            <a:pPr marL="214313" indent="-214313">
              <a:lnSpc>
                <a:spcPct val="150000"/>
              </a:lnSpc>
              <a:buFont typeface="Arial" panose="020B0604020202020204" pitchFamily="34" charset="0"/>
              <a:buChar cha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Statistical Significance</a:t>
            </a:r>
            <a:endParaRPr lang="en-US" sz="2000" dirty="0">
              <a:latin typeface="Times New Roman" panose="02020603050405020304" pitchFamily="18" charset="0"/>
              <a:ea typeface="Arial" panose="020B0604020202020204" pitchFamily="34" charset="0"/>
              <a:cs typeface="Times New Roman" panose="02020603050405020304" pitchFamily="18" charset="0"/>
            </a:endParaRPr>
          </a:p>
          <a:p>
            <a:pPr marL="214313" indent="-214313">
              <a:lnSpc>
                <a:spcPct val="150000"/>
              </a:lnSpc>
              <a:buFont typeface="Arial" panose="020B0604020202020204" pitchFamily="34" charset="0"/>
              <a:buChar cha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2000" dirty="0">
                <a:latin typeface="Times New Roman" panose="02020603050405020304" pitchFamily="18" charset="0"/>
                <a:ea typeface="Arial" panose="020B0604020202020204" pitchFamily="34" charset="0"/>
                <a:cs typeface="Times New Roman" panose="02020603050405020304" pitchFamily="18" charset="0"/>
              </a:rPr>
              <a:t>Controversies regarding the Administration and Creation of Neuroscientific Evidence</a:t>
            </a:r>
          </a:p>
          <a:p>
            <a:pPr marL="214313" indent="-214313">
              <a:lnSpc>
                <a:spcPct val="150000"/>
              </a:lnSpc>
              <a:buFont typeface="Arial" panose="020B0604020202020204" pitchFamily="34" charset="0"/>
              <a:buChar cha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Applying Group Averages to Individuals</a:t>
            </a:r>
          </a:p>
          <a:p>
            <a:pPr marL="214313" indent="-214313">
              <a:lnSpc>
                <a:spcPct val="150000"/>
              </a:lnSpc>
              <a:buFont typeface="Arial" panose="020B0604020202020204" pitchFamily="34" charset="0"/>
              <a:buChar cha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2000" dirty="0">
                <a:latin typeface="Times New Roman" panose="02020603050405020304" pitchFamily="18" charset="0"/>
                <a:ea typeface="Arial" panose="020B0604020202020204" pitchFamily="34" charset="0"/>
                <a:cs typeface="Times New Roman" panose="02020603050405020304" pitchFamily="18" charset="0"/>
              </a:rPr>
              <a:t>Neuroscience seems unlikely to ever be able to discern a person’s state of mind in the past, in particular at the time of an alleged crime.</a:t>
            </a:r>
          </a:p>
          <a:p>
            <a:pPr marL="214313" indent="-214313">
              <a:buFont typeface="Arial" panose="020B0604020202020204" pitchFamily="34" charset="0"/>
              <a:buChar cha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endParaRPr lang="en-US" sz="2600" b="1" dirty="0">
              <a:latin typeface="Garamond" panose="02020404030301010803" pitchFamily="18" charset="0"/>
              <a:ea typeface="Arial" panose="020B0604020202020204" pitchFamily="34" charset="0"/>
              <a:cs typeface="Times New Roman" panose="02020603050405020304" pitchFamily="18" charset="0"/>
            </a:endParaRPr>
          </a:p>
          <a:p>
            <a:pP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1350" dirty="0">
                <a:latin typeface="Calibri" panose="020F0502020204030204" pitchFamily="34" charset="0"/>
                <a:ea typeface="Calibri" panose="020F0502020204030204" pitchFamily="34" charset="0"/>
                <a:cs typeface="Times New Roman" panose="02020603050405020304" pitchFamily="18" charset="0"/>
              </a:rPr>
              <a:t> </a:t>
            </a:r>
            <a:endParaRPr lang="en-US" sz="1500" dirty="0">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15" descr="CLBB Logo - Copy.jpg">
            <a:extLst>
              <a:ext uri="{FF2B5EF4-FFF2-40B4-BE49-F238E27FC236}">
                <a16:creationId xmlns:a16="http://schemas.microsoft.com/office/drawing/2014/main" id="{1EA6913D-55B3-4ECE-A207-048AA01BBD29}"/>
              </a:ext>
            </a:extLst>
          </p:cNvPr>
          <p:cNvPicPr>
            <a:picLocks noChangeAspect="1"/>
          </p:cNvPicPr>
          <p:nvPr/>
        </p:nvPicPr>
        <p:blipFill>
          <a:blip r:embed="rId2" cstate="print"/>
          <a:srcRect/>
          <a:stretch>
            <a:fillRect/>
          </a:stretch>
        </p:blipFill>
        <p:spPr bwMode="auto">
          <a:xfrm>
            <a:off x="97414" y="0"/>
            <a:ext cx="1095376" cy="1095376"/>
          </a:xfrm>
          <a:prstGeom prst="rect">
            <a:avLst/>
          </a:prstGeom>
          <a:noFill/>
          <a:ln w="9525">
            <a:noFill/>
            <a:miter lim="800000"/>
            <a:headEnd/>
            <a:tailEnd/>
          </a:ln>
        </p:spPr>
      </p:pic>
      <p:sp>
        <p:nvSpPr>
          <p:cNvPr id="5" name="TextBox 4">
            <a:extLst>
              <a:ext uri="{FF2B5EF4-FFF2-40B4-BE49-F238E27FC236}">
                <a16:creationId xmlns:a16="http://schemas.microsoft.com/office/drawing/2014/main" id="{E5E41D14-77CD-4335-9EDA-D92B58C5FFB2}"/>
              </a:ext>
            </a:extLst>
          </p:cNvPr>
          <p:cNvSpPr txBox="1"/>
          <p:nvPr/>
        </p:nvSpPr>
        <p:spPr>
          <a:xfrm>
            <a:off x="1339644" y="395497"/>
            <a:ext cx="9512711" cy="1200329"/>
          </a:xfrm>
          <a:prstGeom prst="rect">
            <a:avLst/>
          </a:prstGeom>
          <a:noFill/>
        </p:spPr>
        <p:txBody>
          <a:bodyPr wrap="square">
            <a:spAutoFit/>
          </a:bodyPr>
          <a:lstStyle/>
          <a:p>
            <a:pPr algn="ct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3600" b="1" dirty="0">
                <a:latin typeface="Times New Roman" panose="02020603050405020304" pitchFamily="18" charset="0"/>
                <a:ea typeface="Calibri" panose="020F0502020204030204" pitchFamily="34" charset="0"/>
                <a:cs typeface="Times New Roman" panose="02020603050405020304" pitchFamily="18" charset="0"/>
              </a:rPr>
              <a:t>Courtroom Issues in the Interpretation of </a:t>
            </a:r>
          </a:p>
          <a:p>
            <a:pPr algn="ctr">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Lst>
            </a:pPr>
            <a:r>
              <a:rPr lang="en-US" sz="3600" b="1" dirty="0">
                <a:latin typeface="Times New Roman" panose="02020603050405020304" pitchFamily="18" charset="0"/>
                <a:ea typeface="Calibri" panose="020F0502020204030204" pitchFamily="34" charset="0"/>
                <a:cs typeface="Times New Roman" panose="02020603050405020304" pitchFamily="18" charset="0"/>
              </a:rPr>
              <a:t>Scientific Studies </a:t>
            </a:r>
          </a:p>
        </p:txBody>
      </p:sp>
    </p:spTree>
    <p:extLst>
      <p:ext uri="{BB962C8B-B14F-4D97-AF65-F5344CB8AC3E}">
        <p14:creationId xmlns:p14="http://schemas.microsoft.com/office/powerpoint/2010/main" val="258141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87B0-991A-2E35-DF39-B83A37A320C0}"/>
              </a:ext>
            </a:extLst>
          </p:cNvPr>
          <p:cNvSpPr>
            <a:spLocks noGrp="1"/>
          </p:cNvSpPr>
          <p:nvPr>
            <p:ph type="title"/>
          </p:nvPr>
        </p:nvSpPr>
        <p:spPr>
          <a:xfrm>
            <a:off x="2510445" y="987999"/>
            <a:ext cx="7171105" cy="1325563"/>
          </a:xfrm>
        </p:spPr>
        <p:txBody>
          <a:bodyPr>
            <a:normAutofit/>
          </a:bodyPr>
          <a:lstStyle/>
          <a:p>
            <a:r>
              <a:rPr lang="en-US" sz="2000" b="1" dirty="0">
                <a:latin typeface="Times New Roman" panose="02020603050405020304" pitchFamily="18" charset="0"/>
                <a:cs typeface="Times New Roman" panose="02020603050405020304" pitchFamily="18" charset="0"/>
              </a:rPr>
              <a:t>Center for Law, Brain and Behavior: 2023 Accomplishments</a:t>
            </a:r>
          </a:p>
        </p:txBody>
      </p:sp>
      <p:sp>
        <p:nvSpPr>
          <p:cNvPr id="3" name="Content Placeholder 2">
            <a:extLst>
              <a:ext uri="{FF2B5EF4-FFF2-40B4-BE49-F238E27FC236}">
                <a16:creationId xmlns:a16="http://schemas.microsoft.com/office/drawing/2014/main" id="{3670486E-6999-4452-96C3-4A29FF24AA8C}"/>
              </a:ext>
            </a:extLst>
          </p:cNvPr>
          <p:cNvSpPr>
            <a:spLocks noGrp="1"/>
          </p:cNvSpPr>
          <p:nvPr>
            <p:ph idx="1"/>
          </p:nvPr>
        </p:nvSpPr>
        <p:spPr>
          <a:xfrm>
            <a:off x="838198" y="2335786"/>
            <a:ext cx="10515600" cy="4351338"/>
          </a:xfrm>
        </p:spPr>
        <p:txBody>
          <a:bodyPr>
            <a:normAutofit lnSpcReduction="10000"/>
          </a:bodyPr>
          <a:lstStyle/>
          <a:p>
            <a:r>
              <a:rPr lang="en-US" sz="1800" dirty="0">
                <a:latin typeface="Times New Roman" panose="02020603050405020304" pitchFamily="18" charset="0"/>
                <a:cs typeface="Times New Roman" panose="02020603050405020304" pitchFamily="18" charset="0"/>
              </a:rPr>
              <a:t>Elder fraud protection white paper and pilot program in progress</a:t>
            </a:r>
          </a:p>
          <a:p>
            <a:r>
              <a:rPr lang="en-US" sz="1800" dirty="0">
                <a:latin typeface="Times New Roman" panose="02020603050405020304" pitchFamily="18" charset="0"/>
                <a:cs typeface="Times New Roman" panose="02020603050405020304" pitchFamily="18" charset="0"/>
              </a:rPr>
              <a:t>Trained over 100 federal immigration judges regarding the impact of trauma on asylum seekers</a:t>
            </a:r>
          </a:p>
          <a:p>
            <a:r>
              <a:rPr lang="en-US" sz="1800" dirty="0">
                <a:latin typeface="Times New Roman" panose="02020603050405020304" pitchFamily="18" charset="0"/>
                <a:cs typeface="Times New Roman" panose="02020603050405020304" pitchFamily="18" charset="0"/>
              </a:rPr>
              <a:t>4 day in-person “Science in the Courtroom” training seminar with the Federal Judicial Center for Massachusetts judges</a:t>
            </a:r>
          </a:p>
          <a:p>
            <a:r>
              <a:rPr lang="en-US" sz="1800" dirty="0">
                <a:latin typeface="Times New Roman" panose="02020603050405020304" pitchFamily="18" charset="0"/>
                <a:cs typeface="Times New Roman" panose="02020603050405020304" pitchFamily="18" charset="0"/>
              </a:rPr>
              <a:t>Designed and piloting an arraignment and diversion program with the Boston district attorney for young adults based on our 2022 white paper “The Neuroscience of Adolescence and Emerging Adults” </a:t>
            </a:r>
          </a:p>
          <a:p>
            <a:r>
              <a:rPr lang="en-US" sz="1800" dirty="0">
                <a:latin typeface="Times New Roman" panose="02020603050405020304" pitchFamily="18" charset="0"/>
                <a:cs typeface="Times New Roman" panose="02020603050405020304" pitchFamily="18" charset="0"/>
              </a:rPr>
              <a:t>Brain Incite neuro law library accessible to defendants and inmates, prosecutors and defense counsels, judges and legislators, policy makers, advocates, educators and researchers with open source and access to an online live librarian</a:t>
            </a:r>
          </a:p>
          <a:p>
            <a:r>
              <a:rPr lang="en-US" sz="1800" dirty="0">
                <a:latin typeface="Times New Roman" panose="02020603050405020304" pitchFamily="18" charset="0"/>
                <a:cs typeface="Times New Roman" panose="02020603050405020304" pitchFamily="18" charset="0"/>
              </a:rPr>
              <a:t>United Nations Institute of Teaching and Research (UNITAR) in conjunction with CLBB and the University of Maastricht, Netherlands offers an executive diploma in law and neuroscience</a:t>
            </a:r>
          </a:p>
          <a:p>
            <a:r>
              <a:rPr lang="en-US" sz="1800" dirty="0">
                <a:latin typeface="Times New Roman" panose="02020603050405020304" pitchFamily="18" charset="0"/>
                <a:cs typeface="Times New Roman" panose="02020603050405020304" pitchFamily="18" charset="0"/>
              </a:rPr>
              <a:t>Summer research assistant program training and mentoring 8 undergraduate, law, medical and public policy students</a:t>
            </a:r>
          </a:p>
          <a:p>
            <a:r>
              <a:rPr lang="en-US" sz="1800" dirty="0">
                <a:latin typeface="Times New Roman" panose="02020603050405020304" pitchFamily="18" charset="0"/>
                <a:cs typeface="Times New Roman" panose="02020603050405020304" pitchFamily="18" charset="0"/>
              </a:rPr>
              <a:t>Public presentations, amicus (friend of the court) briefs and participation as expert witnesses in key trials</a:t>
            </a:r>
          </a:p>
        </p:txBody>
      </p:sp>
      <p:sp>
        <p:nvSpPr>
          <p:cNvPr id="4" name="TextBox 3">
            <a:extLst>
              <a:ext uri="{FF2B5EF4-FFF2-40B4-BE49-F238E27FC236}">
                <a16:creationId xmlns:a16="http://schemas.microsoft.com/office/drawing/2014/main" id="{CBA50AD7-8DCE-BA4B-F76B-C30969C130C1}"/>
              </a:ext>
            </a:extLst>
          </p:cNvPr>
          <p:cNvSpPr txBox="1"/>
          <p:nvPr/>
        </p:nvSpPr>
        <p:spPr>
          <a:xfrm>
            <a:off x="1154357" y="410779"/>
            <a:ext cx="10515600" cy="738664"/>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CLBB </a:t>
            </a:r>
            <a:r>
              <a:rPr lang="en-US" b="1" dirty="0">
                <a:latin typeface="Times New Roman" panose="02020603050405020304" pitchFamily="18" charset="0"/>
                <a:cs typeface="Times New Roman" panose="02020603050405020304" pitchFamily="18" charset="0"/>
              </a:rPr>
              <a:t>operates across the medical and legal arenas and is at the forefront of applying brain science to make the US Federal, State and Local Legal Systems more just, equitable and effective</a:t>
            </a:r>
          </a:p>
        </p:txBody>
      </p:sp>
      <p:pic>
        <p:nvPicPr>
          <p:cNvPr id="5" name="Picture 15" descr="CLBB Logo - Copy.jpg">
            <a:extLst>
              <a:ext uri="{FF2B5EF4-FFF2-40B4-BE49-F238E27FC236}">
                <a16:creationId xmlns:a16="http://schemas.microsoft.com/office/drawing/2014/main" id="{CF889EA6-D427-50F8-67A1-A3833823B954}"/>
              </a:ext>
            </a:extLst>
          </p:cNvPr>
          <p:cNvPicPr>
            <a:picLocks noChangeAspect="1"/>
          </p:cNvPicPr>
          <p:nvPr/>
        </p:nvPicPr>
        <p:blipFill>
          <a:blip r:embed="rId2" cstate="print"/>
          <a:srcRect/>
          <a:stretch>
            <a:fillRect/>
          </a:stretch>
        </p:blipFill>
        <p:spPr bwMode="auto">
          <a:xfrm>
            <a:off x="58981" y="0"/>
            <a:ext cx="1095376" cy="1095376"/>
          </a:xfrm>
          <a:prstGeom prst="rect">
            <a:avLst/>
          </a:prstGeom>
          <a:noFill/>
          <a:ln w="9525">
            <a:noFill/>
            <a:miter lim="800000"/>
            <a:headEnd/>
            <a:tailEnd/>
          </a:ln>
        </p:spPr>
      </p:pic>
    </p:spTree>
    <p:extLst>
      <p:ext uri="{BB962C8B-B14F-4D97-AF65-F5344CB8AC3E}">
        <p14:creationId xmlns:p14="http://schemas.microsoft.com/office/powerpoint/2010/main" val="130367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03622" y="425879"/>
            <a:ext cx="7784756" cy="634314"/>
          </a:xfrm>
        </p:spPr>
        <p:txBody>
          <a:bodyPr>
            <a:normAutofit fontScale="90000"/>
          </a:bodyPr>
          <a:lstStyle/>
          <a:p>
            <a:pPr algn="ctr" eaLnBrk="1" hangingPunct="1"/>
            <a:r>
              <a:rPr lang="en-US" sz="4000" b="1" dirty="0">
                <a:latin typeface="Times New Roman" panose="02020603050405020304" pitchFamily="18" charset="0"/>
                <a:cs typeface="Times New Roman" panose="02020603050405020304" pitchFamily="18" charset="0"/>
              </a:rPr>
              <a:t>Why is Science so Important?</a:t>
            </a:r>
          </a:p>
        </p:txBody>
      </p:sp>
      <p:sp>
        <p:nvSpPr>
          <p:cNvPr id="12291" name="Rectangle 3"/>
          <p:cNvSpPr>
            <a:spLocks noGrp="1" noChangeArrowheads="1"/>
          </p:cNvSpPr>
          <p:nvPr>
            <p:ph type="body" idx="1"/>
          </p:nvPr>
        </p:nvSpPr>
        <p:spPr>
          <a:xfrm>
            <a:off x="969109" y="1186249"/>
            <a:ext cx="10621108" cy="4917989"/>
          </a:xfrm>
        </p:spPr>
        <p:txBody>
          <a:bodyPr>
            <a:normAutofit fontScale="77500" lnSpcReduction="20000"/>
          </a:bodyPr>
          <a:lstStyle/>
          <a:p>
            <a:pPr marL="0" indent="0" eaLnBrk="1" hangingPunct="1">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Science is agnostic and universal</a:t>
            </a:r>
          </a:p>
          <a:p>
            <a:r>
              <a:rPr lang="en-US" dirty="0">
                <a:latin typeface="Times New Roman" panose="02020603050405020304" pitchFamily="18" charset="0"/>
                <a:cs typeface="Times New Roman" panose="02020603050405020304" pitchFamily="18" charset="0"/>
              </a:rPr>
              <a:t>There are few simple explanations in science</a:t>
            </a:r>
          </a:p>
          <a:p>
            <a:pPr eaLnBrk="1" hangingPunct="1"/>
            <a:r>
              <a:rPr lang="en-US" dirty="0">
                <a:latin typeface="Times New Roman" panose="02020603050405020304" pitchFamily="18" charset="0"/>
                <a:cs typeface="Times New Roman" panose="02020603050405020304" pitchFamily="18" charset="0"/>
              </a:rPr>
              <a:t>Particularly regarding the brain: </a:t>
            </a:r>
          </a:p>
          <a:p>
            <a:pPr lvl="1"/>
            <a:r>
              <a:rPr lang="en-US" dirty="0">
                <a:latin typeface="Times New Roman" panose="02020603050405020304" pitchFamily="18" charset="0"/>
                <a:cs typeface="Times New Roman" panose="02020603050405020304" pitchFamily="18" charset="0"/>
              </a:rPr>
              <a:t>170 billion cells, 3,300 cell types</a:t>
            </a:r>
          </a:p>
          <a:p>
            <a:pPr lvl="1"/>
            <a:r>
              <a:rPr lang="en-US" dirty="0">
                <a:latin typeface="Times New Roman" panose="02020603050405020304" pitchFamily="18" charset="0"/>
                <a:cs typeface="Times New Roman" panose="02020603050405020304" pitchFamily="18" charset="0"/>
              </a:rPr>
              <a:t>16,000 genes turned on and off in different combinations</a:t>
            </a:r>
          </a:p>
          <a:p>
            <a:pPr lvl="1"/>
            <a:r>
              <a:rPr lang="en-US" dirty="0">
                <a:latin typeface="Times New Roman" panose="02020603050405020304" pitchFamily="18" charset="0"/>
                <a:cs typeface="Times New Roman" panose="02020603050405020304" pitchFamily="18" charset="0"/>
              </a:rPr>
              <a:t>All cell types are similar to gorillas and chimpanzees </a:t>
            </a:r>
          </a:p>
          <a:p>
            <a:pPr lvl="1"/>
            <a:r>
              <a:rPr lang="en-US" sz="2800" dirty="0">
                <a:latin typeface="Times New Roman" panose="02020603050405020304" pitchFamily="18" charset="0"/>
                <a:cs typeface="Times New Roman" panose="02020603050405020304" pitchFamily="18" charset="0"/>
              </a:rPr>
              <a:t>So how does the brain communicate?</a:t>
            </a:r>
          </a:p>
          <a:p>
            <a:pPr eaLnBrk="1" hangingPunct="1"/>
            <a:r>
              <a:rPr lang="en-US" dirty="0">
                <a:latin typeface="Times New Roman" panose="02020603050405020304" pitchFamily="18" charset="0"/>
                <a:cs typeface="Times New Roman" panose="02020603050405020304" pitchFamily="18" charset="0"/>
              </a:rPr>
              <a:t>Research can be misperceived as an endless cauldron of turmoil, doubts, and uncertainties, yet these qualities are essential to the discovery process</a:t>
            </a:r>
          </a:p>
          <a:p>
            <a:pPr eaLnBrk="1" hangingPunct="1"/>
            <a:r>
              <a:rPr lang="en-US" dirty="0">
                <a:latin typeface="Times New Roman" panose="02020603050405020304" pitchFamily="18" charset="0"/>
                <a:cs typeface="Times New Roman" panose="02020603050405020304" pitchFamily="18" charset="0"/>
              </a:rPr>
              <a:t>No paradox, no progress</a:t>
            </a:r>
          </a:p>
          <a:p>
            <a:pPr eaLnBrk="1" hangingPunct="1"/>
            <a:r>
              <a:rPr lang="en-US" dirty="0">
                <a:latin typeface="Times New Roman" panose="02020603050405020304" pitchFamily="18" charset="0"/>
                <a:cs typeface="Times New Roman" panose="02020603050405020304" pitchFamily="18" charset="0"/>
              </a:rPr>
              <a:t>Research represents the rare balance between imagination and critical thinking that tells us whether a good story rises to truth</a:t>
            </a:r>
          </a:p>
          <a:p>
            <a:pPr eaLnBrk="1" hangingPunct="1"/>
            <a:r>
              <a:rPr lang="en-US" dirty="0">
                <a:latin typeface="Times New Roman" panose="02020603050405020304" pitchFamily="18" charset="0"/>
                <a:cs typeface="Times New Roman" panose="02020603050405020304" pitchFamily="18" charset="0"/>
              </a:rPr>
              <a:t>“The slaying of the beautiful hypothesis by ugly facts” is part of the scientific method</a:t>
            </a:r>
          </a:p>
          <a:p>
            <a:pPr eaLnBrk="1" hangingPunct="1"/>
            <a:r>
              <a:rPr lang="en-US" dirty="0">
                <a:latin typeface="Times New Roman" panose="02020603050405020304" pitchFamily="18" charset="0"/>
                <a:cs typeface="Times New Roman" panose="02020603050405020304" pitchFamily="18" charset="0"/>
              </a:rPr>
              <a:t>The ultimate worth of science is how much it can contribute to the world</a:t>
            </a:r>
          </a:p>
          <a:p>
            <a:pPr eaLnBrk="1" hangingPunct="1"/>
            <a:endParaRPr lang="en-US" sz="2000" dirty="0">
              <a:latin typeface="Times New Roman" panose="02020603050405020304" pitchFamily="18" charset="0"/>
              <a:cs typeface="Times New Roman" panose="02020603050405020304" pitchFamily="18" charset="0"/>
            </a:endParaRPr>
          </a:p>
          <a:p>
            <a:pPr eaLnBrk="1" hangingPunct="1"/>
            <a:endParaRPr lang="en-US" sz="2000" dirty="0">
              <a:latin typeface="Century" pitchFamily="18" charset="0"/>
            </a:endParaRPr>
          </a:p>
          <a:p>
            <a:pPr eaLnBrk="1" hangingPunct="1"/>
            <a:endParaRPr lang="en-US" sz="2000" dirty="0">
              <a:latin typeface="Century" pitchFamily="18" charset="0"/>
            </a:endParaRPr>
          </a:p>
          <a:p>
            <a:pPr eaLnBrk="1" hangingPunct="1">
              <a:buClr>
                <a:schemeClr val="bg1"/>
              </a:buClr>
            </a:pPr>
            <a:endParaRPr lang="en-US" dirty="0">
              <a:solidFill>
                <a:srgbClr val="FFFFFF"/>
              </a:solidFill>
              <a:latin typeface="Century"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4499" y="528206"/>
            <a:ext cx="9555285" cy="5801588"/>
          </a:xfrm>
          <a:prstGeom prst="rect">
            <a:avLst/>
          </a:prstGeom>
        </p:spPr>
        <p:txBody>
          <a:bodyPr wrap="square">
            <a:spAutoFit/>
          </a:bodyPr>
          <a:lstStyle/>
          <a:p>
            <a:pPr>
              <a:buNone/>
            </a:pPr>
            <a:endParaRPr lang="en-US" b="1" dirty="0">
              <a:latin typeface="Century" pitchFamily="18" charset="0"/>
            </a:endParaRPr>
          </a:p>
          <a:p>
            <a:pPr>
              <a:buNone/>
            </a:pPr>
            <a:endParaRPr lang="en-US" b="1" dirty="0">
              <a:latin typeface="Times New Roman" panose="02020603050405020304" pitchFamily="18" charset="0"/>
              <a:cs typeface="Times New Roman" panose="02020603050405020304" pitchFamily="18" charset="0"/>
            </a:endParaRPr>
          </a:p>
          <a:p>
            <a:pPr marL="0" lvl="1"/>
            <a:endParaRPr lang="en-US" sz="2000" b="1" dirty="0">
              <a:latin typeface="Times New Roman" panose="02020603050405020304" pitchFamily="18" charset="0"/>
              <a:cs typeface="Times New Roman" panose="02020603050405020304" pitchFamily="18" charset="0"/>
            </a:endParaRPr>
          </a:p>
          <a:p>
            <a:pPr marL="0" lvl="1"/>
            <a:r>
              <a:rPr lang="en-US" sz="2000" b="1" dirty="0">
                <a:latin typeface="Times New Roman" panose="02020603050405020304" pitchFamily="18" charset="0"/>
                <a:cs typeface="Times New Roman" panose="02020603050405020304" pitchFamily="18" charset="0"/>
              </a:rPr>
              <a:t>Cautions</a:t>
            </a:r>
          </a:p>
          <a:p>
            <a:pPr marL="0" lvl="1">
              <a:buFont typeface="Arial" pitchFamily="34" charset="0"/>
              <a:buChar char="•"/>
            </a:pPr>
            <a:r>
              <a:rPr lang="en-US" sz="1600" dirty="0">
                <a:latin typeface="Times New Roman" panose="02020603050405020304" pitchFamily="18" charset="0"/>
                <a:cs typeface="Times New Roman" panose="02020603050405020304" pitchFamily="18" charset="0"/>
              </a:rPr>
              <a:t>Biological reductionism</a:t>
            </a:r>
          </a:p>
          <a:p>
            <a:pPr marL="0" lvl="1">
              <a:buFont typeface="Arial" pitchFamily="34" charset="0"/>
              <a:buChar char="•"/>
            </a:pPr>
            <a:r>
              <a:rPr lang="en-US" sz="1600" dirty="0">
                <a:latin typeface="Times New Roman" panose="02020603050405020304" pitchFamily="18" charset="0"/>
                <a:cs typeface="Times New Roman" panose="02020603050405020304" pitchFamily="18" charset="0"/>
              </a:rPr>
              <a:t>Oversimplification</a:t>
            </a:r>
          </a:p>
          <a:p>
            <a:pPr marL="0" lvl="1">
              <a:buFont typeface="Arial" pitchFamily="34" charset="0"/>
              <a:buChar char="•"/>
            </a:pPr>
            <a:r>
              <a:rPr lang="en-US" sz="1600" dirty="0">
                <a:latin typeface="Times New Roman" panose="02020603050405020304" pitchFamily="18" charset="0"/>
                <a:cs typeface="Times New Roman" panose="02020603050405020304" pitchFamily="18" charset="0"/>
              </a:rPr>
              <a:t>Overpromise</a:t>
            </a:r>
          </a:p>
          <a:p>
            <a:pPr marL="0" lvl="1">
              <a:buFont typeface="Arial" pitchFamily="34" charset="0"/>
              <a:buChar char="•"/>
            </a:pPr>
            <a:r>
              <a:rPr lang="en-US" sz="1600" dirty="0">
                <a:latin typeface="Times New Roman" panose="02020603050405020304" pitchFamily="18" charset="0"/>
                <a:cs typeface="Times New Roman" panose="02020603050405020304" pitchFamily="18" charset="0"/>
              </a:rPr>
              <a:t>Social determinants remain the primary driver in many illnesses</a:t>
            </a:r>
          </a:p>
          <a:p>
            <a:pPr marL="0" lvl="1"/>
            <a:endParaRPr lang="en-US" sz="16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Strengths</a:t>
            </a:r>
          </a:p>
          <a:p>
            <a:pPr>
              <a:buFont typeface="Arial" pitchFamily="34" charset="0"/>
              <a:buChar char="•"/>
            </a:pPr>
            <a:r>
              <a:rPr lang="en-US" sz="1600" dirty="0">
                <a:latin typeface="Times New Roman" panose="02020603050405020304" pitchFamily="18" charset="0"/>
                <a:cs typeface="Times New Roman" panose="02020603050405020304" pitchFamily="18" charset="0"/>
              </a:rPr>
              <a:t>The physician/patient relationship</a:t>
            </a:r>
          </a:p>
          <a:p>
            <a:pPr>
              <a:buFont typeface="Arial" pitchFamily="34" charset="0"/>
              <a:buChar char="•"/>
            </a:pPr>
            <a:r>
              <a:rPr lang="en-US" sz="1600" dirty="0">
                <a:latin typeface="Times New Roman" panose="02020603050405020304" pitchFamily="18" charset="0"/>
                <a:cs typeface="Times New Roman" panose="02020603050405020304" pitchFamily="18" charset="0"/>
              </a:rPr>
              <a:t>The emerging neuroscience of integrated transdiagnostic domains and interventions</a:t>
            </a:r>
          </a:p>
          <a:p>
            <a:endParaRPr lang="en-US" sz="1600" b="1"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Requirements</a:t>
            </a:r>
          </a:p>
          <a:p>
            <a:pPr>
              <a:buFont typeface="Arial" pitchFamily="34" charset="0"/>
              <a:buChar char="•"/>
            </a:pPr>
            <a:r>
              <a:rPr lang="en-US" sz="1600" dirty="0">
                <a:latin typeface="Times New Roman" panose="02020603050405020304" pitchFamily="18" charset="0"/>
                <a:cs typeface="Times New Roman" panose="02020603050405020304" pitchFamily="18" charset="0"/>
              </a:rPr>
              <a:t>Foster collaborative research, translate to clinical practice</a:t>
            </a:r>
          </a:p>
          <a:p>
            <a:pPr>
              <a:buFont typeface="Arial" pitchFamily="34" charset="0"/>
              <a:buChar char="•"/>
            </a:pPr>
            <a:r>
              <a:rPr lang="en-US" sz="1600" dirty="0">
                <a:latin typeface="Times New Roman" panose="02020603050405020304" pitchFamily="18" charset="0"/>
                <a:cs typeface="Times New Roman" panose="02020603050405020304" pitchFamily="18" charset="0"/>
              </a:rPr>
              <a:t>Emphasize prevention, early diagnosis, intervention, and recovery</a:t>
            </a:r>
          </a:p>
          <a:p>
            <a:pPr>
              <a:buFont typeface="Arial" pitchFamily="34" charset="0"/>
              <a:buChar char="•"/>
            </a:pPr>
            <a:r>
              <a:rPr lang="en-US" sz="1600" dirty="0">
                <a:latin typeface="Times New Roman" panose="02020603050405020304" pitchFamily="18" charset="0"/>
                <a:cs typeface="Times New Roman" panose="02020603050405020304" pitchFamily="18" charset="0"/>
              </a:rPr>
              <a:t>Train future generations of  clinician-scientists and leaders</a:t>
            </a:r>
          </a:p>
          <a:p>
            <a:pPr>
              <a:buFont typeface="Arial" pitchFamily="34" charset="0"/>
              <a:buChar char="•"/>
            </a:pPr>
            <a:r>
              <a:rPr lang="en-US" dirty="0">
                <a:latin typeface="Times New Roman" panose="02020603050405020304" pitchFamily="18" charset="0"/>
                <a:cs typeface="Times New Roman" panose="02020603050405020304" pitchFamily="18" charset="0"/>
              </a:rPr>
              <a:t>Change minds, cultures, and curriculum</a:t>
            </a:r>
          </a:p>
          <a:p>
            <a:pPr>
              <a:buFont typeface="Arial" pitchFamily="34" charset="0"/>
              <a:buChar char="•"/>
            </a:pPr>
            <a:r>
              <a:rPr lang="en-US" sz="1600" dirty="0">
                <a:latin typeface="Times New Roman" panose="02020603050405020304" pitchFamily="18" charset="0"/>
                <a:cs typeface="Times New Roman" panose="02020603050405020304" pitchFamily="18" charset="0"/>
              </a:rPr>
              <a:t>Convince the public about the positive impact of science, the “How and Why” of what we do</a:t>
            </a:r>
          </a:p>
          <a:p>
            <a:pPr>
              <a:buFont typeface="Arial" pitchFamily="34" charset="0"/>
              <a:buChar char="•"/>
            </a:pPr>
            <a:r>
              <a:rPr lang="en-US" sz="1600" dirty="0">
                <a:latin typeface="Times New Roman" panose="02020603050405020304" pitchFamily="18" charset="0"/>
                <a:cs typeface="Times New Roman" panose="02020603050405020304" pitchFamily="18" charset="0"/>
              </a:rPr>
              <a:t>Address stigma, challenge old beliefs, and welcome new science</a:t>
            </a:r>
          </a:p>
          <a:p>
            <a:pPr>
              <a:buFont typeface="Arial" pitchFamily="34" charset="0"/>
              <a:buChar char="•"/>
            </a:pPr>
            <a:r>
              <a:rPr lang="en-US" sz="1600" dirty="0">
                <a:latin typeface="Times New Roman" panose="02020603050405020304" pitchFamily="18" charset="0"/>
                <a:cs typeface="Times New Roman" panose="02020603050405020304" pitchFamily="18" charset="0"/>
              </a:rPr>
              <a:t>Translate neuroscience into social impact, a</a:t>
            </a:r>
            <a:r>
              <a:rPr lang="en-US" sz="1500" dirty="0">
                <a:latin typeface="Times New Roman" panose="02020603050405020304" pitchFamily="18" charset="0"/>
                <a:cs typeface="Times New Roman" panose="02020603050405020304" pitchFamily="18" charset="0"/>
              </a:rPr>
              <a:t>ddress intersecting legal, ethical and philosophical issues</a:t>
            </a:r>
          </a:p>
        </p:txBody>
      </p:sp>
      <p:sp>
        <p:nvSpPr>
          <p:cNvPr id="4" name="Rectangle 3"/>
          <p:cNvSpPr/>
          <p:nvPr/>
        </p:nvSpPr>
        <p:spPr>
          <a:xfrm rot="10800000" flipV="1">
            <a:off x="1981200" y="230832"/>
            <a:ext cx="8382000" cy="646331"/>
          </a:xfrm>
          <a:prstGeom prst="rect">
            <a:avLst/>
          </a:prstGeom>
        </p:spPr>
        <p:txBody>
          <a:bodyPr wrap="square">
            <a:spAutoFit/>
          </a:bodyPr>
          <a:lstStyle/>
          <a:p>
            <a:pPr algn="ctr">
              <a:buNone/>
            </a:pPr>
            <a:r>
              <a:rPr lang="en-US" sz="3600" b="1" dirty="0">
                <a:latin typeface="Times New Roman" panose="02020603050405020304" pitchFamily="18" charset="0"/>
                <a:cs typeface="Times New Roman" panose="02020603050405020304" pitchFamily="18" charset="0"/>
              </a:rPr>
              <a:t>Challenges and Controversies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DFD6-5E4F-4856-83FE-7293E52DBBE7}"/>
              </a:ext>
            </a:extLst>
          </p:cNvPr>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Core Questions</a:t>
            </a:r>
          </a:p>
        </p:txBody>
      </p:sp>
      <p:sp>
        <p:nvSpPr>
          <p:cNvPr id="3" name="Content Placeholder 2">
            <a:extLst>
              <a:ext uri="{FF2B5EF4-FFF2-40B4-BE49-F238E27FC236}">
                <a16:creationId xmlns:a16="http://schemas.microsoft.com/office/drawing/2014/main" id="{66E51F96-9705-4E83-9449-56DE24E7ACC2}"/>
              </a:ext>
            </a:extLst>
          </p:cNvPr>
          <p:cNvSpPr>
            <a:spLocks noGrp="1"/>
          </p:cNvSpPr>
          <p:nvPr>
            <p:ph idx="1"/>
          </p:nvPr>
        </p:nvSpPr>
        <p:spPr>
          <a:xfrm>
            <a:off x="838200" y="2299798"/>
            <a:ext cx="10515600" cy="4351338"/>
          </a:xfrm>
        </p:spPr>
        <p:txBody>
          <a:bodyPr>
            <a:normAutofit/>
          </a:bodyPr>
          <a:lstStyle/>
          <a:p>
            <a:r>
              <a:rPr lang="en-US" sz="2400" dirty="0">
                <a:latin typeface="Times New Roman" panose="02020603050405020304" pitchFamily="18" charset="0"/>
                <a:cs typeface="Times New Roman" panose="02020603050405020304" pitchFamily="18" charset="0"/>
              </a:rPr>
              <a:t>How can we preserve the holistic, humanitarian approach in medicine?</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 can we break the chains of tradition and move forward together?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 can we recruit more of the best and brightest to our disciplines?</a:t>
            </a:r>
          </a:p>
        </p:txBody>
      </p:sp>
    </p:spTree>
    <p:extLst>
      <p:ext uri="{BB962C8B-B14F-4D97-AF65-F5344CB8AC3E}">
        <p14:creationId xmlns:p14="http://schemas.microsoft.com/office/powerpoint/2010/main" val="21969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40EDCB-6A96-4AE6-BEEF-594015565B94}"/>
              </a:ext>
            </a:extLst>
          </p:cNvPr>
          <p:cNvSpPr>
            <a:spLocks noGrp="1"/>
          </p:cNvSpPr>
          <p:nvPr>
            <p:ph sz="half" idx="2"/>
          </p:nvPr>
        </p:nvSpPr>
        <p:spPr>
          <a:xfrm>
            <a:off x="5104474" y="2731888"/>
            <a:ext cx="6436895" cy="2326105"/>
          </a:xfrm>
        </p:spPr>
        <p:txBody>
          <a:bodyPr/>
          <a:lstStyle/>
          <a:p>
            <a:pPr marL="0" indent="0" algn="ctr">
              <a:buNone/>
            </a:pPr>
            <a:r>
              <a:rPr lang="en-US" sz="2400" dirty="0">
                <a:latin typeface="Times New Roman" panose="02020603050405020304" pitchFamily="18" charset="0"/>
                <a:cs typeface="Times New Roman" panose="02020603050405020304" pitchFamily="18" charset="0"/>
              </a:rPr>
              <a:t>“In the last analysis, we see only what we are ready to see, what we have been taught to see. We eliminate and ignore everything that is not a part of our practices.”</a:t>
            </a:r>
          </a:p>
          <a:p>
            <a:pPr marL="0" indent="0">
              <a:buNone/>
            </a:pPr>
            <a:endParaRPr lang="en-US" dirty="0"/>
          </a:p>
          <a:p>
            <a:pPr marL="0" indent="0">
              <a:buNone/>
            </a:pPr>
            <a:endParaRPr lang="en-US" dirty="0"/>
          </a:p>
        </p:txBody>
      </p:sp>
      <p:pic>
        <p:nvPicPr>
          <p:cNvPr id="5" name="Picture 5" descr="H:\Jean-Martin_Charcot.jpg">
            <a:extLst>
              <a:ext uri="{FF2B5EF4-FFF2-40B4-BE49-F238E27FC236}">
                <a16:creationId xmlns:a16="http://schemas.microsoft.com/office/drawing/2014/main" id="{7C5BEF8B-1016-47A8-97F8-183CA5054639}"/>
              </a:ext>
            </a:extLst>
          </p:cNvPr>
          <p:cNvPicPr>
            <a:picLocks noGrp="1" noChangeAspect="1" noChangeArrowheads="1"/>
          </p:cNvPicPr>
          <p:nvPr>
            <p:ph sz="half" idx="1"/>
          </p:nvPr>
        </p:nvPicPr>
        <p:blipFill>
          <a:blip r:embed="rId2" cstate="print"/>
          <a:srcRect/>
          <a:stretch>
            <a:fillRect/>
          </a:stretch>
        </p:blipFill>
        <p:spPr bwMode="auto">
          <a:xfrm>
            <a:off x="1277514" y="1253331"/>
            <a:ext cx="3292320" cy="4351338"/>
          </a:xfrm>
          <a:prstGeom prst="rect">
            <a:avLst/>
          </a:prstGeom>
          <a:noFill/>
        </p:spPr>
      </p:pic>
      <p:sp>
        <p:nvSpPr>
          <p:cNvPr id="6" name="Rectangle 5">
            <a:extLst>
              <a:ext uri="{FF2B5EF4-FFF2-40B4-BE49-F238E27FC236}">
                <a16:creationId xmlns:a16="http://schemas.microsoft.com/office/drawing/2014/main" id="{2734E98C-E2DE-4340-8E40-834B5979823E}"/>
              </a:ext>
            </a:extLst>
          </p:cNvPr>
          <p:cNvSpPr/>
          <p:nvPr/>
        </p:nvSpPr>
        <p:spPr>
          <a:xfrm>
            <a:off x="1443789" y="5688614"/>
            <a:ext cx="2759243" cy="646331"/>
          </a:xfrm>
          <a:prstGeom prst="rect">
            <a:avLst/>
          </a:prstGeom>
        </p:spPr>
        <p:txBody>
          <a:bodyPr wrap="square">
            <a:spAutoFit/>
          </a:bodyPr>
          <a:lstStyle/>
          <a:p>
            <a:pPr algn="ctr"/>
            <a:r>
              <a:rPr lang="en-US" dirty="0">
                <a:latin typeface="Century" pitchFamily="18" charset="0"/>
              </a:rPr>
              <a:t>1825 -1893</a:t>
            </a:r>
          </a:p>
          <a:p>
            <a:pPr algn="ctr"/>
            <a:r>
              <a:rPr lang="en-US" dirty="0">
                <a:latin typeface="Century" pitchFamily="18" charset="0"/>
              </a:rPr>
              <a:t>Jean-Martin Charcot</a:t>
            </a:r>
          </a:p>
        </p:txBody>
      </p:sp>
    </p:spTree>
    <p:extLst>
      <p:ext uri="{BB962C8B-B14F-4D97-AF65-F5344CB8AC3E}">
        <p14:creationId xmlns:p14="http://schemas.microsoft.com/office/powerpoint/2010/main" val="1957163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half" idx="4294967295"/>
          </p:nvPr>
        </p:nvSpPr>
        <p:spPr>
          <a:xfrm>
            <a:off x="2217616" y="1066800"/>
            <a:ext cx="7620000" cy="5562600"/>
          </a:xfrm>
          <a:noFill/>
        </p:spPr>
        <p:txBody>
          <a:bodyPr/>
          <a:lstStyle/>
          <a:p>
            <a:pPr algn="ctr">
              <a:buFontTx/>
              <a:buNone/>
            </a:pPr>
            <a:r>
              <a:rPr lang="en-US" b="1" dirty="0">
                <a:latin typeface="Times New Roman" panose="02020603050405020304" pitchFamily="18" charset="0"/>
                <a:cs typeface="Times New Roman" panose="02020603050405020304" pitchFamily="18" charset="0"/>
              </a:rPr>
              <a:t>Neurology and Psychiatry: </a:t>
            </a:r>
          </a:p>
          <a:p>
            <a:pPr algn="ctr">
              <a:buFontTx/>
              <a:buNone/>
            </a:pPr>
            <a:r>
              <a:rPr lang="en-US" b="1" dirty="0">
                <a:latin typeface="Times New Roman" panose="02020603050405020304" pitchFamily="18" charset="0"/>
                <a:cs typeface="Times New Roman" panose="02020603050405020304" pitchFamily="18" charset="0"/>
              </a:rPr>
              <a:t>Closing the Great Divide</a:t>
            </a:r>
          </a:p>
          <a:p>
            <a:pPr algn="ctr">
              <a:buFontTx/>
              <a:buNone/>
            </a:pPr>
            <a:endParaRPr lang="en-US" b="1" dirty="0">
              <a:latin typeface="Times New Roman" panose="02020603050405020304" pitchFamily="18" charset="0"/>
              <a:cs typeface="Times New Roman" panose="02020603050405020304" pitchFamily="18" charset="0"/>
            </a:endParaRPr>
          </a:p>
          <a:p>
            <a:pPr algn="ctr">
              <a:buFontTx/>
              <a:buNone/>
            </a:pPr>
            <a:r>
              <a:rPr lang="en-US" b="1" dirty="0">
                <a:latin typeface="Times New Roman" panose="02020603050405020304" pitchFamily="18" charset="0"/>
                <a:cs typeface="Times New Roman" panose="02020603050405020304" pitchFamily="18" charset="0"/>
              </a:rPr>
              <a:t>Bruce H. Price, M.D., </a:t>
            </a:r>
          </a:p>
          <a:p>
            <a:pPr algn="ctr">
              <a:buFontTx/>
              <a:buNone/>
            </a:pPr>
            <a:r>
              <a:rPr lang="en-US" b="1" dirty="0">
                <a:latin typeface="Times New Roman" panose="02020603050405020304" pitchFamily="18" charset="0"/>
                <a:cs typeface="Times New Roman" panose="02020603050405020304" pitchFamily="18" charset="0"/>
              </a:rPr>
              <a:t>Raymond D. Adams, M.A., M.D.,  </a:t>
            </a:r>
          </a:p>
          <a:p>
            <a:pPr algn="ctr">
              <a:buFontTx/>
              <a:buNone/>
            </a:pPr>
            <a:r>
              <a:rPr lang="en-US" b="1" dirty="0">
                <a:latin typeface="Times New Roman" panose="02020603050405020304" pitchFamily="18" charset="0"/>
                <a:cs typeface="Times New Roman" panose="02020603050405020304" pitchFamily="18" charset="0"/>
              </a:rPr>
              <a:t>Joseph T. Coyle, M.D.</a:t>
            </a:r>
          </a:p>
          <a:p>
            <a:pPr algn="ctr">
              <a:buFontTx/>
              <a:buNone/>
            </a:pPr>
            <a:endParaRPr lang="en-US" b="1" dirty="0">
              <a:latin typeface="Times New Roman" panose="02020603050405020304" pitchFamily="18" charset="0"/>
              <a:cs typeface="Times New Roman" panose="02020603050405020304" pitchFamily="18" charset="0"/>
            </a:endParaRPr>
          </a:p>
          <a:p>
            <a:pPr algn="ctr">
              <a:buFontTx/>
              <a:buNone/>
            </a:pPr>
            <a:r>
              <a:rPr lang="en-US" b="1" i="1" dirty="0">
                <a:latin typeface="Times New Roman" panose="02020603050405020304" pitchFamily="18" charset="0"/>
                <a:cs typeface="Times New Roman" panose="02020603050405020304" pitchFamily="18" charset="0"/>
              </a:rPr>
              <a:t>Neurology</a:t>
            </a:r>
            <a:r>
              <a:rPr lang="en-US" b="1" dirty="0">
                <a:latin typeface="Times New Roman" panose="02020603050405020304" pitchFamily="18" charset="0"/>
                <a:cs typeface="Times New Roman" panose="02020603050405020304" pitchFamily="18" charset="0"/>
              </a:rPr>
              <a:t>, 2000; Vol. 54: 8-14</a:t>
            </a:r>
          </a:p>
          <a:p>
            <a:pPr algn="ctr">
              <a:buFontTx/>
              <a:buNone/>
            </a:pPr>
            <a:endParaRPr lang="en-US" dirty="0">
              <a:solidFill>
                <a:schemeClr val="bg2">
                  <a:lumMod val="25000"/>
                </a:schemeClr>
              </a:solidFill>
              <a:latin typeface="Times New Roman" panose="02020603050405020304" pitchFamily="18" charset="0"/>
              <a:cs typeface="Times New Roman" panose="02020603050405020304" pitchFamily="18" charset="0"/>
            </a:endParaRPr>
          </a:p>
          <a:p>
            <a:pPr algn="ctr">
              <a:buFontTx/>
              <a:buNone/>
            </a:pPr>
            <a:endParaRPr lang="en-US" dirty="0">
              <a:solidFill>
                <a:schemeClr val="bg2">
                  <a:lumMod val="25000"/>
                </a:schemeClr>
              </a:solidFill>
              <a:latin typeface="Century" pitchFamily="18" charset="0"/>
            </a:endParaRPr>
          </a:p>
          <a:p>
            <a:pPr algn="ctr">
              <a:buFontTx/>
              <a:buNone/>
            </a:pPr>
            <a:endParaRPr lang="en-US" dirty="0">
              <a:solidFill>
                <a:schemeClr val="bg2">
                  <a:lumMod val="25000"/>
                </a:schemeClr>
              </a:solidFill>
            </a:endParaRPr>
          </a:p>
          <a:p>
            <a:pPr algn="ctr">
              <a:buFontTx/>
              <a:buNone/>
            </a:pPr>
            <a:endParaRPr lang="en-US" dirty="0">
              <a:solidFill>
                <a:schemeClr val="bg2">
                  <a:lumMod val="2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E6477-F4BF-4129-94C0-7C995F76F630}"/>
              </a:ext>
            </a:extLst>
          </p:cNvPr>
          <p:cNvPicPr>
            <a:picLocks noChangeAspect="1"/>
          </p:cNvPicPr>
          <p:nvPr/>
        </p:nvPicPr>
        <p:blipFill>
          <a:blip r:embed="rId2"/>
          <a:stretch>
            <a:fillRect/>
          </a:stretch>
        </p:blipFill>
        <p:spPr>
          <a:xfrm>
            <a:off x="2543174" y="76200"/>
            <a:ext cx="6762751" cy="6781800"/>
          </a:xfrm>
          <a:prstGeom prst="rect">
            <a:avLst/>
          </a:prstGeom>
        </p:spPr>
      </p:pic>
      <p:sp>
        <p:nvSpPr>
          <p:cNvPr id="4" name="TextBox 3">
            <a:extLst>
              <a:ext uri="{FF2B5EF4-FFF2-40B4-BE49-F238E27FC236}">
                <a16:creationId xmlns:a16="http://schemas.microsoft.com/office/drawing/2014/main" id="{6C992A4E-2777-B45D-5B87-BD72C30A3552}"/>
              </a:ext>
            </a:extLst>
          </p:cNvPr>
          <p:cNvSpPr txBox="1"/>
          <p:nvPr/>
        </p:nvSpPr>
        <p:spPr>
          <a:xfrm>
            <a:off x="5286554" y="76200"/>
            <a:ext cx="1465466"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Mentorship</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6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9B58-96C2-C0F7-5DA0-7B5DBECE68D4}"/>
              </a:ext>
            </a:extLst>
          </p:cNvPr>
          <p:cNvSpPr>
            <a:spLocks noGrp="1"/>
          </p:cNvSpPr>
          <p:nvPr>
            <p:ph type="title"/>
          </p:nvPr>
        </p:nvSpPr>
        <p:spPr>
          <a:xfrm>
            <a:off x="4736610" y="0"/>
            <a:ext cx="2718777" cy="1325563"/>
          </a:xfrm>
        </p:spPr>
        <p:txBody>
          <a:bodyPr>
            <a:normAutofit/>
          </a:bodyPr>
          <a:lstStyle/>
          <a:p>
            <a:r>
              <a:rPr lang="en-US" sz="3600" b="1" dirty="0">
                <a:latin typeface="Times New Roman" panose="02020603050405020304" pitchFamily="18" charset="0"/>
                <a:cs typeface="Times New Roman" panose="02020603050405020304" pitchFamily="18" charset="0"/>
              </a:rPr>
              <a:t>Our Future</a:t>
            </a:r>
          </a:p>
        </p:txBody>
      </p:sp>
      <p:sp>
        <p:nvSpPr>
          <p:cNvPr id="3" name="Content Placeholder 2">
            <a:extLst>
              <a:ext uri="{FF2B5EF4-FFF2-40B4-BE49-F238E27FC236}">
                <a16:creationId xmlns:a16="http://schemas.microsoft.com/office/drawing/2014/main" id="{EB65ABEE-4365-74ED-F41D-DF8168373E2A}"/>
              </a:ext>
            </a:extLst>
          </p:cNvPr>
          <p:cNvSpPr>
            <a:spLocks noGrp="1"/>
          </p:cNvSpPr>
          <p:nvPr>
            <p:ph idx="1"/>
          </p:nvPr>
        </p:nvSpPr>
        <p:spPr>
          <a:xfrm>
            <a:off x="1076383" y="1563443"/>
            <a:ext cx="10039229" cy="1120776"/>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Don’t “Stay in Your Lane”. We need to assume a more consequential role in public health related issues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Where are our future Carl </a:t>
            </a:r>
            <a:r>
              <a:rPr lang="en-US" sz="2400" dirty="0" err="1">
                <a:latin typeface="Times New Roman" panose="02020603050405020304" pitchFamily="18" charset="0"/>
                <a:cs typeface="Times New Roman" panose="02020603050405020304" pitchFamily="18" charset="0"/>
              </a:rPr>
              <a:t>Sagans</a:t>
            </a:r>
            <a:r>
              <a:rPr lang="en-US" sz="2400" dirty="0">
                <a:latin typeface="Times New Roman" panose="02020603050405020304" pitchFamily="18" charset="0"/>
                <a:cs typeface="Times New Roman" panose="02020603050405020304" pitchFamily="18" charset="0"/>
              </a:rPr>
              <a:t>, Stephen Jay </a:t>
            </a:r>
            <a:r>
              <a:rPr lang="en-US" sz="2400" dirty="0" err="1">
                <a:latin typeface="Times New Roman" panose="02020603050405020304" pitchFamily="18" charset="0"/>
                <a:cs typeface="Times New Roman" panose="02020603050405020304" pitchFamily="18" charset="0"/>
              </a:rPr>
              <a:t>Goulds</a:t>
            </a:r>
            <a:r>
              <a:rPr lang="en-US" sz="2400" dirty="0">
                <a:latin typeface="Times New Roman" panose="02020603050405020304" pitchFamily="18" charset="0"/>
                <a:cs typeface="Times New Roman" panose="02020603050405020304" pitchFamily="18" charset="0"/>
              </a:rPr>
              <a:t> and Oliver Sacks as powerful communicators to the public?</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We need an open source, data sharing, and accessible science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Artificial Intelligence can be a huge advance depending on who own’s it and their intended purpose</a:t>
            </a:r>
          </a:p>
        </p:txBody>
      </p:sp>
    </p:spTree>
    <p:extLst>
      <p:ext uri="{BB962C8B-B14F-4D97-AF65-F5344CB8AC3E}">
        <p14:creationId xmlns:p14="http://schemas.microsoft.com/office/powerpoint/2010/main" val="3666598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oughts"/>
          <p:cNvPicPr>
            <a:picLocks noChangeAspect="1" noChangeArrowheads="1"/>
          </p:cNvPicPr>
          <p:nvPr/>
        </p:nvPicPr>
        <p:blipFill>
          <a:blip r:embed="rId2" cstate="print"/>
          <a:srcRect/>
          <a:stretch>
            <a:fillRect/>
          </a:stretch>
        </p:blipFill>
        <p:spPr bwMode="auto">
          <a:xfrm>
            <a:off x="1507958" y="669211"/>
            <a:ext cx="8622631" cy="528642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4981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324707" y="266700"/>
            <a:ext cx="9542585" cy="6172200"/>
          </a:xfrm>
        </p:spPr>
        <p:txBody>
          <a:bodyPr>
            <a:normAutofit lnSpcReduction="10000"/>
          </a:bodyPr>
          <a:lstStyle/>
          <a:p>
            <a:pPr algn="ctr">
              <a:buNone/>
            </a:pPr>
            <a:r>
              <a:rPr lang="en-US" sz="2600" b="1" dirty="0">
                <a:latin typeface="Century" pitchFamily="18" charset="0"/>
              </a:rPr>
              <a:t> </a:t>
            </a:r>
            <a:r>
              <a:rPr lang="en-US" sz="3600" b="1" dirty="0">
                <a:latin typeface="Times New Roman" panose="02020603050405020304" pitchFamily="18" charset="0"/>
                <a:cs typeface="Times New Roman" panose="02020603050405020304" pitchFamily="18" charset="0"/>
              </a:rPr>
              <a:t>What is Neuropsychiatry/Behavioral Neurology?</a:t>
            </a:r>
          </a:p>
          <a:p>
            <a:pPr>
              <a:buNone/>
            </a:pPr>
            <a:endParaRPr lang="en-US" sz="1600" b="1" dirty="0">
              <a:latin typeface="Times New Roman" panose="02020603050405020304" pitchFamily="18" charset="0"/>
              <a:cs typeface="Times New Roman" panose="02020603050405020304" pitchFamily="18" charset="0"/>
            </a:endParaRPr>
          </a:p>
          <a:p>
            <a:pPr>
              <a:buClrTx/>
              <a:buNone/>
            </a:pPr>
            <a:r>
              <a:rPr lang="en-US" sz="1800" b="1" dirty="0">
                <a:latin typeface="Times New Roman" panose="02020603050405020304" pitchFamily="18" charset="0"/>
                <a:cs typeface="Times New Roman" panose="02020603050405020304" pitchFamily="18" charset="0"/>
              </a:rPr>
              <a:t>Definition</a:t>
            </a:r>
            <a:endParaRPr lang="en-US" sz="1600" b="1" dirty="0">
              <a:latin typeface="Times New Roman" panose="02020603050405020304" pitchFamily="18" charset="0"/>
              <a:cs typeface="Times New Roman" panose="02020603050405020304" pitchFamily="18" charset="0"/>
            </a:endParaRPr>
          </a:p>
          <a:p>
            <a:pPr>
              <a:buClrTx/>
              <a:buNone/>
            </a:pPr>
            <a:r>
              <a:rPr lang="en-US" sz="1600" dirty="0">
                <a:latin typeface="Times New Roman" panose="02020603050405020304" pitchFamily="18" charset="0"/>
                <a:cs typeface="Times New Roman" panose="02020603050405020304" pitchFamily="18" charset="0"/>
              </a:rPr>
              <a:t>	1. The multi-dimensional study of brain - cognitive, affective and behavioral  relationships including:</a:t>
            </a:r>
          </a:p>
          <a:p>
            <a:pPr>
              <a:buClrTx/>
              <a:buNone/>
            </a:pPr>
            <a:r>
              <a:rPr lang="en-US" sz="1600" dirty="0">
                <a:latin typeface="Times New Roman" panose="02020603050405020304" pitchFamily="18" charset="0"/>
                <a:cs typeface="Times New Roman" panose="02020603050405020304" pitchFamily="18" charset="0"/>
              </a:rPr>
              <a:t>			* Arousal			 </a:t>
            </a:r>
          </a:p>
          <a:p>
            <a:pPr>
              <a:buClrTx/>
              <a:buNone/>
            </a:pPr>
            <a:r>
              <a:rPr lang="en-US" sz="1600" dirty="0">
                <a:latin typeface="Times New Roman" panose="02020603050405020304" pitchFamily="18" charset="0"/>
                <a:cs typeface="Times New Roman" panose="02020603050405020304" pitchFamily="18" charset="0"/>
              </a:rPr>
              <a:t>			* Engagement</a:t>
            </a:r>
          </a:p>
          <a:p>
            <a:pPr>
              <a:buClrTx/>
              <a:buNone/>
            </a:pPr>
            <a:r>
              <a:rPr lang="en-US" sz="1600" dirty="0">
                <a:latin typeface="Times New Roman" panose="02020603050405020304" pitchFamily="18" charset="0"/>
                <a:cs typeface="Times New Roman" panose="02020603050405020304" pitchFamily="18" charset="0"/>
              </a:rPr>
              <a:t>			* Motivation</a:t>
            </a:r>
          </a:p>
          <a:p>
            <a:pPr>
              <a:buClrTx/>
              <a:buNone/>
            </a:pPr>
            <a:r>
              <a:rPr lang="en-US" sz="1600" dirty="0">
                <a:latin typeface="Times New Roman" panose="02020603050405020304" pitchFamily="18" charset="0"/>
                <a:cs typeface="Times New Roman" panose="02020603050405020304" pitchFamily="18" charset="0"/>
              </a:rPr>
              <a:t>			* Reward</a:t>
            </a:r>
          </a:p>
          <a:p>
            <a:pPr>
              <a:buClrTx/>
              <a:buNone/>
            </a:pPr>
            <a:r>
              <a:rPr lang="en-US" sz="1600" dirty="0">
                <a:latin typeface="Times New Roman" panose="02020603050405020304" pitchFamily="18" charset="0"/>
                <a:cs typeface="Times New Roman" panose="02020603050405020304" pitchFamily="18" charset="0"/>
              </a:rPr>
              <a:t>			* Perception</a:t>
            </a:r>
          </a:p>
          <a:p>
            <a:pPr>
              <a:buClrTx/>
              <a:buNone/>
            </a:pPr>
            <a:r>
              <a:rPr lang="en-US" sz="1600" dirty="0">
                <a:latin typeface="Times New Roman" panose="02020603050405020304" pitchFamily="18" charset="0"/>
                <a:cs typeface="Times New Roman" panose="02020603050405020304" pitchFamily="18" charset="0"/>
              </a:rPr>
              <a:t>			* Memory</a:t>
            </a:r>
          </a:p>
          <a:p>
            <a:pPr>
              <a:buClrTx/>
              <a:buNone/>
            </a:pPr>
            <a:r>
              <a:rPr lang="en-US" sz="1600" dirty="0">
                <a:latin typeface="Times New Roman" panose="02020603050405020304" pitchFamily="18" charset="0"/>
                <a:cs typeface="Times New Roman" panose="02020603050405020304" pitchFamily="18" charset="0"/>
              </a:rPr>
              <a:t>			* Language</a:t>
            </a:r>
          </a:p>
          <a:p>
            <a:pPr>
              <a:buClrTx/>
              <a:buNone/>
            </a:pPr>
            <a:r>
              <a:rPr lang="en-US" sz="1600" dirty="0">
                <a:latin typeface="Times New Roman" panose="02020603050405020304" pitchFamily="18" charset="0"/>
                <a:cs typeface="Times New Roman" panose="02020603050405020304" pitchFamily="18" charset="0"/>
              </a:rPr>
              <a:t>			* Emotional Processing</a:t>
            </a:r>
          </a:p>
          <a:p>
            <a:pPr>
              <a:buClrTx/>
              <a:buNone/>
            </a:pPr>
            <a:r>
              <a:rPr lang="en-US" sz="1600" dirty="0">
                <a:latin typeface="Times New Roman" panose="02020603050405020304" pitchFamily="18" charset="0"/>
                <a:cs typeface="Times New Roman" panose="02020603050405020304" pitchFamily="18" charset="0"/>
              </a:rPr>
              <a:t>			* Social Cognition</a:t>
            </a:r>
          </a:p>
          <a:p>
            <a:pPr>
              <a:buClrTx/>
              <a:buNone/>
            </a:pPr>
            <a:r>
              <a:rPr lang="en-US" sz="1600" dirty="0">
                <a:latin typeface="Times New Roman" panose="02020603050405020304" pitchFamily="18" charset="0"/>
                <a:cs typeface="Times New Roman" panose="02020603050405020304" pitchFamily="18" charset="0"/>
              </a:rPr>
              <a:t>	2. The exploration of diagnostic and treatment options in neurologic diseases with co-morbid cognitive, behavioral and psychiatric symptoms</a:t>
            </a:r>
          </a:p>
          <a:p>
            <a:pPr>
              <a:buClrTx/>
              <a:buNone/>
            </a:pPr>
            <a:r>
              <a:rPr lang="en-US" sz="1600" dirty="0">
                <a:latin typeface="Times New Roman" panose="02020603050405020304" pitchFamily="18" charset="0"/>
                <a:cs typeface="Times New Roman" panose="02020603050405020304" pitchFamily="18" charset="0"/>
              </a:rPr>
              <a:t>	3. The investigation of brain circuits involved in mood, anxiety, psychotic, PTSD, stress, sleep, OCD, addiction and somatoform disorders</a:t>
            </a:r>
          </a:p>
          <a:p>
            <a:pPr>
              <a:buClrTx/>
              <a:buFont typeface="Arial" pitchFamily="34" charset="0"/>
              <a:buChar char="•"/>
            </a:pPr>
            <a:endParaRPr lang="en-US" sz="1600" dirty="0">
              <a:latin typeface="Century" pitchFamily="18" charset="0"/>
            </a:endParaRPr>
          </a:p>
          <a:p>
            <a:endParaRPr lang="en-US" sz="1600" dirty="0">
              <a:latin typeface="Century" pitchFamily="18" charset="0"/>
            </a:endParaRPr>
          </a:p>
          <a:p>
            <a:endParaRPr lang="en-US" sz="1600" dirty="0">
              <a:latin typeface="Century"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08FA7-F533-4D99-83FC-56C16CCDD60B}"/>
              </a:ext>
            </a:extLst>
          </p:cNvPr>
          <p:cNvSpPr>
            <a:spLocks noGrp="1"/>
          </p:cNvSpPr>
          <p:nvPr>
            <p:ph idx="1"/>
          </p:nvPr>
        </p:nvSpPr>
        <p:spPr>
          <a:xfrm>
            <a:off x="1133231" y="746918"/>
            <a:ext cx="9925538" cy="536416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As Jaspers states, studies of the brain and the mind are like “the exploration of an unknown continent from opposite directions, where the explorers never meet because of the impenetrable country that intervenes.”</a:t>
            </a:r>
          </a:p>
          <a:p>
            <a:pPr marL="0" indent="0" algn="ctr">
              <a:buNone/>
            </a:pPr>
            <a:endParaRPr lang="en-US" sz="21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Jaspers K. General Psychopathology.7</a:t>
            </a:r>
            <a:r>
              <a:rPr lang="en-US" sz="1600" b="1" baseline="30000" dirty="0">
                <a:latin typeface="Times New Roman" panose="02020603050405020304" pitchFamily="18" charset="0"/>
                <a:cs typeface="Times New Roman" panose="02020603050405020304" pitchFamily="18" charset="0"/>
              </a:rPr>
              <a:t>th</a:t>
            </a:r>
            <a:r>
              <a:rPr lang="en-US" sz="1600" b="1" dirty="0">
                <a:latin typeface="Times New Roman" panose="02020603050405020304" pitchFamily="18" charset="0"/>
                <a:cs typeface="Times New Roman" panose="02020603050405020304" pitchFamily="18" charset="0"/>
              </a:rPr>
              <a:t> ed. Vol 1. Hoenig J. Hamilton M. trans. John Hopkins University Press: 1997.</a:t>
            </a: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accelerating growth of research in neuroscience, behavioral sciences, and epigenetics will likely make substantive inroads into this complex territory.</a:t>
            </a:r>
          </a:p>
          <a:p>
            <a:pPr marL="0" indent="0" algn="ctr">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Keshaven MS, Price BH, Martin JB. Cross-Training in Neurology and Psychiatry.</a:t>
            </a:r>
          </a:p>
          <a:p>
            <a:pPr marL="0" indent="0">
              <a:buNone/>
            </a:pPr>
            <a:r>
              <a:rPr lang="en-US" sz="1600" b="1" dirty="0">
                <a:latin typeface="Times New Roman" panose="02020603050405020304" pitchFamily="18" charset="0"/>
                <a:cs typeface="Times New Roman" panose="02020603050405020304" pitchFamily="18" charset="0"/>
              </a:rPr>
              <a:t>JAMA Psychiatry December 22/29, 2020, Volume 324, Number 24, 2557-25587.</a:t>
            </a:r>
          </a:p>
          <a:p>
            <a:pPr marL="0" indent="0">
              <a:buNone/>
            </a:pPr>
            <a:endParaRPr lang="en-US" sz="2400" dirty="0">
              <a:latin typeface="Californian FB" panose="0207040306080B030204" pitchFamily="18" charset="0"/>
            </a:endParaRPr>
          </a:p>
          <a:p>
            <a:pPr marL="0" indent="0">
              <a:buNone/>
            </a:pPr>
            <a:endParaRPr lang="en-US" sz="1400" b="1" dirty="0">
              <a:latin typeface="Californian FB" panose="0207040306080B030204" pitchFamily="18" charset="0"/>
            </a:endParaRPr>
          </a:p>
        </p:txBody>
      </p:sp>
    </p:spTree>
    <p:extLst>
      <p:ext uri="{BB962C8B-B14F-4D97-AF65-F5344CB8AC3E}">
        <p14:creationId xmlns:p14="http://schemas.microsoft.com/office/powerpoint/2010/main" val="271034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C:\Users\mkeshava\Downloads\Image-1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064" y="215799"/>
            <a:ext cx="9995736" cy="6642201"/>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TextBox 33"/>
          <p:cNvSpPr txBox="1"/>
          <p:nvPr/>
        </p:nvSpPr>
        <p:spPr>
          <a:xfrm>
            <a:off x="4495800" y="2868074"/>
            <a:ext cx="762000" cy="369332"/>
          </a:xfrm>
          <a:prstGeom prst="rect">
            <a:avLst/>
          </a:prstGeom>
          <a:noFill/>
        </p:spPr>
        <p:txBody>
          <a:bodyPr wrap="square" rtlCol="0">
            <a:spAutoFit/>
          </a:bodyPr>
          <a:lstStyle/>
          <a:p>
            <a:r>
              <a:rPr lang="en-US" dirty="0"/>
              <a:t>        </a:t>
            </a:r>
          </a:p>
        </p:txBody>
      </p:sp>
      <p:sp>
        <p:nvSpPr>
          <p:cNvPr id="35" name="TextBox 34"/>
          <p:cNvSpPr txBox="1"/>
          <p:nvPr/>
        </p:nvSpPr>
        <p:spPr>
          <a:xfrm>
            <a:off x="6725702" y="2896314"/>
            <a:ext cx="184731" cy="369332"/>
          </a:xfrm>
          <a:prstGeom prst="rect">
            <a:avLst/>
          </a:prstGeom>
          <a:noFill/>
        </p:spPr>
        <p:txBody>
          <a:bodyPr wrap="none" rtlCol="0">
            <a:spAutoFit/>
          </a:bodyPr>
          <a:lstStyle/>
          <a:p>
            <a:endParaRPr lang="en-US" dirty="0"/>
          </a:p>
        </p:txBody>
      </p:sp>
      <p:sp>
        <p:nvSpPr>
          <p:cNvPr id="36" name="TextBox 35"/>
          <p:cNvSpPr txBox="1"/>
          <p:nvPr/>
        </p:nvSpPr>
        <p:spPr>
          <a:xfrm>
            <a:off x="5334000" y="2286000"/>
            <a:ext cx="2286000" cy="369332"/>
          </a:xfrm>
          <a:prstGeom prst="rect">
            <a:avLst/>
          </a:prstGeom>
          <a:noFill/>
        </p:spPr>
        <p:txBody>
          <a:bodyPr wrap="square" rtlCol="0">
            <a:spAutoFit/>
          </a:bodyPr>
          <a:lstStyle/>
          <a:p>
            <a:r>
              <a:rPr lang="en-US" b="1" dirty="0"/>
              <a:t>Neuropsychology</a:t>
            </a:r>
          </a:p>
        </p:txBody>
      </p:sp>
      <p:sp>
        <p:nvSpPr>
          <p:cNvPr id="37" name="TextBox 36"/>
          <p:cNvSpPr txBox="1"/>
          <p:nvPr/>
        </p:nvSpPr>
        <p:spPr>
          <a:xfrm>
            <a:off x="8686800" y="2286000"/>
            <a:ext cx="2819400" cy="369332"/>
          </a:xfrm>
          <a:prstGeom prst="rect">
            <a:avLst/>
          </a:prstGeom>
          <a:noFill/>
        </p:spPr>
        <p:txBody>
          <a:bodyPr wrap="square" rtlCol="0">
            <a:spAutoFit/>
          </a:bodyPr>
          <a:lstStyle/>
          <a:p>
            <a:r>
              <a:rPr lang="en-US" b="1" dirty="0"/>
              <a:t>Psychology</a:t>
            </a:r>
          </a:p>
        </p:txBody>
      </p:sp>
      <p:sp>
        <p:nvSpPr>
          <p:cNvPr id="38" name="TextBox 37"/>
          <p:cNvSpPr txBox="1"/>
          <p:nvPr/>
        </p:nvSpPr>
        <p:spPr>
          <a:xfrm>
            <a:off x="5638800" y="1054008"/>
            <a:ext cx="1524000" cy="369332"/>
          </a:xfrm>
          <a:prstGeom prst="rect">
            <a:avLst/>
          </a:prstGeom>
          <a:noFill/>
        </p:spPr>
        <p:txBody>
          <a:bodyPr wrap="square" rtlCol="0">
            <a:spAutoFit/>
          </a:bodyPr>
          <a:lstStyle/>
          <a:p>
            <a:r>
              <a:rPr lang="en-US" b="1" dirty="0"/>
              <a:t>Neurology</a:t>
            </a:r>
          </a:p>
        </p:txBody>
      </p:sp>
      <p:sp>
        <p:nvSpPr>
          <p:cNvPr id="39" name="TextBox 38"/>
          <p:cNvSpPr txBox="1"/>
          <p:nvPr/>
        </p:nvSpPr>
        <p:spPr>
          <a:xfrm>
            <a:off x="2819400" y="1078468"/>
            <a:ext cx="1524001" cy="369332"/>
          </a:xfrm>
          <a:prstGeom prst="rect">
            <a:avLst/>
          </a:prstGeom>
          <a:noFill/>
        </p:spPr>
        <p:txBody>
          <a:bodyPr wrap="square" rtlCol="0">
            <a:spAutoFit/>
          </a:bodyPr>
          <a:lstStyle/>
          <a:p>
            <a:r>
              <a:rPr lang="en-US" b="1" dirty="0"/>
              <a:t>Neurosurgery</a:t>
            </a:r>
          </a:p>
        </p:txBody>
      </p:sp>
      <p:sp>
        <p:nvSpPr>
          <p:cNvPr id="41" name="TextBox 40"/>
          <p:cNvSpPr txBox="1"/>
          <p:nvPr/>
        </p:nvSpPr>
        <p:spPr>
          <a:xfrm>
            <a:off x="4222532" y="1676400"/>
            <a:ext cx="4114800" cy="369332"/>
          </a:xfrm>
          <a:prstGeom prst="rect">
            <a:avLst/>
          </a:prstGeom>
          <a:noFill/>
        </p:spPr>
        <p:txBody>
          <a:bodyPr wrap="square" rtlCol="0">
            <a:spAutoFit/>
          </a:bodyPr>
          <a:lstStyle/>
          <a:p>
            <a:r>
              <a:rPr lang="en-US" b="1" dirty="0"/>
              <a:t>Behavioral Neurology &amp; Neuropsychiatry</a:t>
            </a:r>
          </a:p>
        </p:txBody>
      </p:sp>
      <p:sp>
        <p:nvSpPr>
          <p:cNvPr id="42" name="TextBox 41"/>
          <p:cNvSpPr txBox="1"/>
          <p:nvPr/>
        </p:nvSpPr>
        <p:spPr>
          <a:xfrm>
            <a:off x="4581525" y="3603248"/>
            <a:ext cx="3581400" cy="369332"/>
          </a:xfrm>
          <a:prstGeom prst="rect">
            <a:avLst/>
          </a:prstGeom>
          <a:noFill/>
        </p:spPr>
        <p:txBody>
          <a:bodyPr wrap="square" rtlCol="0">
            <a:spAutoFit/>
          </a:bodyPr>
          <a:lstStyle/>
          <a:p>
            <a:r>
              <a:rPr lang="en-US" b="1" dirty="0"/>
              <a:t>Cognitive &amp; Affective Neuroscience</a:t>
            </a:r>
          </a:p>
        </p:txBody>
      </p:sp>
      <p:sp>
        <p:nvSpPr>
          <p:cNvPr id="44" name="TextBox 43"/>
          <p:cNvSpPr txBox="1"/>
          <p:nvPr/>
        </p:nvSpPr>
        <p:spPr>
          <a:xfrm>
            <a:off x="5105400" y="2762098"/>
            <a:ext cx="1981200" cy="707886"/>
          </a:xfrm>
          <a:prstGeom prst="rect">
            <a:avLst/>
          </a:prstGeom>
          <a:noFill/>
        </p:spPr>
        <p:txBody>
          <a:bodyPr wrap="square" rtlCol="0">
            <a:spAutoFit/>
          </a:bodyPr>
          <a:lstStyle/>
          <a:p>
            <a:pPr algn="ctr"/>
            <a:r>
              <a:rPr lang="en-US" sz="2000" b="1" dirty="0">
                <a:solidFill>
                  <a:srgbClr val="FF0000"/>
                </a:solidFill>
              </a:rPr>
              <a:t>CLINICAL </a:t>
            </a:r>
          </a:p>
          <a:p>
            <a:pPr algn="ctr"/>
            <a:r>
              <a:rPr lang="en-US" sz="2000" b="1" dirty="0">
                <a:solidFill>
                  <a:srgbClr val="FF0000"/>
                </a:solidFill>
              </a:rPr>
              <a:t>NEUROSCIENCE</a:t>
            </a:r>
          </a:p>
        </p:txBody>
      </p:sp>
      <p:sp>
        <p:nvSpPr>
          <p:cNvPr id="17" name="Rectangle 16"/>
          <p:cNvSpPr/>
          <p:nvPr/>
        </p:nvSpPr>
        <p:spPr>
          <a:xfrm rot="10800000" flipV="1">
            <a:off x="8458200" y="1078468"/>
            <a:ext cx="1752601" cy="369332"/>
          </a:xfrm>
          <a:prstGeom prst="rect">
            <a:avLst/>
          </a:prstGeom>
        </p:spPr>
        <p:txBody>
          <a:bodyPr wrap="square">
            <a:spAutoFit/>
          </a:bodyPr>
          <a:lstStyle/>
          <a:p>
            <a:r>
              <a:rPr lang="en-US" b="1" dirty="0"/>
              <a:t>Psychiatry</a:t>
            </a:r>
          </a:p>
        </p:txBody>
      </p:sp>
      <p:sp>
        <p:nvSpPr>
          <p:cNvPr id="18" name="Rectangle 17"/>
          <p:cNvSpPr/>
          <p:nvPr/>
        </p:nvSpPr>
        <p:spPr>
          <a:xfrm>
            <a:off x="2514600" y="2286000"/>
            <a:ext cx="2133600" cy="369332"/>
          </a:xfrm>
          <a:prstGeom prst="rect">
            <a:avLst/>
          </a:prstGeom>
        </p:spPr>
        <p:txBody>
          <a:bodyPr wrap="square">
            <a:spAutoFit/>
          </a:bodyPr>
          <a:lstStyle/>
          <a:p>
            <a:r>
              <a:rPr lang="en-US" b="1" dirty="0"/>
              <a:t>Neuromodulation</a:t>
            </a:r>
          </a:p>
        </p:txBody>
      </p:sp>
      <p:sp>
        <p:nvSpPr>
          <p:cNvPr id="19" name="Rectangle 18"/>
          <p:cNvSpPr/>
          <p:nvPr/>
        </p:nvSpPr>
        <p:spPr>
          <a:xfrm rot="10800000" flipV="1">
            <a:off x="2514600" y="3603860"/>
            <a:ext cx="2209800" cy="369332"/>
          </a:xfrm>
          <a:prstGeom prst="rect">
            <a:avLst/>
          </a:prstGeom>
        </p:spPr>
        <p:txBody>
          <a:bodyPr wrap="square">
            <a:spAutoFit/>
          </a:bodyPr>
          <a:lstStyle/>
          <a:p>
            <a:r>
              <a:rPr lang="en-US" b="1" dirty="0"/>
              <a:t>Neuropathology</a:t>
            </a:r>
          </a:p>
        </p:txBody>
      </p:sp>
      <p:sp>
        <p:nvSpPr>
          <p:cNvPr id="3086" name="AutoShape 14">
            <a:hlinkClick r:id="rId3"/>
          </p:cNvPr>
          <p:cNvSpPr>
            <a:spLocks noChangeAspect="1" noChangeArrowheads="1"/>
          </p:cNvSpPr>
          <p:nvPr/>
        </p:nvSpPr>
        <p:spPr bwMode="auto">
          <a:xfrm>
            <a:off x="16764000" y="255428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87" name="AutoShape 15">
            <a:hlinkClick r:id="rId4"/>
          </p:cNvPr>
          <p:cNvSpPr>
            <a:spLocks noChangeAspect="1" noChangeArrowheads="1"/>
          </p:cNvSpPr>
          <p:nvPr/>
        </p:nvSpPr>
        <p:spPr bwMode="auto">
          <a:xfrm>
            <a:off x="16764000" y="255428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88" name="AutoShape 16">
            <a:hlinkClick r:id="rId5"/>
          </p:cNvPr>
          <p:cNvSpPr>
            <a:spLocks noChangeAspect="1" noChangeArrowheads="1"/>
          </p:cNvSpPr>
          <p:nvPr/>
        </p:nvSpPr>
        <p:spPr bwMode="auto">
          <a:xfrm>
            <a:off x="16764000" y="255428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6" name="Rectangle 45"/>
          <p:cNvSpPr/>
          <p:nvPr/>
        </p:nvSpPr>
        <p:spPr>
          <a:xfrm>
            <a:off x="3437608" y="4351560"/>
            <a:ext cx="5869234" cy="369332"/>
          </a:xfrm>
          <a:prstGeom prst="rect">
            <a:avLst/>
          </a:prstGeom>
        </p:spPr>
        <p:txBody>
          <a:bodyPr wrap="square">
            <a:spAutoFit/>
          </a:bodyPr>
          <a:lstStyle/>
          <a:p>
            <a:r>
              <a:rPr lang="en-US" dirty="0"/>
              <a:t>     </a:t>
            </a:r>
            <a:r>
              <a:rPr lang="en-US" b="1" dirty="0"/>
              <a:t>Cellular &amp; Molecular Neurobiology, Genetics/Epigenetics</a:t>
            </a:r>
          </a:p>
        </p:txBody>
      </p:sp>
      <p:sp>
        <p:nvSpPr>
          <p:cNvPr id="47" name="Rectangle 46"/>
          <p:cNvSpPr/>
          <p:nvPr/>
        </p:nvSpPr>
        <p:spPr>
          <a:xfrm rot="10800000" flipV="1">
            <a:off x="281354" y="143727"/>
            <a:ext cx="11629292"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A Collective Model for the Investigation, Formulation and Treatment of All Aspects of Brain Disease</a:t>
            </a:r>
          </a:p>
        </p:txBody>
      </p:sp>
      <p:sp>
        <p:nvSpPr>
          <p:cNvPr id="21" name="Rectangle 20"/>
          <p:cNvSpPr/>
          <p:nvPr/>
        </p:nvSpPr>
        <p:spPr>
          <a:xfrm rot="10800000" flipV="1">
            <a:off x="8763000" y="3615795"/>
            <a:ext cx="2209800" cy="369332"/>
          </a:xfrm>
          <a:prstGeom prst="rect">
            <a:avLst/>
          </a:prstGeom>
        </p:spPr>
        <p:txBody>
          <a:bodyPr wrap="square">
            <a:spAutoFit/>
          </a:bodyPr>
          <a:lstStyle/>
          <a:p>
            <a:r>
              <a:rPr lang="en-US" b="1" dirty="0"/>
              <a:t>Social Work</a:t>
            </a:r>
          </a:p>
        </p:txBody>
      </p:sp>
      <p:sp>
        <p:nvSpPr>
          <p:cNvPr id="2" name="TextBox 1">
            <a:extLst>
              <a:ext uri="{FF2B5EF4-FFF2-40B4-BE49-F238E27FC236}">
                <a16:creationId xmlns:a16="http://schemas.microsoft.com/office/drawing/2014/main" id="{4735249A-7ADF-4A93-978A-57FBEC6BA920}"/>
              </a:ext>
            </a:extLst>
          </p:cNvPr>
          <p:cNvSpPr txBox="1"/>
          <p:nvPr/>
        </p:nvSpPr>
        <p:spPr>
          <a:xfrm>
            <a:off x="4327856" y="5174027"/>
            <a:ext cx="3536289" cy="1200329"/>
          </a:xfrm>
          <a:prstGeom prst="rect">
            <a:avLst/>
          </a:prstGeom>
          <a:noFill/>
        </p:spPr>
        <p:txBody>
          <a:bodyPr wrap="none" rtlCol="0">
            <a:spAutoFit/>
          </a:bodyPr>
          <a:lstStyle/>
          <a:p>
            <a:pPr algn="ctr"/>
            <a:r>
              <a:rPr lang="en-US" b="1" dirty="0"/>
              <a:t>Bruce H. Price MD, McLean &amp; MGH</a:t>
            </a:r>
          </a:p>
          <a:p>
            <a:pPr algn="ctr"/>
            <a:r>
              <a:rPr lang="en-US" b="1" dirty="0"/>
              <a:t>Matcheri Keshavan MD, BIDMC</a:t>
            </a:r>
          </a:p>
          <a:p>
            <a:pPr algn="ctr"/>
            <a:r>
              <a:rPr lang="en-US" b="1" dirty="0"/>
              <a:t>Ron Alterman MD, BIDMC</a:t>
            </a:r>
          </a:p>
          <a:p>
            <a:pPr algn="ctr"/>
            <a:r>
              <a:rPr lang="en-US" b="1" dirty="0"/>
              <a:t>David Perez MD, MMSc, MGH</a:t>
            </a:r>
          </a:p>
        </p:txBody>
      </p:sp>
      <p:sp>
        <p:nvSpPr>
          <p:cNvPr id="3" name="TextBox 2">
            <a:extLst>
              <a:ext uri="{FF2B5EF4-FFF2-40B4-BE49-F238E27FC236}">
                <a16:creationId xmlns:a16="http://schemas.microsoft.com/office/drawing/2014/main" id="{03A81196-C81F-4BEE-9E86-1FAA5C4089B0}"/>
              </a:ext>
            </a:extLst>
          </p:cNvPr>
          <p:cNvSpPr txBox="1"/>
          <p:nvPr/>
        </p:nvSpPr>
        <p:spPr>
          <a:xfrm>
            <a:off x="9398926" y="5968426"/>
            <a:ext cx="1922834" cy="584775"/>
          </a:xfrm>
          <a:prstGeom prst="rect">
            <a:avLst/>
          </a:prstGeom>
          <a:noFill/>
        </p:spPr>
        <p:txBody>
          <a:bodyPr wrap="none" rtlCol="0">
            <a:spAutoFit/>
          </a:bodyPr>
          <a:lstStyle/>
          <a:p>
            <a:pPr algn="ctr"/>
            <a:r>
              <a:rPr lang="en-US" sz="1600" i="1" dirty="0"/>
              <a:t>Drawing Courtesy of </a:t>
            </a:r>
          </a:p>
          <a:p>
            <a:pPr algn="ctr"/>
            <a:r>
              <a:rPr lang="en-US" sz="1600" i="1" dirty="0"/>
              <a:t>M. Keshavan</a:t>
            </a:r>
          </a:p>
        </p:txBody>
      </p:sp>
    </p:spTree>
    <p:extLst>
      <p:ext uri="{BB962C8B-B14F-4D97-AF65-F5344CB8AC3E}">
        <p14:creationId xmlns:p14="http://schemas.microsoft.com/office/powerpoint/2010/main" val="126388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6D476E-37B0-9FFE-2658-4D4050F4CC4C}"/>
              </a:ext>
            </a:extLst>
          </p:cNvPr>
          <p:cNvSpPr>
            <a:spLocks noGrp="1"/>
          </p:cNvSpPr>
          <p:nvPr>
            <p:ph idx="1"/>
          </p:nvPr>
        </p:nvSpPr>
        <p:spPr>
          <a:xfrm>
            <a:off x="838200" y="1972865"/>
            <a:ext cx="10515600" cy="2912269"/>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Rather than further contracting into separate fields, the convergence of neurology and psychiatry should span the unique intersections of humanity, philosophy, and science.</a:t>
            </a:r>
          </a:p>
          <a:p>
            <a:endParaRPr lang="en-US" dirty="0">
              <a:latin typeface="Times New Roman" panose="02020603050405020304" pitchFamily="18" charset="0"/>
              <a:cs typeface="Times New Roman" panose="02020603050405020304" pitchFamily="18" charset="0"/>
            </a:endParaRPr>
          </a:p>
          <a:p>
            <a:pPr marL="0" indent="0">
              <a:buNone/>
            </a:pPr>
            <a:r>
              <a:rPr lang="en-US" sz="2000" dirty="0" err="1">
                <a:latin typeface="Times New Roman" panose="02020603050405020304" pitchFamily="18" charset="0"/>
                <a:cs typeface="Times New Roman" panose="02020603050405020304" pitchFamily="18" charset="0"/>
              </a:rPr>
              <a:t>Keshaven</a:t>
            </a:r>
            <a:r>
              <a:rPr lang="en-US" sz="2000" dirty="0">
                <a:latin typeface="Times New Roman" panose="02020603050405020304" pitchFamily="18" charset="0"/>
                <a:cs typeface="Times New Roman" panose="02020603050405020304" pitchFamily="18" charset="0"/>
              </a:rPr>
              <a:t> MS, Price BH, Martin JB. The Convergence of Neurology and Psychiatry. JAMA Psychiatry August 11, 2020, Volume 324, Number 6, 554-555.</a:t>
            </a:r>
          </a:p>
        </p:txBody>
      </p:sp>
    </p:spTree>
    <p:extLst>
      <p:ext uri="{BB962C8B-B14F-4D97-AF65-F5344CB8AC3E}">
        <p14:creationId xmlns:p14="http://schemas.microsoft.com/office/powerpoint/2010/main" val="353977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E3C8-292D-4007-BD0D-032CF1769E7D}"/>
              </a:ext>
            </a:extLst>
          </p:cNvPr>
          <p:cNvSpPr>
            <a:spLocks noGrp="1"/>
          </p:cNvSpPr>
          <p:nvPr>
            <p:ph type="title"/>
          </p:nvPr>
        </p:nvSpPr>
        <p:spPr>
          <a:xfrm>
            <a:off x="838200" y="64168"/>
            <a:ext cx="10515600" cy="1114928"/>
          </a:xfrm>
        </p:spPr>
        <p:txBody>
          <a:bodyPr>
            <a:normAutofit/>
          </a:bodyPr>
          <a:lstStyle/>
          <a:p>
            <a:pPr algn="ctr"/>
            <a:r>
              <a:rPr lang="en-US" sz="3600" b="1" dirty="0">
                <a:latin typeface="Times New Roman" panose="02020603050405020304" pitchFamily="18" charset="0"/>
                <a:cs typeface="Times New Roman" panose="02020603050405020304" pitchFamily="18" charset="0"/>
              </a:rPr>
              <a:t>Reflections</a:t>
            </a:r>
          </a:p>
        </p:txBody>
      </p:sp>
      <p:sp>
        <p:nvSpPr>
          <p:cNvPr id="3" name="Content Placeholder 2">
            <a:extLst>
              <a:ext uri="{FF2B5EF4-FFF2-40B4-BE49-F238E27FC236}">
                <a16:creationId xmlns:a16="http://schemas.microsoft.com/office/drawing/2014/main" id="{61B73310-8BCC-46C8-97C2-DC36771C2002}"/>
              </a:ext>
            </a:extLst>
          </p:cNvPr>
          <p:cNvSpPr>
            <a:spLocks noGrp="1"/>
          </p:cNvSpPr>
          <p:nvPr>
            <p:ph idx="1"/>
          </p:nvPr>
        </p:nvSpPr>
        <p:spPr>
          <a:xfrm>
            <a:off x="707858" y="1185471"/>
            <a:ext cx="10776284" cy="4487058"/>
          </a:xfrm>
        </p:spPr>
        <p:txBody>
          <a:bodyPr>
            <a:noAutofit/>
          </a:bodyPr>
          <a:lstStyle/>
          <a:p>
            <a:r>
              <a:rPr lang="en-US" sz="2200" dirty="0">
                <a:latin typeface="Times New Roman" panose="02020603050405020304" pitchFamily="18" charset="0"/>
                <a:cs typeface="Times New Roman" panose="02020603050405020304" pitchFamily="18" charset="0"/>
              </a:rPr>
              <a:t>Human cognition and behavior are complex and multi-dimensional</a:t>
            </a:r>
          </a:p>
          <a:p>
            <a:r>
              <a:rPr lang="en-US" sz="2200" dirty="0">
                <a:latin typeface="Times New Roman" panose="02020603050405020304" pitchFamily="18" charset="0"/>
                <a:cs typeface="Times New Roman" panose="02020603050405020304" pitchFamily="18" charset="0"/>
              </a:rPr>
              <a:t>Philosophy matters. Cartesian dualism persists!</a:t>
            </a:r>
          </a:p>
          <a:p>
            <a:r>
              <a:rPr lang="en-US" sz="2200" dirty="0">
                <a:latin typeface="Times New Roman" panose="02020603050405020304" pitchFamily="18" charset="0"/>
                <a:cs typeface="Times New Roman" panose="02020603050405020304" pitchFamily="18" charset="0"/>
              </a:rPr>
              <a:t>Anatomy is foundational</a:t>
            </a:r>
          </a:p>
          <a:p>
            <a:r>
              <a:rPr lang="en-US" sz="2200" dirty="0">
                <a:latin typeface="Times New Roman" panose="02020603050405020304" pitchFamily="18" charset="0"/>
                <a:cs typeface="Times New Roman" panose="02020603050405020304" pitchFamily="18" charset="0"/>
              </a:rPr>
              <a:t>The shifting tectonic plates of basic and clinical neuroscience are inexorable and have created a common foundation</a:t>
            </a:r>
          </a:p>
          <a:p>
            <a:r>
              <a:rPr lang="en-US" sz="2200" dirty="0">
                <a:latin typeface="Times New Roman" panose="02020603050405020304" pitchFamily="18" charset="0"/>
                <a:cs typeface="Times New Roman" panose="02020603050405020304" pitchFamily="18" charset="0"/>
              </a:rPr>
              <a:t>Neuropsychology and Neuropathology should join us at the forefront of scientific advances</a:t>
            </a:r>
          </a:p>
          <a:p>
            <a:r>
              <a:rPr lang="en-US" sz="2200" dirty="0">
                <a:latin typeface="Times New Roman" panose="02020603050405020304" pitchFamily="18" charset="0"/>
                <a:cs typeface="Times New Roman" panose="02020603050405020304" pitchFamily="18" charset="0"/>
              </a:rPr>
              <a:t>Contemporary and future clinicians and basic scientists will view the great divide as quaint, even endearing, but largely irrelevant</a:t>
            </a:r>
          </a:p>
          <a:p>
            <a:r>
              <a:rPr lang="en-US" sz="2200" dirty="0">
                <a:latin typeface="Times New Roman" panose="02020603050405020304" pitchFamily="18" charset="0"/>
                <a:cs typeface="Times New Roman" panose="02020603050405020304" pitchFamily="18" charset="0"/>
              </a:rPr>
              <a:t>Scientific discovery and brain science have never been more promising. The times are ripe for conceptual, cultural, and institutional change</a:t>
            </a:r>
          </a:p>
          <a:p>
            <a:r>
              <a:rPr lang="en-US" sz="2200" dirty="0">
                <a:latin typeface="Times New Roman" panose="02020603050405020304" pitchFamily="18" charset="0"/>
                <a:cs typeface="Times New Roman" panose="02020603050405020304" pitchFamily="18" charset="0"/>
              </a:rPr>
              <a:t>Behavioral Neurology/Neuropsychiatry stands poised to help drive these changes </a:t>
            </a:r>
          </a:p>
        </p:txBody>
      </p:sp>
    </p:spTree>
    <p:extLst>
      <p:ext uri="{BB962C8B-B14F-4D97-AF65-F5344CB8AC3E}">
        <p14:creationId xmlns:p14="http://schemas.microsoft.com/office/powerpoint/2010/main" val="374766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0" y="838200"/>
            <a:ext cx="2416708" cy="3581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882002" y="304800"/>
            <a:ext cx="3661798" cy="472440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543800" y="228600"/>
            <a:ext cx="2850942" cy="19431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620000" y="2438400"/>
            <a:ext cx="2819400" cy="1752600"/>
          </a:xfrm>
          <a:prstGeom prst="rect">
            <a:avLst/>
          </a:prstGeom>
          <a:noFill/>
          <a:ln w="9525">
            <a:noFill/>
            <a:miter lim="800000"/>
            <a:headEnd/>
            <a:tailEnd/>
          </a:ln>
        </p:spPr>
      </p:pic>
      <p:sp>
        <p:nvSpPr>
          <p:cNvPr id="7" name="Rectangle 6"/>
          <p:cNvSpPr/>
          <p:nvPr/>
        </p:nvSpPr>
        <p:spPr>
          <a:xfrm rot="10800000" flipV="1">
            <a:off x="1828800" y="4956601"/>
            <a:ext cx="8458200" cy="1600438"/>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pPr>
              <a:buFont typeface="Arial" pitchFamily="34" charset="0"/>
              <a:buChar char="•"/>
            </a:pPr>
            <a:r>
              <a:rPr lang="en-US" sz="2000" dirty="0">
                <a:latin typeface="Times New Roman" panose="02020603050405020304" pitchFamily="18" charset="0"/>
                <a:cs typeface="Times New Roman" panose="02020603050405020304" pitchFamily="18" charset="0"/>
              </a:rPr>
              <a:t> Distributed neural systems comprise anatomic regions, or nodes </a:t>
            </a:r>
          </a:p>
          <a:p>
            <a:pPr>
              <a:buFont typeface="Arial" pitchFamily="34" charset="0"/>
              <a:buChar char="•"/>
            </a:pPr>
            <a:r>
              <a:rPr lang="en-US" sz="2000" dirty="0">
                <a:latin typeface="Times New Roman" panose="02020603050405020304" pitchFamily="18" charset="0"/>
                <a:cs typeface="Times New Roman" panose="02020603050405020304" pitchFamily="18" charset="0"/>
              </a:rPr>
              <a:t> Unique architectural properties</a:t>
            </a:r>
          </a:p>
          <a:p>
            <a:pPr>
              <a:buFont typeface="Arial" pitchFamily="34" charset="0"/>
              <a:buChar char="•"/>
            </a:pPr>
            <a:r>
              <a:rPr lang="en-US" sz="2000" dirty="0">
                <a:latin typeface="Times New Roman" panose="02020603050405020304" pitchFamily="18" charset="0"/>
                <a:cs typeface="Times New Roman" panose="02020603050405020304" pitchFamily="18" charset="0"/>
              </a:rPr>
              <a:t> Geographically arranged throughout cortical and subcortical areas</a:t>
            </a:r>
          </a:p>
          <a:p>
            <a:pPr>
              <a:buFont typeface="Arial" pitchFamily="34" charset="0"/>
              <a:buChar char="•"/>
            </a:pPr>
            <a:r>
              <a:rPr lang="en-US" sz="2000" dirty="0">
                <a:latin typeface="Times New Roman" panose="02020603050405020304" pitchFamily="18" charset="0"/>
                <a:cs typeface="Times New Roman" panose="02020603050405020304" pitchFamily="18" charset="0"/>
              </a:rPr>
              <a:t> Linked anatomically in a precise and unique manner</a:t>
            </a:r>
          </a:p>
        </p:txBody>
      </p:sp>
      <p:sp>
        <p:nvSpPr>
          <p:cNvPr id="8" name="Rectangle 7"/>
          <p:cNvSpPr/>
          <p:nvPr/>
        </p:nvSpPr>
        <p:spPr>
          <a:xfrm rot="10800000" flipV="1">
            <a:off x="1828800" y="4423391"/>
            <a:ext cx="2971800" cy="246221"/>
          </a:xfrm>
          <a:prstGeom prst="rect">
            <a:avLst/>
          </a:prstGeom>
        </p:spPr>
        <p:txBody>
          <a:bodyPr wrap="square">
            <a:spAutoFit/>
          </a:bodyPr>
          <a:lstStyle/>
          <a:p>
            <a:r>
              <a:rPr lang="en-US" sz="1000" b="1" dirty="0"/>
              <a:t>Brodmann</a:t>
            </a:r>
            <a:r>
              <a:rPr lang="en-US" sz="1000" dirty="0"/>
              <a:t>, 1905</a:t>
            </a:r>
          </a:p>
        </p:txBody>
      </p:sp>
      <p:sp>
        <p:nvSpPr>
          <p:cNvPr id="9" name="Rectangle 8"/>
          <p:cNvSpPr/>
          <p:nvPr/>
        </p:nvSpPr>
        <p:spPr>
          <a:xfrm rot="10800000" flipV="1">
            <a:off x="3810000" y="4749285"/>
            <a:ext cx="2133597" cy="246221"/>
          </a:xfrm>
          <a:prstGeom prst="rect">
            <a:avLst/>
          </a:prstGeom>
        </p:spPr>
        <p:txBody>
          <a:bodyPr wrap="square">
            <a:spAutoFit/>
          </a:bodyPr>
          <a:lstStyle/>
          <a:p>
            <a:r>
              <a:rPr lang="en-US" sz="1000" b="1" dirty="0"/>
              <a:t>Mesulam</a:t>
            </a:r>
            <a:r>
              <a:rPr lang="en-US" sz="1000" dirty="0"/>
              <a:t>, 2000</a:t>
            </a:r>
          </a:p>
        </p:txBody>
      </p:sp>
      <p:sp>
        <p:nvSpPr>
          <p:cNvPr id="10" name="Rectangle 9"/>
          <p:cNvSpPr/>
          <p:nvPr/>
        </p:nvSpPr>
        <p:spPr>
          <a:xfrm rot="10800000" flipH="1" flipV="1">
            <a:off x="7620000" y="3977190"/>
            <a:ext cx="2438400" cy="523220"/>
          </a:xfrm>
          <a:prstGeom prst="rect">
            <a:avLst/>
          </a:prstGeom>
        </p:spPr>
        <p:txBody>
          <a:bodyPr wrap="square">
            <a:spAutoFit/>
          </a:bodyPr>
          <a:lstStyle/>
          <a:p>
            <a:endParaRPr lang="en-US" dirty="0"/>
          </a:p>
          <a:p>
            <a:r>
              <a:rPr lang="en-US" sz="1000" b="1" dirty="0"/>
              <a:t>Courtesy</a:t>
            </a:r>
            <a:r>
              <a:rPr lang="en-US" sz="1000" dirty="0"/>
              <a:t> MGH-CMA</a:t>
            </a:r>
          </a:p>
        </p:txBody>
      </p:sp>
      <p:sp>
        <p:nvSpPr>
          <p:cNvPr id="11" name="Rectangle 10"/>
          <p:cNvSpPr/>
          <p:nvPr/>
        </p:nvSpPr>
        <p:spPr>
          <a:xfrm>
            <a:off x="240522" y="39350"/>
            <a:ext cx="7282959" cy="523220"/>
          </a:xfrm>
          <a:prstGeom prst="rect">
            <a:avLst/>
          </a:prstGeom>
        </p:spPr>
        <p:txBody>
          <a:bodyPr wrap="square">
            <a:spAutoFit/>
          </a:bodyPr>
          <a:lstStyle/>
          <a:p>
            <a:r>
              <a:rPr lang="en-US" sz="2800" dirty="0">
                <a:latin typeface="Century" pitchFamily="18" charset="0"/>
              </a:rPr>
              <a:t>NEUROANATOMY IS FOUNDATIONAL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E003B-ED48-2CC0-D66E-68B94F90F9A6}"/>
              </a:ext>
            </a:extLst>
          </p:cNvPr>
          <p:cNvSpPr>
            <a:spLocks noGrp="1"/>
          </p:cNvSpPr>
          <p:nvPr>
            <p:ph idx="1"/>
          </p:nvPr>
        </p:nvSpPr>
        <p:spPr>
          <a:xfrm>
            <a:off x="1864946" y="312982"/>
            <a:ext cx="8462108" cy="1304802"/>
          </a:xfrm>
        </p:spPr>
        <p:txBody>
          <a:bodyPr>
            <a:normAutofit lnSpcReduction="10000"/>
          </a:bodyPr>
          <a:lstStyle/>
          <a:p>
            <a:pPr marL="0" indent="0">
              <a:buNone/>
            </a:pPr>
            <a:r>
              <a:rPr lang="en-US" sz="3600" b="1" dirty="0">
                <a:latin typeface="Times New Roman" panose="02020603050405020304" pitchFamily="18" charset="0"/>
                <a:cs typeface="Times New Roman" panose="02020603050405020304" pitchFamily="18" charset="0"/>
              </a:rPr>
              <a:t>Behavioral Neurology/Neuropsychiatry:</a:t>
            </a:r>
          </a:p>
          <a:p>
            <a:pPr marL="0" indent="0">
              <a:buNone/>
            </a:pPr>
            <a:r>
              <a:rPr lang="en-US" sz="4400" dirty="0">
                <a:latin typeface="Times New Roman" panose="02020603050405020304" pitchFamily="18" charset="0"/>
                <a:cs typeface="Times New Roman" panose="02020603050405020304" pitchFamily="18" charset="0"/>
              </a:rPr>
              <a:t> </a:t>
            </a:r>
          </a:p>
          <a:p>
            <a:endParaRPr lang="en-US" dirty="0"/>
          </a:p>
        </p:txBody>
      </p:sp>
      <p:sp>
        <p:nvSpPr>
          <p:cNvPr id="4" name="TextBox 3">
            <a:extLst>
              <a:ext uri="{FF2B5EF4-FFF2-40B4-BE49-F238E27FC236}">
                <a16:creationId xmlns:a16="http://schemas.microsoft.com/office/drawing/2014/main" id="{D6D5FC45-226B-BDC1-87D0-738F5F60EBA8}"/>
              </a:ext>
            </a:extLst>
          </p:cNvPr>
          <p:cNvSpPr txBox="1"/>
          <p:nvPr/>
        </p:nvSpPr>
        <p:spPr>
          <a:xfrm>
            <a:off x="2039815" y="2321004"/>
            <a:ext cx="8112370" cy="2215991"/>
          </a:xfrm>
          <a:prstGeom prst="rect">
            <a:avLst/>
          </a:prstGeom>
          <a:noFill/>
        </p:spPr>
        <p:txBody>
          <a:bodyPr wrap="square" rtlCol="0">
            <a:spAutoFit/>
          </a:bodyPr>
          <a:lstStyle/>
          <a:p>
            <a:pPr marL="1028700" lvl="1"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Does it improve clinical care?</a:t>
            </a:r>
          </a:p>
          <a:p>
            <a:pPr marL="1028700" lvl="1"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Does it enhance research?</a:t>
            </a:r>
          </a:p>
          <a:p>
            <a:pPr marL="1028700" lvl="1"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Does it lower cost?</a:t>
            </a:r>
          </a:p>
          <a:p>
            <a:endParaRPr lang="en-US" dirty="0"/>
          </a:p>
        </p:txBody>
      </p:sp>
    </p:spTree>
    <p:extLst>
      <p:ext uri="{BB962C8B-B14F-4D97-AF65-F5344CB8AC3E}">
        <p14:creationId xmlns:p14="http://schemas.microsoft.com/office/powerpoint/2010/main" val="249384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E7EA666C409046B78F92A8F516E318" ma:contentTypeVersion="3" ma:contentTypeDescription="Create a new document." ma:contentTypeScope="" ma:versionID="c1784e99824ee5ea4112bb9b3f33d1c1">
  <xsd:schema xmlns:xsd="http://www.w3.org/2001/XMLSchema" xmlns:xs="http://www.w3.org/2001/XMLSchema" xmlns:p="http://schemas.microsoft.com/office/2006/metadata/properties" xmlns:ns3="e326b388-a9e7-44b8-8217-8bfaaa12333e" targetNamespace="http://schemas.microsoft.com/office/2006/metadata/properties" ma:root="true" ma:fieldsID="164a0c3c9cde8b9e14f6c7f3afc59791" ns3:_="">
    <xsd:import namespace="e326b388-a9e7-44b8-8217-8bfaaa12333e"/>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26b388-a9e7-44b8-8217-8bfaaa123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A6B407-C5C6-411A-BE01-6E31B5B778FD}">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e326b388-a9e7-44b8-8217-8bfaaa12333e"/>
    <ds:schemaRef ds:uri="http://www.w3.org/XML/1998/namespace"/>
  </ds:schemaRefs>
</ds:datastoreItem>
</file>

<file path=customXml/itemProps2.xml><?xml version="1.0" encoding="utf-8"?>
<ds:datastoreItem xmlns:ds="http://schemas.openxmlformats.org/officeDocument/2006/customXml" ds:itemID="{90BBE54B-71B7-4721-8CB0-1FBA86FBF771}">
  <ds:schemaRefs>
    <ds:schemaRef ds:uri="http://schemas.microsoft.com/sharepoint/v3/contenttype/forms"/>
  </ds:schemaRefs>
</ds:datastoreItem>
</file>

<file path=customXml/itemProps3.xml><?xml version="1.0" encoding="utf-8"?>
<ds:datastoreItem xmlns:ds="http://schemas.openxmlformats.org/officeDocument/2006/customXml" ds:itemID="{7181103C-3E55-4B64-94AC-4AD5CAD29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26b388-a9e7-44b8-8217-8bfaaa123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230</TotalTime>
  <Words>1802</Words>
  <Application>Microsoft Office PowerPoint</Application>
  <PresentationFormat>Widescreen</PresentationFormat>
  <Paragraphs>217</Paragraphs>
  <Slides>26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Bank Gothic</vt:lpstr>
      <vt:lpstr>Calibri</vt:lpstr>
      <vt:lpstr>Calibri Light</vt:lpstr>
      <vt:lpstr>Californian FB</vt:lpstr>
      <vt:lpstr>Century</vt:lpstr>
      <vt:lpstr>Garamond</vt:lpstr>
      <vt:lpstr>Garamond-Bold</vt:lpstr>
      <vt:lpstr>Helvetica</vt:lpstr>
      <vt:lpstr>Helvetica Neue</vt:lpstr>
      <vt:lpstr>Times New Roman</vt:lpstr>
      <vt:lpstr>Office Theme</vt:lpstr>
      <vt:lpstr>PowerPoint Presentation</vt:lpstr>
      <vt:lpstr>Why is Science so Important?</vt:lpstr>
      <vt:lpstr>PowerPoint Presentation</vt:lpstr>
      <vt:lpstr>PowerPoint Presentation</vt:lpstr>
      <vt:lpstr>PowerPoint Presentation</vt:lpstr>
      <vt:lpstr>PowerPoint Presentation</vt:lpstr>
      <vt:lpstr>Reflections</vt:lpstr>
      <vt:lpstr>PowerPoint Presentation</vt:lpstr>
      <vt:lpstr>PowerPoint Presentation</vt:lpstr>
      <vt:lpstr>PowerPoint Presentation</vt:lpstr>
      <vt:lpstr>PowerPoint Presentation</vt:lpstr>
      <vt:lpstr>PowerPoint Presentation</vt:lpstr>
      <vt:lpstr>Our Beginning</vt:lpstr>
      <vt:lpstr>PowerPoint Presentation</vt:lpstr>
      <vt:lpstr>PowerPoint Presentation</vt:lpstr>
      <vt:lpstr>PowerPoint Presentation</vt:lpstr>
      <vt:lpstr>PowerPoint Presentation</vt:lpstr>
      <vt:lpstr>PowerPoint Presentation</vt:lpstr>
      <vt:lpstr>Center for Law, Brain and Behavior: 2023 Accomplishments</vt:lpstr>
      <vt:lpstr>PowerPoint Presentation</vt:lpstr>
      <vt:lpstr>Core Questions</vt:lpstr>
      <vt:lpstr>PowerPoint Presentation</vt:lpstr>
      <vt:lpstr>PowerPoint Presentation</vt:lpstr>
      <vt:lpstr>PowerPoint Presentation</vt:lpstr>
      <vt:lpstr>Our Future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Price, Bruce H.,MD</dc:creator>
  <cp:lastModifiedBy>Eagan, Danielle - SJHMC</cp:lastModifiedBy>
  <cp:revision>25</cp:revision>
  <cp:lastPrinted>2024-01-24T00:21:36Z</cp:lastPrinted>
  <dcterms:created xsi:type="dcterms:W3CDTF">2024-01-09T19:12:33Z</dcterms:created>
  <dcterms:modified xsi:type="dcterms:W3CDTF">2024-01-24T17:39:32Z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0x0101009DE7EA666C409046B78F92A8F516E318</vt:lpwstr>
  </property>
</Properties>
</file>