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338" r:id="rId3"/>
    <p:sldId id="327" r:id="rId4"/>
    <p:sldId id="270" r:id="rId5"/>
    <p:sldId id="274" r:id="rId6"/>
    <p:sldId id="328" r:id="rId7"/>
    <p:sldId id="312" r:id="rId8"/>
    <p:sldId id="309" r:id="rId9"/>
    <p:sldId id="310" r:id="rId10"/>
    <p:sldId id="311" r:id="rId11"/>
    <p:sldId id="313" r:id="rId12"/>
    <p:sldId id="315" r:id="rId13"/>
    <p:sldId id="342" r:id="rId14"/>
    <p:sldId id="330" r:id="rId15"/>
    <p:sldId id="283" r:id="rId16"/>
    <p:sldId id="288" r:id="rId17"/>
    <p:sldId id="333" r:id="rId18"/>
    <p:sldId id="289" r:id="rId19"/>
    <p:sldId id="292" r:id="rId20"/>
    <p:sldId id="297" r:id="rId21"/>
    <p:sldId id="339" r:id="rId22"/>
    <p:sldId id="317" r:id="rId23"/>
    <p:sldId id="286" r:id="rId24"/>
    <p:sldId id="340" r:id="rId25"/>
    <p:sldId id="341" r:id="rId26"/>
    <p:sldId id="329" r:id="rId27"/>
    <p:sldId id="269" r:id="rId28"/>
    <p:sldId id="271" r:id="rId29"/>
    <p:sldId id="272" r:id="rId30"/>
    <p:sldId id="273" r:id="rId31"/>
    <p:sldId id="305" r:id="rId32"/>
    <p:sldId id="336" r:id="rId33"/>
    <p:sldId id="30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55ee1f078ee2dd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82D"/>
    <a:srgbClr val="17D7A9"/>
    <a:srgbClr val="A7FFD7"/>
    <a:srgbClr val="AFFFF5"/>
    <a:srgbClr val="D3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524488"/>
        <c:axId val="416520568"/>
      </c:lineChart>
      <c:catAx>
        <c:axId val="416524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520568"/>
        <c:crosses val="autoZero"/>
        <c:auto val="1"/>
        <c:lblAlgn val="ctr"/>
        <c:lblOffset val="100"/>
        <c:noMultiLvlLbl val="0"/>
      </c:catAx>
      <c:valAx>
        <c:axId val="416520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5244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0.03884</cdr:x>
      <cdr:y>0.36555</cdr:y>
    </cdr:from>
    <cdr:to>
      <cdr:x>0.12645</cdr:x>
      <cdr:y>0.43994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0698" y="1470515"/>
          <a:ext cx="881149" cy="299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latin typeface="Calibri" panose="020F0502020204030204" pitchFamily="34" charset="0"/>
            </a:rPr>
            <a:t>frequency</a:t>
          </a:r>
        </a:p>
      </cdr:txBody>
    </cdr:sp>
  </cdr:relSizeAnchor>
  <cdr:relSizeAnchor xmlns:cdr="http://schemas.openxmlformats.org/drawingml/2006/chartDrawing">
    <cdr:from>
      <cdr:x>0.44573</cdr:x>
      <cdr:y>0.13516</cdr:y>
    </cdr:from>
    <cdr:to>
      <cdr:x>0.57383</cdr:x>
      <cdr:y>0.24892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83332" y="543712"/>
          <a:ext cx="1288473" cy="457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Typical AD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3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93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558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68EC-3E02-4AEA-BF5D-54012DE4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E61E8-7073-42A8-82FA-FC5037D3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0774A-6E34-4025-AC88-5193B287621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F64B63-739F-4BEE-88AD-F7E17D0086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4416"/>
            <a:ext cx="10972800" cy="4011168"/>
          </a:xfrm>
        </p:spPr>
        <p:txBody>
          <a:bodyPr/>
          <a:lstStyle>
            <a:lvl1pPr marL="304792" indent="-304792">
              <a:defRPr/>
            </a:lvl1pPr>
            <a:lvl2pPr marL="609585" indent="-304792">
              <a:defRPr/>
            </a:lvl2pPr>
            <a:lvl3pPr marL="914377" indent="-304792">
              <a:defRPr/>
            </a:lvl3pPr>
            <a:lvl4pPr marL="1219170" indent="-304792">
              <a:defRPr/>
            </a:lvl4pPr>
            <a:lvl5pPr marL="1523962" indent="-304792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830FB6-9F98-4115-B322-2C5C7971D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9643" y="6457367"/>
            <a:ext cx="730567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FF60DDA-8D23-42FE-BD44-90DE24A9C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57367"/>
            <a:ext cx="31568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067" smtClean="0"/>
            </a:lvl1pPr>
          </a:lstStyle>
          <a:p>
            <a:fld id="{811F7B40-3EE5-44CD-B63D-443206A23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011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2940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917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8852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252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775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3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519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2D6E202-B606-4609-B914-27C9371A1F6D}" type="datetime1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98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3A34-5E43-44AB-83A7-AB391BDAB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845" y="1341119"/>
            <a:ext cx="6287070" cy="255161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Alzheimer’s D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isease </a:t>
            </a:r>
            <a:b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&amp;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Atypical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Alzheimer’s 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Syndromes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C715B-F137-4506-8450-25326EAC7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532015"/>
            <a:ext cx="4829101" cy="1719156"/>
          </a:xfrm>
        </p:spPr>
        <p:txBody>
          <a:bodyPr vert="horz" lIns="0" tIns="45720" rIns="0" bIns="45720"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Parunyou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Julayanont, MD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Assistant professor of neurology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Department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of Neurology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Barrow neurological institute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058B3-84D7-4202-9587-582DA89EB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9" r="18731" b="-1"/>
          <a:stretch/>
        </p:blipFill>
        <p:spPr>
          <a:xfrm>
            <a:off x="1018761" y="594824"/>
            <a:ext cx="5183844" cy="479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Amyloid PET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797" y="2247689"/>
            <a:ext cx="5486400" cy="321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0242" y="5596873"/>
            <a:ext cx="171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[18F] </a:t>
            </a:r>
            <a:r>
              <a:rPr lang="en-US" dirty="0" err="1">
                <a:latin typeface="Calibri" panose="020F0502020204030204" pitchFamily="34" charset="0"/>
              </a:rPr>
              <a:t>florbetapir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56712" y="654337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Gil D.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Rabinovici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, MD. Late-onset Alzheimer Disease.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February 2019; 25 (1 Dementia):14–33.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338" y="1920548"/>
            <a:ext cx="6236970" cy="402336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A</a:t>
            </a:r>
            <a:r>
              <a:rPr lang="en-US" b="1" dirty="0" smtClean="0"/>
              <a:t>: Aggregated A</a:t>
            </a:r>
            <a:r>
              <a:rPr lang="el-GR" b="1" dirty="0" smtClean="0"/>
              <a:t>β</a:t>
            </a:r>
            <a:endParaRPr lang="en-US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Decreased CSF A</a:t>
            </a:r>
            <a:r>
              <a:rPr lang="el-GR" dirty="0" smtClean="0"/>
              <a:t>β42, </a:t>
            </a:r>
            <a:r>
              <a:rPr lang="en-US" dirty="0" smtClean="0"/>
              <a:t>or A</a:t>
            </a:r>
            <a:r>
              <a:rPr lang="el-GR" dirty="0" smtClean="0"/>
              <a:t>β42/</a:t>
            </a:r>
            <a:r>
              <a:rPr lang="en-US" dirty="0" smtClean="0"/>
              <a:t>A</a:t>
            </a:r>
            <a:r>
              <a:rPr lang="el-GR" dirty="0" smtClean="0"/>
              <a:t>β40 </a:t>
            </a:r>
            <a:r>
              <a:rPr lang="en-US" dirty="0" smtClean="0"/>
              <a:t>ratio </a:t>
            </a:r>
          </a:p>
          <a:p>
            <a:r>
              <a:rPr lang="en-US" sz="3000" b="1" dirty="0" smtClean="0"/>
              <a:t>T</a:t>
            </a:r>
            <a:r>
              <a:rPr lang="en-US" b="1" dirty="0"/>
              <a:t>: Aggregated tau (neurofibrillary tangles</a:t>
            </a:r>
            <a:r>
              <a:rPr lang="en-US" b="1" dirty="0" smtClean="0"/>
              <a:t>) </a:t>
            </a:r>
            <a:endParaRPr lang="en-US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Increased CSF </a:t>
            </a:r>
            <a:r>
              <a:rPr lang="en-US" dirty="0"/>
              <a:t>phosphorylated tau </a:t>
            </a:r>
          </a:p>
          <a:p>
            <a:r>
              <a:rPr lang="en-US" sz="3000" b="1" dirty="0" smtClean="0"/>
              <a:t>N</a:t>
            </a:r>
            <a:r>
              <a:rPr lang="en-US" b="1" dirty="0"/>
              <a:t>: Neurodegeneration or neuronal injury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Increased CSF </a:t>
            </a:r>
            <a:r>
              <a:rPr lang="en-US" dirty="0"/>
              <a:t>total tau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9392" y="6370058"/>
            <a:ext cx="7370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Jack CR Jr, Bennett DA,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Blennow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K, et al. NIA-AA research framework: toward a biological definition of Alzheimer’s disease.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Alzheimers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Dement 2018;14(4):535–562.</a:t>
            </a:r>
            <a:r>
              <a:rPr lang="en-US" dirty="0">
                <a:solidFill>
                  <a:schemeClr val="bg1"/>
                </a:solidFill>
                <a:latin typeface="Fabriga Light"/>
              </a:rPr>
              <a:t> 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Blood-based </a:t>
            </a:r>
            <a:r>
              <a:rPr lang="en-US" dirty="0" smtClean="0"/>
              <a:t>biomarkers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4743146"/>
            <a:ext cx="4219575" cy="108992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7200" b="1" dirty="0" smtClean="0">
                <a:latin typeface="+mn-lt"/>
              </a:rPr>
              <a:t>Plasma </a:t>
            </a:r>
            <a:r>
              <a:rPr lang="en-US" sz="7200" b="1" dirty="0" err="1" smtClean="0">
                <a:latin typeface="+mn-lt"/>
              </a:rPr>
              <a:t>neurofilament</a:t>
            </a:r>
            <a:r>
              <a:rPr lang="en-US" sz="7200" b="1" dirty="0" smtClean="0">
                <a:latin typeface="+mn-lt"/>
              </a:rPr>
              <a:t> light chain (</a:t>
            </a:r>
            <a:r>
              <a:rPr lang="en-US" sz="7200" b="1" dirty="0" err="1" smtClean="0">
                <a:latin typeface="+mn-lt"/>
              </a:rPr>
              <a:t>NfL</a:t>
            </a:r>
            <a:r>
              <a:rPr lang="en-US" sz="7200" b="1" dirty="0" smtClean="0">
                <a:latin typeface="+mn-lt"/>
              </a:rPr>
              <a:t>) &amp; glial fibrillary acidic protein (GFAP)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600" dirty="0" smtClean="0">
                <a:latin typeface="+mn-lt"/>
              </a:rPr>
              <a:t>a biomarker of neuronal injury which increases in CSF and in blood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4821064" y="6429324"/>
            <a:ext cx="7370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Tuenissen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Blood-based biomarkers for Alzheimer’s disease: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towards clinical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implementation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</a:rPr>
              <a:t>Lancet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Neurol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</a:rPr>
              <a:t> 2022; 21: 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66–77</a:t>
            </a:r>
          </a:p>
          <a:p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Schindler et al.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High-precision plasma β-amyloid 42/40 predicts current and future brain amyloidosis.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Neurology.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2019 Oct 22;93(17):e1647-e1659.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4" y="1869582"/>
            <a:ext cx="6630265" cy="3831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7600" y="1882627"/>
            <a:ext cx="4286250" cy="800219"/>
          </a:xfrm>
          <a:prstGeom prst="rect">
            <a:avLst/>
          </a:prstGeom>
          <a:solidFill>
            <a:srgbClr val="A7FFD7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Plasma A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β1–42,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β1–40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ratio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Identified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abnormal amyloid CSF or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Earlier change than amyloid PET scan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7600" y="2951225"/>
            <a:ext cx="428625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Plasma p-tau (p-tau181, 217 and 231)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p-tau217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correlates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the cortical tau-tangle neuropathological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pTau217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better able to detect A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β-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 positivity than p-tau 181</a:t>
            </a:r>
          </a:p>
        </p:txBody>
      </p:sp>
      <p:sp>
        <p:nvSpPr>
          <p:cNvPr id="10" name="Oval 9"/>
          <p:cNvSpPr/>
          <p:nvPr/>
        </p:nvSpPr>
        <p:spPr>
          <a:xfrm>
            <a:off x="5981701" y="1979723"/>
            <a:ext cx="1067938" cy="667767"/>
          </a:xfrm>
          <a:prstGeom prst="ellipse">
            <a:avLst/>
          </a:prstGeom>
          <a:noFill/>
          <a:ln w="57150">
            <a:solidFill>
              <a:srgbClr val="17D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81701" y="2889854"/>
            <a:ext cx="1067938" cy="1000090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15026" y="4000083"/>
            <a:ext cx="1067938" cy="1943123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Blood-based 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990" y="1845734"/>
            <a:ext cx="8645236" cy="45835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</a:t>
            </a:r>
            <a:r>
              <a:rPr lang="en-US" sz="1700" b="1" dirty="0"/>
              <a:t>Blood-based markers as </a:t>
            </a:r>
            <a:r>
              <a:rPr lang="en-US" sz="1700" b="1" dirty="0" smtClean="0"/>
              <a:t>prescreening tools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smtClean="0"/>
              <a:t>Increase pretest-probability individuals </a:t>
            </a:r>
            <a:r>
              <a:rPr lang="en-US" sz="1400" dirty="0"/>
              <a:t>before </a:t>
            </a:r>
            <a:r>
              <a:rPr lang="en-US" sz="1400" dirty="0" smtClean="0"/>
              <a:t>undergo </a:t>
            </a:r>
            <a:r>
              <a:rPr lang="en-US" sz="1400" dirty="0"/>
              <a:t>CSF or PET </a:t>
            </a:r>
            <a:r>
              <a:rPr lang="en-US" sz="1400" dirty="0" smtClean="0"/>
              <a:t>testing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smtClean="0"/>
              <a:t>Used in clinics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 err="1">
                <a:sym typeface="Wingdings" panose="05000000000000000000" pitchFamily="2" charset="2"/>
              </a:rPr>
              <a:t>Elecsys</a:t>
            </a:r>
            <a:r>
              <a:rPr lang="en-US" sz="1400" dirty="0">
                <a:sym typeface="Wingdings" panose="05000000000000000000" pitchFamily="2" charset="2"/>
              </a:rPr>
              <a:t> Amyloid Plasma Panel (</a:t>
            </a:r>
            <a:r>
              <a:rPr lang="en-US" sz="1400" dirty="0" smtClean="0">
                <a:sym typeface="Wingdings" panose="05000000000000000000" pitchFamily="2" charset="2"/>
              </a:rPr>
              <a:t>EAPP) measures plasma </a:t>
            </a:r>
            <a:r>
              <a:rPr lang="en-US" sz="1400" dirty="0">
                <a:sym typeface="Wingdings" panose="05000000000000000000" pitchFamily="2" charset="2"/>
              </a:rPr>
              <a:t>p-tau181 and APOE4 </a:t>
            </a:r>
            <a:r>
              <a:rPr lang="en-US" sz="1400" dirty="0" smtClean="0">
                <a:sym typeface="Wingdings" panose="05000000000000000000" pitchFamily="2" charset="2"/>
              </a:rPr>
              <a:t>earned </a:t>
            </a:r>
            <a:r>
              <a:rPr lang="en-US" sz="1400" dirty="0">
                <a:sym typeface="Wingdings" panose="05000000000000000000" pitchFamily="2" charset="2"/>
              </a:rPr>
              <a:t>breakthrough label from Food and Drug </a:t>
            </a:r>
            <a:r>
              <a:rPr lang="en-US" sz="1400" dirty="0" smtClean="0">
                <a:sym typeface="Wingdings" panose="05000000000000000000" pitchFamily="2" charset="2"/>
              </a:rPr>
              <a:t>Administration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smtClean="0"/>
              <a:t>Used in trials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recruitment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(AUTONOMY, anti-tau in early AD trial;  plasma p-tau217) </a:t>
            </a:r>
            <a:r>
              <a:rPr lang="en-US" sz="1400" dirty="0" smtClean="0"/>
              <a:t>and exclusion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Neflamapimod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DLB; Plasma ptau181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smtClean="0"/>
              <a:t> </a:t>
            </a:r>
            <a:r>
              <a:rPr lang="en-US" sz="1700" b="1" dirty="0"/>
              <a:t>Blood-based markers as an diagnosis tool without confirmatory CSF or PET testing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The trial including participants at the preclinical stage/cognitively normal AD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/>
              <a:t>less invasive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TRAILBLAZER-ALZ3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evaluating the efficacy of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donanemab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cognitively normal people with elevated plasma p-tau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217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b="1" dirty="0" smtClean="0"/>
              <a:t> </a:t>
            </a:r>
            <a:r>
              <a:rPr lang="en-US" sz="1700" b="1" dirty="0"/>
              <a:t>Blood-based markers as </a:t>
            </a:r>
            <a:r>
              <a:rPr lang="en-US" sz="1700" b="1" dirty="0" err="1"/>
              <a:t>pharmacodynamic</a:t>
            </a:r>
            <a:r>
              <a:rPr lang="en-US" sz="1700" b="1" dirty="0"/>
              <a:t> </a:t>
            </a:r>
            <a:r>
              <a:rPr lang="en-US" sz="1700" b="1" dirty="0" smtClean="0"/>
              <a:t>markers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smtClean="0"/>
              <a:t>EMERGE </a:t>
            </a:r>
            <a:r>
              <a:rPr lang="en-US" sz="1400" dirty="0"/>
              <a:t>and ENGAGE trials of </a:t>
            </a:r>
            <a:r>
              <a:rPr lang="en-US" sz="1400" dirty="0" err="1"/>
              <a:t>aducanumab</a:t>
            </a:r>
            <a:r>
              <a:rPr lang="en-US" sz="1400" dirty="0"/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reduction of p-tau181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associated with 1) decreased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amyloid PET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burden and 2) less clinical decline.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TRAILBLAZER-ALZ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donanemab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showed a reduction of plasma p-tau217 levels over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correlated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changes in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PET amyloid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tau uptake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1345" y="6429324"/>
            <a:ext cx="87006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Angioni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al. Blood Biomarkers from Research Use to Clinical Practice: What Must Be Done? A Report from the EU/US CTAD Task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Force. </a:t>
            </a:r>
            <a:r>
              <a:rPr lang="sv-SE" sz="800" dirty="0">
                <a:solidFill>
                  <a:schemeClr val="bg1"/>
                </a:solidFill>
                <a:latin typeface="Calibri" panose="020F0502020204030204" pitchFamily="34" charset="0"/>
              </a:rPr>
              <a:t>J Prev Alzheimers Dis. 2022; 9(4): 569–579.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Symptoms and signs of typical/amnestic 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AD biomarkers (neuroimaging, CSF and plasma biomarkers)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Atypical/non-amnestic </a:t>
            </a:r>
            <a:r>
              <a:rPr lang="en-US" sz="2400" dirty="0"/>
              <a:t>AD </a:t>
            </a:r>
            <a:r>
              <a:rPr lang="en-US" sz="2400" dirty="0" smtClean="0"/>
              <a:t>syndromes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Amnestic AD mimickers </a:t>
            </a:r>
            <a:r>
              <a:rPr lang="en-US" dirty="0"/>
              <a:t>(suspected non-Alzheimer disease pathophysiology, SNAP)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Atypical AD syndromes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472953"/>
              </p:ext>
            </p:extLst>
          </p:nvPr>
        </p:nvGraphicFramePr>
        <p:xfrm>
          <a:off x="1388225" y="200785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ctor: Elbow 21">
            <a:extLst>
              <a:ext uri="{FF2B5EF4-FFF2-40B4-BE49-F238E27FC236}">
                <a16:creationId xmlns:a16="http://schemas.microsoft.com/office/drawing/2014/main" id="{B428C7BF-1DA8-4C15-B254-61222BC14F48}"/>
              </a:ext>
            </a:extLst>
          </p:cNvPr>
          <p:cNvCxnSpPr>
            <a:cxnSpLocks/>
          </p:cNvCxnSpPr>
          <p:nvPr/>
        </p:nvCxnSpPr>
        <p:spPr>
          <a:xfrm>
            <a:off x="2676739" y="2083182"/>
            <a:ext cx="6976025" cy="3203838"/>
          </a:xfrm>
          <a:prstGeom prst="bentConnector3">
            <a:avLst>
              <a:gd name="adj1" fmla="val 548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5602778" y="5712769"/>
            <a:ext cx="881149" cy="2992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</a:rPr>
              <a:t>Age (years)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876204" y="5413511"/>
            <a:ext cx="4283826" cy="2992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Calibri" panose="020F0502020204030204" pitchFamily="34" charset="0"/>
              </a:rPr>
              <a:t>Younger			65			75			85			Older </a:t>
            </a:r>
            <a:r>
              <a:rPr lang="en-US" sz="1100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Calibri" panose="020F050202020403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34640" y="3009207"/>
            <a:ext cx="6816436" cy="2252749"/>
          </a:xfrm>
          <a:custGeom>
            <a:avLst/>
            <a:gdLst>
              <a:gd name="connsiteX0" fmla="*/ 0 w 6816436"/>
              <a:gd name="connsiteY0" fmla="*/ 1951992 h 1951992"/>
              <a:gd name="connsiteX1" fmla="*/ 931025 w 6816436"/>
              <a:gd name="connsiteY1" fmla="*/ 1710923 h 1951992"/>
              <a:gd name="connsiteX2" fmla="*/ 2011680 w 6816436"/>
              <a:gd name="connsiteY2" fmla="*/ 1178909 h 1951992"/>
              <a:gd name="connsiteX3" fmla="*/ 2776451 w 6816436"/>
              <a:gd name="connsiteY3" fmla="*/ 314385 h 1951992"/>
              <a:gd name="connsiteX4" fmla="*/ 3350029 w 6816436"/>
              <a:gd name="connsiteY4" fmla="*/ 31752 h 1951992"/>
              <a:gd name="connsiteX5" fmla="*/ 3707476 w 6816436"/>
              <a:gd name="connsiteY5" fmla="*/ 23440 h 1951992"/>
              <a:gd name="connsiteX6" fmla="*/ 4289367 w 6816436"/>
              <a:gd name="connsiteY6" fmla="*/ 181381 h 1951992"/>
              <a:gd name="connsiteX7" fmla="*/ 4962698 w 6816436"/>
              <a:gd name="connsiteY7" fmla="*/ 1012654 h 1951992"/>
              <a:gd name="connsiteX8" fmla="*/ 5444836 w 6816436"/>
              <a:gd name="connsiteY8" fmla="*/ 1453229 h 1951992"/>
              <a:gd name="connsiteX9" fmla="*/ 6816436 w 6816436"/>
              <a:gd name="connsiteY9" fmla="*/ 1951992 h 1951992"/>
              <a:gd name="connsiteX10" fmla="*/ 6816436 w 6816436"/>
              <a:gd name="connsiteY10" fmla="*/ 1951992 h 195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16436" h="1951992">
                <a:moveTo>
                  <a:pt x="0" y="1951992"/>
                </a:moveTo>
                <a:cubicBezTo>
                  <a:pt x="297872" y="1895881"/>
                  <a:pt x="595745" y="1839770"/>
                  <a:pt x="931025" y="1710923"/>
                </a:cubicBezTo>
                <a:cubicBezTo>
                  <a:pt x="1266305" y="1582076"/>
                  <a:pt x="1704109" y="1411665"/>
                  <a:pt x="2011680" y="1178909"/>
                </a:cubicBezTo>
                <a:cubicBezTo>
                  <a:pt x="2319251" y="946153"/>
                  <a:pt x="2553393" y="505578"/>
                  <a:pt x="2776451" y="314385"/>
                </a:cubicBezTo>
                <a:cubicBezTo>
                  <a:pt x="2999509" y="123192"/>
                  <a:pt x="3194858" y="80243"/>
                  <a:pt x="3350029" y="31752"/>
                </a:cubicBezTo>
                <a:cubicBezTo>
                  <a:pt x="3505200" y="-16739"/>
                  <a:pt x="3550920" y="-1498"/>
                  <a:pt x="3707476" y="23440"/>
                </a:cubicBezTo>
                <a:cubicBezTo>
                  <a:pt x="3864032" y="48378"/>
                  <a:pt x="4080163" y="16512"/>
                  <a:pt x="4289367" y="181381"/>
                </a:cubicBezTo>
                <a:cubicBezTo>
                  <a:pt x="4498571" y="346250"/>
                  <a:pt x="4770120" y="800679"/>
                  <a:pt x="4962698" y="1012654"/>
                </a:cubicBezTo>
                <a:cubicBezTo>
                  <a:pt x="5155276" y="1224629"/>
                  <a:pt x="5135880" y="1296673"/>
                  <a:pt x="5444836" y="1453229"/>
                </a:cubicBezTo>
                <a:cubicBezTo>
                  <a:pt x="5753792" y="1609785"/>
                  <a:pt x="6816436" y="1951992"/>
                  <a:pt x="6816436" y="1951992"/>
                </a:cubicBezTo>
                <a:lnTo>
                  <a:pt x="6816436" y="195199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934392" y="3358342"/>
            <a:ext cx="2668386" cy="1928678"/>
          </a:xfrm>
          <a:custGeom>
            <a:avLst/>
            <a:gdLst>
              <a:gd name="connsiteX0" fmla="*/ 0 w 2668385"/>
              <a:gd name="connsiteY0" fmla="*/ 1803862 h 1820487"/>
              <a:gd name="connsiteX1" fmla="*/ 532014 w 2668385"/>
              <a:gd name="connsiteY1" fmla="*/ 1654233 h 1820487"/>
              <a:gd name="connsiteX2" fmla="*/ 1005840 w 2668385"/>
              <a:gd name="connsiteY2" fmla="*/ 1479665 h 1820487"/>
              <a:gd name="connsiteX3" fmla="*/ 1521229 w 2668385"/>
              <a:gd name="connsiteY3" fmla="*/ 1213658 h 1820487"/>
              <a:gd name="connsiteX4" fmla="*/ 1820487 w 2668385"/>
              <a:gd name="connsiteY4" fmla="*/ 1022465 h 1820487"/>
              <a:gd name="connsiteX5" fmla="*/ 2044931 w 2668385"/>
              <a:gd name="connsiteY5" fmla="*/ 831273 h 1820487"/>
              <a:gd name="connsiteX6" fmla="*/ 2302625 w 2668385"/>
              <a:gd name="connsiteY6" fmla="*/ 498764 h 1820487"/>
              <a:gd name="connsiteX7" fmla="*/ 2552007 w 2668385"/>
              <a:gd name="connsiteY7" fmla="*/ 108065 h 1820487"/>
              <a:gd name="connsiteX8" fmla="*/ 2651760 w 2668385"/>
              <a:gd name="connsiteY8" fmla="*/ 0 h 1820487"/>
              <a:gd name="connsiteX9" fmla="*/ 2668385 w 2668385"/>
              <a:gd name="connsiteY9" fmla="*/ 1820487 h 1820487"/>
              <a:gd name="connsiteX10" fmla="*/ 0 w 2668385"/>
              <a:gd name="connsiteY10" fmla="*/ 1803862 h 18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8385" h="1820487">
                <a:moveTo>
                  <a:pt x="0" y="1803862"/>
                </a:moveTo>
                <a:lnTo>
                  <a:pt x="532014" y="1654233"/>
                </a:lnTo>
                <a:lnTo>
                  <a:pt x="1005840" y="1479665"/>
                </a:lnTo>
                <a:lnTo>
                  <a:pt x="1521229" y="1213658"/>
                </a:lnTo>
                <a:lnTo>
                  <a:pt x="1820487" y="1022465"/>
                </a:lnTo>
                <a:lnTo>
                  <a:pt x="2044931" y="831273"/>
                </a:lnTo>
                <a:lnTo>
                  <a:pt x="2302625" y="498764"/>
                </a:lnTo>
                <a:lnTo>
                  <a:pt x="2552007" y="108065"/>
                </a:lnTo>
                <a:lnTo>
                  <a:pt x="2651760" y="0"/>
                </a:lnTo>
                <a:lnTo>
                  <a:pt x="2668385" y="1820487"/>
                </a:lnTo>
                <a:lnTo>
                  <a:pt x="0" y="180386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4879530" y="4551217"/>
            <a:ext cx="881149" cy="2992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>
                <a:latin typeface="Calibri" panose="020F0502020204030204" pitchFamily="34" charset="0"/>
              </a:rPr>
              <a:t>ε4</a:t>
            </a:r>
            <a:r>
              <a:rPr lang="en-US" sz="1800" dirty="0">
                <a:latin typeface="Calibri" panose="020F0502020204030204" pitchFamily="34" charset="0"/>
              </a:rPr>
              <a:t> +</a:t>
            </a:r>
          </a:p>
        </p:txBody>
      </p:sp>
      <p:sp>
        <p:nvSpPr>
          <p:cNvPr id="19" name="Freeform 18"/>
          <p:cNvSpPr/>
          <p:nvPr/>
        </p:nvSpPr>
        <p:spPr>
          <a:xfrm>
            <a:off x="2675052" y="3909834"/>
            <a:ext cx="2886164" cy="1352122"/>
          </a:xfrm>
          <a:custGeom>
            <a:avLst/>
            <a:gdLst>
              <a:gd name="connsiteX0" fmla="*/ 0 w 2768139"/>
              <a:gd name="connsiteY0" fmla="*/ 1352122 h 1352122"/>
              <a:gd name="connsiteX1" fmla="*/ 465513 w 2768139"/>
              <a:gd name="connsiteY1" fmla="*/ 1210806 h 1352122"/>
              <a:gd name="connsiteX2" fmla="*/ 856211 w 2768139"/>
              <a:gd name="connsiteY2" fmla="*/ 969737 h 1352122"/>
              <a:gd name="connsiteX3" fmla="*/ 1238597 w 2768139"/>
              <a:gd name="connsiteY3" fmla="*/ 238217 h 1352122"/>
              <a:gd name="connsiteX4" fmla="*/ 1479666 w 2768139"/>
              <a:gd name="connsiteY4" fmla="*/ 55337 h 1352122"/>
              <a:gd name="connsiteX5" fmla="*/ 1612669 w 2768139"/>
              <a:gd name="connsiteY5" fmla="*/ 5461 h 1352122"/>
              <a:gd name="connsiteX6" fmla="*/ 1837113 w 2768139"/>
              <a:gd name="connsiteY6" fmla="*/ 163402 h 1352122"/>
              <a:gd name="connsiteX7" fmla="*/ 2019993 w 2768139"/>
              <a:gd name="connsiteY7" fmla="*/ 620602 h 1352122"/>
              <a:gd name="connsiteX8" fmla="*/ 2144684 w 2768139"/>
              <a:gd name="connsiteY8" fmla="*/ 944799 h 1352122"/>
              <a:gd name="connsiteX9" fmla="*/ 2302626 w 2768139"/>
              <a:gd name="connsiteY9" fmla="*/ 1144304 h 1352122"/>
              <a:gd name="connsiteX10" fmla="*/ 2768139 w 2768139"/>
              <a:gd name="connsiteY10" fmla="*/ 1343810 h 1352122"/>
              <a:gd name="connsiteX11" fmla="*/ 2768139 w 2768139"/>
              <a:gd name="connsiteY11" fmla="*/ 1343810 h 135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8139" h="1352122">
                <a:moveTo>
                  <a:pt x="0" y="1352122"/>
                </a:moveTo>
                <a:cubicBezTo>
                  <a:pt x="161405" y="1313329"/>
                  <a:pt x="322811" y="1274537"/>
                  <a:pt x="465513" y="1210806"/>
                </a:cubicBezTo>
                <a:cubicBezTo>
                  <a:pt x="608215" y="1147075"/>
                  <a:pt x="727364" y="1131835"/>
                  <a:pt x="856211" y="969737"/>
                </a:cubicBezTo>
                <a:cubicBezTo>
                  <a:pt x="985058" y="807639"/>
                  <a:pt x="1134688" y="390617"/>
                  <a:pt x="1238597" y="238217"/>
                </a:cubicBezTo>
                <a:cubicBezTo>
                  <a:pt x="1342506" y="85817"/>
                  <a:pt x="1417321" y="94130"/>
                  <a:pt x="1479666" y="55337"/>
                </a:cubicBezTo>
                <a:cubicBezTo>
                  <a:pt x="1542011" y="16544"/>
                  <a:pt x="1553095" y="-12550"/>
                  <a:pt x="1612669" y="5461"/>
                </a:cubicBezTo>
                <a:cubicBezTo>
                  <a:pt x="1672243" y="23472"/>
                  <a:pt x="1769226" y="60879"/>
                  <a:pt x="1837113" y="163402"/>
                </a:cubicBezTo>
                <a:cubicBezTo>
                  <a:pt x="1905000" y="265925"/>
                  <a:pt x="1968731" y="490369"/>
                  <a:pt x="2019993" y="620602"/>
                </a:cubicBezTo>
                <a:cubicBezTo>
                  <a:pt x="2071255" y="750835"/>
                  <a:pt x="2097579" y="857515"/>
                  <a:pt x="2144684" y="944799"/>
                </a:cubicBezTo>
                <a:cubicBezTo>
                  <a:pt x="2191789" y="1032083"/>
                  <a:pt x="2198717" y="1077802"/>
                  <a:pt x="2302626" y="1144304"/>
                </a:cubicBezTo>
                <a:cubicBezTo>
                  <a:pt x="2406535" y="1210806"/>
                  <a:pt x="2768139" y="1343810"/>
                  <a:pt x="2768139" y="1343810"/>
                </a:cubicBezTo>
                <a:lnTo>
                  <a:pt x="2768139" y="134381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3998381" y="4125468"/>
            <a:ext cx="881149" cy="2992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>
                <a:latin typeface="Calibri" panose="020F0502020204030204" pitchFamily="34" charset="0"/>
              </a:rPr>
              <a:t>ε4</a:t>
            </a:r>
            <a:r>
              <a:rPr lang="en-US" sz="1800" dirty="0">
                <a:latin typeface="Calibri" panose="020F0502020204030204" pitchFamily="34" charset="0"/>
              </a:rPr>
              <a:t> -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3677559" y="3436009"/>
            <a:ext cx="881149" cy="2992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Atypical AD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68585" y="6479895"/>
            <a:ext cx="7917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van der Flier WM,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Pijnenburg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YA, Fox NC,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Scheltens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P. Early-onset versus late-onset Alzheimer’s disease: the case of the missing APOE </a:t>
            </a:r>
            <a:r>
              <a:rPr lang="el-GR" sz="800" dirty="0">
                <a:solidFill>
                  <a:schemeClr val="bg1"/>
                </a:solidFill>
                <a:latin typeface="Calibri" panose="020F0502020204030204" pitchFamily="34" charset="0"/>
              </a:rPr>
              <a:t>ε4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allele. Lancet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2011;10(3):280–288.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/>
      <p:bldP spid="19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6050-2CD6-4725-BD43-70A79A41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Logopenic</a:t>
            </a:r>
            <a:r>
              <a:rPr lang="en-US" sz="4000" dirty="0"/>
              <a:t> variant of Primary Progressive Aphasia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D8B8-15A2-41C5-8FC8-9E07E45A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699" y="2022113"/>
            <a:ext cx="467306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Most </a:t>
            </a:r>
            <a:r>
              <a:rPr lang="en-US" dirty="0"/>
              <a:t>common non-amnestic variant of early-onset </a:t>
            </a:r>
            <a:r>
              <a:rPr lang="en-US" dirty="0" smtClean="0"/>
              <a:t>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Present </a:t>
            </a:r>
            <a:r>
              <a:rPr lang="en-US" dirty="0"/>
              <a:t>with word-finding difficulty and repetition </a:t>
            </a:r>
            <a:r>
              <a:rPr lang="en-US" dirty="0" smtClean="0"/>
              <a:t>difficulty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Preserve object knowledge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Focal </a:t>
            </a:r>
            <a:r>
              <a:rPr lang="en-US" dirty="0"/>
              <a:t>Alzheimer neuropathology in </a:t>
            </a:r>
            <a:r>
              <a:rPr lang="en-US" dirty="0" smtClean="0"/>
              <a:t>language dominant </a:t>
            </a:r>
            <a:r>
              <a:rPr lang="en-US" dirty="0" err="1" smtClean="0"/>
              <a:t>temporo</a:t>
            </a:r>
            <a:r>
              <a:rPr lang="en-US" dirty="0" smtClean="0"/>
              <a:t>-parietal cortices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Amyloid </a:t>
            </a:r>
            <a:r>
              <a:rPr lang="en-US" dirty="0"/>
              <a:t>PET scans are positive in about 85% in </a:t>
            </a:r>
            <a:r>
              <a:rPr lang="en-US" dirty="0" err="1"/>
              <a:t>logopenic</a:t>
            </a:r>
            <a:r>
              <a:rPr lang="en-US" dirty="0"/>
              <a:t> variant PPA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309F8-6C23-45E7-8BC9-E277F68A7082}"/>
              </a:ext>
            </a:extLst>
          </p:cNvPr>
          <p:cNvSpPr/>
          <p:nvPr/>
        </p:nvSpPr>
        <p:spPr>
          <a:xfrm>
            <a:off x="5770726" y="6257881"/>
            <a:ext cx="833773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Gorno-Tempini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 ML, Hillis AE, Weintraub S, et al. Classification of primary progressive aphasia and its variants. Neurology 2011;76(11):1006–1014.</a:t>
            </a:r>
          </a:p>
          <a:p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Mendez MF. Early-onset Alzheimer Disease and Its Variants. Continuum (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). 2019 February ; 25(1): 34–51.</a:t>
            </a:r>
          </a:p>
          <a:p>
            <a:r>
              <a:rPr lang="pl-PL" sz="700" dirty="0">
                <a:solidFill>
                  <a:schemeClr val="bg1"/>
                </a:solidFill>
                <a:latin typeface="Calibri" panose="020F0502020204030204" pitchFamily="34" charset="0"/>
              </a:rPr>
              <a:t>Oh MJ, Kim S, Park YH,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et al. Early Onset Alzheimer's Disease Presenting as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Logopenic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 Primary Progressive Aphasia. Dement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Neurocogn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</a:rPr>
              <a:t>Disord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. 2018 Jun;17(2):66-70. </a:t>
            </a:r>
            <a:endParaRPr lang="en-US" sz="7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7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Video: https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</a:rPr>
              <a:t>://www.youtube.com/watch?v=XJyRpPjT-jk</a:t>
            </a:r>
            <a:endParaRPr lang="en-US" sz="7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75705" y="2582333"/>
            <a:ext cx="3317037" cy="2015067"/>
            <a:chOff x="7675705" y="2582333"/>
            <a:chExt cx="3317037" cy="2015067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13" name="Screen Recording 3">
              <a:hlinkClick r:id="" action="ppaction://media"/>
              <a:extLst>
                <a:ext uri="{FF2B5EF4-FFF2-40B4-BE49-F238E27FC236}">
                  <a16:creationId xmlns:a16="http://schemas.microsoft.com/office/drawing/2014/main" id="{48FFAAD9-8202-4C6E-AD05-D5A05531A455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911" end="27276.8"/>
                  </p14:media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7675705" y="2582333"/>
              <a:ext cx="3317037" cy="2015067"/>
            </a:xfrm>
            <a:prstGeom prst="rect">
              <a:avLst/>
            </a:prstGeom>
            <a:grpFill/>
          </p:spPr>
        </p:pic>
        <p:sp>
          <p:nvSpPr>
            <p:cNvPr id="15" name="Smiley Face 14"/>
            <p:cNvSpPr/>
            <p:nvPr/>
          </p:nvSpPr>
          <p:spPr>
            <a:xfrm>
              <a:off x="8492066" y="2650067"/>
              <a:ext cx="1337733" cy="1507807"/>
            </a:xfrm>
            <a:prstGeom prst="smileyFac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31089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Logopenic</a:t>
            </a:r>
            <a:r>
              <a:rPr lang="en-US" sz="4000" dirty="0"/>
              <a:t> variant of Primary Progressive Aphasia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35907-B0D0-4455-8159-188B3E93187F}"/>
              </a:ext>
            </a:extLst>
          </p:cNvPr>
          <p:cNvSpPr/>
          <p:nvPr/>
        </p:nvSpPr>
        <p:spPr>
          <a:xfrm>
            <a:off x="5063909" y="6396335"/>
            <a:ext cx="6988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Gorno-Tempini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ML,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Hillis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AE, Weintraub S, et al. Classification of primary progressive aphasia and its variants. Neurology 2011;76(11):1006–1014.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Mendez MF. Early-onset Alzheimer Disease and Its Variants.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2019 February ; 25(1): 34–51.</a:t>
            </a:r>
          </a:p>
          <a:p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</a:rPr>
              <a:t>Oh MJ, Kim S, Park YH,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et al. Early Onset Alzheimer's Disease Presenting as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Logopenic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Primary Progressive Aphasia. Dement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Neurocogn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Disord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2018 Jun;17(2):66-70.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179" y="2058343"/>
            <a:ext cx="5090601" cy="3987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99EC-1F8B-4CC9-994F-4B2AA0A7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Cortical Atrophy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A6DA-1CCB-4202-B193-5659158BF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13306" cy="43421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Onset </a:t>
            </a:r>
            <a:r>
              <a:rPr lang="en-US" dirty="0"/>
              <a:t>between 50 and 65 years of </a:t>
            </a:r>
            <a:r>
              <a:rPr lang="en-US" dirty="0" smtClean="0"/>
              <a:t>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History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Repeated </a:t>
            </a:r>
            <a:r>
              <a:rPr lang="en-US" sz="2000" dirty="0"/>
              <a:t>visits to optometrists and ophthalmologists </a:t>
            </a:r>
            <a:r>
              <a:rPr lang="en-US" sz="2000" dirty="0" smtClean="0"/>
              <a:t>without a clear ophthalmological diagnosis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Difficulty reading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</a:t>
            </a:r>
            <a:r>
              <a:rPr lang="en-US" sz="2000" dirty="0" smtClean="0"/>
              <a:t>inor damage to their cars because </a:t>
            </a:r>
            <a:r>
              <a:rPr lang="en-US" sz="2000" dirty="0"/>
              <a:t>of problems judging </a:t>
            </a:r>
            <a:r>
              <a:rPr lang="en-US" sz="2000" dirty="0" smtClean="0"/>
              <a:t>distances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Difficulty finding </a:t>
            </a:r>
            <a:r>
              <a:rPr lang="en-US" sz="2000" dirty="0"/>
              <a:t>items in </a:t>
            </a:r>
            <a:r>
              <a:rPr lang="en-US" sz="2000" dirty="0" smtClean="0"/>
              <a:t>front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81BE37-594D-4745-920D-CBF2235B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Cortical Atrophy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DA7A9-6E8C-4A17-A7F4-043FAD2B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 Dorsal “where” </a:t>
            </a:r>
            <a:r>
              <a:rPr lang="en-US" b="1" dirty="0"/>
              <a:t>visual </a:t>
            </a:r>
            <a:r>
              <a:rPr lang="en-US" b="1" dirty="0" smtClean="0"/>
              <a:t>stream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Simultanagnosia</a:t>
            </a:r>
            <a:r>
              <a:rPr lang="en-US" sz="2000" dirty="0"/>
              <a:t> 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Optic ataxia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Oculomotor apraxia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Difficulty reading a paragraph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Impaired </a:t>
            </a:r>
            <a:r>
              <a:rPr lang="en-US" sz="2000" dirty="0" err="1" smtClean="0"/>
              <a:t>visuoconstruction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DA953-E633-4EE3-9FA9-E68DA357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94397"/>
            <a:ext cx="5819222" cy="303519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88DDF0-75D5-4D91-810C-383C357380EC}"/>
              </a:ext>
            </a:extLst>
          </p:cNvPr>
          <p:cNvSpPr/>
          <p:nvPr/>
        </p:nvSpPr>
        <p:spPr>
          <a:xfrm>
            <a:off x="9082528" y="2251422"/>
            <a:ext cx="914400" cy="1237129"/>
          </a:xfrm>
          <a:custGeom>
            <a:avLst/>
            <a:gdLst>
              <a:gd name="connsiteX0" fmla="*/ 791455 w 914400"/>
              <a:gd name="connsiteY0" fmla="*/ 1106501 h 1237129"/>
              <a:gd name="connsiteX1" fmla="*/ 683879 w 914400"/>
              <a:gd name="connsiteY1" fmla="*/ 1237129 h 1237129"/>
              <a:gd name="connsiteX2" fmla="*/ 461042 w 914400"/>
              <a:gd name="connsiteY2" fmla="*/ 1106501 h 1237129"/>
              <a:gd name="connsiteX3" fmla="*/ 407254 w 914400"/>
              <a:gd name="connsiteY3" fmla="*/ 1029660 h 1237129"/>
              <a:gd name="connsiteX4" fmla="*/ 368833 w 914400"/>
              <a:gd name="connsiteY4" fmla="*/ 768403 h 1237129"/>
              <a:gd name="connsiteX5" fmla="*/ 230521 w 914400"/>
              <a:gd name="connsiteY5" fmla="*/ 683879 h 1237129"/>
              <a:gd name="connsiteX6" fmla="*/ 176733 w 914400"/>
              <a:gd name="connsiteY6" fmla="*/ 491778 h 1237129"/>
              <a:gd name="connsiteX7" fmla="*/ 184417 w 914400"/>
              <a:gd name="connsiteY7" fmla="*/ 391886 h 1237129"/>
              <a:gd name="connsiteX8" fmla="*/ 138312 w 914400"/>
              <a:gd name="connsiteY8" fmla="*/ 307361 h 1237129"/>
              <a:gd name="connsiteX9" fmla="*/ 69156 w 914400"/>
              <a:gd name="connsiteY9" fmla="*/ 184417 h 1237129"/>
              <a:gd name="connsiteX10" fmla="*/ 0 w 914400"/>
              <a:gd name="connsiteY10" fmla="*/ 76840 h 1237129"/>
              <a:gd name="connsiteX11" fmla="*/ 0 w 914400"/>
              <a:gd name="connsiteY11" fmla="*/ 76840 h 1237129"/>
              <a:gd name="connsiteX12" fmla="*/ 222837 w 914400"/>
              <a:gd name="connsiteY12" fmla="*/ 0 h 1237129"/>
              <a:gd name="connsiteX13" fmla="*/ 376517 w 914400"/>
              <a:gd name="connsiteY13" fmla="*/ 92208 h 1237129"/>
              <a:gd name="connsiteX14" fmla="*/ 560934 w 914400"/>
              <a:gd name="connsiteY14" fmla="*/ 192101 h 1237129"/>
              <a:gd name="connsiteX15" fmla="*/ 668511 w 914400"/>
              <a:gd name="connsiteY15" fmla="*/ 338097 h 1237129"/>
              <a:gd name="connsiteX16" fmla="*/ 768403 w 914400"/>
              <a:gd name="connsiteY16" fmla="*/ 345781 h 1237129"/>
              <a:gd name="connsiteX17" fmla="*/ 906716 w 914400"/>
              <a:gd name="connsiteY17" fmla="*/ 484094 h 1237129"/>
              <a:gd name="connsiteX18" fmla="*/ 914400 w 914400"/>
              <a:gd name="connsiteY18" fmla="*/ 568618 h 1237129"/>
              <a:gd name="connsiteX19" fmla="*/ 860611 w 914400"/>
              <a:gd name="connsiteY19" fmla="*/ 614723 h 1237129"/>
              <a:gd name="connsiteX20" fmla="*/ 760719 w 914400"/>
              <a:gd name="connsiteY20" fmla="*/ 668511 h 1237129"/>
              <a:gd name="connsiteX21" fmla="*/ 729983 w 914400"/>
              <a:gd name="connsiteY21" fmla="*/ 806823 h 1237129"/>
              <a:gd name="connsiteX22" fmla="*/ 753035 w 914400"/>
              <a:gd name="connsiteY22" fmla="*/ 1045028 h 1237129"/>
              <a:gd name="connsiteX23" fmla="*/ 791455 w 914400"/>
              <a:gd name="connsiteY23" fmla="*/ 1106501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" h="1237129">
                <a:moveTo>
                  <a:pt x="791455" y="1106501"/>
                </a:moveTo>
                <a:lnTo>
                  <a:pt x="683879" y="1237129"/>
                </a:lnTo>
                <a:lnTo>
                  <a:pt x="461042" y="1106501"/>
                </a:lnTo>
                <a:lnTo>
                  <a:pt x="407254" y="1029660"/>
                </a:lnTo>
                <a:lnTo>
                  <a:pt x="368833" y="768403"/>
                </a:lnTo>
                <a:lnTo>
                  <a:pt x="230521" y="683879"/>
                </a:lnTo>
                <a:lnTo>
                  <a:pt x="176733" y="491778"/>
                </a:lnTo>
                <a:lnTo>
                  <a:pt x="184417" y="391886"/>
                </a:lnTo>
                <a:lnTo>
                  <a:pt x="138312" y="307361"/>
                </a:lnTo>
                <a:lnTo>
                  <a:pt x="69156" y="184417"/>
                </a:lnTo>
                <a:lnTo>
                  <a:pt x="0" y="76840"/>
                </a:lnTo>
                <a:lnTo>
                  <a:pt x="0" y="76840"/>
                </a:lnTo>
                <a:lnTo>
                  <a:pt x="222837" y="0"/>
                </a:lnTo>
                <a:lnTo>
                  <a:pt x="376517" y="92208"/>
                </a:lnTo>
                <a:lnTo>
                  <a:pt x="560934" y="192101"/>
                </a:lnTo>
                <a:lnTo>
                  <a:pt x="668511" y="338097"/>
                </a:lnTo>
                <a:lnTo>
                  <a:pt x="768403" y="345781"/>
                </a:lnTo>
                <a:lnTo>
                  <a:pt x="906716" y="484094"/>
                </a:lnTo>
                <a:lnTo>
                  <a:pt x="914400" y="568618"/>
                </a:lnTo>
                <a:lnTo>
                  <a:pt x="860611" y="614723"/>
                </a:lnTo>
                <a:lnTo>
                  <a:pt x="760719" y="668511"/>
                </a:lnTo>
                <a:lnTo>
                  <a:pt x="729983" y="806823"/>
                </a:lnTo>
                <a:lnTo>
                  <a:pt x="753035" y="1045028"/>
                </a:lnTo>
                <a:lnTo>
                  <a:pt x="791455" y="110650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995" y="4224498"/>
            <a:ext cx="3387613" cy="18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40229" y="257694"/>
            <a:ext cx="10972801" cy="29925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2667" b="1" dirty="0"/>
              <a:t/>
            </a:r>
            <a:br>
              <a:rPr lang="en-US" sz="2667" b="1" dirty="0"/>
            </a:br>
            <a:r>
              <a:rPr lang="en-US" sz="2667" b="1" dirty="0"/>
              <a:t>I have no relevant financial relationships to disclose.</a:t>
            </a:r>
          </a:p>
        </p:txBody>
      </p:sp>
    </p:spTree>
    <p:extLst>
      <p:ext uri="{BB962C8B-B14F-4D97-AF65-F5344CB8AC3E}">
        <p14:creationId xmlns:p14="http://schemas.microsoft.com/office/powerpoint/2010/main" val="40323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81BE37-594D-4745-920D-CBF2235B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Cortical Atrophy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DA7A9-6E8C-4A17-A7F4-043FAD2B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277" y="2183937"/>
            <a:ext cx="487972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/>
              <a:t> </a:t>
            </a:r>
            <a:r>
              <a:rPr lang="en-US" b="1" dirty="0" smtClean="0"/>
              <a:t>Ventral “what” visual </a:t>
            </a:r>
            <a:r>
              <a:rPr lang="en-US" b="1" dirty="0"/>
              <a:t>stream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Prosopagnosia  </a:t>
            </a:r>
            <a:r>
              <a:rPr lang="en-US" sz="2000" dirty="0" smtClean="0">
                <a:sym typeface="Wingdings" panose="05000000000000000000" pitchFamily="2" charset="2"/>
              </a:rPr>
              <a:t> right fusiform gyrus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Object agnosia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ym typeface="Wingdings" panose="05000000000000000000" pitchFamily="2" charset="2"/>
              </a:rPr>
              <a:t>temporo</a:t>
            </a:r>
            <a:r>
              <a:rPr lang="en-US" sz="2000" dirty="0" smtClean="0">
                <a:sym typeface="Wingdings" panose="05000000000000000000" pitchFamily="2" charset="2"/>
              </a:rPr>
              <a:t>-occipital cortices. 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DA953-E633-4EE3-9FA9-E68DA357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6084"/>
            <a:ext cx="5819222" cy="303519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46440A9-31D3-4B8E-8F21-A7D12D8D7AFE}"/>
              </a:ext>
            </a:extLst>
          </p:cNvPr>
          <p:cNvSpPr/>
          <p:nvPr/>
        </p:nvSpPr>
        <p:spPr>
          <a:xfrm>
            <a:off x="7960290" y="3356975"/>
            <a:ext cx="2417524" cy="1321496"/>
          </a:xfrm>
          <a:custGeom>
            <a:avLst/>
            <a:gdLst>
              <a:gd name="connsiteX0" fmla="*/ 1897694 w 2417524"/>
              <a:gd name="connsiteY0" fmla="*/ 0 h 1321496"/>
              <a:gd name="connsiteX1" fmla="*/ 1778696 w 2417524"/>
              <a:gd name="connsiteY1" fmla="*/ 144050 h 1321496"/>
              <a:gd name="connsiteX2" fmla="*/ 1747381 w 2417524"/>
              <a:gd name="connsiteY2" fmla="*/ 288099 h 1321496"/>
              <a:gd name="connsiteX3" fmla="*/ 1609595 w 2417524"/>
              <a:gd name="connsiteY3" fmla="*/ 432148 h 1321496"/>
              <a:gd name="connsiteX4" fmla="*/ 1427968 w 2417524"/>
              <a:gd name="connsiteY4" fmla="*/ 607513 h 1321496"/>
              <a:gd name="connsiteX5" fmla="*/ 1258866 w 2417524"/>
              <a:gd name="connsiteY5" fmla="*/ 732773 h 1321496"/>
              <a:gd name="connsiteX6" fmla="*/ 889348 w 2417524"/>
              <a:gd name="connsiteY6" fmla="*/ 801666 h 1321496"/>
              <a:gd name="connsiteX7" fmla="*/ 663880 w 2417524"/>
              <a:gd name="connsiteY7" fmla="*/ 832981 h 1321496"/>
              <a:gd name="connsiteX8" fmla="*/ 356992 w 2417524"/>
              <a:gd name="connsiteY8" fmla="*/ 914400 h 1321496"/>
              <a:gd name="connsiteX9" fmla="*/ 306888 w 2417524"/>
              <a:gd name="connsiteY9" fmla="*/ 1064713 h 1321496"/>
              <a:gd name="connsiteX10" fmla="*/ 269310 w 2417524"/>
              <a:gd name="connsiteY10" fmla="*/ 1127343 h 1321496"/>
              <a:gd name="connsiteX11" fmla="*/ 162839 w 2417524"/>
              <a:gd name="connsiteY11" fmla="*/ 1152395 h 1321496"/>
              <a:gd name="connsiteX12" fmla="*/ 87683 w 2417524"/>
              <a:gd name="connsiteY12" fmla="*/ 1164921 h 1321496"/>
              <a:gd name="connsiteX13" fmla="*/ 12526 w 2417524"/>
              <a:gd name="connsiteY13" fmla="*/ 1265129 h 1321496"/>
              <a:gd name="connsiteX14" fmla="*/ 0 w 2417524"/>
              <a:gd name="connsiteY14" fmla="*/ 1283918 h 1321496"/>
              <a:gd name="connsiteX15" fmla="*/ 144050 w 2417524"/>
              <a:gd name="connsiteY15" fmla="*/ 1321496 h 1321496"/>
              <a:gd name="connsiteX16" fmla="*/ 356992 w 2417524"/>
              <a:gd name="connsiteY16" fmla="*/ 1302707 h 1321496"/>
              <a:gd name="connsiteX17" fmla="*/ 407096 w 2417524"/>
              <a:gd name="connsiteY17" fmla="*/ 1283918 h 1321496"/>
              <a:gd name="connsiteX18" fmla="*/ 519831 w 2417524"/>
              <a:gd name="connsiteY18" fmla="*/ 1240077 h 1321496"/>
              <a:gd name="connsiteX19" fmla="*/ 645091 w 2417524"/>
              <a:gd name="connsiteY19" fmla="*/ 1096028 h 1321496"/>
              <a:gd name="connsiteX20" fmla="*/ 889348 w 2417524"/>
              <a:gd name="connsiteY20" fmla="*/ 989557 h 1321496"/>
              <a:gd name="connsiteX21" fmla="*/ 1102291 w 2417524"/>
              <a:gd name="connsiteY21" fmla="*/ 964504 h 1321496"/>
              <a:gd name="connsiteX22" fmla="*/ 1346548 w 2417524"/>
              <a:gd name="connsiteY22" fmla="*/ 920663 h 1321496"/>
              <a:gd name="connsiteX23" fmla="*/ 1521913 w 2417524"/>
              <a:gd name="connsiteY23" fmla="*/ 858033 h 1321496"/>
              <a:gd name="connsiteX24" fmla="*/ 1609595 w 2417524"/>
              <a:gd name="connsiteY24" fmla="*/ 807929 h 1321496"/>
              <a:gd name="connsiteX25" fmla="*/ 1697277 w 2417524"/>
              <a:gd name="connsiteY25" fmla="*/ 832981 h 1321496"/>
              <a:gd name="connsiteX26" fmla="*/ 1885168 w 2417524"/>
              <a:gd name="connsiteY26" fmla="*/ 851770 h 1321496"/>
              <a:gd name="connsiteX27" fmla="*/ 1922746 w 2417524"/>
              <a:gd name="connsiteY27" fmla="*/ 820455 h 1321496"/>
              <a:gd name="connsiteX28" fmla="*/ 2048006 w 2417524"/>
              <a:gd name="connsiteY28" fmla="*/ 832981 h 1321496"/>
              <a:gd name="connsiteX29" fmla="*/ 2254685 w 2417524"/>
              <a:gd name="connsiteY29" fmla="*/ 795403 h 1321496"/>
              <a:gd name="connsiteX30" fmla="*/ 2404998 w 2417524"/>
              <a:gd name="connsiteY30" fmla="*/ 632565 h 1321496"/>
              <a:gd name="connsiteX31" fmla="*/ 2417524 w 2417524"/>
              <a:gd name="connsiteY31" fmla="*/ 576198 h 1321496"/>
              <a:gd name="connsiteX32" fmla="*/ 2167003 w 2417524"/>
              <a:gd name="connsiteY32" fmla="*/ 551146 h 1321496"/>
              <a:gd name="connsiteX33" fmla="*/ 2010428 w 2417524"/>
              <a:gd name="connsiteY33" fmla="*/ 544883 h 1321496"/>
              <a:gd name="connsiteX34" fmla="*/ 2035480 w 2417524"/>
              <a:gd name="connsiteY34" fmla="*/ 375781 h 1321496"/>
              <a:gd name="connsiteX35" fmla="*/ 2041743 w 2417524"/>
              <a:gd name="connsiteY35" fmla="*/ 256784 h 1321496"/>
              <a:gd name="connsiteX36" fmla="*/ 1935272 w 2417524"/>
              <a:gd name="connsiteY36" fmla="*/ 56367 h 1321496"/>
              <a:gd name="connsiteX37" fmla="*/ 1897694 w 2417524"/>
              <a:gd name="connsiteY37" fmla="*/ 0 h 132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17524" h="1321496">
                <a:moveTo>
                  <a:pt x="1897694" y="0"/>
                </a:moveTo>
                <a:lnTo>
                  <a:pt x="1778696" y="144050"/>
                </a:lnTo>
                <a:lnTo>
                  <a:pt x="1747381" y="288099"/>
                </a:lnTo>
                <a:lnTo>
                  <a:pt x="1609595" y="432148"/>
                </a:lnTo>
                <a:lnTo>
                  <a:pt x="1427968" y="607513"/>
                </a:lnTo>
                <a:lnTo>
                  <a:pt x="1258866" y="732773"/>
                </a:lnTo>
                <a:lnTo>
                  <a:pt x="889348" y="801666"/>
                </a:lnTo>
                <a:lnTo>
                  <a:pt x="663880" y="832981"/>
                </a:lnTo>
                <a:lnTo>
                  <a:pt x="356992" y="914400"/>
                </a:lnTo>
                <a:lnTo>
                  <a:pt x="306888" y="1064713"/>
                </a:lnTo>
                <a:lnTo>
                  <a:pt x="269310" y="1127343"/>
                </a:lnTo>
                <a:lnTo>
                  <a:pt x="162839" y="1152395"/>
                </a:lnTo>
                <a:lnTo>
                  <a:pt x="87683" y="1164921"/>
                </a:lnTo>
                <a:lnTo>
                  <a:pt x="12526" y="1265129"/>
                </a:lnTo>
                <a:lnTo>
                  <a:pt x="0" y="1283918"/>
                </a:lnTo>
                <a:lnTo>
                  <a:pt x="144050" y="1321496"/>
                </a:lnTo>
                <a:lnTo>
                  <a:pt x="356992" y="1302707"/>
                </a:lnTo>
                <a:lnTo>
                  <a:pt x="407096" y="1283918"/>
                </a:lnTo>
                <a:lnTo>
                  <a:pt x="519831" y="1240077"/>
                </a:lnTo>
                <a:lnTo>
                  <a:pt x="645091" y="1096028"/>
                </a:lnTo>
                <a:lnTo>
                  <a:pt x="889348" y="989557"/>
                </a:lnTo>
                <a:lnTo>
                  <a:pt x="1102291" y="964504"/>
                </a:lnTo>
                <a:lnTo>
                  <a:pt x="1346548" y="920663"/>
                </a:lnTo>
                <a:lnTo>
                  <a:pt x="1521913" y="858033"/>
                </a:lnTo>
                <a:lnTo>
                  <a:pt x="1609595" y="807929"/>
                </a:lnTo>
                <a:lnTo>
                  <a:pt x="1697277" y="832981"/>
                </a:lnTo>
                <a:lnTo>
                  <a:pt x="1885168" y="851770"/>
                </a:lnTo>
                <a:lnTo>
                  <a:pt x="1922746" y="820455"/>
                </a:lnTo>
                <a:lnTo>
                  <a:pt x="2048006" y="832981"/>
                </a:lnTo>
                <a:lnTo>
                  <a:pt x="2254685" y="795403"/>
                </a:lnTo>
                <a:lnTo>
                  <a:pt x="2404998" y="632565"/>
                </a:lnTo>
                <a:lnTo>
                  <a:pt x="2417524" y="576198"/>
                </a:lnTo>
                <a:lnTo>
                  <a:pt x="2167003" y="551146"/>
                </a:lnTo>
                <a:lnTo>
                  <a:pt x="2010428" y="544883"/>
                </a:lnTo>
                <a:lnTo>
                  <a:pt x="2035480" y="375781"/>
                </a:lnTo>
                <a:lnTo>
                  <a:pt x="2041743" y="256784"/>
                </a:lnTo>
                <a:lnTo>
                  <a:pt x="1935272" y="56367"/>
                </a:lnTo>
                <a:lnTo>
                  <a:pt x="1897694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68F6-D38F-4A71-BDA9-A50D3BC0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Cortical Atrophy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35907-B0D0-4455-8159-188B3E93187F}"/>
              </a:ext>
            </a:extLst>
          </p:cNvPr>
          <p:cNvSpPr/>
          <p:nvPr/>
        </p:nvSpPr>
        <p:spPr>
          <a:xfrm>
            <a:off x="3665913" y="6439964"/>
            <a:ext cx="8393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Crutch SJ, Schott JM,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Rabinovici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GD, et al. Consensus classification of posterior cortical atrophy.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Alzheimers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Dement 2017;13(8):870–884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Townley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RA, Dawson ET,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Drubach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DA. Heterozygous genotype at codon 129 correlates with prolonged disease course in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Heidenhain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variant sporadic CJD: case report.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Neurocase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2018;24(1):54–58.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20" y="2046745"/>
            <a:ext cx="2981202" cy="362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9E214-A456-4278-BD15-DBA2DB07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37" y="2043764"/>
            <a:ext cx="67151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behavioral/</a:t>
            </a:r>
            <a:r>
              <a:rPr lang="en-US" dirty="0" err="1"/>
              <a:t>dysexecutive</a:t>
            </a:r>
            <a:r>
              <a:rPr lang="en-US" dirty="0"/>
              <a:t> 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255" y="1955801"/>
            <a:ext cx="749961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 Demographic profile (compared to typical AD)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younger </a:t>
            </a:r>
            <a:r>
              <a:rPr lang="en-US" sz="2000" dirty="0"/>
              <a:t>age (mean </a:t>
            </a:r>
            <a:r>
              <a:rPr lang="en-US" sz="2000" dirty="0" smtClean="0"/>
              <a:t>age</a:t>
            </a:r>
            <a:r>
              <a:rPr lang="en-US" sz="2000" dirty="0"/>
              <a:t>, 62.0 </a:t>
            </a:r>
            <a:r>
              <a:rPr lang="en-US" sz="2000" dirty="0" smtClean="0"/>
              <a:t>years </a:t>
            </a:r>
            <a:r>
              <a:rPr lang="en-US" sz="2000" dirty="0"/>
              <a:t>at </a:t>
            </a:r>
            <a:r>
              <a:rPr lang="en-US" sz="2000" dirty="0" smtClean="0"/>
              <a:t>diagnosis)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 Neuropsychiatric disturbances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greater </a:t>
            </a:r>
            <a:r>
              <a:rPr lang="en-US" sz="2000" dirty="0"/>
              <a:t>agitation, delusions, and hallucinations than typical </a:t>
            </a:r>
            <a:r>
              <a:rPr lang="en-US" sz="2000" dirty="0" smtClean="0"/>
              <a:t>AD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early apathy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 Cognition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worse </a:t>
            </a:r>
            <a:r>
              <a:rPr lang="en-US" sz="2000" dirty="0"/>
              <a:t>memory </a:t>
            </a:r>
            <a:r>
              <a:rPr lang="en-US" sz="2000" dirty="0" smtClean="0"/>
              <a:t>scores and executive function than </a:t>
            </a:r>
            <a:r>
              <a:rPr lang="en-US" sz="2000" dirty="0" err="1" smtClean="0"/>
              <a:t>bvFTD</a:t>
            </a:r>
            <a:r>
              <a:rPr lang="en-US" sz="2000" dirty="0" smtClean="0"/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relatively better/similar </a:t>
            </a:r>
            <a:r>
              <a:rPr lang="en-US" sz="2000" dirty="0"/>
              <a:t>memory function </a:t>
            </a:r>
            <a:r>
              <a:rPr lang="en-US" sz="2000" dirty="0" smtClean="0"/>
              <a:t>but </a:t>
            </a:r>
            <a:r>
              <a:rPr lang="en-US" sz="2000" dirty="0"/>
              <a:t>worse executive functioning compared with </a:t>
            </a:r>
            <a:r>
              <a:rPr lang="en-US" sz="2000" dirty="0" smtClean="0"/>
              <a:t>typical AD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 smtClean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CE643D-009D-4E21-9E58-31967663916B}"/>
              </a:ext>
            </a:extLst>
          </p:cNvPr>
          <p:cNvSpPr/>
          <p:nvPr/>
        </p:nvSpPr>
        <p:spPr>
          <a:xfrm>
            <a:off x="4175062" y="6481791"/>
            <a:ext cx="77537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Ossenkoppele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R. et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al. Research Criteria for the Behavioral Variant of Alzheimer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Disease A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Systematic Review and Meta-analysis. JAMA Neurol. 2022;79(1):48-60.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behavioral/</a:t>
            </a:r>
            <a:r>
              <a:rPr lang="en-US" dirty="0" err="1"/>
              <a:t>dysexecutive</a:t>
            </a:r>
            <a:r>
              <a:rPr lang="en-US" dirty="0"/>
              <a:t> 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72" y="1941733"/>
            <a:ext cx="4880396" cy="4504962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+mn-lt"/>
              </a:rPr>
              <a:t>Neuroimaging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behavioral/</a:t>
            </a:r>
            <a:r>
              <a:rPr lang="en-US" sz="2000" dirty="0" err="1">
                <a:latin typeface="+mn-lt"/>
              </a:rPr>
              <a:t>dysexecutive</a:t>
            </a:r>
            <a:r>
              <a:rPr lang="en-US" sz="2000" dirty="0">
                <a:latin typeface="+mn-lt"/>
              </a:rPr>
              <a:t> AD </a:t>
            </a:r>
            <a:endParaRPr lang="en-US" sz="2000" dirty="0">
              <a:latin typeface="+mn-lt"/>
              <a:sym typeface="Wingdings" panose="05000000000000000000" pitchFamily="2" charset="2"/>
            </a:endParaRP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2000" dirty="0" err="1">
                <a:sym typeface="Wingdings" panose="05000000000000000000" pitchFamily="2" charset="2"/>
              </a:rPr>
              <a:t>t</a:t>
            </a:r>
            <a:r>
              <a:rPr lang="en-US" sz="2000" dirty="0" err="1"/>
              <a:t>emporoparietal</a:t>
            </a:r>
            <a:r>
              <a:rPr lang="en-US" sz="2000" dirty="0"/>
              <a:t> cortex</a:t>
            </a: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2000" dirty="0"/>
              <a:t>greater involvement of the frontal cortex than patients with AD but lesser than </a:t>
            </a:r>
            <a:r>
              <a:rPr lang="en-US" sz="2000" dirty="0" err="1"/>
              <a:t>bvFTD</a:t>
            </a:r>
            <a:endParaRPr lang="en-US" sz="20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n-lt"/>
              </a:rPr>
              <a:t>typical </a:t>
            </a:r>
            <a:r>
              <a:rPr lang="en-US" sz="2000" dirty="0" smtClean="0">
                <a:latin typeface="+mn-lt"/>
              </a:rPr>
              <a:t>AD</a:t>
            </a:r>
            <a:endParaRPr lang="en-US" sz="2000" dirty="0">
              <a:latin typeface="+mn-lt"/>
              <a:sym typeface="Wingdings" panose="05000000000000000000" pitchFamily="2" charset="2"/>
            </a:endParaRP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2000" dirty="0" smtClean="0"/>
              <a:t>posterior </a:t>
            </a:r>
            <a:r>
              <a:rPr lang="en-US" sz="2000" dirty="0"/>
              <a:t>cingulate, </a:t>
            </a:r>
            <a:r>
              <a:rPr lang="en-US" sz="2000" dirty="0" err="1"/>
              <a:t>precuneus</a:t>
            </a:r>
            <a:r>
              <a:rPr lang="en-US" sz="2000" dirty="0"/>
              <a:t> and the medial temporal </a:t>
            </a:r>
            <a:r>
              <a:rPr lang="en-US" sz="2000" dirty="0" smtClean="0"/>
              <a:t>lobes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+mn-lt"/>
              </a:rPr>
              <a:t>bv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FTD </a:t>
            </a: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2000" dirty="0" smtClean="0">
                <a:sym typeface="Wingdings" panose="05000000000000000000" pitchFamily="2" charset="2"/>
              </a:rPr>
              <a:t>frontal and anterior temporal lobes </a:t>
            </a:r>
            <a:endParaRPr lang="en-US" sz="2000" dirty="0" smtClean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CE643D-009D-4E21-9E58-31967663916B}"/>
              </a:ext>
            </a:extLst>
          </p:cNvPr>
          <p:cNvSpPr/>
          <p:nvPr/>
        </p:nvSpPr>
        <p:spPr>
          <a:xfrm>
            <a:off x="4175062" y="6481791"/>
            <a:ext cx="7258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Ossenkoppele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R. et al. The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behavioural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/dysexecutive variant of Alzheimer’s disease: clinical, neuroimaging and pathological features. Brain. 2015 Sep; 138(9): 2732–2749.</a:t>
            </a:r>
          </a:p>
          <a:p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35212" y="2244898"/>
            <a:ext cx="5433931" cy="3362876"/>
            <a:chOff x="6087532" y="3338484"/>
            <a:chExt cx="5433931" cy="33628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38430" r="13469"/>
            <a:stretch/>
          </p:blipFill>
          <p:spPr>
            <a:xfrm>
              <a:off x="6087532" y="3338484"/>
              <a:ext cx="5433931" cy="31089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849210" y="6447444"/>
              <a:ext cx="167225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Frequency of brain atrophy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err="1" smtClean="0"/>
              <a:t>Corticobasal</a:t>
            </a:r>
            <a:r>
              <a:rPr lang="en-US" sz="4400" dirty="0" smtClean="0"/>
              <a:t> syndrome due to AD (CBS-AD)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38612"/>
            <a:ext cx="4562476" cy="3333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630"/>
          <a:stretch/>
        </p:blipFill>
        <p:spPr>
          <a:xfrm>
            <a:off x="4695826" y="2828232"/>
            <a:ext cx="1809750" cy="19819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478B30-4B95-4769-A209-A075CCB87039}"/>
              </a:ext>
            </a:extLst>
          </p:cNvPr>
          <p:cNvSpPr/>
          <p:nvPr/>
        </p:nvSpPr>
        <p:spPr>
          <a:xfrm>
            <a:off x="4355557" y="6396335"/>
            <a:ext cx="97172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Koga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et al. Neuropathology and emerging biomarkers in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corticobasal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syndrome. </a:t>
            </a:r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</a:rPr>
              <a:t>J Neurol Neurosurg </a:t>
            </a:r>
            <a:r>
              <a:rPr lang="pl-PL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Psychiatry. </a:t>
            </a:r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</a:rPr>
              <a:t>2022 Jun 13;93(9):919-929.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490" y="2238612"/>
            <a:ext cx="5425624" cy="30563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62775" y="5280645"/>
            <a:ext cx="4886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/>
              <a:t>CBD</a:t>
            </a:r>
            <a:r>
              <a:rPr lang="en-US" sz="800" dirty="0" smtClean="0"/>
              <a:t>: astrocytic </a:t>
            </a:r>
            <a:r>
              <a:rPr lang="en-US" sz="800" dirty="0"/>
              <a:t>plaques (C), numerous tau-positive threads in </a:t>
            </a:r>
            <a:r>
              <a:rPr lang="en-US" sz="800" dirty="0" smtClean="0"/>
              <a:t>the white </a:t>
            </a:r>
            <a:r>
              <a:rPr lang="en-US" sz="800" dirty="0"/>
              <a:t>matter (D) and </a:t>
            </a:r>
            <a:r>
              <a:rPr lang="en-US" sz="800" dirty="0" err="1"/>
              <a:t>pretangles</a:t>
            </a:r>
            <a:r>
              <a:rPr lang="en-US" sz="800" dirty="0"/>
              <a:t> (E). </a:t>
            </a:r>
            <a:endParaRPr lang="en-US" sz="800" dirty="0" smtClean="0"/>
          </a:p>
          <a:p>
            <a:pPr algn="ctr"/>
            <a:r>
              <a:rPr lang="en-US" sz="800" b="1" dirty="0" smtClean="0"/>
              <a:t>PSP</a:t>
            </a:r>
            <a:r>
              <a:rPr lang="en-US" sz="800" dirty="0" smtClean="0"/>
              <a:t>: tufted </a:t>
            </a:r>
            <a:r>
              <a:rPr lang="en-US" sz="800" dirty="0"/>
              <a:t>astrocytes (H), </a:t>
            </a:r>
            <a:r>
              <a:rPr lang="en-US" sz="800" dirty="0" err="1"/>
              <a:t>oligodendroglial</a:t>
            </a:r>
            <a:r>
              <a:rPr lang="en-US" sz="800" dirty="0"/>
              <a:t> coiled bodies (I), and </a:t>
            </a:r>
            <a:r>
              <a:rPr lang="en-US" sz="800" dirty="0" smtClean="0"/>
              <a:t>globose neurofibrillary </a:t>
            </a:r>
            <a:r>
              <a:rPr lang="en-US" sz="800" dirty="0"/>
              <a:t>tangles (J). </a:t>
            </a:r>
          </a:p>
          <a:p>
            <a:pPr algn="ctr"/>
            <a:r>
              <a:rPr lang="en-US" sz="800" b="1" dirty="0" smtClean="0"/>
              <a:t>AD: </a:t>
            </a:r>
            <a:r>
              <a:rPr lang="en-US" sz="800" dirty="0"/>
              <a:t>amyloid-</a:t>
            </a:r>
            <a:r>
              <a:rPr lang="el-GR" sz="800" dirty="0"/>
              <a:t>β </a:t>
            </a:r>
            <a:r>
              <a:rPr lang="en-US" sz="800" dirty="0"/>
              <a:t>positive amyloid plaques (</a:t>
            </a:r>
            <a:r>
              <a:rPr lang="en-US" sz="800" dirty="0" smtClean="0"/>
              <a:t>M), </a:t>
            </a:r>
            <a:r>
              <a:rPr lang="en-US" sz="800" dirty="0" err="1" smtClean="0"/>
              <a:t>neuritic</a:t>
            </a:r>
            <a:r>
              <a:rPr lang="en-US" sz="800" dirty="0" smtClean="0"/>
              <a:t> </a:t>
            </a:r>
            <a:r>
              <a:rPr lang="en-US" sz="800" dirty="0"/>
              <a:t>plaques (N) and neurofibrillary </a:t>
            </a:r>
            <a:r>
              <a:rPr lang="en-US" sz="800" dirty="0" smtClean="0"/>
              <a:t>tangles (O)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Corticobasal</a:t>
            </a:r>
            <a:r>
              <a:rPr lang="en-US" sz="4400" dirty="0" smtClean="0"/>
              <a:t> syndrome due to AD (CBS-AD)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4627244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Compared </a:t>
            </a:r>
            <a:r>
              <a:rPr lang="en-US" dirty="0" smtClean="0"/>
              <a:t>to the CBS-CBD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younger onset than the CDS-CBD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More parietal involvement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early memory/visuospatial impairment, early dressing apraxia/hemi-neglect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Less frontal lobe dysfunction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More prevalence of myoclonus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Less prevalence of tremor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78B30-4B95-4769-A209-A075CCB87039}"/>
              </a:ext>
            </a:extLst>
          </p:cNvPr>
          <p:cNvSpPr/>
          <p:nvPr/>
        </p:nvSpPr>
        <p:spPr>
          <a:xfrm>
            <a:off x="4355557" y="6396335"/>
            <a:ext cx="971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Armstrong et al. Criteria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for the diagnosis of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corticobasal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degeneration. Neurology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2013 Jan 29; 80(5): 496–503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Hassan et al. The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corticobasal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syndrome–Alzheimer’s disease conundrum. Expert Rev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Neurother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2011 Nov; 11(11): 1569–1578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Koga et al. Neuropathology and emerging biomarkers in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corticobasal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syndrome. </a:t>
            </a:r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</a:rPr>
              <a:t>J Neurol Neurosurg </a:t>
            </a:r>
            <a:r>
              <a:rPr lang="pl-PL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Psychiatry. </a:t>
            </a:r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</a:rPr>
              <a:t>2022 Jun 13;93(9):919-929.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211"/>
          <a:stretch/>
        </p:blipFill>
        <p:spPr>
          <a:xfrm>
            <a:off x="6374036" y="1806893"/>
            <a:ext cx="5428801" cy="2503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899" y="4310823"/>
            <a:ext cx="1553587" cy="186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817" y="4375806"/>
            <a:ext cx="1668377" cy="18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Symptoms and signs of typical/amnestic 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AD biomarkers (neuroimaging, CSF and plasma biomarkers)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/>
              <a:t>Atypical/non-amnestic AD syndromes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Amnestic AD mimickers </a:t>
            </a:r>
            <a:r>
              <a:rPr lang="en-US" sz="1800" dirty="0" smtClean="0"/>
              <a:t>(suspected non-Alzheimer disease pathophysiology (SNAP)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Hippocampal sclerosis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033" y="2244436"/>
            <a:ext cx="6675120" cy="40732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/>
              <a:t>H</a:t>
            </a:r>
            <a:r>
              <a:rPr lang="en-US" dirty="0" smtClean="0"/>
              <a:t>ippocampal </a:t>
            </a:r>
            <a:r>
              <a:rPr lang="en-US" dirty="0"/>
              <a:t>neuron loss </a:t>
            </a:r>
            <a:r>
              <a:rPr lang="en-US" dirty="0" smtClean="0"/>
              <a:t>in </a:t>
            </a:r>
            <a:r>
              <a:rPr lang="en-US" dirty="0"/>
              <a:t>subiculum and CA1 </a:t>
            </a:r>
            <a:r>
              <a:rPr lang="en-US" dirty="0" smtClean="0"/>
              <a:t>segment </a:t>
            </a:r>
            <a:r>
              <a:rPr lang="en-US" dirty="0"/>
              <a:t>of hippocampus</a:t>
            </a:r>
            <a:endParaRPr lang="en-US" dirty="0" smtClean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cs typeface="Calibri" panose="020F0502020204030204" pitchFamily="34" charset="0"/>
              </a:rPr>
              <a:t> Causes: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cs typeface="Calibri" panose="020F0502020204030204" pitchFamily="34" charset="0"/>
              </a:rPr>
              <a:t>anoxic/hypoxic </a:t>
            </a:r>
            <a:r>
              <a:rPr lang="en-US" sz="2000" dirty="0">
                <a:cs typeface="Calibri" panose="020F0502020204030204" pitchFamily="34" charset="0"/>
              </a:rPr>
              <a:t>injury or </a:t>
            </a:r>
            <a:r>
              <a:rPr lang="en-US" sz="2000" dirty="0"/>
              <a:t>a chronic </a:t>
            </a:r>
            <a:r>
              <a:rPr lang="en-US" sz="2000" dirty="0" smtClean="0"/>
              <a:t>hypoxia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undiagnosed </a:t>
            </a:r>
            <a:r>
              <a:rPr lang="en-US" sz="2000" dirty="0"/>
              <a:t>seizure </a:t>
            </a:r>
            <a:r>
              <a:rPr lang="en-US" sz="2000" dirty="0" smtClean="0"/>
              <a:t>activity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u</a:t>
            </a:r>
            <a:r>
              <a:rPr lang="en-US" sz="2000" dirty="0" smtClean="0">
                <a:cs typeface="Calibri" panose="020F0502020204030204" pitchFamily="34" charset="0"/>
              </a:rPr>
              <a:t>nderlying limbic-predominant </a:t>
            </a:r>
            <a:r>
              <a:rPr lang="en-US" sz="2000" dirty="0">
                <a:cs typeface="Calibri" panose="020F0502020204030204" pitchFamily="34" charset="0"/>
              </a:rPr>
              <a:t>age-related TDP-43 encephalopathy (LATE)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cs typeface="Calibri" panose="020F0502020204030204" pitchFamily="34" charset="0"/>
              </a:rPr>
              <a:t> </a:t>
            </a:r>
            <a:r>
              <a:rPr lang="en-US" dirty="0" smtClean="0"/>
              <a:t>Frequently </a:t>
            </a:r>
            <a:r>
              <a:rPr lang="en-US" dirty="0"/>
              <a:t>found to be coexisting with AD, PSP, DLB, and </a:t>
            </a:r>
            <a:r>
              <a:rPr lang="en-US" dirty="0" smtClean="0"/>
              <a:t>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4756" y="6396335"/>
            <a:ext cx="757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1.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Jicha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GA, Nelson PT. Hippocampal Sclerosis,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Argyrophilic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Grain Disease, and Primary Age-Related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Tauopathy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2019 Feb;25(1):208-233. 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2.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Neltner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JH, Abner EL, Baker S, et al. Arteriolosclerosis that affects multiple brain regions is linked to hippocampal sclerosis of ageing. Brain 2014;137(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pt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1):255–267.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3. Boyle PA, Yu L, Wilson RS, et al. Person-specific contribution of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neuropathologies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to cognitive loss in old age. Ann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2018;83(1):74–83.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292" y="2061556"/>
            <a:ext cx="3411694" cy="145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8046304" y="3724361"/>
            <a:ext cx="3979441" cy="2011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465445" cy="1450757"/>
          </a:xfrm>
        </p:spPr>
        <p:txBody>
          <a:bodyPr>
            <a:noAutofit/>
          </a:bodyPr>
          <a:lstStyle/>
          <a:p>
            <a:r>
              <a:rPr lang="en-US" sz="3200" dirty="0"/>
              <a:t>Limbic-predominant age-related TDP-43 </a:t>
            </a:r>
            <a:r>
              <a:rPr lang="en-US" sz="3200" dirty="0" smtClean="0"/>
              <a:t>encephalopathy (LATE)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44436"/>
            <a:ext cx="6035040" cy="406492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TDP-43 </a:t>
            </a:r>
            <a:r>
              <a:rPr lang="en-US" sz="2000" dirty="0" err="1" smtClean="0"/>
              <a:t>proteinopathy</a:t>
            </a:r>
            <a:r>
              <a:rPr lang="en-US" sz="2000" dirty="0"/>
              <a:t>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present </a:t>
            </a:r>
            <a:r>
              <a:rPr lang="en-US" sz="2000" dirty="0"/>
              <a:t>in </a:t>
            </a:r>
            <a:r>
              <a:rPr lang="en-US" sz="2000" dirty="0" smtClean="0"/>
              <a:t>20-50% </a:t>
            </a:r>
            <a:r>
              <a:rPr lang="en-US" sz="2000" dirty="0"/>
              <a:t>of individuals &gt; 80 years (</a:t>
            </a:r>
            <a:r>
              <a:rPr lang="en-US" sz="2000" dirty="0" smtClean="0"/>
              <a:t>oldest-old)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More </a:t>
            </a:r>
            <a:r>
              <a:rPr lang="en-US" sz="2000" dirty="0"/>
              <a:t>gradual clinical decline compared to those with ‘pure’ AD </a:t>
            </a:r>
            <a:r>
              <a:rPr lang="en-US" sz="2000" dirty="0" smtClean="0"/>
              <a:t>pathology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May coexist with AD pathology and hippocampal sclerosis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No in vivo biomarker </a:t>
            </a:r>
            <a:r>
              <a:rPr lang="en-US" sz="2000" dirty="0" smtClean="0">
                <a:sym typeface="Wingdings" panose="05000000000000000000" pitchFamily="2" charset="2"/>
              </a:rPr>
              <a:t> only autopsy confirmation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615" y="4077547"/>
            <a:ext cx="2529317" cy="2179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663" y="1800824"/>
            <a:ext cx="2938595" cy="2194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7877" y="6422277"/>
            <a:ext cx="980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Murray ME, Cannon A, Graff-Radford NR,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Liesinger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AM, Rutherford NJ, Ross OA, et al. Differential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clinicopathologic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and genetic features of late-onset amnestic dementias.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Acta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Neuropathol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2014; 128: 411–21.</a:t>
            </a:r>
          </a:p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Nelson PT. et al. Limbic-predominant age-related TDP-43 encephalopathy (LATE): consensus working group report. Brain. 2019 Jun 1;142(6):1503-1527.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Argyrophilic</a:t>
            </a:r>
            <a:r>
              <a:rPr lang="en-US" dirty="0"/>
              <a:t> grain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604" y="2128096"/>
            <a:ext cx="6168044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L</a:t>
            </a:r>
            <a:r>
              <a:rPr lang="en-US" dirty="0" smtClean="0"/>
              <a:t>imbic-predominant 4R-tauopathy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Only confirmed by autopsy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Slower cognitive decline </a:t>
            </a:r>
            <a:r>
              <a:rPr lang="en-US" dirty="0"/>
              <a:t>than </a:t>
            </a:r>
            <a:r>
              <a:rPr lang="en-US" dirty="0" smtClean="0"/>
              <a:t>AD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Associated with emotional and personality changes reflecting the limbic predominance of this pathology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539" y="1845734"/>
            <a:ext cx="2422141" cy="4378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1775" y="4035157"/>
            <a:ext cx="460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6975" y="1943121"/>
            <a:ext cx="6045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AGD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1259" y="6515002"/>
            <a:ext cx="7030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Ferrer et al.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Argyrophilic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grain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disease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Brain.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2008 Jun;131(Pt 6):1416-32.</a:t>
            </a:r>
          </a:p>
          <a:p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Jicha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GA, Nelson PT. Hippocampal Sclerosis,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Argyrophilic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Grain Disease, and Primary Age-Related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Tauopathy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2019 Feb;25(1):208-233.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Symptoms and signs of typical/amnestic 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AD biomarkers (neuroimaging, CSF and plasma biomarkers)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Atypical/non-amnestic AD syndromes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/>
              <a:t>Amnestic AD mimickers</a:t>
            </a:r>
            <a:r>
              <a:rPr lang="en-US" dirty="0"/>
              <a:t> (suspected non-Alzheimer disease </a:t>
            </a:r>
            <a:r>
              <a:rPr lang="en-US" dirty="0" smtClean="0"/>
              <a:t>pathophysiology, SNAP)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8DF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8DF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age-related </a:t>
            </a:r>
            <a:r>
              <a:rPr lang="en-US" dirty="0" err="1"/>
              <a:t>tauopathy</a:t>
            </a:r>
            <a:r>
              <a:rPr lang="en-US" dirty="0"/>
              <a:t> (PART)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604" y="1845734"/>
            <a:ext cx="5611094" cy="402336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Positive neurofibrillary </a:t>
            </a:r>
            <a:r>
              <a:rPr lang="en-US" sz="2200" dirty="0"/>
              <a:t>tangles (NFT</a:t>
            </a:r>
            <a:r>
              <a:rPr lang="en-US" sz="2200" dirty="0" smtClean="0"/>
              <a:t>) </a:t>
            </a:r>
            <a:r>
              <a:rPr lang="en-US" sz="2200" dirty="0"/>
              <a:t>in the absence of </a:t>
            </a:r>
            <a:r>
              <a:rPr lang="en-US" sz="2200" dirty="0" smtClean="0"/>
              <a:t>Aβ plaques (NFT</a:t>
            </a:r>
            <a:r>
              <a:rPr lang="en-US" sz="2200" dirty="0"/>
              <a:t>+/A</a:t>
            </a:r>
            <a:r>
              <a:rPr lang="el-GR" sz="2200" dirty="0"/>
              <a:t>β</a:t>
            </a:r>
            <a:r>
              <a:rPr lang="el-GR" sz="2200" dirty="0" smtClean="0"/>
              <a:t>−</a:t>
            </a:r>
            <a:r>
              <a:rPr lang="en-US" sz="2200" dirty="0" smtClean="0"/>
              <a:t>) </a:t>
            </a:r>
            <a:endParaRPr lang="en-US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Identical </a:t>
            </a:r>
            <a:r>
              <a:rPr lang="en-US" sz="2200" dirty="0"/>
              <a:t>to AD tangle </a:t>
            </a:r>
            <a:r>
              <a:rPr lang="en-US" sz="2200" dirty="0" smtClean="0"/>
              <a:t>(3-repeat </a:t>
            </a:r>
            <a:r>
              <a:rPr lang="en-US" sz="2200" dirty="0"/>
              <a:t>or 4-repeat </a:t>
            </a:r>
            <a:r>
              <a:rPr lang="en-US" sz="2200" dirty="0" smtClean="0"/>
              <a:t>isoforms)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Tau </a:t>
            </a:r>
            <a:r>
              <a:rPr lang="en-US" sz="2200" dirty="0"/>
              <a:t>neurofibrillary tangles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In PART </a:t>
            </a:r>
            <a:r>
              <a:rPr lang="en-US" sz="2200" dirty="0">
                <a:sym typeface="Wingdings" panose="05000000000000000000" pitchFamily="2" charset="2"/>
              </a:rPr>
              <a:t></a:t>
            </a:r>
            <a:r>
              <a:rPr lang="en-US" sz="2200" dirty="0"/>
              <a:t> restricted </a:t>
            </a:r>
            <a:r>
              <a:rPr lang="en-US" sz="2200" dirty="0" smtClean="0"/>
              <a:t>medial temporal </a:t>
            </a:r>
            <a:r>
              <a:rPr lang="en-US" sz="2200" dirty="0"/>
              <a:t>lobe </a:t>
            </a:r>
            <a:r>
              <a:rPr lang="en-US" sz="2200" dirty="0" smtClean="0"/>
              <a:t>tangles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In AD </a:t>
            </a:r>
            <a:r>
              <a:rPr lang="en-US" sz="2200" dirty="0">
                <a:sym typeface="Wingdings" panose="05000000000000000000" pitchFamily="2" charset="2"/>
              </a:rPr>
              <a:t></a:t>
            </a:r>
            <a:r>
              <a:rPr lang="en-US" sz="2200" dirty="0"/>
              <a:t> cortically </a:t>
            </a:r>
            <a:r>
              <a:rPr lang="en-US" sz="2200" dirty="0" smtClean="0"/>
              <a:t>wide spreading </a:t>
            </a:r>
            <a:r>
              <a:rPr lang="en-US" sz="2200" dirty="0"/>
              <a:t>tangles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In vivo diagnosis: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Positive tau </a:t>
            </a:r>
            <a:r>
              <a:rPr lang="en-US" sz="2000" dirty="0"/>
              <a:t>PET </a:t>
            </a:r>
            <a:r>
              <a:rPr lang="en-US" sz="2000" dirty="0" smtClean="0"/>
              <a:t>selectively binds on the </a:t>
            </a:r>
            <a:r>
              <a:rPr lang="en-US" sz="2000" dirty="0"/>
              <a:t>temporal </a:t>
            </a:r>
            <a:r>
              <a:rPr lang="en-US" sz="2000" dirty="0" smtClean="0"/>
              <a:t>lobe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N</a:t>
            </a:r>
            <a:r>
              <a:rPr lang="en-US" sz="2000" dirty="0" smtClean="0"/>
              <a:t>egative AD pathology by </a:t>
            </a:r>
            <a:r>
              <a:rPr lang="en-US" sz="2000" dirty="0"/>
              <a:t>the amyloid PET </a:t>
            </a:r>
            <a:r>
              <a:rPr lang="en-US" sz="2000" dirty="0" smtClean="0"/>
              <a:t>scan/CSF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578" y="1964499"/>
            <a:ext cx="4522957" cy="3962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1259" y="6515002"/>
            <a:ext cx="7030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Jicha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GA, Nelson PT. Hippocampal Sclerosis,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Argyrophilic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Grain Disease, and Primary Age-Related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Tauopathy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2019 Feb;25(1):208-233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Smirnov DS et al.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TDP-43 Pathology Exacerbates Cognitive Decline in Primary Age-Related </a:t>
            </a:r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Tauopathy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</a:rPr>
              <a:t> Ann </a:t>
            </a:r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Neurol. </a:t>
            </a:r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</a:rPr>
              <a:t>2022 Sep;92(3):425-438. 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1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6AE7-0174-42CA-85B2-C4C134FD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5CF2E-A6E7-415A-B3BC-0C436B41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540" y="1939679"/>
            <a:ext cx="10058400" cy="439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Typical, amnestic </a:t>
            </a:r>
            <a:r>
              <a:rPr lang="en-US" sz="2400" b="1" dirty="0"/>
              <a:t>Alzheimer’s disease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Neuropathology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Clinical symptoms and signs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Biomarkers </a:t>
            </a:r>
            <a:r>
              <a:rPr lang="en-US" sz="2000" dirty="0"/>
              <a:t>(in vivo diagnosis)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00" dirty="0"/>
              <a:t>Medial temporal lobe and biparietal cortical </a:t>
            </a:r>
            <a:r>
              <a:rPr lang="en-US" sz="1600" dirty="0" smtClean="0"/>
              <a:t>atrophy/</a:t>
            </a:r>
            <a:r>
              <a:rPr lang="en-US" sz="1600" dirty="0" err="1" smtClean="0"/>
              <a:t>hypometabolism</a:t>
            </a:r>
            <a:endParaRPr lang="en-US" sz="16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00" dirty="0" smtClean="0"/>
              <a:t>Decreased </a:t>
            </a:r>
            <a:r>
              <a:rPr lang="en-US" sz="1600" dirty="0"/>
              <a:t>CSF levels of amyloid-β </a:t>
            </a:r>
            <a:endParaRPr lang="en-US" sz="16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00" dirty="0" smtClean="0"/>
              <a:t>Increased </a:t>
            </a:r>
            <a:r>
              <a:rPr lang="en-US" sz="1600" dirty="0"/>
              <a:t>CSF phosphorylated and total tau </a:t>
            </a:r>
            <a:endParaRPr lang="en-US" sz="16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00" dirty="0" smtClean="0"/>
              <a:t>Amyloid </a:t>
            </a:r>
            <a:r>
              <a:rPr lang="en-US" sz="1600" dirty="0"/>
              <a:t>positron emission tomography radiotracers (clinical </a:t>
            </a:r>
            <a:r>
              <a:rPr lang="en-US" sz="1600" dirty="0" smtClean="0"/>
              <a:t>use)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600" dirty="0" smtClean="0"/>
              <a:t>Plasma biomarkers (promising biomarkers)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b="1" dirty="0" smtClean="0"/>
              <a:t> Atypical </a:t>
            </a:r>
            <a:r>
              <a:rPr lang="en-US" b="1" dirty="0"/>
              <a:t>AD syndromes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Posterior Cortical Atrophy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Logopenic</a:t>
            </a:r>
            <a:r>
              <a:rPr lang="en-US" sz="2000" dirty="0"/>
              <a:t> variant of </a:t>
            </a:r>
            <a:r>
              <a:rPr lang="en-US" sz="2000" dirty="0" smtClean="0"/>
              <a:t>primary </a:t>
            </a:r>
            <a:r>
              <a:rPr lang="en-US" sz="2000" dirty="0"/>
              <a:t>p</a:t>
            </a:r>
            <a:r>
              <a:rPr lang="en-US" sz="2000" dirty="0" smtClean="0"/>
              <a:t>rogressive </a:t>
            </a:r>
            <a:r>
              <a:rPr lang="en-US" sz="2000" dirty="0"/>
              <a:t>a</a:t>
            </a:r>
            <a:r>
              <a:rPr lang="en-US" sz="2000" dirty="0" smtClean="0"/>
              <a:t>phasia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Less </a:t>
            </a:r>
            <a:r>
              <a:rPr lang="en-US" sz="2000" dirty="0"/>
              <a:t>common: Behavioral/</a:t>
            </a:r>
            <a:r>
              <a:rPr lang="en-US" sz="2000" dirty="0" err="1"/>
              <a:t>dysexecutive</a:t>
            </a:r>
            <a:r>
              <a:rPr lang="en-US" sz="2000" dirty="0"/>
              <a:t> AD, </a:t>
            </a:r>
            <a:r>
              <a:rPr lang="en-US" sz="2000" dirty="0" err="1"/>
              <a:t>Acalculia</a:t>
            </a:r>
            <a:r>
              <a:rPr lang="en-US" sz="2000" dirty="0"/>
              <a:t> variant AD, </a:t>
            </a:r>
            <a:r>
              <a:rPr lang="en-US" sz="2000" dirty="0" err="1"/>
              <a:t>Corticobasal</a:t>
            </a:r>
            <a:r>
              <a:rPr lang="en-US" sz="2000" dirty="0"/>
              <a:t> syndrome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b="1" dirty="0"/>
              <a:t>Amnestic cognitive impairment with negative AD </a:t>
            </a:r>
            <a:r>
              <a:rPr lang="en-US" b="1" dirty="0" smtClean="0"/>
              <a:t>pathology </a:t>
            </a:r>
            <a:r>
              <a:rPr lang="en-US" dirty="0" smtClean="0">
                <a:sym typeface="Wingdings" panose="05000000000000000000" pitchFamily="2" charset="2"/>
              </a:rPr>
              <a:t> slow progression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Hippocampal sclerosis of aging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Limbic-predominant </a:t>
            </a:r>
            <a:r>
              <a:rPr lang="en-US" sz="2000" dirty="0"/>
              <a:t>age-related TDP-43 encephalopathy (LATE</a:t>
            </a:r>
            <a:r>
              <a:rPr lang="en-US" sz="2000" dirty="0" smtClean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Argyrophilic</a:t>
            </a:r>
            <a:r>
              <a:rPr lang="en-US" sz="2000" dirty="0" smtClean="0"/>
              <a:t> </a:t>
            </a:r>
            <a:r>
              <a:rPr lang="en-US" sz="2000" dirty="0"/>
              <a:t>grain </a:t>
            </a:r>
            <a:r>
              <a:rPr lang="en-US" sz="2000" dirty="0" smtClean="0"/>
              <a:t>disease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Primary </a:t>
            </a:r>
            <a:r>
              <a:rPr lang="en-US" sz="2000" dirty="0"/>
              <a:t>Age-Related </a:t>
            </a:r>
            <a:r>
              <a:rPr lang="en-US" sz="2000" dirty="0" err="1"/>
              <a:t>Tauopathy</a:t>
            </a:r>
            <a:r>
              <a:rPr lang="en-US" sz="2000" dirty="0"/>
              <a:t> (PART</a:t>
            </a:r>
            <a:r>
              <a:rPr lang="en-US" sz="2000" dirty="0" smtClean="0"/>
              <a:t>)</a:t>
            </a:r>
            <a:endParaRPr lang="en-US" sz="2000" b="1" dirty="0"/>
          </a:p>
          <a:p>
            <a:pPr marL="0" lvl="0" indent="0">
              <a:buNone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CBF6-FD1D-4F33-A29C-755C1367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773B-E4A7-4D4B-876C-6CB203ED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062" y="1327388"/>
            <a:ext cx="7985760" cy="38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Typical/amnestic </a:t>
            </a:r>
            <a:r>
              <a:rPr lang="en-US" sz="4400" dirty="0"/>
              <a:t>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45239"/>
            <a:ext cx="10058400" cy="4023360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Symptoms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/>
              <a:t>Lack of insight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/>
              <a:t>Short-term/episodic </a:t>
            </a:r>
            <a:r>
              <a:rPr lang="en-US" sz="2400" dirty="0"/>
              <a:t>memory </a:t>
            </a:r>
            <a:r>
              <a:rPr lang="en-US" sz="2400" dirty="0" smtClean="0"/>
              <a:t>problem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/>
              <a:t>Word </a:t>
            </a:r>
            <a:r>
              <a:rPr lang="en-US" sz="2400" dirty="0"/>
              <a:t>finding </a:t>
            </a:r>
            <a:r>
              <a:rPr lang="en-US" sz="2400" dirty="0" smtClean="0"/>
              <a:t>difficulty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/>
              <a:t>Disorientation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Typical/amnestic AD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366" y="1845735"/>
            <a:ext cx="9152313" cy="4397124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Bedside examination</a:t>
            </a:r>
            <a:endParaRPr lang="en-US" sz="2400" b="1" u="sng" dirty="0"/>
          </a:p>
          <a:p>
            <a:pPr marL="201168" lvl="1" indent="0">
              <a:buNone/>
            </a:pPr>
            <a:r>
              <a:rPr lang="en-US" sz="2400" b="1" dirty="0" smtClean="0"/>
              <a:t>Medial temporal/hippocampal </a:t>
            </a:r>
            <a:r>
              <a:rPr lang="en-US" sz="2400" b="1" dirty="0"/>
              <a:t>dysfunction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Head turning sign </a:t>
            </a:r>
            <a:endParaRPr lang="en-US" sz="20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Encoding </a:t>
            </a:r>
            <a:r>
              <a:rPr lang="en-US" sz="2000" dirty="0"/>
              <a:t>memory deficits &gt; retrieval </a:t>
            </a:r>
            <a:r>
              <a:rPr lang="en-US" sz="2000" dirty="0" smtClean="0"/>
              <a:t>deficits</a:t>
            </a:r>
            <a:endParaRPr lang="en-US" sz="2000" dirty="0"/>
          </a:p>
          <a:p>
            <a:pPr marL="201168" lvl="1" indent="0">
              <a:buNone/>
            </a:pPr>
            <a:r>
              <a:rPr lang="en-US" sz="2400" b="1" dirty="0" smtClean="0"/>
              <a:t>Parietal lobe dysfunction</a:t>
            </a:r>
            <a:endParaRPr lang="en-US" sz="2400" b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err="1"/>
              <a:t>Ideomotor</a:t>
            </a:r>
            <a:r>
              <a:rPr lang="en-US" sz="2000" dirty="0"/>
              <a:t> </a:t>
            </a:r>
            <a:r>
              <a:rPr lang="en-US" sz="2000" dirty="0" smtClean="0"/>
              <a:t>apraxia (left parietal)</a:t>
            </a:r>
            <a:endParaRPr lang="en-US" sz="20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Impaired </a:t>
            </a:r>
            <a:r>
              <a:rPr lang="en-US" sz="2000" dirty="0" err="1" smtClean="0"/>
              <a:t>visuoconsturction</a:t>
            </a:r>
            <a:r>
              <a:rPr lang="en-US" sz="2000" dirty="0" smtClean="0"/>
              <a:t> (right parietal)</a:t>
            </a:r>
            <a:endParaRPr lang="en-US" sz="2000" dirty="0"/>
          </a:p>
          <a:p>
            <a:pPr marL="201168" lvl="1" indent="0">
              <a:buNone/>
            </a:pPr>
            <a:r>
              <a:rPr lang="en-US" sz="2400" b="1" dirty="0" err="1"/>
              <a:t>Temporo</a:t>
            </a:r>
            <a:r>
              <a:rPr lang="en-US" sz="2400" b="1" dirty="0"/>
              <a:t>-parietal language based dysfunction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Impaired </a:t>
            </a:r>
            <a:r>
              <a:rPr lang="en-US" sz="2000" dirty="0" smtClean="0"/>
              <a:t>Naming (</a:t>
            </a:r>
            <a:r>
              <a:rPr lang="en-US" sz="2000" dirty="0" err="1"/>
              <a:t>paraphasic</a:t>
            </a:r>
            <a:r>
              <a:rPr lang="en-US" sz="2000" dirty="0"/>
              <a:t> errors </a:t>
            </a:r>
            <a:r>
              <a:rPr lang="en-US" sz="2000" dirty="0" smtClean="0"/>
              <a:t>with intact object knowledge) </a:t>
            </a:r>
            <a:endParaRPr lang="en-US" sz="20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Impaired </a:t>
            </a:r>
            <a:r>
              <a:rPr lang="en-US" sz="2000" dirty="0"/>
              <a:t>animal </a:t>
            </a:r>
            <a:r>
              <a:rPr lang="en-US" sz="2000" dirty="0" smtClean="0"/>
              <a:t>fluency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Symptoms and signs of typical/amnestic 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AD biomarkers (neuroimaging, CSF and plasma biomarkers)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 Atypical/non-amnestic </a:t>
            </a:r>
            <a:r>
              <a:rPr lang="en-US" sz="2400" dirty="0"/>
              <a:t>AD </a:t>
            </a:r>
            <a:r>
              <a:rPr lang="en-US" sz="2400" dirty="0" smtClean="0"/>
              <a:t>syndromes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Amnestic AD mimickers </a:t>
            </a:r>
            <a:r>
              <a:rPr lang="en-US" dirty="0"/>
              <a:t>(suspected non-Alzheimer disease pathophysiology, SNAP)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ED05-B431-4C4D-B650-11171F74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 biomarkers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7D105-C66C-4982-A2D7-12F5D509D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8" t="41464" r="55362" b="46715"/>
          <a:stretch/>
        </p:blipFill>
        <p:spPr>
          <a:xfrm>
            <a:off x="3003646" y="1955444"/>
            <a:ext cx="2629195" cy="965912"/>
          </a:xfrm>
          <a:prstGeom prst="homePlate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D10C2A-F79F-4FFE-8E1D-DCA84A9EFE4D}"/>
              </a:ext>
            </a:extLst>
          </p:cNvPr>
          <p:cNvSpPr/>
          <p:nvPr/>
        </p:nvSpPr>
        <p:spPr>
          <a:xfrm>
            <a:off x="2928830" y="1815050"/>
            <a:ext cx="6442051" cy="3461463"/>
          </a:xfrm>
          <a:custGeom>
            <a:avLst/>
            <a:gdLst>
              <a:gd name="connsiteX0" fmla="*/ 0 w 6442051"/>
              <a:gd name="connsiteY0" fmla="*/ 3451344 h 3461463"/>
              <a:gd name="connsiteX1" fmla="*/ 639393 w 6442051"/>
              <a:gd name="connsiteY1" fmla="*/ 3444469 h 3461463"/>
              <a:gd name="connsiteX2" fmla="*/ 983152 w 6442051"/>
              <a:gd name="connsiteY2" fmla="*/ 3293215 h 3461463"/>
              <a:gd name="connsiteX3" fmla="*/ 1457540 w 6442051"/>
              <a:gd name="connsiteY3" fmla="*/ 2660697 h 3461463"/>
              <a:gd name="connsiteX4" fmla="*/ 2213811 w 6442051"/>
              <a:gd name="connsiteY4" fmla="*/ 1251284 h 3461463"/>
              <a:gd name="connsiteX5" fmla="*/ 2832578 w 6442051"/>
              <a:gd name="connsiteY5" fmla="*/ 570640 h 3461463"/>
              <a:gd name="connsiteX6" fmla="*/ 3856981 w 6442051"/>
              <a:gd name="connsiteY6" fmla="*/ 137503 h 3461463"/>
              <a:gd name="connsiteX7" fmla="*/ 4963886 w 6442051"/>
              <a:gd name="connsiteY7" fmla="*/ 55001 h 3461463"/>
              <a:gd name="connsiteX8" fmla="*/ 6442051 w 6442051"/>
              <a:gd name="connsiteY8" fmla="*/ 0 h 3461463"/>
              <a:gd name="connsiteX9" fmla="*/ 6442051 w 6442051"/>
              <a:gd name="connsiteY9" fmla="*/ 0 h 3461463"/>
              <a:gd name="connsiteX10" fmla="*/ 6442051 w 6442051"/>
              <a:gd name="connsiteY10" fmla="*/ 0 h 346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2051" h="3461463">
                <a:moveTo>
                  <a:pt x="0" y="3451344"/>
                </a:moveTo>
                <a:cubicBezTo>
                  <a:pt x="237767" y="3461084"/>
                  <a:pt x="475534" y="3470824"/>
                  <a:pt x="639393" y="3444469"/>
                </a:cubicBezTo>
                <a:cubicBezTo>
                  <a:pt x="803252" y="3418114"/>
                  <a:pt x="846794" y="3423844"/>
                  <a:pt x="983152" y="3293215"/>
                </a:cubicBezTo>
                <a:cubicBezTo>
                  <a:pt x="1119510" y="3162586"/>
                  <a:pt x="1252430" y="3001019"/>
                  <a:pt x="1457540" y="2660697"/>
                </a:cubicBezTo>
                <a:cubicBezTo>
                  <a:pt x="1662650" y="2320375"/>
                  <a:pt x="1984638" y="1599627"/>
                  <a:pt x="2213811" y="1251284"/>
                </a:cubicBezTo>
                <a:cubicBezTo>
                  <a:pt x="2442984" y="902941"/>
                  <a:pt x="2558716" y="756270"/>
                  <a:pt x="2832578" y="570640"/>
                </a:cubicBezTo>
                <a:cubicBezTo>
                  <a:pt x="3106440" y="385010"/>
                  <a:pt x="3501763" y="223443"/>
                  <a:pt x="3856981" y="137503"/>
                </a:cubicBezTo>
                <a:cubicBezTo>
                  <a:pt x="4212199" y="51563"/>
                  <a:pt x="4533041" y="77918"/>
                  <a:pt x="4963886" y="55001"/>
                </a:cubicBezTo>
                <a:cubicBezTo>
                  <a:pt x="5394731" y="32084"/>
                  <a:pt x="6442051" y="0"/>
                  <a:pt x="6442051" y="0"/>
                </a:cubicBezTo>
                <a:lnTo>
                  <a:pt x="6442051" y="0"/>
                </a:lnTo>
                <a:lnTo>
                  <a:pt x="644205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46DB353-17C4-4E04-A920-80DA56971820}"/>
              </a:ext>
            </a:extLst>
          </p:cNvPr>
          <p:cNvSpPr/>
          <p:nvPr/>
        </p:nvSpPr>
        <p:spPr>
          <a:xfrm>
            <a:off x="2997582" y="1883802"/>
            <a:ext cx="5548277" cy="3341341"/>
          </a:xfrm>
          <a:custGeom>
            <a:avLst/>
            <a:gdLst>
              <a:gd name="connsiteX0" fmla="*/ 0 w 5548277"/>
              <a:gd name="connsiteY0" fmla="*/ 3341341 h 3341341"/>
              <a:gd name="connsiteX1" fmla="*/ 935026 w 5548277"/>
              <a:gd name="connsiteY1" fmla="*/ 3231338 h 3341341"/>
              <a:gd name="connsiteX2" fmla="*/ 1588168 w 5548277"/>
              <a:gd name="connsiteY2" fmla="*/ 3183212 h 3341341"/>
              <a:gd name="connsiteX3" fmla="*/ 2172559 w 5548277"/>
              <a:gd name="connsiteY3" fmla="*/ 2880703 h 3341341"/>
              <a:gd name="connsiteX4" fmla="*/ 2756950 w 5548277"/>
              <a:gd name="connsiteY4" fmla="*/ 2310063 h 3341341"/>
              <a:gd name="connsiteX5" fmla="*/ 3575098 w 5548277"/>
              <a:gd name="connsiteY5" fmla="*/ 1223783 h 3341341"/>
              <a:gd name="connsiteX6" fmla="*/ 4070111 w 5548277"/>
              <a:gd name="connsiteY6" fmla="*/ 632517 h 3341341"/>
              <a:gd name="connsiteX7" fmla="*/ 4805756 w 5548277"/>
              <a:gd name="connsiteY7" fmla="*/ 213130 h 3341341"/>
              <a:gd name="connsiteX8" fmla="*/ 5548277 w 5548277"/>
              <a:gd name="connsiteY8" fmla="*/ 0 h 3341341"/>
              <a:gd name="connsiteX9" fmla="*/ 5548277 w 5548277"/>
              <a:gd name="connsiteY9" fmla="*/ 0 h 33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8277" h="3341341">
                <a:moveTo>
                  <a:pt x="0" y="3341341"/>
                </a:moveTo>
                <a:lnTo>
                  <a:pt x="935026" y="3231338"/>
                </a:lnTo>
                <a:cubicBezTo>
                  <a:pt x="1199721" y="3204983"/>
                  <a:pt x="1381913" y="3241651"/>
                  <a:pt x="1588168" y="3183212"/>
                </a:cubicBezTo>
                <a:cubicBezTo>
                  <a:pt x="1794423" y="3124773"/>
                  <a:pt x="1977762" y="3026228"/>
                  <a:pt x="2172559" y="2880703"/>
                </a:cubicBezTo>
                <a:cubicBezTo>
                  <a:pt x="2367356" y="2735178"/>
                  <a:pt x="2523194" y="2586216"/>
                  <a:pt x="2756950" y="2310063"/>
                </a:cubicBezTo>
                <a:cubicBezTo>
                  <a:pt x="2990706" y="2033910"/>
                  <a:pt x="3356238" y="1503374"/>
                  <a:pt x="3575098" y="1223783"/>
                </a:cubicBezTo>
                <a:cubicBezTo>
                  <a:pt x="3793958" y="944192"/>
                  <a:pt x="3865001" y="800959"/>
                  <a:pt x="4070111" y="632517"/>
                </a:cubicBezTo>
                <a:cubicBezTo>
                  <a:pt x="4275221" y="464075"/>
                  <a:pt x="4559395" y="318549"/>
                  <a:pt x="4805756" y="213130"/>
                </a:cubicBezTo>
                <a:cubicBezTo>
                  <a:pt x="5052117" y="107711"/>
                  <a:pt x="5548277" y="0"/>
                  <a:pt x="5548277" y="0"/>
                </a:cubicBezTo>
                <a:lnTo>
                  <a:pt x="5548277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4F9BBD-22E8-4101-9756-F2788DE03A9D}"/>
              </a:ext>
            </a:extLst>
          </p:cNvPr>
          <p:cNvSpPr/>
          <p:nvPr/>
        </p:nvSpPr>
        <p:spPr>
          <a:xfrm>
            <a:off x="4200740" y="1883519"/>
            <a:ext cx="4929510" cy="3397125"/>
          </a:xfrm>
          <a:custGeom>
            <a:avLst/>
            <a:gdLst>
              <a:gd name="connsiteX0" fmla="*/ 0 w 4929510"/>
              <a:gd name="connsiteY0" fmla="*/ 3396625 h 3397125"/>
              <a:gd name="connsiteX1" fmla="*/ 673768 w 4929510"/>
              <a:gd name="connsiteY1" fmla="*/ 3376000 h 3397125"/>
              <a:gd name="connsiteX2" fmla="*/ 1038153 w 4929510"/>
              <a:gd name="connsiteY2" fmla="*/ 3259122 h 3397125"/>
              <a:gd name="connsiteX3" fmla="*/ 1292535 w 4929510"/>
              <a:gd name="connsiteY3" fmla="*/ 3128493 h 3397125"/>
              <a:gd name="connsiteX4" fmla="*/ 1870051 w 4929510"/>
              <a:gd name="connsiteY4" fmla="*/ 2420349 h 3397125"/>
              <a:gd name="connsiteX5" fmla="*/ 2715699 w 4929510"/>
              <a:gd name="connsiteY5" fmla="*/ 1127813 h 3397125"/>
              <a:gd name="connsiteX6" fmla="*/ 3217588 w 4929510"/>
              <a:gd name="connsiteY6" fmla="*/ 598424 h 3397125"/>
              <a:gd name="connsiteX7" fmla="*/ 3815729 w 4929510"/>
              <a:gd name="connsiteY7" fmla="*/ 240914 h 3397125"/>
              <a:gd name="connsiteX8" fmla="*/ 4668252 w 4929510"/>
              <a:gd name="connsiteY8" fmla="*/ 34658 h 3397125"/>
              <a:gd name="connsiteX9" fmla="*/ 4929510 w 4929510"/>
              <a:gd name="connsiteY9" fmla="*/ 283 h 3397125"/>
              <a:gd name="connsiteX10" fmla="*/ 4929510 w 4929510"/>
              <a:gd name="connsiteY10" fmla="*/ 283 h 3397125"/>
              <a:gd name="connsiteX11" fmla="*/ 4929510 w 4929510"/>
              <a:gd name="connsiteY11" fmla="*/ 283 h 3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29510" h="3397125">
                <a:moveTo>
                  <a:pt x="0" y="3396625"/>
                </a:moveTo>
                <a:cubicBezTo>
                  <a:pt x="250371" y="3397771"/>
                  <a:pt x="500743" y="3398917"/>
                  <a:pt x="673768" y="3376000"/>
                </a:cubicBezTo>
                <a:cubicBezTo>
                  <a:pt x="846793" y="3353083"/>
                  <a:pt x="935025" y="3300373"/>
                  <a:pt x="1038153" y="3259122"/>
                </a:cubicBezTo>
                <a:cubicBezTo>
                  <a:pt x="1141281" y="3217871"/>
                  <a:pt x="1153885" y="3268288"/>
                  <a:pt x="1292535" y="3128493"/>
                </a:cubicBezTo>
                <a:cubicBezTo>
                  <a:pt x="1431185" y="2988698"/>
                  <a:pt x="1632857" y="2753796"/>
                  <a:pt x="1870051" y="2420349"/>
                </a:cubicBezTo>
                <a:cubicBezTo>
                  <a:pt x="2107245" y="2086902"/>
                  <a:pt x="2491110" y="1431467"/>
                  <a:pt x="2715699" y="1127813"/>
                </a:cubicBezTo>
                <a:cubicBezTo>
                  <a:pt x="2940289" y="824159"/>
                  <a:pt x="3034250" y="746240"/>
                  <a:pt x="3217588" y="598424"/>
                </a:cubicBezTo>
                <a:cubicBezTo>
                  <a:pt x="3400926" y="450608"/>
                  <a:pt x="3573952" y="334875"/>
                  <a:pt x="3815729" y="240914"/>
                </a:cubicBezTo>
                <a:cubicBezTo>
                  <a:pt x="4057506" y="146953"/>
                  <a:pt x="4482622" y="74763"/>
                  <a:pt x="4668252" y="34658"/>
                </a:cubicBezTo>
                <a:cubicBezTo>
                  <a:pt x="4853882" y="-5447"/>
                  <a:pt x="4929510" y="283"/>
                  <a:pt x="4929510" y="283"/>
                </a:cubicBezTo>
                <a:lnTo>
                  <a:pt x="4929510" y="283"/>
                </a:lnTo>
                <a:lnTo>
                  <a:pt x="4929510" y="283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2076A01-7BB3-415F-8EE2-859EFB69B064}"/>
              </a:ext>
            </a:extLst>
          </p:cNvPr>
          <p:cNvSpPr/>
          <p:nvPr/>
        </p:nvSpPr>
        <p:spPr>
          <a:xfrm>
            <a:off x="5232018" y="1890677"/>
            <a:ext cx="4083862" cy="3396343"/>
          </a:xfrm>
          <a:custGeom>
            <a:avLst/>
            <a:gdLst>
              <a:gd name="connsiteX0" fmla="*/ 0 w 4083862"/>
              <a:gd name="connsiteY0" fmla="*/ 3396343 h 3396343"/>
              <a:gd name="connsiteX1" fmla="*/ 735645 w 4083862"/>
              <a:gd name="connsiteY1" fmla="*/ 3190087 h 3396343"/>
              <a:gd name="connsiteX2" fmla="*/ 1141281 w 4083862"/>
              <a:gd name="connsiteY2" fmla="*/ 3018207 h 3396343"/>
              <a:gd name="connsiteX3" fmla="*/ 1505666 w 4083862"/>
              <a:gd name="connsiteY3" fmla="*/ 2701949 h 3396343"/>
              <a:gd name="connsiteX4" fmla="*/ 1876926 w 4083862"/>
              <a:gd name="connsiteY4" fmla="*/ 2316938 h 3396343"/>
              <a:gd name="connsiteX5" fmla="*/ 2756950 w 4083862"/>
              <a:gd name="connsiteY5" fmla="*/ 1031278 h 3396343"/>
              <a:gd name="connsiteX6" fmla="*/ 3341341 w 4083862"/>
              <a:gd name="connsiteY6" fmla="*/ 419386 h 3396343"/>
              <a:gd name="connsiteX7" fmla="*/ 4083862 w 4083862"/>
              <a:gd name="connsiteY7" fmla="*/ 0 h 3396343"/>
              <a:gd name="connsiteX8" fmla="*/ 4083862 w 4083862"/>
              <a:gd name="connsiteY8" fmla="*/ 0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3862" h="3396343">
                <a:moveTo>
                  <a:pt x="0" y="3396343"/>
                </a:moveTo>
                <a:cubicBezTo>
                  <a:pt x="272716" y="3324726"/>
                  <a:pt x="545432" y="3253110"/>
                  <a:pt x="735645" y="3190087"/>
                </a:cubicBezTo>
                <a:cubicBezTo>
                  <a:pt x="925858" y="3127064"/>
                  <a:pt x="1012944" y="3099563"/>
                  <a:pt x="1141281" y="3018207"/>
                </a:cubicBezTo>
                <a:cubicBezTo>
                  <a:pt x="1269618" y="2936851"/>
                  <a:pt x="1383059" y="2818827"/>
                  <a:pt x="1505666" y="2701949"/>
                </a:cubicBezTo>
                <a:cubicBezTo>
                  <a:pt x="1628274" y="2585071"/>
                  <a:pt x="1668379" y="2595383"/>
                  <a:pt x="1876926" y="2316938"/>
                </a:cubicBezTo>
                <a:cubicBezTo>
                  <a:pt x="2085473" y="2038493"/>
                  <a:pt x="2512881" y="1347537"/>
                  <a:pt x="2756950" y="1031278"/>
                </a:cubicBezTo>
                <a:cubicBezTo>
                  <a:pt x="3001019" y="715019"/>
                  <a:pt x="3120189" y="591266"/>
                  <a:pt x="3341341" y="419386"/>
                </a:cubicBezTo>
                <a:cubicBezTo>
                  <a:pt x="3562493" y="247506"/>
                  <a:pt x="4083862" y="0"/>
                  <a:pt x="4083862" y="0"/>
                </a:cubicBezTo>
                <a:lnTo>
                  <a:pt x="4083862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63D8F54-FE31-4B7E-BDD2-BA09FB76ED42}"/>
              </a:ext>
            </a:extLst>
          </p:cNvPr>
          <p:cNvSpPr/>
          <p:nvPr/>
        </p:nvSpPr>
        <p:spPr>
          <a:xfrm>
            <a:off x="5369522" y="2131308"/>
            <a:ext cx="4145738" cy="3169462"/>
          </a:xfrm>
          <a:custGeom>
            <a:avLst/>
            <a:gdLst>
              <a:gd name="connsiteX0" fmla="*/ 0 w 4145738"/>
              <a:gd name="connsiteY0" fmla="*/ 3169462 h 3169462"/>
              <a:gd name="connsiteX1" fmla="*/ 935025 w 4145738"/>
              <a:gd name="connsiteY1" fmla="*/ 3128211 h 3169462"/>
              <a:gd name="connsiteX2" fmla="*/ 1223783 w 4145738"/>
              <a:gd name="connsiteY2" fmla="*/ 3018208 h 3169462"/>
              <a:gd name="connsiteX3" fmla="*/ 1457540 w 4145738"/>
              <a:gd name="connsiteY3" fmla="*/ 2853203 h 3169462"/>
              <a:gd name="connsiteX4" fmla="*/ 2048806 w 4145738"/>
              <a:gd name="connsiteY4" fmla="*/ 2131309 h 3169462"/>
              <a:gd name="connsiteX5" fmla="*/ 2605696 w 4145738"/>
              <a:gd name="connsiteY5" fmla="*/ 1340662 h 3169462"/>
              <a:gd name="connsiteX6" fmla="*/ 3396343 w 4145738"/>
              <a:gd name="connsiteY6" fmla="*/ 501889 h 3169462"/>
              <a:gd name="connsiteX7" fmla="*/ 3815729 w 4145738"/>
              <a:gd name="connsiteY7" fmla="*/ 158130 h 3169462"/>
              <a:gd name="connsiteX8" fmla="*/ 4145738 w 4145738"/>
              <a:gd name="connsiteY8" fmla="*/ 0 h 3169462"/>
              <a:gd name="connsiteX9" fmla="*/ 4145738 w 4145738"/>
              <a:gd name="connsiteY9" fmla="*/ 0 h 3169462"/>
              <a:gd name="connsiteX10" fmla="*/ 4131988 w 4145738"/>
              <a:gd name="connsiteY10" fmla="*/ 0 h 316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5738" h="3169462">
                <a:moveTo>
                  <a:pt x="0" y="3169462"/>
                </a:moveTo>
                <a:cubicBezTo>
                  <a:pt x="365530" y="3161441"/>
                  <a:pt x="731061" y="3153420"/>
                  <a:pt x="935025" y="3128211"/>
                </a:cubicBezTo>
                <a:cubicBezTo>
                  <a:pt x="1138989" y="3103002"/>
                  <a:pt x="1136697" y="3064043"/>
                  <a:pt x="1223783" y="3018208"/>
                </a:cubicBezTo>
                <a:cubicBezTo>
                  <a:pt x="1310869" y="2972373"/>
                  <a:pt x="1320036" y="3001019"/>
                  <a:pt x="1457540" y="2853203"/>
                </a:cubicBezTo>
                <a:cubicBezTo>
                  <a:pt x="1595044" y="2705387"/>
                  <a:pt x="1857447" y="2383399"/>
                  <a:pt x="2048806" y="2131309"/>
                </a:cubicBezTo>
                <a:cubicBezTo>
                  <a:pt x="2240165" y="1879219"/>
                  <a:pt x="2381107" y="1612232"/>
                  <a:pt x="2605696" y="1340662"/>
                </a:cubicBezTo>
                <a:cubicBezTo>
                  <a:pt x="2830285" y="1069092"/>
                  <a:pt x="3194671" y="698978"/>
                  <a:pt x="3396343" y="501889"/>
                </a:cubicBezTo>
                <a:cubicBezTo>
                  <a:pt x="3598015" y="304800"/>
                  <a:pt x="3690830" y="241778"/>
                  <a:pt x="3815729" y="158130"/>
                </a:cubicBezTo>
                <a:cubicBezTo>
                  <a:pt x="3940628" y="74482"/>
                  <a:pt x="4145738" y="0"/>
                  <a:pt x="4145738" y="0"/>
                </a:cubicBezTo>
                <a:lnTo>
                  <a:pt x="4145738" y="0"/>
                </a:lnTo>
                <a:lnTo>
                  <a:pt x="4131988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0FA5EC-120B-41ED-9215-4979296CF6A7}"/>
              </a:ext>
            </a:extLst>
          </p:cNvPr>
          <p:cNvSpPr/>
          <p:nvPr/>
        </p:nvSpPr>
        <p:spPr>
          <a:xfrm>
            <a:off x="6565804" y="2438400"/>
            <a:ext cx="3086951" cy="2817427"/>
          </a:xfrm>
          <a:custGeom>
            <a:avLst/>
            <a:gdLst>
              <a:gd name="connsiteX0" fmla="*/ 0 w 2894454"/>
              <a:gd name="connsiteY0" fmla="*/ 2461318 h 2463609"/>
              <a:gd name="connsiteX1" fmla="*/ 646267 w 2894454"/>
              <a:gd name="connsiteY1" fmla="*/ 2440692 h 2463609"/>
              <a:gd name="connsiteX2" fmla="*/ 1127530 w 2894454"/>
              <a:gd name="connsiteY2" fmla="*/ 2296313 h 2463609"/>
              <a:gd name="connsiteX3" fmla="*/ 1340661 w 2894454"/>
              <a:gd name="connsiteY3" fmla="*/ 2145059 h 2463609"/>
              <a:gd name="connsiteX4" fmla="*/ 1856300 w 2894454"/>
              <a:gd name="connsiteY4" fmla="*/ 1443790 h 2463609"/>
              <a:gd name="connsiteX5" fmla="*/ 2894454 w 2894454"/>
              <a:gd name="connsiteY5" fmla="*/ 0 h 24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4454" h="2463609">
                <a:moveTo>
                  <a:pt x="0" y="2461318"/>
                </a:moveTo>
                <a:cubicBezTo>
                  <a:pt x="229172" y="2464755"/>
                  <a:pt x="458345" y="2468193"/>
                  <a:pt x="646267" y="2440692"/>
                </a:cubicBezTo>
                <a:cubicBezTo>
                  <a:pt x="834189" y="2413191"/>
                  <a:pt x="1011798" y="2345585"/>
                  <a:pt x="1127530" y="2296313"/>
                </a:cubicBezTo>
                <a:cubicBezTo>
                  <a:pt x="1243262" y="2247041"/>
                  <a:pt x="1219199" y="2287146"/>
                  <a:pt x="1340661" y="2145059"/>
                </a:cubicBezTo>
                <a:cubicBezTo>
                  <a:pt x="1462123" y="2002972"/>
                  <a:pt x="1597334" y="1801300"/>
                  <a:pt x="1856300" y="1443790"/>
                </a:cubicBezTo>
                <a:cubicBezTo>
                  <a:pt x="2115266" y="1086280"/>
                  <a:pt x="2504860" y="543140"/>
                  <a:pt x="2894454" y="0"/>
                </a:cubicBezTo>
              </a:path>
            </a:pathLst>
          </a:custGeom>
          <a:noFill/>
          <a:ln w="38100">
            <a:solidFill>
              <a:srgbClr val="854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358CFC-AF04-4051-A7C7-05A77288D2AF}"/>
              </a:ext>
            </a:extLst>
          </p:cNvPr>
          <p:cNvCxnSpPr/>
          <p:nvPr/>
        </p:nvCxnSpPr>
        <p:spPr>
          <a:xfrm>
            <a:off x="6565805" y="18150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8CF5AE-C6A5-4BE2-9C10-AFCC3876EB4D}"/>
              </a:ext>
            </a:extLst>
          </p:cNvPr>
          <p:cNvCxnSpPr/>
          <p:nvPr/>
        </p:nvCxnSpPr>
        <p:spPr>
          <a:xfrm>
            <a:off x="6565805" y="1845734"/>
            <a:ext cx="0" cy="365441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7C1103-15D8-461F-93E9-B9B108145C17}"/>
              </a:ext>
            </a:extLst>
          </p:cNvPr>
          <p:cNvCxnSpPr/>
          <p:nvPr/>
        </p:nvCxnSpPr>
        <p:spPr>
          <a:xfrm>
            <a:off x="7768962" y="1815050"/>
            <a:ext cx="0" cy="371260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428C7BF-1DA8-4C15-B254-61222BC14F48}"/>
              </a:ext>
            </a:extLst>
          </p:cNvPr>
          <p:cNvCxnSpPr>
            <a:cxnSpLocks/>
          </p:cNvCxnSpPr>
          <p:nvPr/>
        </p:nvCxnSpPr>
        <p:spPr>
          <a:xfrm>
            <a:off x="2676739" y="2083182"/>
            <a:ext cx="6976025" cy="3203838"/>
          </a:xfrm>
          <a:prstGeom prst="bentConnector3">
            <a:avLst>
              <a:gd name="adj1" fmla="val 548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4885C4-F68B-4E11-8982-40A8B95F8677}"/>
              </a:ext>
            </a:extLst>
          </p:cNvPr>
          <p:cNvSpPr txBox="1"/>
          <p:nvPr/>
        </p:nvSpPr>
        <p:spPr>
          <a:xfrm>
            <a:off x="2676739" y="533151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Normal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0EDB07-531F-4573-8986-56075048BB7B}"/>
              </a:ext>
            </a:extLst>
          </p:cNvPr>
          <p:cNvSpPr txBox="1"/>
          <p:nvPr/>
        </p:nvSpPr>
        <p:spPr>
          <a:xfrm>
            <a:off x="4794439" y="5386299"/>
            <a:ext cx="113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Preclinical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998F4C-0C92-4FF7-A0E3-E3BF82F1D0FC}"/>
              </a:ext>
            </a:extLst>
          </p:cNvPr>
          <p:cNvSpPr txBox="1"/>
          <p:nvPr/>
        </p:nvSpPr>
        <p:spPr>
          <a:xfrm>
            <a:off x="6755501" y="538629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MCI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D60772-50FE-4C5F-B91B-1CBBBFB62F1F}"/>
              </a:ext>
            </a:extLst>
          </p:cNvPr>
          <p:cNvSpPr txBox="1"/>
          <p:nvPr/>
        </p:nvSpPr>
        <p:spPr>
          <a:xfrm>
            <a:off x="8298727" y="5362647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Dementia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651" y="6544321"/>
            <a:ext cx="819634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Jack CR Jr,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Knopman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DS,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Jagust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WJ, Shaw LM,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Aisen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PS, Weiner MW, et al. Hypothetical model of dynamic biomarkers of the Alzheimer's pathological cascade. Lancet Neurol. 2010; 9:119–28.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MRI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644" y="1846263"/>
            <a:ext cx="6095037" cy="4022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6712" y="654337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Gil D.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Rabinovici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, MD. Late-onset Alzheimer Disease. Continuum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Minneap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Minn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). February 2019; 25 (1 Dementia):14–33.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FDG-PET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290" r="1"/>
          <a:stretch/>
        </p:blipFill>
        <p:spPr>
          <a:xfrm>
            <a:off x="2177184" y="3738348"/>
            <a:ext cx="2439908" cy="2140149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6147"/>
          <a:stretch/>
        </p:blipFill>
        <p:spPr>
          <a:xfrm>
            <a:off x="2179324" y="1884918"/>
            <a:ext cx="2435629" cy="185343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395" y="1766641"/>
            <a:ext cx="5159197" cy="41118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00799" y="649636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Brown RK et al. Brain PET in Suspected Dementia: Patterns of Altered FDG Metabolism.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</a:rPr>
              <a:t>RadioGraphics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</a:rPr>
              <a:t> 2014; 34:684–701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39" y="5833066"/>
            <a:ext cx="1510665" cy="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3213</TotalTime>
  <Words>2131</Words>
  <Application>Microsoft Office PowerPoint</Application>
  <PresentationFormat>Widescreen</PresentationFormat>
  <Paragraphs>229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Fabriga Light</vt:lpstr>
      <vt:lpstr>Wingdings</vt:lpstr>
      <vt:lpstr>Retrospect</vt:lpstr>
      <vt:lpstr>Alzheimer’s Disease  &amp; Atypical Alzheimer’s Syndromes</vt:lpstr>
      <vt:lpstr> I have no relevant financial relationships to disclose.</vt:lpstr>
      <vt:lpstr>Outline</vt:lpstr>
      <vt:lpstr>Typical/amnestic AD</vt:lpstr>
      <vt:lpstr>Typical/amnestic AD</vt:lpstr>
      <vt:lpstr>Outline</vt:lpstr>
      <vt:lpstr>AD biomarkers</vt:lpstr>
      <vt:lpstr>Structural MRI</vt:lpstr>
      <vt:lpstr>FDG-PET</vt:lpstr>
      <vt:lpstr>Amyloid PET scan</vt:lpstr>
      <vt:lpstr>CSF</vt:lpstr>
      <vt:lpstr>Blood-based biomarkers</vt:lpstr>
      <vt:lpstr>Blood-based biomarkers</vt:lpstr>
      <vt:lpstr>Outline</vt:lpstr>
      <vt:lpstr>Atypical AD syndromes</vt:lpstr>
      <vt:lpstr>Logopenic variant of Primary Progressive Aphasia</vt:lpstr>
      <vt:lpstr>Logopenic variant of Primary Progressive Aphasia</vt:lpstr>
      <vt:lpstr>Posterior Cortical Atrophy</vt:lpstr>
      <vt:lpstr>Posterior Cortical Atrophy</vt:lpstr>
      <vt:lpstr>Posterior Cortical Atrophy</vt:lpstr>
      <vt:lpstr>Posterior Cortical Atrophy</vt:lpstr>
      <vt:lpstr>behavioral/dysexecutive AD</vt:lpstr>
      <vt:lpstr>behavioral/dysexecutive AD</vt:lpstr>
      <vt:lpstr>Corticobasal syndrome due to AD (CBS-AD)</vt:lpstr>
      <vt:lpstr>Corticobasal syndrome due to AD (CBS-AD)</vt:lpstr>
      <vt:lpstr>Outline</vt:lpstr>
      <vt:lpstr>Hippocampal sclerosis</vt:lpstr>
      <vt:lpstr>Limbic-predominant age-related TDP-43 encephalopathy (LATE)</vt:lpstr>
      <vt:lpstr>Argyrophilic grain disease</vt:lpstr>
      <vt:lpstr>Primary age-related tauopathy (PART)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Alzheimer’s disease and  atypical Alzheimer’s syndromes</dc:title>
  <dc:creator>Julayanont, Parunyou - SJHMC</dc:creator>
  <cp:lastModifiedBy>Julayanont, Parunyou - SJHMC</cp:lastModifiedBy>
  <cp:revision>123</cp:revision>
  <dcterms:created xsi:type="dcterms:W3CDTF">2019-08-24T23:37:24Z</dcterms:created>
  <dcterms:modified xsi:type="dcterms:W3CDTF">2024-01-22T23:24:28Z</dcterms:modified>
</cp:coreProperties>
</file>