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0" r:id="rId4"/>
    <p:sldId id="258" r:id="rId5"/>
    <p:sldId id="260" r:id="rId6"/>
    <p:sldId id="271" r:id="rId7"/>
    <p:sldId id="269" r:id="rId8"/>
    <p:sldId id="270" r:id="rId9"/>
    <p:sldId id="261" r:id="rId10"/>
    <p:sldId id="265" r:id="rId11"/>
    <p:sldId id="290" r:id="rId12"/>
    <p:sldId id="274" r:id="rId13"/>
    <p:sldId id="272" r:id="rId14"/>
    <p:sldId id="262" r:id="rId15"/>
    <p:sldId id="289" r:id="rId16"/>
    <p:sldId id="273" r:id="rId17"/>
    <p:sldId id="266" r:id="rId18"/>
    <p:sldId id="275" r:id="rId19"/>
    <p:sldId id="276" r:id="rId20"/>
    <p:sldId id="263" r:id="rId21"/>
    <p:sldId id="267" r:id="rId22"/>
    <p:sldId id="277" r:id="rId23"/>
    <p:sldId id="285" r:id="rId24"/>
    <p:sldId id="287" r:id="rId25"/>
    <p:sldId id="283" r:id="rId26"/>
    <p:sldId id="288" r:id="rId27"/>
    <p:sldId id="284" r:id="rId28"/>
    <p:sldId id="264" r:id="rId29"/>
    <p:sldId id="259" r:id="rId30"/>
    <p:sldId id="291" r:id="rId31"/>
    <p:sldId id="279" r:id="rId32"/>
    <p:sldId id="282"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80B96"/>
    <a:srgbClr val="00A4DE"/>
    <a:srgbClr val="261DE3"/>
    <a:srgbClr val="2119C9"/>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292CF-5CB2-4849-95B0-381B0C7FC821}" v="113" dt="2024-01-19T23:42:33.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Prevention trials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Preventive trials</c:v>
                </c:pt>
              </c:strCache>
            </c:strRef>
          </c:tx>
          <c:spPr>
            <a:solidFill>
              <a:schemeClr val="accent1"/>
            </a:solidFill>
            <a:ln>
              <a:noFill/>
            </a:ln>
            <a:effectLst/>
          </c:spPr>
          <c:invertIfNegative val="0"/>
          <c:cat>
            <c:strRef>
              <c:f>Sheet1!$A$2:$A$8</c:f>
              <c:strCache>
                <c:ptCount val="7"/>
                <c:pt idx="0">
                  <c:v>Pure AD</c:v>
                </c:pt>
                <c:pt idx="1">
                  <c:v>Any AD path</c:v>
                </c:pt>
                <c:pt idx="2">
                  <c:v>Vascular</c:v>
                </c:pt>
                <c:pt idx="3">
                  <c:v>No misfolded</c:v>
                </c:pt>
                <c:pt idx="4">
                  <c:v>&gt;1misfolded</c:v>
                </c:pt>
                <c:pt idx="5">
                  <c:v>TDP</c:v>
                </c:pt>
                <c:pt idx="6">
                  <c:v>LB</c:v>
                </c:pt>
              </c:strCache>
            </c:strRef>
          </c:cat>
          <c:val>
            <c:numRef>
              <c:f>Sheet1!$B$2:$B$8</c:f>
              <c:numCache>
                <c:formatCode>0%</c:formatCode>
                <c:ptCount val="7"/>
                <c:pt idx="0">
                  <c:v>0.25</c:v>
                </c:pt>
                <c:pt idx="1">
                  <c:v>0.35</c:v>
                </c:pt>
                <c:pt idx="2">
                  <c:v>0.42</c:v>
                </c:pt>
                <c:pt idx="3">
                  <c:v>0.5</c:v>
                </c:pt>
                <c:pt idx="4">
                  <c:v>0.15</c:v>
                </c:pt>
                <c:pt idx="5">
                  <c:v>0.15</c:v>
                </c:pt>
                <c:pt idx="6">
                  <c:v>0.15</c:v>
                </c:pt>
              </c:numCache>
            </c:numRef>
          </c:val>
          <c:extLst>
            <c:ext xmlns:c16="http://schemas.microsoft.com/office/drawing/2014/chart" uri="{C3380CC4-5D6E-409C-BE32-E72D297353CC}">
              <c16:uniqueId val="{00000000-4E66-4DF5-A940-806F6C5B32A6}"/>
            </c:ext>
          </c:extLst>
        </c:ser>
        <c:dLbls>
          <c:showLegendKey val="0"/>
          <c:showVal val="0"/>
          <c:showCatName val="0"/>
          <c:showSerName val="0"/>
          <c:showPercent val="0"/>
          <c:showBubbleSize val="0"/>
        </c:dLbls>
        <c:gapWidth val="219"/>
        <c:overlap val="-27"/>
        <c:axId val="707050159"/>
        <c:axId val="795703151"/>
      </c:barChart>
      <c:catAx>
        <c:axId val="7070501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95703151"/>
        <c:crosses val="autoZero"/>
        <c:auto val="1"/>
        <c:lblAlgn val="ctr"/>
        <c:lblOffset val="100"/>
        <c:noMultiLvlLbl val="0"/>
      </c:catAx>
      <c:valAx>
        <c:axId val="795703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070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DD0-0EF3-DB97-AC04-493AAEE4C6D8}"/>
              </a:ext>
            </a:extLst>
          </p:cNvPr>
          <p:cNvSpPr>
            <a:spLocks noGrp="1"/>
          </p:cNvSpPr>
          <p:nvPr>
            <p:ph type="ctrTitle"/>
          </p:nvPr>
        </p:nvSpPr>
        <p:spPr>
          <a:xfrm>
            <a:off x="1524000" y="184279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ED055-A526-5EFD-4800-FF7ABE3DC492}"/>
              </a:ext>
            </a:extLst>
          </p:cNvPr>
          <p:cNvSpPr>
            <a:spLocks noGrp="1"/>
          </p:cNvSpPr>
          <p:nvPr>
            <p:ph type="subTitle" idx="1"/>
          </p:nvPr>
        </p:nvSpPr>
        <p:spPr>
          <a:xfrm>
            <a:off x="1524000" y="43224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598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2A5F-8F78-229E-41B0-E5AA5D674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AC9DE-BBDC-A5F1-A42A-7DD988921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065BB-9B8B-F3BD-C240-AD7B6B85E425}"/>
              </a:ext>
            </a:extLst>
          </p:cNvPr>
          <p:cNvSpPr>
            <a:spLocks noGrp="1"/>
          </p:cNvSpPr>
          <p:nvPr>
            <p:ph type="dt" sz="half" idx="10"/>
          </p:nvPr>
        </p:nvSpPr>
        <p:spPr>
          <a:xfrm>
            <a:off x="838200" y="6356350"/>
            <a:ext cx="2743200" cy="365125"/>
          </a:xfrm>
          <a:prstGeom prst="rect">
            <a:avLst/>
          </a:prstGeom>
        </p:spPr>
        <p:txBody>
          <a:bodyPr/>
          <a:lstStyle/>
          <a:p>
            <a:fld id="{D7981C69-86E2-43CA-84EC-F395DFBC4F50}" type="datetimeFigureOut">
              <a:rPr lang="en-US" smtClean="0"/>
              <a:t>01/24/2024</a:t>
            </a:fld>
            <a:endParaRPr lang="en-US"/>
          </a:p>
        </p:txBody>
      </p:sp>
      <p:sp>
        <p:nvSpPr>
          <p:cNvPr id="5" name="Footer Placeholder 4">
            <a:extLst>
              <a:ext uri="{FF2B5EF4-FFF2-40B4-BE49-F238E27FC236}">
                <a16:creationId xmlns:a16="http://schemas.microsoft.com/office/drawing/2014/main" id="{DC8CAD4B-EFBA-6EEC-5C3C-A0C1B008F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7E6E45-D363-CB08-3FDA-02F3AF3D49E0}"/>
              </a:ext>
            </a:extLst>
          </p:cNvPr>
          <p:cNvSpPr>
            <a:spLocks noGrp="1"/>
          </p:cNvSpPr>
          <p:nvPr>
            <p:ph type="sldNum" sz="quarter" idx="12"/>
          </p:nvPr>
        </p:nvSpPr>
        <p:spPr>
          <a:xfrm>
            <a:off x="8610600" y="6356350"/>
            <a:ext cx="2743200" cy="365125"/>
          </a:xfrm>
          <a:prstGeom prst="rect">
            <a:avLst/>
          </a:prstGeom>
        </p:spPr>
        <p:txBody>
          <a:bodyPr/>
          <a:lstStyle/>
          <a:p>
            <a:fld id="{4CBA652B-2506-4BD4-9BA5-3D74EEDEE845}" type="slidenum">
              <a:rPr lang="en-US" smtClean="0"/>
              <a:t>‹#›</a:t>
            </a:fld>
            <a:endParaRPr lang="en-US"/>
          </a:p>
        </p:txBody>
      </p:sp>
    </p:spTree>
    <p:extLst>
      <p:ext uri="{BB962C8B-B14F-4D97-AF65-F5344CB8AC3E}">
        <p14:creationId xmlns:p14="http://schemas.microsoft.com/office/powerpoint/2010/main" val="277920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CAC65-79F1-AC24-0970-F088B5145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217CB-24C8-C925-949A-75AA2EA90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0D131-B348-21CC-C5E4-271E01D3BF0A}"/>
              </a:ext>
            </a:extLst>
          </p:cNvPr>
          <p:cNvSpPr>
            <a:spLocks noGrp="1"/>
          </p:cNvSpPr>
          <p:nvPr>
            <p:ph type="dt" sz="half" idx="10"/>
          </p:nvPr>
        </p:nvSpPr>
        <p:spPr>
          <a:xfrm>
            <a:off x="838200" y="6356350"/>
            <a:ext cx="2743200" cy="365125"/>
          </a:xfrm>
          <a:prstGeom prst="rect">
            <a:avLst/>
          </a:prstGeom>
        </p:spPr>
        <p:txBody>
          <a:bodyPr/>
          <a:lstStyle/>
          <a:p>
            <a:fld id="{D7981C69-86E2-43CA-84EC-F395DFBC4F50}" type="datetimeFigureOut">
              <a:rPr lang="en-US" smtClean="0"/>
              <a:t>01/24/2024</a:t>
            </a:fld>
            <a:endParaRPr lang="en-US"/>
          </a:p>
        </p:txBody>
      </p:sp>
      <p:sp>
        <p:nvSpPr>
          <p:cNvPr id="5" name="Footer Placeholder 4">
            <a:extLst>
              <a:ext uri="{FF2B5EF4-FFF2-40B4-BE49-F238E27FC236}">
                <a16:creationId xmlns:a16="http://schemas.microsoft.com/office/drawing/2014/main" id="{0C00F087-A8CA-0248-142C-7AFE78A43B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7A363-1048-726F-1A0F-249F3F8D6090}"/>
              </a:ext>
            </a:extLst>
          </p:cNvPr>
          <p:cNvSpPr>
            <a:spLocks noGrp="1"/>
          </p:cNvSpPr>
          <p:nvPr>
            <p:ph type="sldNum" sz="quarter" idx="12"/>
          </p:nvPr>
        </p:nvSpPr>
        <p:spPr>
          <a:xfrm>
            <a:off x="8610600" y="6356350"/>
            <a:ext cx="2743200" cy="365125"/>
          </a:xfrm>
          <a:prstGeom prst="rect">
            <a:avLst/>
          </a:prstGeom>
        </p:spPr>
        <p:txBody>
          <a:bodyPr/>
          <a:lstStyle/>
          <a:p>
            <a:fld id="{4CBA652B-2506-4BD4-9BA5-3D74EEDEE845}" type="slidenum">
              <a:rPr lang="en-US" smtClean="0"/>
              <a:t>‹#›</a:t>
            </a:fld>
            <a:endParaRPr lang="en-US"/>
          </a:p>
        </p:txBody>
      </p:sp>
    </p:spTree>
    <p:extLst>
      <p:ext uri="{BB962C8B-B14F-4D97-AF65-F5344CB8AC3E}">
        <p14:creationId xmlns:p14="http://schemas.microsoft.com/office/powerpoint/2010/main" val="425321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9243-B7E7-C2F6-76B9-A79523FF1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48CB6-4F00-E9D7-0374-A9EB3DB497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4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F9E7-A653-7C36-B8EF-2AED4C612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340EC-B9AA-ADE1-EFA8-C67528E91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777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5F00-BAB5-94EF-1721-49E86103D1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F903E-773C-9AFF-C238-CD637EBCB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DB657-EF2A-C710-B860-342564A45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69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E8E0-AF89-2F54-4784-753398D4E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C2AC0E-F4C4-5A30-8E51-C19C11585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24416-3A96-2F44-FD27-116D05673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9E217-3D7E-FFB7-1AC0-E32DB96EB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B03EF-385C-B3A4-EB64-6D553FE611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8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F79B-3958-A4FB-0785-5FC55DDE27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109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A2E79-52C9-9164-03D5-2694EFF22F49}"/>
              </a:ext>
            </a:extLst>
          </p:cNvPr>
          <p:cNvSpPr>
            <a:spLocks noGrp="1"/>
          </p:cNvSpPr>
          <p:nvPr>
            <p:ph type="dt" sz="half" idx="10"/>
          </p:nvPr>
        </p:nvSpPr>
        <p:spPr>
          <a:xfrm>
            <a:off x="838200" y="6356350"/>
            <a:ext cx="2743200" cy="365125"/>
          </a:xfrm>
          <a:prstGeom prst="rect">
            <a:avLst/>
          </a:prstGeom>
        </p:spPr>
        <p:txBody>
          <a:bodyPr/>
          <a:lstStyle/>
          <a:p>
            <a:fld id="{D7981C69-86E2-43CA-84EC-F395DFBC4F50}" type="datetimeFigureOut">
              <a:rPr lang="en-US" smtClean="0"/>
              <a:t>01/24/2024</a:t>
            </a:fld>
            <a:endParaRPr lang="en-US"/>
          </a:p>
        </p:txBody>
      </p:sp>
      <p:sp>
        <p:nvSpPr>
          <p:cNvPr id="3" name="Footer Placeholder 2">
            <a:extLst>
              <a:ext uri="{FF2B5EF4-FFF2-40B4-BE49-F238E27FC236}">
                <a16:creationId xmlns:a16="http://schemas.microsoft.com/office/drawing/2014/main" id="{54EFB9BE-8430-3813-99A0-F6BD853198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772AC8E-6B80-3480-474F-CB29E999E3E4}"/>
              </a:ext>
            </a:extLst>
          </p:cNvPr>
          <p:cNvSpPr>
            <a:spLocks noGrp="1"/>
          </p:cNvSpPr>
          <p:nvPr>
            <p:ph type="sldNum" sz="quarter" idx="12"/>
          </p:nvPr>
        </p:nvSpPr>
        <p:spPr>
          <a:xfrm>
            <a:off x="8610600" y="6356350"/>
            <a:ext cx="2743200" cy="365125"/>
          </a:xfrm>
          <a:prstGeom prst="rect">
            <a:avLst/>
          </a:prstGeom>
        </p:spPr>
        <p:txBody>
          <a:bodyPr/>
          <a:lstStyle/>
          <a:p>
            <a:fld id="{4CBA652B-2506-4BD4-9BA5-3D74EEDEE845}" type="slidenum">
              <a:rPr lang="en-US" smtClean="0"/>
              <a:t>‹#›</a:t>
            </a:fld>
            <a:endParaRPr lang="en-US"/>
          </a:p>
        </p:txBody>
      </p:sp>
    </p:spTree>
    <p:extLst>
      <p:ext uri="{BB962C8B-B14F-4D97-AF65-F5344CB8AC3E}">
        <p14:creationId xmlns:p14="http://schemas.microsoft.com/office/powerpoint/2010/main" val="31197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B101-8B4A-8586-0287-0EC62224F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D318B-03B9-B205-40B1-C745A98ED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EC601-4088-68D0-259E-9F77AFF2F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7751E-5A23-0C60-3B0B-278EA70FA7AE}"/>
              </a:ext>
            </a:extLst>
          </p:cNvPr>
          <p:cNvSpPr>
            <a:spLocks noGrp="1"/>
          </p:cNvSpPr>
          <p:nvPr>
            <p:ph type="dt" sz="half" idx="10"/>
          </p:nvPr>
        </p:nvSpPr>
        <p:spPr>
          <a:xfrm>
            <a:off x="838200" y="6356350"/>
            <a:ext cx="2743200" cy="365125"/>
          </a:xfrm>
          <a:prstGeom prst="rect">
            <a:avLst/>
          </a:prstGeom>
        </p:spPr>
        <p:txBody>
          <a:bodyPr/>
          <a:lstStyle/>
          <a:p>
            <a:fld id="{D7981C69-86E2-43CA-84EC-F395DFBC4F50}" type="datetimeFigureOut">
              <a:rPr lang="en-US" smtClean="0"/>
              <a:t>01/24/2024</a:t>
            </a:fld>
            <a:endParaRPr lang="en-US"/>
          </a:p>
        </p:txBody>
      </p:sp>
      <p:sp>
        <p:nvSpPr>
          <p:cNvPr id="6" name="Footer Placeholder 5">
            <a:extLst>
              <a:ext uri="{FF2B5EF4-FFF2-40B4-BE49-F238E27FC236}">
                <a16:creationId xmlns:a16="http://schemas.microsoft.com/office/drawing/2014/main" id="{80B327D4-C831-167C-69C8-B599298389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482DCF-1500-436A-4CF5-6A481130F828}"/>
              </a:ext>
            </a:extLst>
          </p:cNvPr>
          <p:cNvSpPr>
            <a:spLocks noGrp="1"/>
          </p:cNvSpPr>
          <p:nvPr>
            <p:ph type="sldNum" sz="quarter" idx="12"/>
          </p:nvPr>
        </p:nvSpPr>
        <p:spPr>
          <a:xfrm>
            <a:off x="8610600" y="6356350"/>
            <a:ext cx="2743200" cy="365125"/>
          </a:xfrm>
          <a:prstGeom prst="rect">
            <a:avLst/>
          </a:prstGeom>
        </p:spPr>
        <p:txBody>
          <a:bodyPr/>
          <a:lstStyle/>
          <a:p>
            <a:fld id="{4CBA652B-2506-4BD4-9BA5-3D74EEDEE845}" type="slidenum">
              <a:rPr lang="en-US" smtClean="0"/>
              <a:t>‹#›</a:t>
            </a:fld>
            <a:endParaRPr lang="en-US"/>
          </a:p>
        </p:txBody>
      </p:sp>
    </p:spTree>
    <p:extLst>
      <p:ext uri="{BB962C8B-B14F-4D97-AF65-F5344CB8AC3E}">
        <p14:creationId xmlns:p14="http://schemas.microsoft.com/office/powerpoint/2010/main" val="215829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AE8E-6CE9-6C44-286D-394300A6C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E54E38-E9EE-503F-F941-102B94352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9B3FAF-9633-ECFD-051C-D797D2BCD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29C83-4D1A-19A6-F4F2-D8008151F363}"/>
              </a:ext>
            </a:extLst>
          </p:cNvPr>
          <p:cNvSpPr>
            <a:spLocks noGrp="1"/>
          </p:cNvSpPr>
          <p:nvPr>
            <p:ph type="dt" sz="half" idx="10"/>
          </p:nvPr>
        </p:nvSpPr>
        <p:spPr>
          <a:xfrm>
            <a:off x="838200" y="6356350"/>
            <a:ext cx="2743200" cy="365125"/>
          </a:xfrm>
          <a:prstGeom prst="rect">
            <a:avLst/>
          </a:prstGeom>
        </p:spPr>
        <p:txBody>
          <a:bodyPr/>
          <a:lstStyle/>
          <a:p>
            <a:fld id="{D7981C69-86E2-43CA-84EC-F395DFBC4F50}" type="datetimeFigureOut">
              <a:rPr lang="en-US" smtClean="0"/>
              <a:t>01/24/2024</a:t>
            </a:fld>
            <a:endParaRPr lang="en-US"/>
          </a:p>
        </p:txBody>
      </p:sp>
      <p:sp>
        <p:nvSpPr>
          <p:cNvPr id="6" name="Footer Placeholder 5">
            <a:extLst>
              <a:ext uri="{FF2B5EF4-FFF2-40B4-BE49-F238E27FC236}">
                <a16:creationId xmlns:a16="http://schemas.microsoft.com/office/drawing/2014/main" id="{DE796710-402D-91C4-9DC7-3AD4FE1BCE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78D2DBE-EC56-3547-DF66-E3B948A72187}"/>
              </a:ext>
            </a:extLst>
          </p:cNvPr>
          <p:cNvSpPr>
            <a:spLocks noGrp="1"/>
          </p:cNvSpPr>
          <p:nvPr>
            <p:ph type="sldNum" sz="quarter" idx="12"/>
          </p:nvPr>
        </p:nvSpPr>
        <p:spPr>
          <a:xfrm>
            <a:off x="8610600" y="6356350"/>
            <a:ext cx="2743200" cy="365125"/>
          </a:xfrm>
          <a:prstGeom prst="rect">
            <a:avLst/>
          </a:prstGeom>
        </p:spPr>
        <p:txBody>
          <a:bodyPr/>
          <a:lstStyle/>
          <a:p>
            <a:fld id="{4CBA652B-2506-4BD4-9BA5-3D74EEDEE845}" type="slidenum">
              <a:rPr lang="en-US" smtClean="0"/>
              <a:t>‹#›</a:t>
            </a:fld>
            <a:endParaRPr lang="en-US"/>
          </a:p>
        </p:txBody>
      </p:sp>
    </p:spTree>
    <p:extLst>
      <p:ext uri="{BB962C8B-B14F-4D97-AF65-F5344CB8AC3E}">
        <p14:creationId xmlns:p14="http://schemas.microsoft.com/office/powerpoint/2010/main" val="147254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70C0"/>
            </a:gs>
            <a:gs pos="5000">
              <a:schemeClr val="bg1"/>
            </a:gs>
            <a:gs pos="98000">
              <a:srgbClr val="0070C0"/>
            </a:gs>
            <a:gs pos="86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EA53E9-CC87-247F-FC92-DE90E582AB27}"/>
              </a:ext>
            </a:extLst>
          </p:cNvPr>
          <p:cNvSpPr>
            <a:spLocks noGrp="1"/>
          </p:cNvSpPr>
          <p:nvPr>
            <p:ph type="title"/>
          </p:nvPr>
        </p:nvSpPr>
        <p:spPr>
          <a:xfrm>
            <a:off x="838200" y="365125"/>
            <a:ext cx="703319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B891D5-AB1D-A90B-E717-F58B4636CAD1}"/>
              </a:ext>
            </a:extLst>
          </p:cNvPr>
          <p:cNvSpPr>
            <a:spLocks noGrp="1"/>
          </p:cNvSpPr>
          <p:nvPr>
            <p:ph type="body" idx="1"/>
          </p:nvPr>
        </p:nvSpPr>
        <p:spPr>
          <a:xfrm>
            <a:off x="838200" y="1825624"/>
            <a:ext cx="10515600" cy="4667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BA2553E-77F9-6F0C-D6DB-7F8BB5C4B081}"/>
              </a:ext>
            </a:extLst>
          </p:cNvPr>
          <p:cNvCxnSpPr/>
          <p:nvPr userDrawn="1"/>
        </p:nvCxnSpPr>
        <p:spPr>
          <a:xfrm>
            <a:off x="838200" y="1764576"/>
            <a:ext cx="10515600" cy="0"/>
          </a:xfrm>
          <a:prstGeom prst="line">
            <a:avLst/>
          </a:prstGeom>
          <a:ln w="76200">
            <a:solidFill>
              <a:srgbClr val="00A4DE"/>
            </a:solidFill>
          </a:ln>
        </p:spPr>
        <p:style>
          <a:lnRef idx="1">
            <a:schemeClr val="accent1"/>
          </a:lnRef>
          <a:fillRef idx="0">
            <a:schemeClr val="accent1"/>
          </a:fillRef>
          <a:effectRef idx="0">
            <a:schemeClr val="accent1"/>
          </a:effectRef>
          <a:fontRef idx="minor">
            <a:schemeClr val="tx1"/>
          </a:fontRef>
        </p:style>
      </p:cxnSp>
      <p:pic>
        <p:nvPicPr>
          <p:cNvPr id="12" name="Picture 11" descr="A close-up of a sign&#10;&#10;Description automatically generated">
            <a:extLst>
              <a:ext uri="{FF2B5EF4-FFF2-40B4-BE49-F238E27FC236}">
                <a16:creationId xmlns:a16="http://schemas.microsoft.com/office/drawing/2014/main" id="{A92914B6-62ED-803F-ACB8-CF13BFCD966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871396" y="604125"/>
            <a:ext cx="3657895" cy="847561"/>
          </a:xfrm>
          <a:prstGeom prst="rect">
            <a:avLst/>
          </a:prstGeom>
        </p:spPr>
      </p:pic>
    </p:spTree>
    <p:extLst>
      <p:ext uri="{BB962C8B-B14F-4D97-AF65-F5344CB8AC3E}">
        <p14:creationId xmlns:p14="http://schemas.microsoft.com/office/powerpoint/2010/main" val="3556774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Ectoder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CCC9-6E63-85D3-7623-38447B238B9F}"/>
              </a:ext>
            </a:extLst>
          </p:cNvPr>
          <p:cNvSpPr>
            <a:spLocks noGrp="1"/>
          </p:cNvSpPr>
          <p:nvPr>
            <p:ph type="ctrTitle"/>
          </p:nvPr>
        </p:nvSpPr>
        <p:spPr>
          <a:xfrm>
            <a:off x="1524000" y="1842795"/>
            <a:ext cx="9144000" cy="1405230"/>
          </a:xfrm>
        </p:spPr>
        <p:txBody>
          <a:bodyPr/>
          <a:lstStyle/>
          <a:p>
            <a:r>
              <a:rPr lang="en-US" dirty="0"/>
              <a:t>Neurobiology of Aging</a:t>
            </a:r>
          </a:p>
        </p:txBody>
      </p:sp>
      <p:sp>
        <p:nvSpPr>
          <p:cNvPr id="3" name="Subtitle 2">
            <a:extLst>
              <a:ext uri="{FF2B5EF4-FFF2-40B4-BE49-F238E27FC236}">
                <a16:creationId xmlns:a16="http://schemas.microsoft.com/office/drawing/2014/main" id="{8925D8B6-132E-EA91-911F-9EF04889A6ED}"/>
              </a:ext>
            </a:extLst>
          </p:cNvPr>
          <p:cNvSpPr>
            <a:spLocks noGrp="1"/>
          </p:cNvSpPr>
          <p:nvPr>
            <p:ph type="subTitle" idx="1"/>
          </p:nvPr>
        </p:nvSpPr>
        <p:spPr>
          <a:xfrm>
            <a:off x="1524000" y="3686676"/>
            <a:ext cx="9144000" cy="1655762"/>
          </a:xfrm>
        </p:spPr>
        <p:txBody>
          <a:bodyPr>
            <a:normAutofit fontScale="77500" lnSpcReduction="20000"/>
          </a:bodyPr>
          <a:lstStyle/>
          <a:p>
            <a:r>
              <a:rPr lang="en-US" dirty="0"/>
              <a:t>Greg Jicha, M.D., Ph.D.</a:t>
            </a:r>
          </a:p>
          <a:p>
            <a:r>
              <a:rPr lang="en-US" dirty="0"/>
              <a:t>Robert T. &amp; Nyles Y. McCowan Endowed Chair in Alzheimer Research</a:t>
            </a:r>
          </a:p>
          <a:p>
            <a:r>
              <a:rPr lang="en-US" dirty="0"/>
              <a:t>Professor &amp; Vice Chair for Faculty Affairs in Neurology</a:t>
            </a:r>
          </a:p>
          <a:p>
            <a:r>
              <a:rPr lang="en-US" dirty="0"/>
              <a:t>Sanders-Brown Center on Aging</a:t>
            </a:r>
          </a:p>
          <a:p>
            <a:r>
              <a:rPr lang="en-US" dirty="0"/>
              <a:t>University of Kentucky College of Medicine</a:t>
            </a:r>
          </a:p>
        </p:txBody>
      </p:sp>
      <p:pic>
        <p:nvPicPr>
          <p:cNvPr id="6" name="Picture 5">
            <a:extLst>
              <a:ext uri="{FF2B5EF4-FFF2-40B4-BE49-F238E27FC236}">
                <a16:creationId xmlns:a16="http://schemas.microsoft.com/office/drawing/2014/main" id="{86AD236D-A36F-671E-CB25-5AFE0EB9A359}"/>
              </a:ext>
            </a:extLst>
          </p:cNvPr>
          <p:cNvPicPr>
            <a:picLocks noChangeAspect="1"/>
          </p:cNvPicPr>
          <p:nvPr/>
        </p:nvPicPr>
        <p:blipFill>
          <a:blip r:embed="rId2"/>
          <a:stretch>
            <a:fillRect/>
          </a:stretch>
        </p:blipFill>
        <p:spPr>
          <a:xfrm>
            <a:off x="847725" y="414521"/>
            <a:ext cx="4133850" cy="1240155"/>
          </a:xfrm>
          <a:prstGeom prst="rect">
            <a:avLst/>
          </a:prstGeom>
        </p:spPr>
      </p:pic>
    </p:spTree>
    <p:extLst>
      <p:ext uri="{BB962C8B-B14F-4D97-AF65-F5344CB8AC3E}">
        <p14:creationId xmlns:p14="http://schemas.microsoft.com/office/powerpoint/2010/main" val="222209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9746-35D8-D754-B861-57F2881BEC20}"/>
              </a:ext>
            </a:extLst>
          </p:cNvPr>
          <p:cNvSpPr>
            <a:spLocks noGrp="1"/>
          </p:cNvSpPr>
          <p:nvPr>
            <p:ph type="title"/>
          </p:nvPr>
        </p:nvSpPr>
        <p:spPr/>
        <p:txBody>
          <a:bodyPr>
            <a:normAutofit/>
          </a:bodyPr>
          <a:lstStyle/>
          <a:p>
            <a:r>
              <a:rPr lang="en-US" sz="3200" dirty="0"/>
              <a:t>Criteria for whether “aging mechanisms” specifically are linked with AD</a:t>
            </a:r>
          </a:p>
        </p:txBody>
      </p:sp>
      <p:sp>
        <p:nvSpPr>
          <p:cNvPr id="7" name="Content Placeholder 6">
            <a:extLst>
              <a:ext uri="{FF2B5EF4-FFF2-40B4-BE49-F238E27FC236}">
                <a16:creationId xmlns:a16="http://schemas.microsoft.com/office/drawing/2014/main" id="{6B4BFFA6-7F71-D45F-1EDC-458D75854E1B}"/>
              </a:ext>
            </a:extLst>
          </p:cNvPr>
          <p:cNvSpPr>
            <a:spLocks noGrp="1"/>
          </p:cNvSpPr>
          <p:nvPr>
            <p:ph idx="1"/>
          </p:nvPr>
        </p:nvSpPr>
        <p:spPr>
          <a:xfrm>
            <a:off x="835026" y="1826793"/>
            <a:ext cx="10515600" cy="4667249"/>
          </a:xfrm>
        </p:spPr>
        <p:txBody>
          <a:bodyPr/>
          <a:lstStyle/>
          <a:p>
            <a:endParaRPr lang="en-US" dirty="0"/>
          </a:p>
        </p:txBody>
      </p:sp>
      <p:pic>
        <p:nvPicPr>
          <p:cNvPr id="9" name="Picture 8">
            <a:extLst>
              <a:ext uri="{FF2B5EF4-FFF2-40B4-BE49-F238E27FC236}">
                <a16:creationId xmlns:a16="http://schemas.microsoft.com/office/drawing/2014/main" id="{94767EF8-F170-988D-F659-AA32F28B941E}"/>
              </a:ext>
            </a:extLst>
          </p:cNvPr>
          <p:cNvPicPr>
            <a:picLocks noChangeAspect="1"/>
          </p:cNvPicPr>
          <p:nvPr/>
        </p:nvPicPr>
        <p:blipFill>
          <a:blip r:embed="rId2"/>
          <a:stretch>
            <a:fillRect/>
          </a:stretch>
        </p:blipFill>
        <p:spPr>
          <a:xfrm>
            <a:off x="838201" y="1826793"/>
            <a:ext cx="10515600" cy="4293473"/>
          </a:xfrm>
          <a:prstGeom prst="rect">
            <a:avLst/>
          </a:prstGeom>
        </p:spPr>
      </p:pic>
      <p:sp>
        <p:nvSpPr>
          <p:cNvPr id="10" name="TextBox 9">
            <a:extLst>
              <a:ext uri="{FF2B5EF4-FFF2-40B4-BE49-F238E27FC236}">
                <a16:creationId xmlns:a16="http://schemas.microsoft.com/office/drawing/2014/main" id="{4164E1A9-BD29-70F8-D279-7B12A0BDCE92}"/>
              </a:ext>
            </a:extLst>
          </p:cNvPr>
          <p:cNvSpPr txBox="1"/>
          <p:nvPr/>
        </p:nvSpPr>
        <p:spPr>
          <a:xfrm>
            <a:off x="835026" y="6298515"/>
            <a:ext cx="7469219" cy="307777"/>
          </a:xfrm>
          <a:prstGeom prst="rect">
            <a:avLst/>
          </a:prstGeom>
          <a:noFill/>
        </p:spPr>
        <p:txBody>
          <a:bodyPr wrap="square" rtlCol="0">
            <a:spAutoFit/>
          </a:bodyPr>
          <a:lstStyle/>
          <a:p>
            <a:r>
              <a:rPr lang="en-US" sz="1400" dirty="0"/>
              <a:t>Nelson et al., Acta </a:t>
            </a:r>
            <a:r>
              <a:rPr lang="en-US" sz="1400" dirty="0" err="1"/>
              <a:t>Neuropathol</a:t>
            </a:r>
            <a:r>
              <a:rPr lang="en-US" sz="1400" dirty="0"/>
              <a:t>. 2011 May;121(5):571-87</a:t>
            </a:r>
          </a:p>
        </p:txBody>
      </p:sp>
    </p:spTree>
    <p:extLst>
      <p:ext uri="{BB962C8B-B14F-4D97-AF65-F5344CB8AC3E}">
        <p14:creationId xmlns:p14="http://schemas.microsoft.com/office/powerpoint/2010/main" val="279120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A767-9D5F-B3B8-48A0-99D49D7DD587}"/>
              </a:ext>
            </a:extLst>
          </p:cNvPr>
          <p:cNvSpPr>
            <a:spLocks noGrp="1"/>
          </p:cNvSpPr>
          <p:nvPr>
            <p:ph type="title"/>
          </p:nvPr>
        </p:nvSpPr>
        <p:spPr/>
        <p:txBody>
          <a:bodyPr/>
          <a:lstStyle/>
          <a:p>
            <a:r>
              <a:rPr lang="en-US" dirty="0"/>
              <a:t>Young vs. Old brain histology</a:t>
            </a:r>
          </a:p>
        </p:txBody>
      </p:sp>
      <p:sp>
        <p:nvSpPr>
          <p:cNvPr id="3" name="Content Placeholder 2">
            <a:extLst>
              <a:ext uri="{FF2B5EF4-FFF2-40B4-BE49-F238E27FC236}">
                <a16:creationId xmlns:a16="http://schemas.microsoft.com/office/drawing/2014/main" id="{7F84F890-6A62-298E-8012-0B5D36354A7E}"/>
              </a:ext>
            </a:extLst>
          </p:cNvPr>
          <p:cNvSpPr>
            <a:spLocks noGrp="1"/>
          </p:cNvSpPr>
          <p:nvPr>
            <p:ph idx="1"/>
          </p:nvPr>
        </p:nvSpPr>
        <p:spPr>
          <a:xfrm>
            <a:off x="838201" y="1825624"/>
            <a:ext cx="2268893" cy="3789741"/>
          </a:xfrm>
        </p:spPr>
        <p:txBody>
          <a:bodyPr>
            <a:noAutofit/>
          </a:bodyPr>
          <a:lstStyle/>
          <a:p>
            <a:pPr marL="0" indent="0">
              <a:buNone/>
            </a:pPr>
            <a:r>
              <a:rPr lang="en-US" sz="1600" dirty="0"/>
              <a:t>(A) Age related changes in the human hippocampus without protein inclusions, cells with apoptotic characteristics, or other abnormalities </a:t>
            </a:r>
          </a:p>
          <a:p>
            <a:pPr marL="0" indent="0">
              <a:buNone/>
            </a:pPr>
            <a:r>
              <a:rPr lang="en-US" sz="1600" dirty="0"/>
              <a:t>(B) Increased glial fibrillary acidic protein (GFAP) staining is seen in the elderly vs. the young brain. Values are mean ± SEM; Statistics were performed by unpaired t-test. Young (n = 7): 20–30 years old. Elder (n = 6): &gt;60 years old. Scale bar = 100 </a:t>
            </a:r>
            <a:r>
              <a:rPr lang="en-US" sz="1600" dirty="0" err="1"/>
              <a:t>μm</a:t>
            </a:r>
            <a:r>
              <a:rPr lang="en-US" sz="1600" dirty="0"/>
              <a:t>.</a:t>
            </a:r>
          </a:p>
        </p:txBody>
      </p:sp>
      <p:sp>
        <p:nvSpPr>
          <p:cNvPr id="5" name="TextBox 4">
            <a:extLst>
              <a:ext uri="{FF2B5EF4-FFF2-40B4-BE49-F238E27FC236}">
                <a16:creationId xmlns:a16="http://schemas.microsoft.com/office/drawing/2014/main" id="{CEB5A0E1-D489-77B2-C49A-C51C024DBBAF}"/>
              </a:ext>
            </a:extLst>
          </p:cNvPr>
          <p:cNvSpPr txBox="1"/>
          <p:nvPr/>
        </p:nvSpPr>
        <p:spPr>
          <a:xfrm>
            <a:off x="838200" y="6186196"/>
            <a:ext cx="10515600" cy="307777"/>
          </a:xfrm>
          <a:prstGeom prst="rect">
            <a:avLst/>
          </a:prstGeom>
          <a:noFill/>
        </p:spPr>
        <p:txBody>
          <a:bodyPr wrap="square" rtlCol="0">
            <a:spAutoFit/>
          </a:bodyPr>
          <a:lstStyle/>
          <a:p>
            <a:pPr algn="ctr"/>
            <a:r>
              <a:rPr lang="en-US" sz="1400" dirty="0" err="1"/>
              <a:t>Tsoukalas</a:t>
            </a:r>
            <a:r>
              <a:rPr lang="en-US" sz="1400" dirty="0"/>
              <a:t> et al., International Journal of Molecular Medicine. 48. 10.3892/ijmm.2021.5032. </a:t>
            </a:r>
          </a:p>
        </p:txBody>
      </p:sp>
      <p:pic>
        <p:nvPicPr>
          <p:cNvPr id="6" name="Picture 5">
            <a:extLst>
              <a:ext uri="{FF2B5EF4-FFF2-40B4-BE49-F238E27FC236}">
                <a16:creationId xmlns:a16="http://schemas.microsoft.com/office/drawing/2014/main" id="{0D1F3DCD-DD43-6F21-365A-187C0A860E2F}"/>
              </a:ext>
            </a:extLst>
          </p:cNvPr>
          <p:cNvPicPr>
            <a:picLocks noChangeAspect="1"/>
          </p:cNvPicPr>
          <p:nvPr/>
        </p:nvPicPr>
        <p:blipFill>
          <a:blip r:embed="rId2"/>
          <a:stretch>
            <a:fillRect/>
          </a:stretch>
        </p:blipFill>
        <p:spPr>
          <a:xfrm>
            <a:off x="3090244" y="1825623"/>
            <a:ext cx="8345976" cy="4061993"/>
          </a:xfrm>
          <a:prstGeom prst="rect">
            <a:avLst/>
          </a:prstGeom>
        </p:spPr>
      </p:pic>
    </p:spTree>
    <p:extLst>
      <p:ext uri="{BB962C8B-B14F-4D97-AF65-F5344CB8AC3E}">
        <p14:creationId xmlns:p14="http://schemas.microsoft.com/office/powerpoint/2010/main" val="277869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5FBF-310F-5B88-822B-5EB3292D88C7}"/>
              </a:ext>
            </a:extLst>
          </p:cNvPr>
          <p:cNvSpPr>
            <a:spLocks noGrp="1"/>
          </p:cNvSpPr>
          <p:nvPr>
            <p:ph type="title"/>
          </p:nvPr>
        </p:nvSpPr>
        <p:spPr/>
        <p:txBody>
          <a:bodyPr/>
          <a:lstStyle/>
          <a:p>
            <a:r>
              <a:rPr lang="en-US" dirty="0"/>
              <a:t>Neuronal &amp; synaptic losses with advanced aging?</a:t>
            </a:r>
          </a:p>
        </p:txBody>
      </p:sp>
      <p:sp>
        <p:nvSpPr>
          <p:cNvPr id="3" name="Content Placeholder 2">
            <a:extLst>
              <a:ext uri="{FF2B5EF4-FFF2-40B4-BE49-F238E27FC236}">
                <a16:creationId xmlns:a16="http://schemas.microsoft.com/office/drawing/2014/main" id="{4EDA4044-6F93-8722-B745-92013CE06C3E}"/>
              </a:ext>
            </a:extLst>
          </p:cNvPr>
          <p:cNvSpPr>
            <a:spLocks noGrp="1"/>
          </p:cNvSpPr>
          <p:nvPr>
            <p:ph idx="1"/>
          </p:nvPr>
        </p:nvSpPr>
        <p:spPr>
          <a:xfrm>
            <a:off x="838200" y="5337109"/>
            <a:ext cx="10515600" cy="1155764"/>
          </a:xfrm>
        </p:spPr>
        <p:txBody>
          <a:bodyPr>
            <a:normAutofit/>
          </a:bodyPr>
          <a:lstStyle/>
          <a:p>
            <a:r>
              <a:rPr lang="en-US" sz="2400" b="1" dirty="0"/>
              <a:t>Overall neuron number declines to a plateau with age</a:t>
            </a:r>
          </a:p>
          <a:p>
            <a:r>
              <a:rPr lang="en-US" sz="2400" b="1" dirty="0"/>
              <a:t>Minimal changes in synaptic density with age</a:t>
            </a:r>
          </a:p>
        </p:txBody>
      </p:sp>
      <p:pic>
        <p:nvPicPr>
          <p:cNvPr id="5" name="Picture 4">
            <a:extLst>
              <a:ext uri="{FF2B5EF4-FFF2-40B4-BE49-F238E27FC236}">
                <a16:creationId xmlns:a16="http://schemas.microsoft.com/office/drawing/2014/main" id="{32A36BE7-7C9E-19D8-2F83-4261B27BCC62}"/>
              </a:ext>
            </a:extLst>
          </p:cNvPr>
          <p:cNvPicPr>
            <a:picLocks noChangeAspect="1"/>
          </p:cNvPicPr>
          <p:nvPr/>
        </p:nvPicPr>
        <p:blipFill>
          <a:blip r:embed="rId2"/>
          <a:stretch>
            <a:fillRect/>
          </a:stretch>
        </p:blipFill>
        <p:spPr>
          <a:xfrm>
            <a:off x="856861" y="1844507"/>
            <a:ext cx="4916957" cy="3520595"/>
          </a:xfrm>
          <a:prstGeom prst="rect">
            <a:avLst/>
          </a:prstGeom>
          <a:ln>
            <a:solidFill>
              <a:schemeClr val="tx1"/>
            </a:solidFill>
          </a:ln>
        </p:spPr>
      </p:pic>
      <p:sp>
        <p:nvSpPr>
          <p:cNvPr id="6" name="TextBox 5">
            <a:extLst>
              <a:ext uri="{FF2B5EF4-FFF2-40B4-BE49-F238E27FC236}">
                <a16:creationId xmlns:a16="http://schemas.microsoft.com/office/drawing/2014/main" id="{ABDD649F-5EC6-E388-0E9D-4BD469C7D5E6}"/>
              </a:ext>
            </a:extLst>
          </p:cNvPr>
          <p:cNvSpPr txBox="1"/>
          <p:nvPr/>
        </p:nvSpPr>
        <p:spPr>
          <a:xfrm>
            <a:off x="856862" y="6279496"/>
            <a:ext cx="4475734" cy="307777"/>
          </a:xfrm>
          <a:prstGeom prst="rect">
            <a:avLst/>
          </a:prstGeom>
          <a:noFill/>
        </p:spPr>
        <p:txBody>
          <a:bodyPr wrap="square" rtlCol="0">
            <a:spAutoFit/>
          </a:bodyPr>
          <a:lstStyle/>
          <a:p>
            <a:r>
              <a:rPr lang="en-US" sz="1400" dirty="0" err="1"/>
              <a:t>Walloe</a:t>
            </a:r>
            <a:r>
              <a:rPr lang="en-US" sz="1400" dirty="0"/>
              <a:t> et al., Front. Hum. </a:t>
            </a:r>
            <a:r>
              <a:rPr lang="en-US" sz="1400" dirty="0" err="1"/>
              <a:t>Neurosci</a:t>
            </a:r>
            <a:r>
              <a:rPr lang="en-US" sz="1400" dirty="0"/>
              <a:t>., 15 July 2014</a:t>
            </a:r>
          </a:p>
        </p:txBody>
      </p:sp>
      <p:pic>
        <p:nvPicPr>
          <p:cNvPr id="8" name="Picture 7">
            <a:extLst>
              <a:ext uri="{FF2B5EF4-FFF2-40B4-BE49-F238E27FC236}">
                <a16:creationId xmlns:a16="http://schemas.microsoft.com/office/drawing/2014/main" id="{D3A52B6C-E69D-C7E3-508B-14610C58AEF6}"/>
              </a:ext>
            </a:extLst>
          </p:cNvPr>
          <p:cNvPicPr>
            <a:picLocks noChangeAspect="1"/>
          </p:cNvPicPr>
          <p:nvPr/>
        </p:nvPicPr>
        <p:blipFill rotWithShape="1">
          <a:blip r:embed="rId3"/>
          <a:srcRect r="50047"/>
          <a:stretch/>
        </p:blipFill>
        <p:spPr>
          <a:xfrm>
            <a:off x="5878287" y="1844507"/>
            <a:ext cx="5456852" cy="3520595"/>
          </a:xfrm>
          <a:prstGeom prst="rect">
            <a:avLst/>
          </a:prstGeom>
          <a:ln>
            <a:solidFill>
              <a:schemeClr val="tx1"/>
            </a:solidFill>
          </a:ln>
        </p:spPr>
      </p:pic>
      <p:sp>
        <p:nvSpPr>
          <p:cNvPr id="9" name="TextBox 8">
            <a:extLst>
              <a:ext uri="{FF2B5EF4-FFF2-40B4-BE49-F238E27FC236}">
                <a16:creationId xmlns:a16="http://schemas.microsoft.com/office/drawing/2014/main" id="{0E5E40A5-D4AC-2A93-02F1-763F26E818B9}"/>
              </a:ext>
            </a:extLst>
          </p:cNvPr>
          <p:cNvSpPr txBox="1"/>
          <p:nvPr/>
        </p:nvSpPr>
        <p:spPr>
          <a:xfrm>
            <a:off x="6616960" y="6279496"/>
            <a:ext cx="4475734" cy="307777"/>
          </a:xfrm>
          <a:prstGeom prst="rect">
            <a:avLst/>
          </a:prstGeom>
          <a:noFill/>
        </p:spPr>
        <p:txBody>
          <a:bodyPr wrap="square" rtlCol="0">
            <a:spAutoFit/>
          </a:bodyPr>
          <a:lstStyle/>
          <a:p>
            <a:r>
              <a:rPr lang="en-US" sz="1400" dirty="0" err="1"/>
              <a:t>Toyonagaet</a:t>
            </a:r>
            <a:r>
              <a:rPr lang="en-US" sz="1400" dirty="0"/>
              <a:t> al., </a:t>
            </a:r>
            <a:r>
              <a:rPr lang="en-US" sz="1400" dirty="0" err="1"/>
              <a:t>Eur</a:t>
            </a:r>
            <a:r>
              <a:rPr lang="en-US" sz="1400" dirty="0"/>
              <a:t> J </a:t>
            </a:r>
            <a:r>
              <a:rPr lang="en-US" sz="1400" dirty="0" err="1"/>
              <a:t>Nucl</a:t>
            </a:r>
            <a:r>
              <a:rPr lang="en-US" sz="1400" dirty="0"/>
              <a:t> Med Mol Imaging (2023)</a:t>
            </a:r>
          </a:p>
        </p:txBody>
      </p:sp>
    </p:spTree>
    <p:extLst>
      <p:ext uri="{BB962C8B-B14F-4D97-AF65-F5344CB8AC3E}">
        <p14:creationId xmlns:p14="http://schemas.microsoft.com/office/powerpoint/2010/main" val="394509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1CFB-0400-BF3C-BDFC-31D2FE8FD7BE}"/>
              </a:ext>
            </a:extLst>
          </p:cNvPr>
          <p:cNvSpPr>
            <a:spLocks noGrp="1"/>
          </p:cNvSpPr>
          <p:nvPr>
            <p:ph type="title"/>
          </p:nvPr>
        </p:nvSpPr>
        <p:spPr/>
        <p:txBody>
          <a:bodyPr/>
          <a:lstStyle/>
          <a:p>
            <a:r>
              <a:rPr lang="en-US" dirty="0"/>
              <a:t>Does aging cause AD: Progeria as an example</a:t>
            </a:r>
          </a:p>
        </p:txBody>
      </p:sp>
      <p:pic>
        <p:nvPicPr>
          <p:cNvPr id="4" name="Picture 3">
            <a:extLst>
              <a:ext uri="{FF2B5EF4-FFF2-40B4-BE49-F238E27FC236}">
                <a16:creationId xmlns:a16="http://schemas.microsoft.com/office/drawing/2014/main" id="{405C9B9D-F07B-2513-7A19-CB0BD3FA87CA}"/>
              </a:ext>
            </a:extLst>
          </p:cNvPr>
          <p:cNvPicPr>
            <a:picLocks noChangeAspect="1"/>
          </p:cNvPicPr>
          <p:nvPr/>
        </p:nvPicPr>
        <p:blipFill>
          <a:blip r:embed="rId2"/>
          <a:stretch>
            <a:fillRect/>
          </a:stretch>
        </p:blipFill>
        <p:spPr>
          <a:xfrm>
            <a:off x="835027" y="1876231"/>
            <a:ext cx="1609594" cy="1981038"/>
          </a:xfrm>
          <a:prstGeom prst="rect">
            <a:avLst/>
          </a:prstGeom>
        </p:spPr>
      </p:pic>
      <p:sp>
        <p:nvSpPr>
          <p:cNvPr id="5" name="TextBox 4">
            <a:extLst>
              <a:ext uri="{FF2B5EF4-FFF2-40B4-BE49-F238E27FC236}">
                <a16:creationId xmlns:a16="http://schemas.microsoft.com/office/drawing/2014/main" id="{DAEBF225-7F28-61DF-1CC5-F41875BA65A0}"/>
              </a:ext>
            </a:extLst>
          </p:cNvPr>
          <p:cNvSpPr txBox="1"/>
          <p:nvPr/>
        </p:nvSpPr>
        <p:spPr>
          <a:xfrm>
            <a:off x="835026" y="3858146"/>
            <a:ext cx="1609595" cy="523220"/>
          </a:xfrm>
          <a:prstGeom prst="rect">
            <a:avLst/>
          </a:prstGeom>
          <a:noFill/>
        </p:spPr>
        <p:txBody>
          <a:bodyPr wrap="square" rtlCol="0">
            <a:spAutoFit/>
          </a:bodyPr>
          <a:lstStyle/>
          <a:p>
            <a:pPr algn="ctr"/>
            <a:r>
              <a:rPr lang="en-US" sz="1400" b="1" dirty="0"/>
              <a:t>16 year-old with progeria</a:t>
            </a:r>
          </a:p>
        </p:txBody>
      </p:sp>
      <p:pic>
        <p:nvPicPr>
          <p:cNvPr id="9" name="Picture 8">
            <a:extLst>
              <a:ext uri="{FF2B5EF4-FFF2-40B4-BE49-F238E27FC236}">
                <a16:creationId xmlns:a16="http://schemas.microsoft.com/office/drawing/2014/main" id="{852764DB-B205-C62D-2321-1ACF113B2C3B}"/>
              </a:ext>
            </a:extLst>
          </p:cNvPr>
          <p:cNvPicPr>
            <a:picLocks noChangeAspect="1"/>
          </p:cNvPicPr>
          <p:nvPr/>
        </p:nvPicPr>
        <p:blipFill>
          <a:blip r:embed="rId3"/>
          <a:stretch>
            <a:fillRect/>
          </a:stretch>
        </p:blipFill>
        <p:spPr>
          <a:xfrm>
            <a:off x="2549090" y="1876231"/>
            <a:ext cx="7198143" cy="3096985"/>
          </a:xfrm>
          <a:prstGeom prst="rect">
            <a:avLst/>
          </a:prstGeom>
        </p:spPr>
      </p:pic>
      <p:pic>
        <p:nvPicPr>
          <p:cNvPr id="10" name="Picture 9">
            <a:extLst>
              <a:ext uri="{FF2B5EF4-FFF2-40B4-BE49-F238E27FC236}">
                <a16:creationId xmlns:a16="http://schemas.microsoft.com/office/drawing/2014/main" id="{8B7E6639-82D8-BC2B-4EB4-F7717FAE0D52}"/>
              </a:ext>
            </a:extLst>
          </p:cNvPr>
          <p:cNvPicPr>
            <a:picLocks noChangeAspect="1"/>
          </p:cNvPicPr>
          <p:nvPr/>
        </p:nvPicPr>
        <p:blipFill rotWithShape="1">
          <a:blip r:embed="rId4"/>
          <a:srcRect r="52746"/>
          <a:stretch/>
        </p:blipFill>
        <p:spPr>
          <a:xfrm>
            <a:off x="8998665" y="2866750"/>
            <a:ext cx="2358308" cy="2926358"/>
          </a:xfrm>
          <a:prstGeom prst="rect">
            <a:avLst/>
          </a:prstGeom>
        </p:spPr>
      </p:pic>
      <p:sp>
        <p:nvSpPr>
          <p:cNvPr id="11" name="TextBox 10">
            <a:extLst>
              <a:ext uri="{FF2B5EF4-FFF2-40B4-BE49-F238E27FC236}">
                <a16:creationId xmlns:a16="http://schemas.microsoft.com/office/drawing/2014/main" id="{F6E789EA-329E-2B82-D9A3-9861A8A081AE}"/>
              </a:ext>
            </a:extLst>
          </p:cNvPr>
          <p:cNvSpPr txBox="1"/>
          <p:nvPr/>
        </p:nvSpPr>
        <p:spPr>
          <a:xfrm>
            <a:off x="9060722" y="5859624"/>
            <a:ext cx="2435290" cy="523220"/>
          </a:xfrm>
          <a:prstGeom prst="rect">
            <a:avLst/>
          </a:prstGeom>
          <a:noFill/>
        </p:spPr>
        <p:txBody>
          <a:bodyPr wrap="square" rtlCol="0">
            <a:spAutoFit/>
          </a:bodyPr>
          <a:lstStyle/>
          <a:p>
            <a:r>
              <a:rPr lang="en-US" sz="1400" dirty="0" err="1"/>
              <a:t>Silvera</a:t>
            </a:r>
            <a:r>
              <a:rPr lang="en-US" sz="1400" dirty="0"/>
              <a:t> et al., Am J </a:t>
            </a:r>
            <a:r>
              <a:rPr lang="en-US" sz="1400" dirty="0" err="1"/>
              <a:t>Neurorad</a:t>
            </a:r>
            <a:r>
              <a:rPr lang="en-US" sz="1400" dirty="0"/>
              <a:t> May 2013, 34 (5) 1091-1097</a:t>
            </a:r>
          </a:p>
        </p:txBody>
      </p:sp>
      <p:sp>
        <p:nvSpPr>
          <p:cNvPr id="12" name="TextBox 11">
            <a:extLst>
              <a:ext uri="{FF2B5EF4-FFF2-40B4-BE49-F238E27FC236}">
                <a16:creationId xmlns:a16="http://schemas.microsoft.com/office/drawing/2014/main" id="{4A583D89-2B3A-6A3B-6048-39937FB7C3C6}"/>
              </a:ext>
            </a:extLst>
          </p:cNvPr>
          <p:cNvSpPr txBox="1"/>
          <p:nvPr/>
        </p:nvSpPr>
        <p:spPr>
          <a:xfrm>
            <a:off x="746449" y="4973216"/>
            <a:ext cx="8052318"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a:t>Tissue aging is not the same as a degenerative disease of aging!</a:t>
            </a:r>
          </a:p>
          <a:p>
            <a:pPr marL="285750" indent="-285750">
              <a:spcAft>
                <a:spcPts val="1200"/>
              </a:spcAft>
              <a:buFont typeface="Arial" panose="020B0604020202020204" pitchFamily="34" charset="0"/>
              <a:buChar char="•"/>
            </a:pPr>
            <a:r>
              <a:rPr lang="en-US" b="1" dirty="0"/>
              <a:t>The exception may be vascular disease as a cause of cognitive decline in both genetic and late-life sporadic aging</a:t>
            </a:r>
          </a:p>
        </p:txBody>
      </p:sp>
      <p:sp>
        <p:nvSpPr>
          <p:cNvPr id="13" name="TextBox 12">
            <a:extLst>
              <a:ext uri="{FF2B5EF4-FFF2-40B4-BE49-F238E27FC236}">
                <a16:creationId xmlns:a16="http://schemas.microsoft.com/office/drawing/2014/main" id="{6DCAEAC4-F627-9097-E6D6-DFEF2D52422C}"/>
              </a:ext>
            </a:extLst>
          </p:cNvPr>
          <p:cNvSpPr txBox="1"/>
          <p:nvPr/>
        </p:nvSpPr>
        <p:spPr>
          <a:xfrm>
            <a:off x="835026" y="6121234"/>
            <a:ext cx="7469219" cy="307777"/>
          </a:xfrm>
          <a:prstGeom prst="rect">
            <a:avLst/>
          </a:prstGeom>
          <a:noFill/>
        </p:spPr>
        <p:txBody>
          <a:bodyPr wrap="square" rtlCol="0">
            <a:spAutoFit/>
          </a:bodyPr>
          <a:lstStyle/>
          <a:p>
            <a:r>
              <a:rPr lang="en-US" sz="1400" dirty="0"/>
              <a:t>Nelson et al., Acta </a:t>
            </a:r>
            <a:r>
              <a:rPr lang="en-US" sz="1400" dirty="0" err="1"/>
              <a:t>Neuropathol</a:t>
            </a:r>
            <a:r>
              <a:rPr lang="en-US" sz="1400" dirty="0"/>
              <a:t>. 2011 May;121(5):571-87</a:t>
            </a:r>
          </a:p>
        </p:txBody>
      </p:sp>
      <p:sp>
        <p:nvSpPr>
          <p:cNvPr id="14" name="TextBox 13">
            <a:extLst>
              <a:ext uri="{FF2B5EF4-FFF2-40B4-BE49-F238E27FC236}">
                <a16:creationId xmlns:a16="http://schemas.microsoft.com/office/drawing/2014/main" id="{73959F20-1752-FBE9-BBEA-DE8185BECB34}"/>
              </a:ext>
            </a:extLst>
          </p:cNvPr>
          <p:cNvSpPr txBox="1"/>
          <p:nvPr/>
        </p:nvSpPr>
        <p:spPr>
          <a:xfrm>
            <a:off x="9790849" y="1876231"/>
            <a:ext cx="1522508" cy="954107"/>
          </a:xfrm>
          <a:prstGeom prst="rect">
            <a:avLst/>
          </a:prstGeom>
          <a:noFill/>
          <a:ln w="28575">
            <a:solidFill>
              <a:srgbClr val="FF0000"/>
            </a:solidFill>
          </a:ln>
        </p:spPr>
        <p:txBody>
          <a:bodyPr wrap="square" rtlCol="0">
            <a:spAutoFit/>
          </a:bodyPr>
          <a:lstStyle/>
          <a:p>
            <a:r>
              <a:rPr lang="en-US" sz="1400" b="1" dirty="0"/>
              <a:t>Single case of 55 year-old  ApoE e4 homozygote with AD pathology</a:t>
            </a:r>
          </a:p>
        </p:txBody>
      </p:sp>
    </p:spTree>
    <p:extLst>
      <p:ext uri="{BB962C8B-B14F-4D97-AF65-F5344CB8AC3E}">
        <p14:creationId xmlns:p14="http://schemas.microsoft.com/office/powerpoint/2010/main" val="239836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solidFill>
                  <a:schemeClr val="bg1">
                    <a:lumMod val="75000"/>
                  </a:schemeClr>
                </a:solidFill>
              </a:rPr>
              <a:t>Aging changes in multiple organ systems</a:t>
            </a:r>
          </a:p>
          <a:p>
            <a:r>
              <a:rPr lang="en-US" dirty="0">
                <a:solidFill>
                  <a:schemeClr val="bg1">
                    <a:lumMod val="75000"/>
                  </a:schemeClr>
                </a:solidFill>
              </a:rPr>
              <a:t>“Normal” aging in the brain</a:t>
            </a:r>
          </a:p>
          <a:p>
            <a:r>
              <a:rPr lang="en-US" dirty="0"/>
              <a:t>Interaction of “normal” brain aging with pathological disease</a:t>
            </a:r>
          </a:p>
          <a:p>
            <a:r>
              <a:rPr lang="en-US" dirty="0">
                <a:solidFill>
                  <a:schemeClr val="bg1">
                    <a:lumMod val="75000"/>
                  </a:schemeClr>
                </a:solidFill>
              </a:rPr>
              <a:t>“Normal” brain aging is heterogeneous as a result of interactions with multiple pathologic processes</a:t>
            </a:r>
          </a:p>
          <a:p>
            <a:r>
              <a:rPr lang="en-US" dirty="0">
                <a:solidFill>
                  <a:schemeClr val="bg1">
                    <a:lumMod val="75000"/>
                  </a:schemeClr>
                </a:solidFill>
              </a:rPr>
              <a:t>“Normal” brain aging is a key target for primary and secondary prevention of cognitive impairment &amp; dementia</a:t>
            </a:r>
          </a:p>
        </p:txBody>
      </p:sp>
    </p:spTree>
    <p:extLst>
      <p:ext uri="{BB962C8B-B14F-4D97-AF65-F5344CB8AC3E}">
        <p14:creationId xmlns:p14="http://schemas.microsoft.com/office/powerpoint/2010/main" val="326960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F9BE-7B2F-790F-0503-818D4111862A}"/>
              </a:ext>
            </a:extLst>
          </p:cNvPr>
          <p:cNvSpPr>
            <a:spLocks noGrp="1"/>
          </p:cNvSpPr>
          <p:nvPr>
            <p:ph type="title"/>
          </p:nvPr>
        </p:nvSpPr>
        <p:spPr/>
        <p:txBody>
          <a:bodyPr/>
          <a:lstStyle/>
          <a:p>
            <a:r>
              <a:rPr lang="en-US" dirty="0"/>
              <a:t>A cognitively normal brain at age 85 years</a:t>
            </a:r>
          </a:p>
        </p:txBody>
      </p:sp>
      <p:sp>
        <p:nvSpPr>
          <p:cNvPr id="3" name="Content Placeholder 2">
            <a:extLst>
              <a:ext uri="{FF2B5EF4-FFF2-40B4-BE49-F238E27FC236}">
                <a16:creationId xmlns:a16="http://schemas.microsoft.com/office/drawing/2014/main" id="{F0D5AD11-BC68-ACE3-A599-61CE5B0E1453}"/>
              </a:ext>
            </a:extLst>
          </p:cNvPr>
          <p:cNvSpPr>
            <a:spLocks noGrp="1"/>
          </p:cNvSpPr>
          <p:nvPr>
            <p:ph idx="1"/>
          </p:nvPr>
        </p:nvSpPr>
        <p:spPr>
          <a:xfrm>
            <a:off x="5878286" y="1825624"/>
            <a:ext cx="5475513" cy="4463209"/>
          </a:xfrm>
        </p:spPr>
        <p:txBody>
          <a:bodyPr>
            <a:normAutofit fontScale="62500" lnSpcReduction="20000"/>
          </a:bodyPr>
          <a:lstStyle/>
          <a:p>
            <a:r>
              <a:rPr lang="en-US" dirty="0"/>
              <a:t>A: Gross morphology of a formalin-fixed post mortem brain hemisphere from a 85-yo man without any cognitive decline. Note the very subtle and diffuse cortical atrophy and the preservation of most associative cortical areas. </a:t>
            </a:r>
          </a:p>
          <a:p>
            <a:r>
              <a:rPr lang="en-US" dirty="0"/>
              <a:t>B: Coronal view from the same brain specimen. Note the absence of significant atrophy of the hippocampus. </a:t>
            </a:r>
          </a:p>
          <a:p>
            <a:r>
              <a:rPr lang="en-US" dirty="0"/>
              <a:t>C: Sparse neurofibrillary tangles (arrows) in the hippocampus of the same patient (Tau protein immunohistochemistry). </a:t>
            </a:r>
          </a:p>
          <a:p>
            <a:r>
              <a:rPr lang="en-US" dirty="0"/>
              <a:t>D: Diffuse cortical amyloid deposits in the same case (arrow). Note the absence of senile plaque (β-amyloid immunohistochemistry). </a:t>
            </a:r>
          </a:p>
          <a:p>
            <a:r>
              <a:rPr lang="en-US" dirty="0"/>
              <a:t>D: Isolated argyrophilic grains (arrows) in the hippocampus of a 86-yo cognitively normal woman (Tau protein immunohistochemistry). </a:t>
            </a:r>
          </a:p>
          <a:p>
            <a:endParaRPr lang="en-US" dirty="0"/>
          </a:p>
        </p:txBody>
      </p:sp>
      <p:pic>
        <p:nvPicPr>
          <p:cNvPr id="4" name="Picture 3">
            <a:extLst>
              <a:ext uri="{FF2B5EF4-FFF2-40B4-BE49-F238E27FC236}">
                <a16:creationId xmlns:a16="http://schemas.microsoft.com/office/drawing/2014/main" id="{CBBBA8EC-71E7-405A-34C7-A701BD8C39D6}"/>
              </a:ext>
            </a:extLst>
          </p:cNvPr>
          <p:cNvPicPr>
            <a:picLocks noChangeAspect="1"/>
          </p:cNvPicPr>
          <p:nvPr/>
        </p:nvPicPr>
        <p:blipFill>
          <a:blip r:embed="rId2"/>
          <a:stretch>
            <a:fillRect/>
          </a:stretch>
        </p:blipFill>
        <p:spPr>
          <a:xfrm>
            <a:off x="838200" y="1825624"/>
            <a:ext cx="4956110" cy="4192956"/>
          </a:xfrm>
          <a:prstGeom prst="rect">
            <a:avLst/>
          </a:prstGeom>
        </p:spPr>
      </p:pic>
      <p:sp>
        <p:nvSpPr>
          <p:cNvPr id="5" name="TextBox 4">
            <a:extLst>
              <a:ext uri="{FF2B5EF4-FFF2-40B4-BE49-F238E27FC236}">
                <a16:creationId xmlns:a16="http://schemas.microsoft.com/office/drawing/2014/main" id="{4A25B165-4583-4430-06B7-4D9D6FF61545}"/>
              </a:ext>
            </a:extLst>
          </p:cNvPr>
          <p:cNvSpPr txBox="1"/>
          <p:nvPr/>
        </p:nvSpPr>
        <p:spPr>
          <a:xfrm>
            <a:off x="838200" y="6167535"/>
            <a:ext cx="10515599" cy="307777"/>
          </a:xfrm>
          <a:prstGeom prst="rect">
            <a:avLst/>
          </a:prstGeom>
          <a:noFill/>
        </p:spPr>
        <p:txBody>
          <a:bodyPr wrap="square" rtlCol="0">
            <a:spAutoFit/>
          </a:bodyPr>
          <a:lstStyle/>
          <a:p>
            <a:pPr algn="ctr"/>
            <a:r>
              <a:rPr lang="en-US" sz="1400" dirty="0" err="1"/>
              <a:t>Teissier</a:t>
            </a:r>
            <a:r>
              <a:rPr lang="en-US" sz="1400" dirty="0"/>
              <a:t> et al., Revue </a:t>
            </a:r>
            <a:r>
              <a:rPr lang="en-US" sz="1400" dirty="0" err="1"/>
              <a:t>Neurologique</a:t>
            </a:r>
            <a:r>
              <a:rPr lang="en-US" sz="1400" dirty="0"/>
              <a:t>, Volume 176, Issue 9, 2020, Pages 649-660</a:t>
            </a:r>
          </a:p>
        </p:txBody>
      </p:sp>
    </p:spTree>
    <p:extLst>
      <p:ext uri="{BB962C8B-B14F-4D97-AF65-F5344CB8AC3E}">
        <p14:creationId xmlns:p14="http://schemas.microsoft.com/office/powerpoint/2010/main" val="112682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4D09-2EB6-28BA-723F-C7422C858CA7}"/>
              </a:ext>
            </a:extLst>
          </p:cNvPr>
          <p:cNvSpPr>
            <a:spLocks noGrp="1"/>
          </p:cNvSpPr>
          <p:nvPr>
            <p:ph type="title"/>
          </p:nvPr>
        </p:nvSpPr>
        <p:spPr/>
        <p:txBody>
          <a:bodyPr/>
          <a:lstStyle/>
          <a:p>
            <a:r>
              <a:rPr lang="en-US" dirty="0"/>
              <a:t>Will everyone eventually get AD if they live long enough?</a:t>
            </a:r>
          </a:p>
        </p:txBody>
      </p:sp>
      <p:sp>
        <p:nvSpPr>
          <p:cNvPr id="3" name="Content Placeholder 2">
            <a:extLst>
              <a:ext uri="{FF2B5EF4-FFF2-40B4-BE49-F238E27FC236}">
                <a16:creationId xmlns:a16="http://schemas.microsoft.com/office/drawing/2014/main" id="{C50F2DAA-0EE9-A1C0-350B-43A071249D4A}"/>
              </a:ext>
            </a:extLst>
          </p:cNvPr>
          <p:cNvSpPr>
            <a:spLocks noGrp="1"/>
          </p:cNvSpPr>
          <p:nvPr>
            <p:ph idx="1"/>
          </p:nvPr>
        </p:nvSpPr>
        <p:spPr>
          <a:xfrm>
            <a:off x="838199" y="5110678"/>
            <a:ext cx="10515602" cy="981981"/>
          </a:xfrm>
        </p:spPr>
        <p:txBody>
          <a:bodyPr>
            <a:normAutofit/>
          </a:bodyPr>
          <a:lstStyle/>
          <a:p>
            <a:r>
              <a:rPr lang="en-US" sz="2400" dirty="0"/>
              <a:t>The answer is no, AD and other degenerative causes decline past certain ages</a:t>
            </a:r>
          </a:p>
          <a:p>
            <a:r>
              <a:rPr lang="en-US" sz="2400" dirty="0"/>
              <a:t>The exceptions may be LATE/HS and VCID</a:t>
            </a:r>
          </a:p>
        </p:txBody>
      </p:sp>
      <p:sp>
        <p:nvSpPr>
          <p:cNvPr id="7" name="TextBox 6">
            <a:extLst>
              <a:ext uri="{FF2B5EF4-FFF2-40B4-BE49-F238E27FC236}">
                <a16:creationId xmlns:a16="http://schemas.microsoft.com/office/drawing/2014/main" id="{957033A7-B9FD-E8C8-A414-8C1709BA8ADF}"/>
              </a:ext>
            </a:extLst>
          </p:cNvPr>
          <p:cNvSpPr txBox="1"/>
          <p:nvPr/>
        </p:nvSpPr>
        <p:spPr>
          <a:xfrm>
            <a:off x="838200" y="6092659"/>
            <a:ext cx="10515602" cy="307777"/>
          </a:xfrm>
          <a:prstGeom prst="rect">
            <a:avLst/>
          </a:prstGeom>
          <a:noFill/>
        </p:spPr>
        <p:txBody>
          <a:bodyPr wrap="square" rtlCol="0">
            <a:spAutoFit/>
          </a:bodyPr>
          <a:lstStyle/>
          <a:p>
            <a:r>
              <a:rPr lang="en-US" sz="1400" dirty="0"/>
              <a:t>Nelson et al., Acta </a:t>
            </a:r>
            <a:r>
              <a:rPr lang="en-US" sz="1400" dirty="0" err="1"/>
              <a:t>Neuropathol</a:t>
            </a:r>
            <a:r>
              <a:rPr lang="en-US" sz="1400" dirty="0"/>
              <a:t>. 2011 May;121(5):571-87</a:t>
            </a:r>
          </a:p>
        </p:txBody>
      </p:sp>
      <p:pic>
        <p:nvPicPr>
          <p:cNvPr id="9" name="Picture 8">
            <a:extLst>
              <a:ext uri="{FF2B5EF4-FFF2-40B4-BE49-F238E27FC236}">
                <a16:creationId xmlns:a16="http://schemas.microsoft.com/office/drawing/2014/main" id="{F224A2A3-DCD2-ACC0-03A9-794E9C2361DC}"/>
              </a:ext>
            </a:extLst>
          </p:cNvPr>
          <p:cNvPicPr>
            <a:picLocks noChangeAspect="1"/>
          </p:cNvPicPr>
          <p:nvPr/>
        </p:nvPicPr>
        <p:blipFill>
          <a:blip r:embed="rId2"/>
          <a:stretch>
            <a:fillRect/>
          </a:stretch>
        </p:blipFill>
        <p:spPr>
          <a:xfrm>
            <a:off x="824313" y="1825624"/>
            <a:ext cx="10543373" cy="3285054"/>
          </a:xfrm>
          <a:prstGeom prst="rect">
            <a:avLst/>
          </a:prstGeom>
        </p:spPr>
      </p:pic>
    </p:spTree>
    <p:extLst>
      <p:ext uri="{BB962C8B-B14F-4D97-AF65-F5344CB8AC3E}">
        <p14:creationId xmlns:p14="http://schemas.microsoft.com/office/powerpoint/2010/main" val="215101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C536-52BE-B8CF-CA2D-8B664182D8ED}"/>
              </a:ext>
            </a:extLst>
          </p:cNvPr>
          <p:cNvSpPr>
            <a:spLocks noGrp="1"/>
          </p:cNvSpPr>
          <p:nvPr>
            <p:ph type="title"/>
          </p:nvPr>
        </p:nvSpPr>
        <p:spPr/>
        <p:txBody>
          <a:bodyPr>
            <a:normAutofit fontScale="90000"/>
          </a:bodyPr>
          <a:lstStyle/>
          <a:p>
            <a:r>
              <a:rPr lang="en-US" sz="3200" dirty="0"/>
              <a:t>Genetic &amp; environmental risk influences on age related cognitive decline (Rotterdam)</a:t>
            </a:r>
          </a:p>
        </p:txBody>
      </p:sp>
      <p:sp>
        <p:nvSpPr>
          <p:cNvPr id="3" name="Content Placeholder 2">
            <a:extLst>
              <a:ext uri="{FF2B5EF4-FFF2-40B4-BE49-F238E27FC236}">
                <a16:creationId xmlns:a16="http://schemas.microsoft.com/office/drawing/2014/main" id="{3667AEB0-7695-C8F1-B3FC-A70D8A492D2F}"/>
              </a:ext>
            </a:extLst>
          </p:cNvPr>
          <p:cNvSpPr>
            <a:spLocks noGrp="1"/>
          </p:cNvSpPr>
          <p:nvPr>
            <p:ph idx="1"/>
          </p:nvPr>
        </p:nvSpPr>
        <p:spPr>
          <a:xfrm>
            <a:off x="730705" y="1885951"/>
            <a:ext cx="3150830" cy="4176781"/>
          </a:xfrm>
        </p:spPr>
        <p:txBody>
          <a:bodyPr>
            <a:normAutofit/>
          </a:bodyPr>
          <a:lstStyle/>
          <a:p>
            <a:r>
              <a:rPr lang="en-US" dirty="0"/>
              <a:t>Genetic disposition increases with age</a:t>
            </a:r>
          </a:p>
          <a:p>
            <a:r>
              <a:rPr lang="en-US" dirty="0"/>
              <a:t>Environmental risks are just as common and also increase with age</a:t>
            </a:r>
          </a:p>
        </p:txBody>
      </p:sp>
      <p:pic>
        <p:nvPicPr>
          <p:cNvPr id="8" name="Picture 7">
            <a:extLst>
              <a:ext uri="{FF2B5EF4-FFF2-40B4-BE49-F238E27FC236}">
                <a16:creationId xmlns:a16="http://schemas.microsoft.com/office/drawing/2014/main" id="{18D4C9F4-2948-99FE-345B-A1B5EF902ED7}"/>
              </a:ext>
            </a:extLst>
          </p:cNvPr>
          <p:cNvPicPr>
            <a:picLocks noChangeAspect="1"/>
          </p:cNvPicPr>
          <p:nvPr/>
        </p:nvPicPr>
        <p:blipFill>
          <a:blip r:embed="rId2"/>
          <a:stretch>
            <a:fillRect/>
          </a:stretch>
        </p:blipFill>
        <p:spPr>
          <a:xfrm>
            <a:off x="3809999" y="1885950"/>
            <a:ext cx="7792403" cy="3981520"/>
          </a:xfrm>
          <a:prstGeom prst="rect">
            <a:avLst/>
          </a:prstGeom>
        </p:spPr>
      </p:pic>
      <p:sp>
        <p:nvSpPr>
          <p:cNvPr id="10" name="TextBox 9">
            <a:extLst>
              <a:ext uri="{FF2B5EF4-FFF2-40B4-BE49-F238E27FC236}">
                <a16:creationId xmlns:a16="http://schemas.microsoft.com/office/drawing/2014/main" id="{4CE8A022-7DC2-82BA-E168-F451221927FD}"/>
              </a:ext>
            </a:extLst>
          </p:cNvPr>
          <p:cNvSpPr txBox="1"/>
          <p:nvPr/>
        </p:nvSpPr>
        <p:spPr>
          <a:xfrm>
            <a:off x="838200" y="6088655"/>
            <a:ext cx="10535816" cy="523220"/>
          </a:xfrm>
          <a:prstGeom prst="rect">
            <a:avLst/>
          </a:prstGeom>
          <a:noFill/>
        </p:spPr>
        <p:txBody>
          <a:bodyPr wrap="square">
            <a:spAutoFit/>
          </a:bodyPr>
          <a:lstStyle/>
          <a:p>
            <a:r>
              <a:rPr lang="en-US" sz="1400" dirty="0" err="1"/>
              <a:t>Licher</a:t>
            </a:r>
            <a:r>
              <a:rPr lang="en-US" sz="1400" dirty="0"/>
              <a:t> et al. Genetic predisposition, modifiable-risk-factor profile and long-term dementia risk in the general population. Nat Med 25, 1364–1369 (2019).</a:t>
            </a:r>
          </a:p>
        </p:txBody>
      </p:sp>
    </p:spTree>
    <p:extLst>
      <p:ext uri="{BB962C8B-B14F-4D97-AF65-F5344CB8AC3E}">
        <p14:creationId xmlns:p14="http://schemas.microsoft.com/office/powerpoint/2010/main" val="331110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4434-B737-5D0E-4D3A-FE569212FB69}"/>
              </a:ext>
            </a:extLst>
          </p:cNvPr>
          <p:cNvSpPr>
            <a:spLocks noGrp="1"/>
          </p:cNvSpPr>
          <p:nvPr>
            <p:ph type="title"/>
          </p:nvPr>
        </p:nvSpPr>
        <p:spPr>
          <a:xfrm>
            <a:off x="838200" y="365125"/>
            <a:ext cx="5935824" cy="1325563"/>
          </a:xfrm>
        </p:spPr>
        <p:txBody>
          <a:bodyPr/>
          <a:lstStyle/>
          <a:p>
            <a:r>
              <a:rPr lang="en-US" dirty="0"/>
              <a:t>Risk exposure and age of onset for dementia</a:t>
            </a:r>
          </a:p>
        </p:txBody>
      </p:sp>
      <p:sp>
        <p:nvSpPr>
          <p:cNvPr id="3" name="Content Placeholder 2">
            <a:extLst>
              <a:ext uri="{FF2B5EF4-FFF2-40B4-BE49-F238E27FC236}">
                <a16:creationId xmlns:a16="http://schemas.microsoft.com/office/drawing/2014/main" id="{215A77E0-FF1C-EBCD-4698-0F47CBB2FEFC}"/>
              </a:ext>
            </a:extLst>
          </p:cNvPr>
          <p:cNvSpPr>
            <a:spLocks noGrp="1"/>
          </p:cNvSpPr>
          <p:nvPr>
            <p:ph idx="1"/>
          </p:nvPr>
        </p:nvSpPr>
        <p:spPr>
          <a:xfrm>
            <a:off x="838199" y="5234468"/>
            <a:ext cx="10489163" cy="1127771"/>
          </a:xfrm>
        </p:spPr>
        <p:txBody>
          <a:bodyPr/>
          <a:lstStyle/>
          <a:p>
            <a:r>
              <a:rPr lang="en-US" dirty="0"/>
              <a:t>It is clear that the higher the risk (genetic or acquired) the earlier the disease manifests! </a:t>
            </a:r>
          </a:p>
        </p:txBody>
      </p:sp>
      <p:pic>
        <p:nvPicPr>
          <p:cNvPr id="4" name="Picture 3">
            <a:extLst>
              <a:ext uri="{FF2B5EF4-FFF2-40B4-BE49-F238E27FC236}">
                <a16:creationId xmlns:a16="http://schemas.microsoft.com/office/drawing/2014/main" id="{35AB97E2-3354-CDB7-3A48-A9EC13FDF6AE}"/>
              </a:ext>
            </a:extLst>
          </p:cNvPr>
          <p:cNvPicPr>
            <a:picLocks noChangeAspect="1"/>
          </p:cNvPicPr>
          <p:nvPr/>
        </p:nvPicPr>
        <p:blipFill>
          <a:blip r:embed="rId2"/>
          <a:stretch>
            <a:fillRect/>
          </a:stretch>
        </p:blipFill>
        <p:spPr>
          <a:xfrm>
            <a:off x="5045812" y="1917051"/>
            <a:ext cx="6307990" cy="2916205"/>
          </a:xfrm>
          <a:prstGeom prst="rect">
            <a:avLst/>
          </a:prstGeom>
        </p:spPr>
      </p:pic>
      <p:sp>
        <p:nvSpPr>
          <p:cNvPr id="6" name="TextBox 5">
            <a:extLst>
              <a:ext uri="{FF2B5EF4-FFF2-40B4-BE49-F238E27FC236}">
                <a16:creationId xmlns:a16="http://schemas.microsoft.com/office/drawing/2014/main" id="{2FFC0C76-AC1E-FE10-DCC3-525914E1A3DF}"/>
              </a:ext>
            </a:extLst>
          </p:cNvPr>
          <p:cNvSpPr txBox="1"/>
          <p:nvPr/>
        </p:nvSpPr>
        <p:spPr>
          <a:xfrm>
            <a:off x="6774024" y="4859533"/>
            <a:ext cx="3725246" cy="307777"/>
          </a:xfrm>
          <a:prstGeom prst="rect">
            <a:avLst/>
          </a:prstGeom>
          <a:noFill/>
        </p:spPr>
        <p:txBody>
          <a:bodyPr wrap="square">
            <a:spAutoFit/>
          </a:bodyPr>
          <a:lstStyle/>
          <a:p>
            <a:r>
              <a:rPr lang="en-US" sz="1400" dirty="0" err="1"/>
              <a:t>Legdeur</a:t>
            </a:r>
            <a:r>
              <a:rPr lang="en-US" sz="1400" dirty="0"/>
              <a:t> et al. Alz Res Therapy 11, 47 (2019)</a:t>
            </a:r>
          </a:p>
        </p:txBody>
      </p:sp>
      <p:pic>
        <p:nvPicPr>
          <p:cNvPr id="7" name="Picture 6">
            <a:extLst>
              <a:ext uri="{FF2B5EF4-FFF2-40B4-BE49-F238E27FC236}">
                <a16:creationId xmlns:a16="http://schemas.microsoft.com/office/drawing/2014/main" id="{AD643701-20B3-BC99-6D5A-786AF76083C6}"/>
              </a:ext>
            </a:extLst>
          </p:cNvPr>
          <p:cNvPicPr>
            <a:picLocks noChangeAspect="1"/>
          </p:cNvPicPr>
          <p:nvPr/>
        </p:nvPicPr>
        <p:blipFill>
          <a:blip r:embed="rId3"/>
          <a:stretch>
            <a:fillRect/>
          </a:stretch>
        </p:blipFill>
        <p:spPr>
          <a:xfrm>
            <a:off x="838199" y="1873911"/>
            <a:ext cx="3929744" cy="3036896"/>
          </a:xfrm>
          <a:prstGeom prst="rect">
            <a:avLst/>
          </a:prstGeom>
        </p:spPr>
      </p:pic>
      <p:sp>
        <p:nvSpPr>
          <p:cNvPr id="9" name="TextBox 8">
            <a:extLst>
              <a:ext uri="{FF2B5EF4-FFF2-40B4-BE49-F238E27FC236}">
                <a16:creationId xmlns:a16="http://schemas.microsoft.com/office/drawing/2014/main" id="{5C0E1ED8-9226-28F6-4271-14757DA4424C}"/>
              </a:ext>
            </a:extLst>
          </p:cNvPr>
          <p:cNvSpPr txBox="1"/>
          <p:nvPr/>
        </p:nvSpPr>
        <p:spPr>
          <a:xfrm>
            <a:off x="984662" y="4859532"/>
            <a:ext cx="4061149" cy="307777"/>
          </a:xfrm>
          <a:prstGeom prst="rect">
            <a:avLst/>
          </a:prstGeom>
          <a:noFill/>
        </p:spPr>
        <p:txBody>
          <a:bodyPr wrap="square">
            <a:spAutoFit/>
          </a:bodyPr>
          <a:lstStyle/>
          <a:p>
            <a:r>
              <a:rPr lang="en-US" sz="1400" dirty="0" err="1"/>
              <a:t>Spalletta</a:t>
            </a:r>
            <a:r>
              <a:rPr lang="en-US" sz="1400" dirty="0"/>
              <a:t> et al., Adv Alz Dis, Vol.2, No.1, 40-47 (2013)</a:t>
            </a:r>
          </a:p>
        </p:txBody>
      </p:sp>
    </p:spTree>
    <p:extLst>
      <p:ext uri="{BB962C8B-B14F-4D97-AF65-F5344CB8AC3E}">
        <p14:creationId xmlns:p14="http://schemas.microsoft.com/office/powerpoint/2010/main" val="421337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BFE2-8D4A-8287-3F9C-3F4C56E955FD}"/>
              </a:ext>
            </a:extLst>
          </p:cNvPr>
          <p:cNvSpPr>
            <a:spLocks noGrp="1"/>
          </p:cNvSpPr>
          <p:nvPr>
            <p:ph type="title"/>
          </p:nvPr>
        </p:nvSpPr>
        <p:spPr/>
        <p:txBody>
          <a:bodyPr/>
          <a:lstStyle/>
          <a:p>
            <a:r>
              <a:rPr lang="en-US" dirty="0"/>
              <a:t>Does age influence the rate of disease progression?</a:t>
            </a:r>
          </a:p>
        </p:txBody>
      </p:sp>
      <p:sp>
        <p:nvSpPr>
          <p:cNvPr id="3" name="Content Placeholder 2">
            <a:extLst>
              <a:ext uri="{FF2B5EF4-FFF2-40B4-BE49-F238E27FC236}">
                <a16:creationId xmlns:a16="http://schemas.microsoft.com/office/drawing/2014/main" id="{C28DA175-82C5-1095-3815-44D4A3DA90EC}"/>
              </a:ext>
            </a:extLst>
          </p:cNvPr>
          <p:cNvSpPr>
            <a:spLocks noGrp="1"/>
          </p:cNvSpPr>
          <p:nvPr>
            <p:ph idx="1"/>
          </p:nvPr>
        </p:nvSpPr>
        <p:spPr>
          <a:xfrm>
            <a:off x="838200" y="5066518"/>
            <a:ext cx="10515600" cy="1314384"/>
          </a:xfrm>
        </p:spPr>
        <p:txBody>
          <a:bodyPr/>
          <a:lstStyle/>
          <a:p>
            <a:r>
              <a:rPr lang="en-US" dirty="0"/>
              <a:t>Rates of both atrophy and cognitive decline are faster in those with disease at younger ages compared to older folks</a:t>
            </a:r>
          </a:p>
        </p:txBody>
      </p:sp>
      <p:pic>
        <p:nvPicPr>
          <p:cNvPr id="4" name="Picture 3">
            <a:extLst>
              <a:ext uri="{FF2B5EF4-FFF2-40B4-BE49-F238E27FC236}">
                <a16:creationId xmlns:a16="http://schemas.microsoft.com/office/drawing/2014/main" id="{295C3DBB-2F93-075B-3DB2-DE4789B85943}"/>
              </a:ext>
            </a:extLst>
          </p:cNvPr>
          <p:cNvPicPr>
            <a:picLocks noChangeAspect="1"/>
          </p:cNvPicPr>
          <p:nvPr/>
        </p:nvPicPr>
        <p:blipFill rotWithShape="1">
          <a:blip r:embed="rId2"/>
          <a:srcRect l="54077" b="67819"/>
          <a:stretch/>
        </p:blipFill>
        <p:spPr>
          <a:xfrm>
            <a:off x="735564" y="1820544"/>
            <a:ext cx="5047862" cy="2918654"/>
          </a:xfrm>
          <a:prstGeom prst="rect">
            <a:avLst/>
          </a:prstGeom>
        </p:spPr>
      </p:pic>
      <p:pic>
        <p:nvPicPr>
          <p:cNvPr id="5" name="Picture 4">
            <a:extLst>
              <a:ext uri="{FF2B5EF4-FFF2-40B4-BE49-F238E27FC236}">
                <a16:creationId xmlns:a16="http://schemas.microsoft.com/office/drawing/2014/main" id="{738E86B8-7D72-3DD0-7206-D7A5C974CAC2}"/>
              </a:ext>
            </a:extLst>
          </p:cNvPr>
          <p:cNvPicPr>
            <a:picLocks noChangeAspect="1"/>
          </p:cNvPicPr>
          <p:nvPr/>
        </p:nvPicPr>
        <p:blipFill rotWithShape="1">
          <a:blip r:embed="rId3"/>
          <a:srcRect t="64474" b="4219"/>
          <a:stretch/>
        </p:blipFill>
        <p:spPr>
          <a:xfrm>
            <a:off x="5795865" y="1820545"/>
            <a:ext cx="5690118" cy="2844762"/>
          </a:xfrm>
          <a:prstGeom prst="rect">
            <a:avLst/>
          </a:prstGeom>
        </p:spPr>
      </p:pic>
      <p:sp>
        <p:nvSpPr>
          <p:cNvPr id="6" name="TextBox 5">
            <a:extLst>
              <a:ext uri="{FF2B5EF4-FFF2-40B4-BE49-F238E27FC236}">
                <a16:creationId xmlns:a16="http://schemas.microsoft.com/office/drawing/2014/main" id="{9D6A7682-6817-4DFC-A06C-C2BDBCA8C2E9}"/>
              </a:ext>
            </a:extLst>
          </p:cNvPr>
          <p:cNvSpPr txBox="1"/>
          <p:nvPr/>
        </p:nvSpPr>
        <p:spPr>
          <a:xfrm>
            <a:off x="1007706" y="4664550"/>
            <a:ext cx="4525347" cy="369332"/>
          </a:xfrm>
          <a:prstGeom prst="rect">
            <a:avLst/>
          </a:prstGeom>
          <a:noFill/>
        </p:spPr>
        <p:txBody>
          <a:bodyPr wrap="square" rtlCol="0">
            <a:spAutoFit/>
          </a:bodyPr>
          <a:lstStyle/>
          <a:p>
            <a:pPr algn="ctr"/>
            <a:r>
              <a:rPr lang="en-US" b="1" dirty="0"/>
              <a:t>Age (years)</a:t>
            </a:r>
          </a:p>
        </p:txBody>
      </p:sp>
      <p:sp>
        <p:nvSpPr>
          <p:cNvPr id="7" name="TextBox 6">
            <a:extLst>
              <a:ext uri="{FF2B5EF4-FFF2-40B4-BE49-F238E27FC236}">
                <a16:creationId xmlns:a16="http://schemas.microsoft.com/office/drawing/2014/main" id="{80DE4587-3D80-B44B-1B98-B3F0648312C6}"/>
              </a:ext>
            </a:extLst>
          </p:cNvPr>
          <p:cNvSpPr txBox="1"/>
          <p:nvPr/>
        </p:nvSpPr>
        <p:spPr>
          <a:xfrm>
            <a:off x="6658949" y="4666904"/>
            <a:ext cx="4525347" cy="369332"/>
          </a:xfrm>
          <a:prstGeom prst="rect">
            <a:avLst/>
          </a:prstGeom>
          <a:noFill/>
        </p:spPr>
        <p:txBody>
          <a:bodyPr wrap="square" rtlCol="0">
            <a:spAutoFit/>
          </a:bodyPr>
          <a:lstStyle/>
          <a:p>
            <a:pPr algn="ctr"/>
            <a:r>
              <a:rPr lang="en-US" b="1" dirty="0"/>
              <a:t>Age (years)</a:t>
            </a:r>
          </a:p>
        </p:txBody>
      </p:sp>
      <p:sp>
        <p:nvSpPr>
          <p:cNvPr id="9" name="TextBox 8">
            <a:extLst>
              <a:ext uri="{FF2B5EF4-FFF2-40B4-BE49-F238E27FC236}">
                <a16:creationId xmlns:a16="http://schemas.microsoft.com/office/drawing/2014/main" id="{0DE10A23-3567-D57B-1D37-67747CDF02DE}"/>
              </a:ext>
            </a:extLst>
          </p:cNvPr>
          <p:cNvSpPr txBox="1"/>
          <p:nvPr/>
        </p:nvSpPr>
        <p:spPr>
          <a:xfrm>
            <a:off x="838199" y="6253806"/>
            <a:ext cx="10515599" cy="307777"/>
          </a:xfrm>
          <a:prstGeom prst="rect">
            <a:avLst/>
          </a:prstGeom>
          <a:noFill/>
        </p:spPr>
        <p:txBody>
          <a:bodyPr wrap="square">
            <a:spAutoFit/>
          </a:bodyPr>
          <a:lstStyle/>
          <a:p>
            <a:pPr algn="ctr"/>
            <a:r>
              <a:rPr lang="en-US" sz="1400" dirty="0"/>
              <a:t>Holland et al., (2012) </a:t>
            </a:r>
            <a:r>
              <a:rPr lang="en-US" sz="1400" dirty="0" err="1"/>
              <a:t>PLoS</a:t>
            </a:r>
            <a:r>
              <a:rPr lang="en-US" sz="1400" dirty="0"/>
              <a:t> ONE 7(8): e42325.</a:t>
            </a:r>
          </a:p>
        </p:txBody>
      </p:sp>
    </p:spTree>
    <p:extLst>
      <p:ext uri="{BB962C8B-B14F-4D97-AF65-F5344CB8AC3E}">
        <p14:creationId xmlns:p14="http://schemas.microsoft.com/office/powerpoint/2010/main" val="172177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BC33-C734-C028-1602-A10E6C7B5BBD}"/>
              </a:ext>
            </a:extLst>
          </p:cNvPr>
          <p:cNvSpPr>
            <a:spLocks noGrp="1"/>
          </p:cNvSpPr>
          <p:nvPr>
            <p:ph type="title"/>
          </p:nvPr>
        </p:nvSpPr>
        <p:spPr/>
        <p:txBody>
          <a:bodyPr/>
          <a:lstStyle/>
          <a:p>
            <a:r>
              <a:rPr lang="en-US" dirty="0"/>
              <a:t>Disclosures</a:t>
            </a:r>
          </a:p>
        </p:txBody>
      </p:sp>
      <p:sp>
        <p:nvSpPr>
          <p:cNvPr id="4" name="Content Placeholder 2">
            <a:extLst>
              <a:ext uri="{FF2B5EF4-FFF2-40B4-BE49-F238E27FC236}">
                <a16:creationId xmlns:a16="http://schemas.microsoft.com/office/drawing/2014/main" id="{D6A17BC9-730A-951F-126F-36C3B9B7BD25}"/>
              </a:ext>
            </a:extLst>
          </p:cNvPr>
          <p:cNvSpPr>
            <a:spLocks noGrp="1"/>
          </p:cNvSpPr>
          <p:nvPr>
            <p:ph idx="1"/>
          </p:nvPr>
        </p:nvSpPr>
        <p:spPr>
          <a:xfrm>
            <a:off x="838200" y="1825624"/>
            <a:ext cx="10515600" cy="4332579"/>
          </a:xfrm>
        </p:spPr>
        <p:txBody>
          <a:bodyPr>
            <a:normAutofit fontScale="85000" lnSpcReduction="20000"/>
          </a:bodyPr>
          <a:lstStyle/>
          <a:p>
            <a:r>
              <a:rPr lang="en-US" dirty="0"/>
              <a:t>Grants</a:t>
            </a:r>
          </a:p>
          <a:p>
            <a:pPr lvl="1"/>
            <a:r>
              <a:rPr lang="en-US" dirty="0"/>
              <a:t>NIH P30 AG072946, U24 AG057437, R01 AG053798, R01 AG063689, U19 AG010483, R01 AG054029, R01 AG061848, R01AG061146, UF1 NS125488, R01 AG061111, U19 NS120384, R01 AG065248, R01 AG068324, P01 AG078116, R01 NS116058, U54 TR001998, U13 AG067696, U19 AG024904</a:t>
            </a:r>
          </a:p>
          <a:p>
            <a:r>
              <a:rPr lang="en-US" dirty="0"/>
              <a:t>Contract Research</a:t>
            </a:r>
          </a:p>
          <a:p>
            <a:pPr lvl="1"/>
            <a:r>
              <a:rPr lang="en-US" dirty="0"/>
              <a:t>AbbVie, Cassava, Eisai, Lilly, </a:t>
            </a:r>
            <a:r>
              <a:rPr lang="en-US" dirty="0" err="1"/>
              <a:t>Vivoryon</a:t>
            </a:r>
            <a:r>
              <a:rPr lang="en-US" dirty="0"/>
              <a:t>, </a:t>
            </a:r>
            <a:r>
              <a:rPr lang="en-US" dirty="0" err="1"/>
              <a:t>Suven</a:t>
            </a:r>
            <a:r>
              <a:rPr lang="en-US" dirty="0"/>
              <a:t>, Cognition therapeutics, </a:t>
            </a:r>
            <a:r>
              <a:rPr lang="en-US" dirty="0" err="1"/>
              <a:t>Neurovision</a:t>
            </a:r>
            <a:endParaRPr lang="en-US" dirty="0"/>
          </a:p>
          <a:p>
            <a:r>
              <a:rPr lang="en-US" dirty="0"/>
              <a:t>Educational Programming</a:t>
            </a:r>
          </a:p>
          <a:p>
            <a:pPr lvl="1"/>
            <a:r>
              <a:rPr lang="en-US" dirty="0"/>
              <a:t>Medscape, </a:t>
            </a:r>
            <a:r>
              <a:rPr lang="en-US" dirty="0" err="1"/>
              <a:t>CEConcepts</a:t>
            </a:r>
            <a:r>
              <a:rPr lang="en-US" dirty="0"/>
              <a:t>, AAFP, Mid-America Institute on Aging and Wellness</a:t>
            </a:r>
          </a:p>
          <a:p>
            <a:r>
              <a:rPr lang="en-US" dirty="0"/>
              <a:t>Leadership Roles</a:t>
            </a:r>
          </a:p>
          <a:p>
            <a:pPr lvl="1"/>
            <a:r>
              <a:rPr lang="en-US" dirty="0"/>
              <a:t>Alzheimer’s Association ALZ-NET, ACTC, ADCS, AAN Education, ADRC Clinical Task Force &amp; Clinical Core </a:t>
            </a:r>
            <a:r>
              <a:rPr lang="en-US"/>
              <a:t>Steering Committees</a:t>
            </a:r>
            <a:endParaRPr lang="en-US" dirty="0"/>
          </a:p>
        </p:txBody>
      </p:sp>
    </p:spTree>
    <p:extLst>
      <p:ext uri="{BB962C8B-B14F-4D97-AF65-F5344CB8AC3E}">
        <p14:creationId xmlns:p14="http://schemas.microsoft.com/office/powerpoint/2010/main" val="209001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solidFill>
                  <a:schemeClr val="bg1">
                    <a:lumMod val="75000"/>
                  </a:schemeClr>
                </a:solidFill>
              </a:rPr>
              <a:t>Aging changes in multiple organ systems</a:t>
            </a:r>
          </a:p>
          <a:p>
            <a:r>
              <a:rPr lang="en-US" dirty="0">
                <a:solidFill>
                  <a:schemeClr val="bg1">
                    <a:lumMod val="75000"/>
                  </a:schemeClr>
                </a:solidFill>
              </a:rPr>
              <a:t>“Normal” aging in the brain</a:t>
            </a:r>
          </a:p>
          <a:p>
            <a:r>
              <a:rPr lang="en-US" dirty="0">
                <a:solidFill>
                  <a:schemeClr val="bg1">
                    <a:lumMod val="75000"/>
                  </a:schemeClr>
                </a:solidFill>
              </a:rPr>
              <a:t>Interaction of “normal” brain aging with pathological disease</a:t>
            </a:r>
          </a:p>
          <a:p>
            <a:r>
              <a:rPr lang="en-US" dirty="0"/>
              <a:t>“Normal” brain aging is heterogeneous as a result of interactions with multiple pathologic processes</a:t>
            </a:r>
          </a:p>
          <a:p>
            <a:r>
              <a:rPr lang="en-US" dirty="0">
                <a:solidFill>
                  <a:schemeClr val="bg1">
                    <a:lumMod val="75000"/>
                  </a:schemeClr>
                </a:solidFill>
              </a:rPr>
              <a:t>“Normal” brain aging is a key target for primary and secondary prevention of cognitive impairment &amp; dementia</a:t>
            </a:r>
          </a:p>
        </p:txBody>
      </p:sp>
    </p:spTree>
    <p:extLst>
      <p:ext uri="{BB962C8B-B14F-4D97-AF65-F5344CB8AC3E}">
        <p14:creationId xmlns:p14="http://schemas.microsoft.com/office/powerpoint/2010/main" val="173335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0E87-F255-3CD1-9121-7980166D281D}"/>
              </a:ext>
            </a:extLst>
          </p:cNvPr>
          <p:cNvSpPr>
            <a:spLocks noGrp="1"/>
          </p:cNvSpPr>
          <p:nvPr>
            <p:ph type="title"/>
          </p:nvPr>
        </p:nvSpPr>
        <p:spPr/>
        <p:txBody>
          <a:bodyPr>
            <a:normAutofit/>
          </a:bodyPr>
          <a:lstStyle/>
          <a:p>
            <a:r>
              <a:rPr lang="en-US" sz="3600" dirty="0"/>
              <a:t>Neuropathology in aged persons with “normal” cognitive performance</a:t>
            </a:r>
          </a:p>
        </p:txBody>
      </p:sp>
      <p:pic>
        <p:nvPicPr>
          <p:cNvPr id="4" name="Picture 3">
            <a:extLst>
              <a:ext uri="{FF2B5EF4-FFF2-40B4-BE49-F238E27FC236}">
                <a16:creationId xmlns:a16="http://schemas.microsoft.com/office/drawing/2014/main" id="{57677ED5-F5F0-86D0-81AE-A255838F0DE7}"/>
              </a:ext>
            </a:extLst>
          </p:cNvPr>
          <p:cNvPicPr>
            <a:picLocks noChangeAspect="1"/>
          </p:cNvPicPr>
          <p:nvPr/>
        </p:nvPicPr>
        <p:blipFill>
          <a:blip r:embed="rId2"/>
          <a:stretch>
            <a:fillRect/>
          </a:stretch>
        </p:blipFill>
        <p:spPr>
          <a:xfrm>
            <a:off x="838200" y="1901240"/>
            <a:ext cx="3330238" cy="3809096"/>
          </a:xfrm>
          <a:prstGeom prst="rect">
            <a:avLst/>
          </a:prstGeom>
        </p:spPr>
      </p:pic>
      <p:sp>
        <p:nvSpPr>
          <p:cNvPr id="8" name="TextBox 7">
            <a:extLst>
              <a:ext uri="{FF2B5EF4-FFF2-40B4-BE49-F238E27FC236}">
                <a16:creationId xmlns:a16="http://schemas.microsoft.com/office/drawing/2014/main" id="{2CB45468-27C1-7DA6-9503-4C8EDA9AA7B3}"/>
              </a:ext>
            </a:extLst>
          </p:cNvPr>
          <p:cNvSpPr txBox="1"/>
          <p:nvPr/>
        </p:nvSpPr>
        <p:spPr>
          <a:xfrm>
            <a:off x="838200" y="6160404"/>
            <a:ext cx="9748170" cy="307777"/>
          </a:xfrm>
          <a:prstGeom prst="rect">
            <a:avLst/>
          </a:prstGeom>
          <a:noFill/>
        </p:spPr>
        <p:txBody>
          <a:bodyPr wrap="square">
            <a:spAutoFit/>
          </a:bodyPr>
          <a:lstStyle/>
          <a:p>
            <a:pPr algn="ctr"/>
            <a:r>
              <a:rPr lang="en-US" sz="1400" dirty="0"/>
              <a:t>Jicha et al.,. </a:t>
            </a:r>
            <a:r>
              <a:rPr lang="en-US" sz="1400" dirty="0" err="1"/>
              <a:t>Neurobiol</a:t>
            </a:r>
            <a:r>
              <a:rPr lang="en-US" sz="1400" dirty="0"/>
              <a:t> Aging. 2012 Mar;33(3); .Gauthreaux et al., </a:t>
            </a:r>
            <a:r>
              <a:rPr lang="en-US" sz="1400" dirty="0" err="1"/>
              <a:t>Alzheimers</a:t>
            </a:r>
            <a:r>
              <a:rPr lang="en-US" sz="1400" dirty="0"/>
              <a:t> Dement. 2023 Aug 17</a:t>
            </a:r>
          </a:p>
        </p:txBody>
      </p:sp>
      <p:graphicFrame>
        <p:nvGraphicFramePr>
          <p:cNvPr id="9" name="Table 8">
            <a:extLst>
              <a:ext uri="{FF2B5EF4-FFF2-40B4-BE49-F238E27FC236}">
                <a16:creationId xmlns:a16="http://schemas.microsoft.com/office/drawing/2014/main" id="{28DA8EA7-50BA-2EF1-8628-01A52EFDEBE6}"/>
              </a:ext>
            </a:extLst>
          </p:cNvPr>
          <p:cNvGraphicFramePr>
            <a:graphicFrameLocks noGrp="1"/>
          </p:cNvGraphicFramePr>
          <p:nvPr>
            <p:extLst>
              <p:ext uri="{D42A27DB-BD31-4B8C-83A1-F6EECF244321}">
                <p14:modId xmlns:p14="http://schemas.microsoft.com/office/powerpoint/2010/main" val="3473276762"/>
              </p:ext>
            </p:extLst>
          </p:nvPr>
        </p:nvGraphicFramePr>
        <p:xfrm>
          <a:off x="4758611" y="1835923"/>
          <a:ext cx="6595189" cy="3977640"/>
        </p:xfrm>
        <a:graphic>
          <a:graphicData uri="http://schemas.openxmlformats.org/drawingml/2006/table">
            <a:tbl>
              <a:tblPr firstRow="1" bandRow="1">
                <a:tableStyleId>{5C22544A-7EE6-4342-B048-85BDC9FD1C3A}</a:tableStyleId>
              </a:tblPr>
              <a:tblGrid>
                <a:gridCol w="2472613">
                  <a:extLst>
                    <a:ext uri="{9D8B030D-6E8A-4147-A177-3AD203B41FA5}">
                      <a16:colId xmlns:a16="http://schemas.microsoft.com/office/drawing/2014/main" val="317276395"/>
                    </a:ext>
                  </a:extLst>
                </a:gridCol>
                <a:gridCol w="2062066">
                  <a:extLst>
                    <a:ext uri="{9D8B030D-6E8A-4147-A177-3AD203B41FA5}">
                      <a16:colId xmlns:a16="http://schemas.microsoft.com/office/drawing/2014/main" val="1427410786"/>
                    </a:ext>
                  </a:extLst>
                </a:gridCol>
                <a:gridCol w="2060510">
                  <a:extLst>
                    <a:ext uri="{9D8B030D-6E8A-4147-A177-3AD203B41FA5}">
                      <a16:colId xmlns:a16="http://schemas.microsoft.com/office/drawing/2014/main" val="698037734"/>
                    </a:ext>
                  </a:extLst>
                </a:gridCol>
              </a:tblGrid>
              <a:tr h="370840">
                <a:tc gridSpan="3">
                  <a:txBody>
                    <a:bodyPr/>
                    <a:lstStyle/>
                    <a:p>
                      <a:r>
                        <a:rPr lang="en-US" dirty="0"/>
                        <a:t>Pathology in cognitive normals from NACC &amp; UK Community Sample</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849286639"/>
                  </a:ext>
                </a:extLst>
              </a:tr>
              <a:tr h="370840">
                <a:tc>
                  <a:txBody>
                    <a:bodyPr/>
                    <a:lstStyle/>
                    <a:p>
                      <a:r>
                        <a:rPr lang="en-US" b="1" dirty="0"/>
                        <a:t>Variable</a:t>
                      </a:r>
                    </a:p>
                  </a:txBody>
                  <a:tcPr/>
                </a:tc>
                <a:tc>
                  <a:txBody>
                    <a:bodyPr/>
                    <a:lstStyle/>
                    <a:p>
                      <a:r>
                        <a:rPr lang="en-US" b="1" dirty="0"/>
                        <a:t>NACC (% cases)</a:t>
                      </a:r>
                    </a:p>
                  </a:txBody>
                  <a:tcPr/>
                </a:tc>
                <a:tc>
                  <a:txBody>
                    <a:bodyPr/>
                    <a:lstStyle/>
                    <a:p>
                      <a:r>
                        <a:rPr lang="en-US" b="1" dirty="0"/>
                        <a:t>UK (% cases)</a:t>
                      </a:r>
                    </a:p>
                  </a:txBody>
                  <a:tcPr/>
                </a:tc>
                <a:extLst>
                  <a:ext uri="{0D108BD9-81ED-4DB2-BD59-A6C34878D82A}">
                    <a16:rowId xmlns:a16="http://schemas.microsoft.com/office/drawing/2014/main" val="1145479630"/>
                  </a:ext>
                </a:extLst>
              </a:tr>
              <a:tr h="370840">
                <a:tc>
                  <a:txBody>
                    <a:bodyPr/>
                    <a:lstStyle/>
                    <a:p>
                      <a:r>
                        <a:rPr lang="en-US" dirty="0"/>
                        <a:t>No Pathology</a:t>
                      </a:r>
                    </a:p>
                  </a:txBody>
                  <a:tcPr/>
                </a:tc>
                <a:tc>
                  <a:txBody>
                    <a:bodyPr/>
                    <a:lstStyle/>
                    <a:p>
                      <a:r>
                        <a:rPr lang="en-US" dirty="0"/>
                        <a:t>13</a:t>
                      </a:r>
                    </a:p>
                  </a:txBody>
                  <a:tcPr/>
                </a:tc>
                <a:tc>
                  <a:txBody>
                    <a:bodyPr/>
                    <a:lstStyle/>
                    <a:p>
                      <a:r>
                        <a:rPr lang="en-US" dirty="0"/>
                        <a:t>47</a:t>
                      </a:r>
                    </a:p>
                  </a:txBody>
                  <a:tcPr/>
                </a:tc>
                <a:extLst>
                  <a:ext uri="{0D108BD9-81ED-4DB2-BD59-A6C34878D82A}">
                    <a16:rowId xmlns:a16="http://schemas.microsoft.com/office/drawing/2014/main" val="2847727033"/>
                  </a:ext>
                </a:extLst>
              </a:tr>
              <a:tr h="370840">
                <a:tc>
                  <a:txBody>
                    <a:bodyPr/>
                    <a:lstStyle/>
                    <a:p>
                      <a:r>
                        <a:rPr lang="en-US" dirty="0"/>
                        <a:t>CERAD A</a:t>
                      </a:r>
                      <a:r>
                        <a:rPr lang="en-US" dirty="0">
                          <a:latin typeface="Symbol" panose="05050102010706020507" pitchFamily="18" charset="2"/>
                        </a:rPr>
                        <a:t>b</a:t>
                      </a:r>
                      <a:r>
                        <a:rPr lang="en-US" dirty="0"/>
                        <a:t> (mod/</a:t>
                      </a:r>
                      <a:r>
                        <a:rPr lang="en-US" dirty="0" err="1"/>
                        <a:t>freq</a:t>
                      </a:r>
                      <a:r>
                        <a:rPr lang="en-US" dirty="0"/>
                        <a:t>)</a:t>
                      </a:r>
                    </a:p>
                  </a:txBody>
                  <a:tcPr/>
                </a:tc>
                <a:tc>
                  <a:txBody>
                    <a:bodyPr/>
                    <a:lstStyle/>
                    <a:p>
                      <a:r>
                        <a:rPr lang="en-US" dirty="0"/>
                        <a:t>59</a:t>
                      </a:r>
                    </a:p>
                  </a:txBody>
                  <a:tcPr/>
                </a:tc>
                <a:tc>
                  <a:txBody>
                    <a:bodyPr/>
                    <a:lstStyle/>
                    <a:p>
                      <a:r>
                        <a:rPr lang="en-US" dirty="0"/>
                        <a:t>43</a:t>
                      </a:r>
                    </a:p>
                  </a:txBody>
                  <a:tcPr/>
                </a:tc>
                <a:extLst>
                  <a:ext uri="{0D108BD9-81ED-4DB2-BD59-A6C34878D82A}">
                    <a16:rowId xmlns:a16="http://schemas.microsoft.com/office/drawing/2014/main" val="245905283"/>
                  </a:ext>
                </a:extLst>
              </a:tr>
              <a:tr h="370840">
                <a:tc>
                  <a:txBody>
                    <a:bodyPr/>
                    <a:lstStyle/>
                    <a:p>
                      <a:r>
                        <a:rPr lang="en-US" dirty="0"/>
                        <a:t>Tau (</a:t>
                      </a:r>
                      <a:r>
                        <a:rPr lang="en-US" dirty="0" err="1"/>
                        <a:t>Braak</a:t>
                      </a:r>
                      <a:r>
                        <a:rPr lang="en-US" dirty="0"/>
                        <a:t> ≥ 4)</a:t>
                      </a:r>
                    </a:p>
                  </a:txBody>
                  <a:tcPr/>
                </a:tc>
                <a:tc>
                  <a:txBody>
                    <a:bodyPr/>
                    <a:lstStyle/>
                    <a:p>
                      <a:r>
                        <a:rPr lang="en-US" dirty="0"/>
                        <a:t>63</a:t>
                      </a:r>
                    </a:p>
                  </a:txBody>
                  <a:tcPr/>
                </a:tc>
                <a:tc>
                  <a:txBody>
                    <a:bodyPr/>
                    <a:lstStyle/>
                    <a:p>
                      <a:r>
                        <a:rPr lang="en-US" dirty="0"/>
                        <a:t>35</a:t>
                      </a:r>
                    </a:p>
                  </a:txBody>
                  <a:tcPr/>
                </a:tc>
                <a:extLst>
                  <a:ext uri="{0D108BD9-81ED-4DB2-BD59-A6C34878D82A}">
                    <a16:rowId xmlns:a16="http://schemas.microsoft.com/office/drawing/2014/main" val="620660333"/>
                  </a:ext>
                </a:extLst>
              </a:tr>
              <a:tr h="370840">
                <a:tc>
                  <a:txBody>
                    <a:bodyPr/>
                    <a:lstStyle/>
                    <a:p>
                      <a:r>
                        <a:rPr lang="en-US" dirty="0"/>
                        <a:t>Lewy Bodies</a:t>
                      </a:r>
                    </a:p>
                  </a:txBody>
                  <a:tcPr/>
                </a:tc>
                <a:tc>
                  <a:txBody>
                    <a:bodyPr/>
                    <a:lstStyle/>
                    <a:p>
                      <a:r>
                        <a:rPr lang="en-US" dirty="0"/>
                        <a:t>37</a:t>
                      </a:r>
                    </a:p>
                  </a:txBody>
                  <a:tcPr/>
                </a:tc>
                <a:tc>
                  <a:txBody>
                    <a:bodyPr/>
                    <a:lstStyle/>
                    <a:p>
                      <a:r>
                        <a:rPr lang="en-US" dirty="0"/>
                        <a:t>21</a:t>
                      </a:r>
                    </a:p>
                  </a:txBody>
                  <a:tcPr/>
                </a:tc>
                <a:extLst>
                  <a:ext uri="{0D108BD9-81ED-4DB2-BD59-A6C34878D82A}">
                    <a16:rowId xmlns:a16="http://schemas.microsoft.com/office/drawing/2014/main" val="1309239385"/>
                  </a:ext>
                </a:extLst>
              </a:tr>
              <a:tr h="370840">
                <a:tc>
                  <a:txBody>
                    <a:bodyPr/>
                    <a:lstStyle/>
                    <a:p>
                      <a:r>
                        <a:rPr lang="en-US" dirty="0"/>
                        <a:t>FTLD</a:t>
                      </a:r>
                    </a:p>
                  </a:txBody>
                  <a:tcPr/>
                </a:tc>
                <a:tc>
                  <a:txBody>
                    <a:bodyPr/>
                    <a:lstStyle/>
                    <a:p>
                      <a:r>
                        <a:rPr lang="en-US" dirty="0"/>
                        <a:t>18</a:t>
                      </a:r>
                    </a:p>
                  </a:txBody>
                  <a:tcPr/>
                </a:tc>
                <a:tc>
                  <a:txBody>
                    <a:bodyPr/>
                    <a:lstStyle/>
                    <a:p>
                      <a:r>
                        <a:rPr lang="en-US" dirty="0"/>
                        <a:t>0</a:t>
                      </a:r>
                    </a:p>
                  </a:txBody>
                  <a:tcPr/>
                </a:tc>
                <a:extLst>
                  <a:ext uri="{0D108BD9-81ED-4DB2-BD59-A6C34878D82A}">
                    <a16:rowId xmlns:a16="http://schemas.microsoft.com/office/drawing/2014/main" val="3803397553"/>
                  </a:ext>
                </a:extLst>
              </a:tr>
              <a:tr h="370840">
                <a:tc>
                  <a:txBody>
                    <a:bodyPr/>
                    <a:lstStyle/>
                    <a:p>
                      <a:r>
                        <a:rPr lang="en-US" dirty="0"/>
                        <a:t>AGD</a:t>
                      </a:r>
                    </a:p>
                  </a:txBody>
                  <a:tcPr/>
                </a:tc>
                <a:tc>
                  <a:txBody>
                    <a:bodyPr/>
                    <a:lstStyle/>
                    <a:p>
                      <a:r>
                        <a:rPr lang="en-US" dirty="0"/>
                        <a:t>6</a:t>
                      </a:r>
                    </a:p>
                  </a:txBody>
                  <a:tcPr/>
                </a:tc>
                <a:tc>
                  <a:txBody>
                    <a:bodyPr/>
                    <a:lstStyle/>
                    <a:p>
                      <a:r>
                        <a:rPr lang="en-US" dirty="0"/>
                        <a:t>ND</a:t>
                      </a:r>
                    </a:p>
                  </a:txBody>
                  <a:tcPr/>
                </a:tc>
                <a:extLst>
                  <a:ext uri="{0D108BD9-81ED-4DB2-BD59-A6C34878D82A}">
                    <a16:rowId xmlns:a16="http://schemas.microsoft.com/office/drawing/2014/main" val="351701154"/>
                  </a:ext>
                </a:extLst>
              </a:tr>
              <a:tr h="370840">
                <a:tc>
                  <a:txBody>
                    <a:bodyPr/>
                    <a:lstStyle/>
                    <a:p>
                      <a:r>
                        <a:rPr lang="en-US" dirty="0"/>
                        <a:t>LATE</a:t>
                      </a:r>
                    </a:p>
                  </a:txBody>
                  <a:tcPr/>
                </a:tc>
                <a:tc>
                  <a:txBody>
                    <a:bodyPr/>
                    <a:lstStyle/>
                    <a:p>
                      <a:r>
                        <a:rPr lang="en-US" dirty="0"/>
                        <a:t>17</a:t>
                      </a:r>
                    </a:p>
                  </a:txBody>
                  <a:tcPr/>
                </a:tc>
                <a:tc>
                  <a:txBody>
                    <a:bodyPr/>
                    <a:lstStyle/>
                    <a:p>
                      <a:r>
                        <a:rPr lang="en-US" dirty="0"/>
                        <a:t>10</a:t>
                      </a:r>
                    </a:p>
                  </a:txBody>
                  <a:tcPr/>
                </a:tc>
                <a:extLst>
                  <a:ext uri="{0D108BD9-81ED-4DB2-BD59-A6C34878D82A}">
                    <a16:rowId xmlns:a16="http://schemas.microsoft.com/office/drawing/2014/main" val="1748797550"/>
                  </a:ext>
                </a:extLst>
              </a:tr>
              <a:tr h="370840">
                <a:tc>
                  <a:txBody>
                    <a:bodyPr/>
                    <a:lstStyle/>
                    <a:p>
                      <a:r>
                        <a:rPr lang="en-US" dirty="0"/>
                        <a:t>Vascular disease</a:t>
                      </a:r>
                    </a:p>
                  </a:txBody>
                  <a:tcPr/>
                </a:tc>
                <a:tc>
                  <a:txBody>
                    <a:bodyPr/>
                    <a:lstStyle/>
                    <a:p>
                      <a:r>
                        <a:rPr lang="en-US" dirty="0"/>
                        <a:t>66</a:t>
                      </a:r>
                    </a:p>
                  </a:txBody>
                  <a:tcPr/>
                </a:tc>
                <a:tc>
                  <a:txBody>
                    <a:bodyPr/>
                    <a:lstStyle/>
                    <a:p>
                      <a:r>
                        <a:rPr lang="en-US" dirty="0"/>
                        <a:t>72</a:t>
                      </a:r>
                    </a:p>
                  </a:txBody>
                  <a:tcPr/>
                </a:tc>
                <a:extLst>
                  <a:ext uri="{0D108BD9-81ED-4DB2-BD59-A6C34878D82A}">
                    <a16:rowId xmlns:a16="http://schemas.microsoft.com/office/drawing/2014/main" val="1325965792"/>
                  </a:ext>
                </a:extLst>
              </a:tr>
            </a:tbl>
          </a:graphicData>
        </a:graphic>
      </p:graphicFrame>
      <p:sp>
        <p:nvSpPr>
          <p:cNvPr id="12" name="Rectangle 11">
            <a:extLst>
              <a:ext uri="{FF2B5EF4-FFF2-40B4-BE49-F238E27FC236}">
                <a16:creationId xmlns:a16="http://schemas.microsoft.com/office/drawing/2014/main" id="{7CABF816-D255-25AF-471C-85CC50D630A4}"/>
              </a:ext>
            </a:extLst>
          </p:cNvPr>
          <p:cNvSpPr/>
          <p:nvPr/>
        </p:nvSpPr>
        <p:spPr>
          <a:xfrm>
            <a:off x="4758611" y="2836506"/>
            <a:ext cx="6595189" cy="3732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42981D-37C7-CE4E-09AF-E5D7159DD29B}"/>
              </a:ext>
            </a:extLst>
          </p:cNvPr>
          <p:cNvSpPr/>
          <p:nvPr/>
        </p:nvSpPr>
        <p:spPr>
          <a:xfrm>
            <a:off x="4761716" y="4332515"/>
            <a:ext cx="6595189" cy="3732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352E0B-64CF-7C2C-6D91-9A0865900DFF}"/>
              </a:ext>
            </a:extLst>
          </p:cNvPr>
          <p:cNvSpPr/>
          <p:nvPr/>
        </p:nvSpPr>
        <p:spPr>
          <a:xfrm>
            <a:off x="4755492" y="4699520"/>
            <a:ext cx="6595189" cy="3732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20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C76-C7A6-67B4-7A57-70077DA1A7C1}"/>
              </a:ext>
            </a:extLst>
          </p:cNvPr>
          <p:cNvSpPr>
            <a:spLocks noGrp="1"/>
          </p:cNvSpPr>
          <p:nvPr>
            <p:ph type="title"/>
          </p:nvPr>
        </p:nvSpPr>
        <p:spPr/>
        <p:txBody>
          <a:bodyPr>
            <a:normAutofit fontScale="90000"/>
          </a:bodyPr>
          <a:lstStyle/>
          <a:p>
            <a:r>
              <a:rPr lang="en-US" dirty="0"/>
              <a:t>Are they really “normal” or “cognitively intact/unimpaired”?</a:t>
            </a:r>
          </a:p>
        </p:txBody>
      </p:sp>
      <p:pic>
        <p:nvPicPr>
          <p:cNvPr id="5" name="Picture 4">
            <a:extLst>
              <a:ext uri="{FF2B5EF4-FFF2-40B4-BE49-F238E27FC236}">
                <a16:creationId xmlns:a16="http://schemas.microsoft.com/office/drawing/2014/main" id="{42BFB2DD-BBC5-CF59-DA6E-333E8EFFA9AB}"/>
              </a:ext>
            </a:extLst>
          </p:cNvPr>
          <p:cNvPicPr>
            <a:picLocks noChangeAspect="1"/>
          </p:cNvPicPr>
          <p:nvPr/>
        </p:nvPicPr>
        <p:blipFill>
          <a:blip r:embed="rId2"/>
          <a:stretch>
            <a:fillRect/>
          </a:stretch>
        </p:blipFill>
        <p:spPr>
          <a:xfrm>
            <a:off x="4320604" y="1825624"/>
            <a:ext cx="7033196" cy="3314289"/>
          </a:xfrm>
          <a:prstGeom prst="rect">
            <a:avLst/>
          </a:prstGeom>
        </p:spPr>
      </p:pic>
      <p:pic>
        <p:nvPicPr>
          <p:cNvPr id="6" name="Picture 5">
            <a:extLst>
              <a:ext uri="{FF2B5EF4-FFF2-40B4-BE49-F238E27FC236}">
                <a16:creationId xmlns:a16="http://schemas.microsoft.com/office/drawing/2014/main" id="{8FA3E15D-7AEB-F043-0B0A-1377DA8B79CF}"/>
              </a:ext>
            </a:extLst>
          </p:cNvPr>
          <p:cNvPicPr>
            <a:picLocks noChangeAspect="1"/>
          </p:cNvPicPr>
          <p:nvPr/>
        </p:nvPicPr>
        <p:blipFill>
          <a:blip r:embed="rId3"/>
          <a:stretch>
            <a:fillRect/>
          </a:stretch>
        </p:blipFill>
        <p:spPr>
          <a:xfrm>
            <a:off x="838200" y="1914672"/>
            <a:ext cx="3295261" cy="3240876"/>
          </a:xfrm>
          <a:prstGeom prst="rect">
            <a:avLst/>
          </a:prstGeom>
        </p:spPr>
      </p:pic>
      <p:sp>
        <p:nvSpPr>
          <p:cNvPr id="8" name="TextBox 7">
            <a:extLst>
              <a:ext uri="{FF2B5EF4-FFF2-40B4-BE49-F238E27FC236}">
                <a16:creationId xmlns:a16="http://schemas.microsoft.com/office/drawing/2014/main" id="{5109172E-755F-3910-1DF1-2D127CD3548E}"/>
              </a:ext>
            </a:extLst>
          </p:cNvPr>
          <p:cNvSpPr txBox="1"/>
          <p:nvPr/>
        </p:nvSpPr>
        <p:spPr>
          <a:xfrm>
            <a:off x="838200" y="6148923"/>
            <a:ext cx="10515600" cy="307777"/>
          </a:xfrm>
          <a:prstGeom prst="rect">
            <a:avLst/>
          </a:prstGeom>
          <a:noFill/>
        </p:spPr>
        <p:txBody>
          <a:bodyPr wrap="square">
            <a:spAutoFit/>
          </a:bodyPr>
          <a:lstStyle/>
          <a:p>
            <a:pPr algn="ctr"/>
            <a:r>
              <a:rPr lang="en-US" sz="1400" dirty="0"/>
              <a:t>Riley, Jicha, et al., J </a:t>
            </a:r>
            <a:r>
              <a:rPr lang="en-US" sz="1400" dirty="0" err="1"/>
              <a:t>Alzheimers</a:t>
            </a:r>
            <a:r>
              <a:rPr lang="en-US" sz="1400" dirty="0"/>
              <a:t> Dis. 2011;25(4):707-17. </a:t>
            </a:r>
          </a:p>
        </p:txBody>
      </p:sp>
      <p:sp>
        <p:nvSpPr>
          <p:cNvPr id="9" name="TextBox 8">
            <a:extLst>
              <a:ext uri="{FF2B5EF4-FFF2-40B4-BE49-F238E27FC236}">
                <a16:creationId xmlns:a16="http://schemas.microsoft.com/office/drawing/2014/main" id="{2A88BB6B-A23D-58CD-9A32-076F543A66C7}"/>
              </a:ext>
            </a:extLst>
          </p:cNvPr>
          <p:cNvSpPr txBox="1"/>
          <p:nvPr/>
        </p:nvSpPr>
        <p:spPr>
          <a:xfrm>
            <a:off x="838200" y="1825624"/>
            <a:ext cx="3295261" cy="369332"/>
          </a:xfrm>
          <a:prstGeom prst="rect">
            <a:avLst/>
          </a:prstGeom>
          <a:solidFill>
            <a:schemeClr val="bg1"/>
          </a:solidFill>
        </p:spPr>
        <p:txBody>
          <a:bodyPr wrap="square" rtlCol="0">
            <a:spAutoFit/>
          </a:bodyPr>
          <a:lstStyle/>
          <a:p>
            <a:r>
              <a:rPr lang="en-US" b="1" dirty="0"/>
              <a:t>CERAD T-Score change over time</a:t>
            </a:r>
          </a:p>
        </p:txBody>
      </p:sp>
      <p:sp>
        <p:nvSpPr>
          <p:cNvPr id="3" name="Content Placeholder 2">
            <a:extLst>
              <a:ext uri="{FF2B5EF4-FFF2-40B4-BE49-F238E27FC236}">
                <a16:creationId xmlns:a16="http://schemas.microsoft.com/office/drawing/2014/main" id="{38570BFA-1682-D2FB-E24C-E4FA69DB4CCF}"/>
              </a:ext>
            </a:extLst>
          </p:cNvPr>
          <p:cNvSpPr>
            <a:spLocks noGrp="1"/>
          </p:cNvSpPr>
          <p:nvPr>
            <p:ph idx="1"/>
          </p:nvPr>
        </p:nvSpPr>
        <p:spPr>
          <a:xfrm>
            <a:off x="838200" y="5212139"/>
            <a:ext cx="10515600" cy="806104"/>
          </a:xfrm>
          <a:ln w="28575">
            <a:solidFill>
              <a:srgbClr val="FF0000"/>
            </a:solidFill>
          </a:ln>
        </p:spPr>
        <p:txBody>
          <a:bodyPr>
            <a:noAutofit/>
          </a:bodyPr>
          <a:lstStyle/>
          <a:p>
            <a:pPr>
              <a:spcBef>
                <a:spcPts val="600"/>
              </a:spcBef>
            </a:pPr>
            <a:r>
              <a:rPr lang="en-US" sz="2400" dirty="0"/>
              <a:t>It is clear that 47% harbored sufficient pathology to be impaired</a:t>
            </a:r>
          </a:p>
          <a:p>
            <a:pPr>
              <a:spcBef>
                <a:spcPts val="600"/>
              </a:spcBef>
            </a:pPr>
            <a:r>
              <a:rPr lang="en-US" sz="2400" dirty="0"/>
              <a:t>Yet they all remain cognitively normal within age, sex, education adjusted norms</a:t>
            </a:r>
          </a:p>
        </p:txBody>
      </p:sp>
    </p:spTree>
    <p:extLst>
      <p:ext uri="{BB962C8B-B14F-4D97-AF65-F5344CB8AC3E}">
        <p14:creationId xmlns:p14="http://schemas.microsoft.com/office/powerpoint/2010/main" val="136676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0FD1-C80C-069A-ADF1-68DC6BF57EDC}"/>
              </a:ext>
            </a:extLst>
          </p:cNvPr>
          <p:cNvSpPr>
            <a:spLocks noGrp="1"/>
          </p:cNvSpPr>
          <p:nvPr>
            <p:ph type="title"/>
          </p:nvPr>
        </p:nvSpPr>
        <p:spPr/>
        <p:txBody>
          <a:bodyPr/>
          <a:lstStyle/>
          <a:p>
            <a:r>
              <a:rPr lang="en-US" dirty="0"/>
              <a:t>Is it just one pathology?</a:t>
            </a:r>
          </a:p>
        </p:txBody>
      </p:sp>
      <p:sp>
        <p:nvSpPr>
          <p:cNvPr id="3" name="Content Placeholder 2">
            <a:extLst>
              <a:ext uri="{FF2B5EF4-FFF2-40B4-BE49-F238E27FC236}">
                <a16:creationId xmlns:a16="http://schemas.microsoft.com/office/drawing/2014/main" id="{3A947A3B-B4BD-A1E1-3089-75543E98810A}"/>
              </a:ext>
            </a:extLst>
          </p:cNvPr>
          <p:cNvSpPr>
            <a:spLocks noGrp="1"/>
          </p:cNvSpPr>
          <p:nvPr>
            <p:ph idx="1"/>
          </p:nvPr>
        </p:nvSpPr>
        <p:spPr>
          <a:xfrm>
            <a:off x="838200" y="1825625"/>
            <a:ext cx="4144347" cy="4233418"/>
          </a:xfrm>
        </p:spPr>
        <p:txBody>
          <a:bodyPr>
            <a:normAutofit lnSpcReduction="10000"/>
          </a:bodyPr>
          <a:lstStyle/>
          <a:p>
            <a:r>
              <a:rPr lang="en-US" dirty="0"/>
              <a:t>While those with normal aging commonly have one pathology…</a:t>
            </a:r>
          </a:p>
          <a:p>
            <a:r>
              <a:rPr lang="en-US" dirty="0"/>
              <a:t>Those with more than one form of pathology are more likely to experience clinically relevant cognitive decline</a:t>
            </a:r>
          </a:p>
        </p:txBody>
      </p:sp>
      <p:pic>
        <p:nvPicPr>
          <p:cNvPr id="4" name="Picture 3">
            <a:extLst>
              <a:ext uri="{FF2B5EF4-FFF2-40B4-BE49-F238E27FC236}">
                <a16:creationId xmlns:a16="http://schemas.microsoft.com/office/drawing/2014/main" id="{22FCF187-0C77-5C22-04F9-C7F6A5B74E43}"/>
              </a:ext>
            </a:extLst>
          </p:cNvPr>
          <p:cNvPicPr>
            <a:picLocks noChangeAspect="1"/>
          </p:cNvPicPr>
          <p:nvPr/>
        </p:nvPicPr>
        <p:blipFill>
          <a:blip r:embed="rId2"/>
          <a:stretch>
            <a:fillRect/>
          </a:stretch>
        </p:blipFill>
        <p:spPr>
          <a:xfrm>
            <a:off x="5273402" y="1825624"/>
            <a:ext cx="6080397" cy="4099315"/>
          </a:xfrm>
          <a:prstGeom prst="rect">
            <a:avLst/>
          </a:prstGeom>
        </p:spPr>
      </p:pic>
      <p:sp>
        <p:nvSpPr>
          <p:cNvPr id="6" name="TextBox 5">
            <a:extLst>
              <a:ext uri="{FF2B5EF4-FFF2-40B4-BE49-F238E27FC236}">
                <a16:creationId xmlns:a16="http://schemas.microsoft.com/office/drawing/2014/main" id="{6D5292EE-C0BF-5FD2-6ACD-7C0D7F23ADEF}"/>
              </a:ext>
            </a:extLst>
          </p:cNvPr>
          <p:cNvSpPr txBox="1"/>
          <p:nvPr/>
        </p:nvSpPr>
        <p:spPr>
          <a:xfrm>
            <a:off x="6006582" y="6059043"/>
            <a:ext cx="4900904" cy="307777"/>
          </a:xfrm>
          <a:prstGeom prst="rect">
            <a:avLst/>
          </a:prstGeom>
          <a:noFill/>
        </p:spPr>
        <p:txBody>
          <a:bodyPr wrap="square">
            <a:spAutoFit/>
          </a:bodyPr>
          <a:lstStyle/>
          <a:p>
            <a:r>
              <a:rPr lang="en-US" sz="1400" dirty="0"/>
              <a:t>Karanth et al., JAMA Neurol. 2020 Oct 1;77(10):1299-1307</a:t>
            </a:r>
          </a:p>
        </p:txBody>
      </p:sp>
    </p:spTree>
    <p:extLst>
      <p:ext uri="{BB962C8B-B14F-4D97-AF65-F5344CB8AC3E}">
        <p14:creationId xmlns:p14="http://schemas.microsoft.com/office/powerpoint/2010/main" val="377414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8F6B-A7A8-248C-F660-38766B16A534}"/>
              </a:ext>
            </a:extLst>
          </p:cNvPr>
          <p:cNvSpPr>
            <a:spLocks noGrp="1"/>
          </p:cNvSpPr>
          <p:nvPr>
            <p:ph type="title"/>
          </p:nvPr>
        </p:nvSpPr>
        <p:spPr/>
        <p:txBody>
          <a:bodyPr>
            <a:normAutofit/>
          </a:bodyPr>
          <a:lstStyle/>
          <a:p>
            <a:r>
              <a:rPr lang="en-US" sz="2800" dirty="0"/>
              <a:t>How might these pathologies allow an age x degenerative disease state to emerge?</a:t>
            </a:r>
          </a:p>
        </p:txBody>
      </p:sp>
      <p:sp>
        <p:nvSpPr>
          <p:cNvPr id="3" name="Content Placeholder 2">
            <a:extLst>
              <a:ext uri="{FF2B5EF4-FFF2-40B4-BE49-F238E27FC236}">
                <a16:creationId xmlns:a16="http://schemas.microsoft.com/office/drawing/2014/main" id="{024802FE-7201-F571-7073-A698F858A52A}"/>
              </a:ext>
            </a:extLst>
          </p:cNvPr>
          <p:cNvSpPr>
            <a:spLocks noGrp="1"/>
          </p:cNvSpPr>
          <p:nvPr>
            <p:ph idx="1"/>
          </p:nvPr>
        </p:nvSpPr>
        <p:spPr>
          <a:xfrm>
            <a:off x="838200" y="1825625"/>
            <a:ext cx="4676192" cy="1594400"/>
          </a:xfrm>
        </p:spPr>
        <p:txBody>
          <a:bodyPr>
            <a:normAutofit fontScale="85000" lnSpcReduction="20000"/>
          </a:bodyPr>
          <a:lstStyle/>
          <a:p>
            <a:r>
              <a:rPr lang="en-US" sz="2400" dirty="0"/>
              <a:t>We are largely inferring interrelationships of pathological disease by frequency associations…</a:t>
            </a:r>
          </a:p>
          <a:p>
            <a:r>
              <a:rPr lang="en-US" sz="2400" dirty="0"/>
              <a:t>Much work needs to be done, but links between CVD and increased amyloid accumulation have been described…</a:t>
            </a:r>
          </a:p>
        </p:txBody>
      </p:sp>
      <p:pic>
        <p:nvPicPr>
          <p:cNvPr id="5" name="Picture 4">
            <a:extLst>
              <a:ext uri="{FF2B5EF4-FFF2-40B4-BE49-F238E27FC236}">
                <a16:creationId xmlns:a16="http://schemas.microsoft.com/office/drawing/2014/main" id="{B142CC99-9B08-6208-704C-0E2EF35346EA}"/>
              </a:ext>
            </a:extLst>
          </p:cNvPr>
          <p:cNvPicPr>
            <a:picLocks noChangeAspect="1"/>
          </p:cNvPicPr>
          <p:nvPr/>
        </p:nvPicPr>
        <p:blipFill>
          <a:blip r:embed="rId2"/>
          <a:stretch>
            <a:fillRect/>
          </a:stretch>
        </p:blipFill>
        <p:spPr>
          <a:xfrm>
            <a:off x="838200" y="3381167"/>
            <a:ext cx="4971179" cy="2643638"/>
          </a:xfrm>
          <a:prstGeom prst="rect">
            <a:avLst/>
          </a:prstGeom>
        </p:spPr>
      </p:pic>
      <p:pic>
        <p:nvPicPr>
          <p:cNvPr id="6" name="Picture 5">
            <a:extLst>
              <a:ext uri="{FF2B5EF4-FFF2-40B4-BE49-F238E27FC236}">
                <a16:creationId xmlns:a16="http://schemas.microsoft.com/office/drawing/2014/main" id="{96E21273-944B-6E44-114E-408FAD42D48A}"/>
              </a:ext>
            </a:extLst>
          </p:cNvPr>
          <p:cNvPicPr>
            <a:picLocks noChangeAspect="1"/>
          </p:cNvPicPr>
          <p:nvPr/>
        </p:nvPicPr>
        <p:blipFill rotWithShape="1">
          <a:blip r:embed="rId3"/>
          <a:srcRect r="8309" b="50777"/>
          <a:stretch/>
        </p:blipFill>
        <p:spPr>
          <a:xfrm>
            <a:off x="5514392" y="1825625"/>
            <a:ext cx="5839408" cy="1757235"/>
          </a:xfrm>
          <a:prstGeom prst="rect">
            <a:avLst/>
          </a:prstGeom>
          <a:ln>
            <a:solidFill>
              <a:schemeClr val="tx1"/>
            </a:solidFill>
          </a:ln>
        </p:spPr>
      </p:pic>
      <p:sp>
        <p:nvSpPr>
          <p:cNvPr id="7" name="TextBox 6">
            <a:extLst>
              <a:ext uri="{FF2B5EF4-FFF2-40B4-BE49-F238E27FC236}">
                <a16:creationId xmlns:a16="http://schemas.microsoft.com/office/drawing/2014/main" id="{77F762F5-F641-5673-FFDE-5CD804294288}"/>
              </a:ext>
            </a:extLst>
          </p:cNvPr>
          <p:cNvSpPr txBox="1"/>
          <p:nvPr/>
        </p:nvSpPr>
        <p:spPr>
          <a:xfrm>
            <a:off x="5990253" y="3778898"/>
            <a:ext cx="5363547"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a:t>These data show that axonal injury is associated with upstream increases in A</a:t>
            </a:r>
            <a:r>
              <a:rPr lang="en-US" b="1" dirty="0">
                <a:latin typeface="Symbol" panose="05050102010706020507" pitchFamily="18" charset="2"/>
              </a:rPr>
              <a:t>b</a:t>
            </a:r>
            <a:r>
              <a:rPr lang="en-US" b="1" dirty="0"/>
              <a:t> accumulation</a:t>
            </a:r>
          </a:p>
          <a:p>
            <a:pPr marL="285750" indent="-285750">
              <a:spcAft>
                <a:spcPts val="1200"/>
              </a:spcAft>
              <a:buFont typeface="Arial" panose="020B0604020202020204" pitchFamily="34" charset="0"/>
              <a:buChar char="•"/>
            </a:pPr>
            <a:r>
              <a:rPr lang="en-US" b="1" dirty="0"/>
              <a:t>Thus, while CVD appears to be age-related and AD has variable associations with age based on genetics and risks, links between CVD &amp; AD may tie in these diseases in an informed manner…</a:t>
            </a:r>
          </a:p>
        </p:txBody>
      </p:sp>
      <p:sp>
        <p:nvSpPr>
          <p:cNvPr id="9" name="TextBox 8">
            <a:extLst>
              <a:ext uri="{FF2B5EF4-FFF2-40B4-BE49-F238E27FC236}">
                <a16:creationId xmlns:a16="http://schemas.microsoft.com/office/drawing/2014/main" id="{0254BA6C-F646-48E2-8CDF-833E76EC1934}"/>
              </a:ext>
            </a:extLst>
          </p:cNvPr>
          <p:cNvSpPr txBox="1"/>
          <p:nvPr/>
        </p:nvSpPr>
        <p:spPr>
          <a:xfrm>
            <a:off x="6315268" y="5687113"/>
            <a:ext cx="5363548" cy="307777"/>
          </a:xfrm>
          <a:prstGeom prst="rect">
            <a:avLst/>
          </a:prstGeom>
          <a:noFill/>
        </p:spPr>
        <p:txBody>
          <a:bodyPr wrap="square">
            <a:spAutoFit/>
          </a:bodyPr>
          <a:lstStyle/>
          <a:p>
            <a:r>
              <a:rPr lang="en-US" sz="1400" dirty="0"/>
              <a:t>Ali et al.,  Brain </a:t>
            </a:r>
            <a:r>
              <a:rPr lang="en-US" sz="1400" dirty="0" err="1"/>
              <a:t>Behav</a:t>
            </a:r>
            <a:r>
              <a:rPr lang="en-US" sz="1400" dirty="0"/>
              <a:t>. 2023 Oct;13(10)</a:t>
            </a:r>
          </a:p>
        </p:txBody>
      </p:sp>
    </p:spTree>
    <p:extLst>
      <p:ext uri="{BB962C8B-B14F-4D97-AF65-F5344CB8AC3E}">
        <p14:creationId xmlns:p14="http://schemas.microsoft.com/office/powerpoint/2010/main" val="78832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7113-F575-948F-1A3B-6CAFCC8D2A6F}"/>
              </a:ext>
            </a:extLst>
          </p:cNvPr>
          <p:cNvSpPr>
            <a:spLocks noGrp="1"/>
          </p:cNvSpPr>
          <p:nvPr>
            <p:ph type="title"/>
          </p:nvPr>
        </p:nvSpPr>
        <p:spPr/>
        <p:txBody>
          <a:bodyPr/>
          <a:lstStyle/>
          <a:p>
            <a:r>
              <a:rPr lang="en-US" dirty="0"/>
              <a:t>Cognitive reserve?</a:t>
            </a:r>
          </a:p>
        </p:txBody>
      </p:sp>
      <p:sp>
        <p:nvSpPr>
          <p:cNvPr id="3" name="Content Placeholder 2">
            <a:extLst>
              <a:ext uri="{FF2B5EF4-FFF2-40B4-BE49-F238E27FC236}">
                <a16:creationId xmlns:a16="http://schemas.microsoft.com/office/drawing/2014/main" id="{3B8E93C7-C963-B21A-63C1-43E825554619}"/>
              </a:ext>
            </a:extLst>
          </p:cNvPr>
          <p:cNvSpPr>
            <a:spLocks noGrp="1"/>
          </p:cNvSpPr>
          <p:nvPr>
            <p:ph idx="1"/>
          </p:nvPr>
        </p:nvSpPr>
        <p:spPr>
          <a:xfrm>
            <a:off x="838200" y="1825624"/>
            <a:ext cx="4452257" cy="4667249"/>
          </a:xfrm>
        </p:spPr>
        <p:txBody>
          <a:bodyPr/>
          <a:lstStyle/>
          <a:p>
            <a:r>
              <a:rPr lang="en-US" dirty="0"/>
              <a:t>How can such disease exist I appreciable amounts without clinical consequences?</a:t>
            </a:r>
          </a:p>
          <a:p>
            <a:r>
              <a:rPr lang="en-US" dirty="0"/>
              <a:t>Measuring cognitive reserve?</a:t>
            </a:r>
          </a:p>
          <a:p>
            <a:r>
              <a:rPr lang="en-US" dirty="0"/>
              <a:t>Increasing cognitive reserve?</a:t>
            </a:r>
          </a:p>
        </p:txBody>
      </p:sp>
      <p:sp>
        <p:nvSpPr>
          <p:cNvPr id="6" name="TextBox 5">
            <a:extLst>
              <a:ext uri="{FF2B5EF4-FFF2-40B4-BE49-F238E27FC236}">
                <a16:creationId xmlns:a16="http://schemas.microsoft.com/office/drawing/2014/main" id="{5DAA99B6-F26B-7568-17EC-F20D52FB6CC3}"/>
              </a:ext>
            </a:extLst>
          </p:cNvPr>
          <p:cNvSpPr txBox="1"/>
          <p:nvPr/>
        </p:nvSpPr>
        <p:spPr>
          <a:xfrm>
            <a:off x="4889241" y="5608675"/>
            <a:ext cx="6464559" cy="523220"/>
          </a:xfrm>
          <a:prstGeom prst="rect">
            <a:avLst/>
          </a:prstGeom>
          <a:noFill/>
        </p:spPr>
        <p:txBody>
          <a:bodyPr wrap="square">
            <a:spAutoFit/>
          </a:bodyPr>
          <a:lstStyle/>
          <a:p>
            <a:r>
              <a:rPr lang="en-US" sz="1400" dirty="0"/>
              <a:t>Valenciano-Mendoza, Eduardo and Joan </a:t>
            </a:r>
            <a:r>
              <a:rPr lang="en-US" sz="1400" dirty="0" err="1"/>
              <a:t>Guàrdia</a:t>
            </a:r>
            <a:r>
              <a:rPr lang="en-US" sz="1400" dirty="0"/>
              <a:t>-Olmos. “COGNITIVE RESERVE AS A PREDICTOR OF HEALTHY AGING.” (2014).</a:t>
            </a:r>
          </a:p>
        </p:txBody>
      </p:sp>
      <p:pic>
        <p:nvPicPr>
          <p:cNvPr id="7" name="Picture 6">
            <a:extLst>
              <a:ext uri="{FF2B5EF4-FFF2-40B4-BE49-F238E27FC236}">
                <a16:creationId xmlns:a16="http://schemas.microsoft.com/office/drawing/2014/main" id="{C75893AB-D974-02E4-D4AA-3311078F92FF}"/>
              </a:ext>
            </a:extLst>
          </p:cNvPr>
          <p:cNvPicPr>
            <a:picLocks noChangeAspect="1"/>
          </p:cNvPicPr>
          <p:nvPr/>
        </p:nvPicPr>
        <p:blipFill rotWithShape="1">
          <a:blip r:embed="rId2"/>
          <a:srcRect b="4325"/>
          <a:stretch/>
        </p:blipFill>
        <p:spPr>
          <a:xfrm>
            <a:off x="4758612" y="1920808"/>
            <a:ext cx="6595188" cy="3681774"/>
          </a:xfrm>
          <a:prstGeom prst="rect">
            <a:avLst/>
          </a:prstGeom>
        </p:spPr>
      </p:pic>
    </p:spTree>
    <p:extLst>
      <p:ext uri="{BB962C8B-B14F-4D97-AF65-F5344CB8AC3E}">
        <p14:creationId xmlns:p14="http://schemas.microsoft.com/office/powerpoint/2010/main" val="109863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66BB-4FF1-2043-D8D4-4C564CA20746}"/>
              </a:ext>
            </a:extLst>
          </p:cNvPr>
          <p:cNvSpPr>
            <a:spLocks noGrp="1"/>
          </p:cNvSpPr>
          <p:nvPr>
            <p:ph type="title"/>
          </p:nvPr>
        </p:nvSpPr>
        <p:spPr/>
        <p:txBody>
          <a:bodyPr>
            <a:normAutofit/>
          </a:bodyPr>
          <a:lstStyle/>
          <a:p>
            <a:r>
              <a:rPr lang="en-US" sz="3600" dirty="0"/>
              <a:t>Operationalizing cognitive reserve to detect meaningful outcomes…</a:t>
            </a:r>
          </a:p>
        </p:txBody>
      </p:sp>
      <p:sp>
        <p:nvSpPr>
          <p:cNvPr id="3" name="Content Placeholder 2">
            <a:extLst>
              <a:ext uri="{FF2B5EF4-FFF2-40B4-BE49-F238E27FC236}">
                <a16:creationId xmlns:a16="http://schemas.microsoft.com/office/drawing/2014/main" id="{88487FB0-E7DB-7A89-CFFE-127EDC8B4F7B}"/>
              </a:ext>
            </a:extLst>
          </p:cNvPr>
          <p:cNvSpPr>
            <a:spLocks noGrp="1"/>
          </p:cNvSpPr>
          <p:nvPr>
            <p:ph idx="1"/>
          </p:nvPr>
        </p:nvSpPr>
        <p:spPr>
          <a:xfrm>
            <a:off x="875745" y="1940767"/>
            <a:ext cx="6233844" cy="4552106"/>
          </a:xfrm>
        </p:spPr>
        <p:txBody>
          <a:bodyPr/>
          <a:lstStyle/>
          <a:p>
            <a:r>
              <a:rPr lang="en-US" dirty="0"/>
              <a:t>Clinical trial (INCREASE study NCT02849639)</a:t>
            </a:r>
          </a:p>
          <a:p>
            <a:r>
              <a:rPr lang="en-US" dirty="0"/>
              <a:t>Used scopolamine patch to detect cognitive reserve </a:t>
            </a:r>
          </a:p>
          <a:p>
            <a:r>
              <a:rPr lang="en-US" dirty="0"/>
              <a:t>Showed that pathology impacts resistance to cognitive challenges in a measurable way!</a:t>
            </a:r>
          </a:p>
        </p:txBody>
      </p:sp>
      <p:pic>
        <p:nvPicPr>
          <p:cNvPr id="4" name="Picture 3">
            <a:extLst>
              <a:ext uri="{FF2B5EF4-FFF2-40B4-BE49-F238E27FC236}">
                <a16:creationId xmlns:a16="http://schemas.microsoft.com/office/drawing/2014/main" id="{04B7C2F2-85C4-8C43-84C4-39CB1CD17B80}"/>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7381" r="-2" b="15762"/>
          <a:stretch>
            <a:fillRect/>
          </a:stretch>
        </p:blipFill>
        <p:spPr bwMode="auto">
          <a:xfrm>
            <a:off x="7594838" y="1825624"/>
            <a:ext cx="3668403" cy="36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56561A1-915E-B8CC-C029-5A0F6DB78A72}"/>
              </a:ext>
            </a:extLst>
          </p:cNvPr>
          <p:cNvSpPr txBox="1">
            <a:spLocks noChangeArrowheads="1"/>
          </p:cNvSpPr>
          <p:nvPr/>
        </p:nvSpPr>
        <p:spPr bwMode="auto">
          <a:xfrm>
            <a:off x="9900376" y="2928233"/>
            <a:ext cx="17080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latin typeface="Avenir Next" charset="0"/>
              </a:rPr>
              <a:t>p =0.02</a:t>
            </a:r>
          </a:p>
          <a:p>
            <a:pPr algn="ctr">
              <a:spcBef>
                <a:spcPct val="0"/>
              </a:spcBef>
              <a:buFontTx/>
              <a:buNone/>
            </a:pPr>
            <a:r>
              <a:rPr lang="en-US" altLang="en-US" sz="2000" b="1" dirty="0">
                <a:latin typeface="Avenir Next" charset="0"/>
              </a:rPr>
              <a:t>*</a:t>
            </a:r>
          </a:p>
        </p:txBody>
      </p:sp>
      <p:sp>
        <p:nvSpPr>
          <p:cNvPr id="7" name="TextBox 6">
            <a:extLst>
              <a:ext uri="{FF2B5EF4-FFF2-40B4-BE49-F238E27FC236}">
                <a16:creationId xmlns:a16="http://schemas.microsoft.com/office/drawing/2014/main" id="{980FCAFC-EDCE-8F33-9350-9033754E2289}"/>
              </a:ext>
            </a:extLst>
          </p:cNvPr>
          <p:cNvSpPr txBox="1">
            <a:spLocks noChangeArrowheads="1"/>
          </p:cNvSpPr>
          <p:nvPr/>
        </p:nvSpPr>
        <p:spPr bwMode="auto">
          <a:xfrm rot="16200000">
            <a:off x="6337553" y="3542499"/>
            <a:ext cx="2138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b="1" dirty="0">
                <a:latin typeface="Avenir Next" charset="0"/>
              </a:rPr>
              <a:t>Change Z-Score</a:t>
            </a:r>
          </a:p>
        </p:txBody>
      </p:sp>
      <p:sp>
        <p:nvSpPr>
          <p:cNvPr id="8" name="TextBox 7">
            <a:extLst>
              <a:ext uri="{FF2B5EF4-FFF2-40B4-BE49-F238E27FC236}">
                <a16:creationId xmlns:a16="http://schemas.microsoft.com/office/drawing/2014/main" id="{A9CBDE80-254B-AB67-F7CC-F0F528291578}"/>
              </a:ext>
            </a:extLst>
          </p:cNvPr>
          <p:cNvSpPr txBox="1">
            <a:spLocks noChangeArrowheads="1"/>
          </p:cNvSpPr>
          <p:nvPr/>
        </p:nvSpPr>
        <p:spPr bwMode="auto">
          <a:xfrm>
            <a:off x="7594838" y="5475966"/>
            <a:ext cx="386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b="1" dirty="0">
                <a:latin typeface="Avenir Next" charset="0"/>
              </a:rPr>
              <a:t>             Low	             Intermediate 	High</a:t>
            </a:r>
          </a:p>
          <a:p>
            <a:pPr>
              <a:spcBef>
                <a:spcPct val="0"/>
              </a:spcBef>
              <a:buFontTx/>
              <a:buNone/>
            </a:pPr>
            <a:r>
              <a:rPr lang="en-US" altLang="en-US" sz="1400" b="1" dirty="0">
                <a:latin typeface="Avenir Next" charset="0"/>
              </a:rPr>
              <a:t>       (</a:t>
            </a:r>
            <a:r>
              <a:rPr lang="en-US" altLang="en-US" sz="1400" b="1" dirty="0" err="1">
                <a:latin typeface="Avenir Next" charset="0"/>
              </a:rPr>
              <a:t>SUVr</a:t>
            </a:r>
            <a:r>
              <a:rPr lang="en-US" altLang="en-US" sz="1400" b="1" dirty="0">
                <a:latin typeface="Avenir Next" charset="0"/>
              </a:rPr>
              <a:t> &lt; 1.2)      (</a:t>
            </a:r>
            <a:r>
              <a:rPr lang="en-US" altLang="en-US" sz="1400" b="1" dirty="0" err="1">
                <a:latin typeface="Avenir Next" charset="0"/>
              </a:rPr>
              <a:t>SUVr</a:t>
            </a:r>
            <a:r>
              <a:rPr lang="en-US" altLang="en-US" sz="1400" b="1" dirty="0">
                <a:latin typeface="Avenir Next" charset="0"/>
              </a:rPr>
              <a:t> 1.2-1.4)  	(</a:t>
            </a:r>
            <a:r>
              <a:rPr lang="en-US" altLang="en-US" sz="1400" b="1" dirty="0" err="1">
                <a:latin typeface="Avenir Next" charset="0"/>
              </a:rPr>
              <a:t>SUVr</a:t>
            </a:r>
            <a:r>
              <a:rPr lang="en-US" altLang="en-US" sz="1400" b="1" dirty="0">
                <a:latin typeface="Avenir Next" charset="0"/>
              </a:rPr>
              <a:t> &gt; 1.4)</a:t>
            </a:r>
          </a:p>
        </p:txBody>
      </p:sp>
      <p:sp>
        <p:nvSpPr>
          <p:cNvPr id="9" name="TextBox 8">
            <a:extLst>
              <a:ext uri="{FF2B5EF4-FFF2-40B4-BE49-F238E27FC236}">
                <a16:creationId xmlns:a16="http://schemas.microsoft.com/office/drawing/2014/main" id="{FF3A4FB0-D816-0F95-F668-C5FCE6336867}"/>
              </a:ext>
            </a:extLst>
          </p:cNvPr>
          <p:cNvSpPr txBox="1">
            <a:spLocks noChangeArrowheads="1"/>
          </p:cNvSpPr>
          <p:nvPr/>
        </p:nvSpPr>
        <p:spPr bwMode="auto">
          <a:xfrm>
            <a:off x="8565336" y="5999186"/>
            <a:ext cx="1900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b="1" dirty="0">
                <a:latin typeface="Avenir Next" charset="0"/>
              </a:rPr>
              <a:t>Amyloid Burden</a:t>
            </a:r>
          </a:p>
        </p:txBody>
      </p:sp>
      <p:sp>
        <p:nvSpPr>
          <p:cNvPr id="12" name="TextBox 11">
            <a:extLst>
              <a:ext uri="{FF2B5EF4-FFF2-40B4-BE49-F238E27FC236}">
                <a16:creationId xmlns:a16="http://schemas.microsoft.com/office/drawing/2014/main" id="{ECCC07CC-99A9-C6F1-2922-9C9A069EA3D5}"/>
              </a:ext>
            </a:extLst>
          </p:cNvPr>
          <p:cNvSpPr txBox="1"/>
          <p:nvPr/>
        </p:nvSpPr>
        <p:spPr>
          <a:xfrm>
            <a:off x="7871396" y="1940767"/>
            <a:ext cx="3288016" cy="369332"/>
          </a:xfrm>
          <a:prstGeom prst="rect">
            <a:avLst/>
          </a:prstGeom>
          <a:noFill/>
        </p:spPr>
        <p:txBody>
          <a:bodyPr wrap="square" rtlCol="0">
            <a:spAutoFit/>
          </a:bodyPr>
          <a:lstStyle/>
          <a:p>
            <a:r>
              <a:rPr lang="en-US" b="1" dirty="0"/>
              <a:t>CVLT Total Learning (trials 1-5)</a:t>
            </a:r>
          </a:p>
        </p:txBody>
      </p:sp>
      <p:sp>
        <p:nvSpPr>
          <p:cNvPr id="14" name="TextBox 13">
            <a:extLst>
              <a:ext uri="{FF2B5EF4-FFF2-40B4-BE49-F238E27FC236}">
                <a16:creationId xmlns:a16="http://schemas.microsoft.com/office/drawing/2014/main" id="{881D0EFF-CEE2-B6BB-1DE7-6275EEF8C30C}"/>
              </a:ext>
            </a:extLst>
          </p:cNvPr>
          <p:cNvSpPr txBox="1"/>
          <p:nvPr/>
        </p:nvSpPr>
        <p:spPr>
          <a:xfrm>
            <a:off x="928759" y="5429799"/>
            <a:ext cx="6097554" cy="307777"/>
          </a:xfrm>
          <a:prstGeom prst="rect">
            <a:avLst/>
          </a:prstGeom>
          <a:noFill/>
        </p:spPr>
        <p:txBody>
          <a:bodyPr wrap="square">
            <a:spAutoFit/>
          </a:bodyPr>
          <a:lstStyle/>
          <a:p>
            <a:r>
              <a:rPr lang="en-US" sz="1400" dirty="0"/>
              <a:t>Moga et al.,  J Prev </a:t>
            </a:r>
            <a:r>
              <a:rPr lang="en-US" sz="1400" dirty="0" err="1"/>
              <a:t>Alzheimers</a:t>
            </a:r>
            <a:r>
              <a:rPr lang="en-US" sz="1400" dirty="0"/>
              <a:t> Dis. 2022;9(4):646-654. </a:t>
            </a:r>
          </a:p>
        </p:txBody>
      </p:sp>
    </p:spTree>
    <p:extLst>
      <p:ext uri="{BB962C8B-B14F-4D97-AF65-F5344CB8AC3E}">
        <p14:creationId xmlns:p14="http://schemas.microsoft.com/office/powerpoint/2010/main" val="325368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AE68-A93C-46F7-D324-720692B4348A}"/>
              </a:ext>
            </a:extLst>
          </p:cNvPr>
          <p:cNvSpPr>
            <a:spLocks noGrp="1"/>
          </p:cNvSpPr>
          <p:nvPr>
            <p:ph type="title"/>
          </p:nvPr>
        </p:nvSpPr>
        <p:spPr/>
        <p:txBody>
          <a:bodyPr/>
          <a:lstStyle/>
          <a:p>
            <a:r>
              <a:rPr lang="en-US" dirty="0"/>
              <a:t>Subjective cognitive decline?</a:t>
            </a:r>
          </a:p>
        </p:txBody>
      </p:sp>
      <p:sp>
        <p:nvSpPr>
          <p:cNvPr id="3" name="Content Placeholder 2">
            <a:extLst>
              <a:ext uri="{FF2B5EF4-FFF2-40B4-BE49-F238E27FC236}">
                <a16:creationId xmlns:a16="http://schemas.microsoft.com/office/drawing/2014/main" id="{15D4FF34-8292-2265-7A93-1099D8B6822B}"/>
              </a:ext>
            </a:extLst>
          </p:cNvPr>
          <p:cNvSpPr>
            <a:spLocks noGrp="1"/>
          </p:cNvSpPr>
          <p:nvPr>
            <p:ph idx="1"/>
          </p:nvPr>
        </p:nvSpPr>
        <p:spPr>
          <a:xfrm>
            <a:off x="838200" y="1825625"/>
            <a:ext cx="6097554" cy="889583"/>
          </a:xfrm>
        </p:spPr>
        <p:txBody>
          <a:bodyPr>
            <a:normAutofit fontScale="92500" lnSpcReduction="10000"/>
          </a:bodyPr>
          <a:lstStyle/>
          <a:p>
            <a:r>
              <a:rPr lang="en-US" dirty="0"/>
              <a:t>SCD is related to AD, HS-Aging/LATE, PART, &amp; arteriolar sclerosis.</a:t>
            </a:r>
          </a:p>
        </p:txBody>
      </p:sp>
      <p:pic>
        <p:nvPicPr>
          <p:cNvPr id="7" name="Picture 6">
            <a:extLst>
              <a:ext uri="{FF2B5EF4-FFF2-40B4-BE49-F238E27FC236}">
                <a16:creationId xmlns:a16="http://schemas.microsoft.com/office/drawing/2014/main" id="{4BCF9FA8-B370-2BF4-D5C1-B4AAAA08A28C}"/>
              </a:ext>
            </a:extLst>
          </p:cNvPr>
          <p:cNvPicPr>
            <a:picLocks noChangeAspect="1"/>
          </p:cNvPicPr>
          <p:nvPr/>
        </p:nvPicPr>
        <p:blipFill>
          <a:blip r:embed="rId2"/>
          <a:stretch>
            <a:fillRect/>
          </a:stretch>
        </p:blipFill>
        <p:spPr>
          <a:xfrm>
            <a:off x="6935755" y="1825624"/>
            <a:ext cx="4418046" cy="4024670"/>
          </a:xfrm>
          <a:prstGeom prst="rect">
            <a:avLst/>
          </a:prstGeom>
          <a:ln>
            <a:solidFill>
              <a:schemeClr val="tx1"/>
            </a:solidFill>
          </a:ln>
        </p:spPr>
      </p:pic>
      <p:pic>
        <p:nvPicPr>
          <p:cNvPr id="9" name="Picture 8">
            <a:extLst>
              <a:ext uri="{FF2B5EF4-FFF2-40B4-BE49-F238E27FC236}">
                <a16:creationId xmlns:a16="http://schemas.microsoft.com/office/drawing/2014/main" id="{411B51EA-C3D5-DD16-4AA0-4BBBC714A954}"/>
              </a:ext>
            </a:extLst>
          </p:cNvPr>
          <p:cNvPicPr>
            <a:picLocks noChangeAspect="1"/>
          </p:cNvPicPr>
          <p:nvPr/>
        </p:nvPicPr>
        <p:blipFill>
          <a:blip r:embed="rId3"/>
          <a:stretch>
            <a:fillRect/>
          </a:stretch>
        </p:blipFill>
        <p:spPr>
          <a:xfrm>
            <a:off x="1110562" y="2754132"/>
            <a:ext cx="4739731" cy="3096162"/>
          </a:xfrm>
          <a:prstGeom prst="rect">
            <a:avLst/>
          </a:prstGeom>
        </p:spPr>
      </p:pic>
      <p:sp>
        <p:nvSpPr>
          <p:cNvPr id="11" name="TextBox 10">
            <a:extLst>
              <a:ext uri="{FF2B5EF4-FFF2-40B4-BE49-F238E27FC236}">
                <a16:creationId xmlns:a16="http://schemas.microsoft.com/office/drawing/2014/main" id="{E13DDB18-5DD4-0F7C-3BF3-65C906F31FE7}"/>
              </a:ext>
            </a:extLst>
          </p:cNvPr>
          <p:cNvSpPr txBox="1"/>
          <p:nvPr/>
        </p:nvSpPr>
        <p:spPr>
          <a:xfrm>
            <a:off x="728008" y="6018245"/>
            <a:ext cx="6097554" cy="307777"/>
          </a:xfrm>
          <a:prstGeom prst="rect">
            <a:avLst/>
          </a:prstGeom>
          <a:noFill/>
        </p:spPr>
        <p:txBody>
          <a:bodyPr wrap="square">
            <a:spAutoFit/>
          </a:bodyPr>
          <a:lstStyle/>
          <a:p>
            <a:r>
              <a:rPr lang="en-US" sz="1400" dirty="0"/>
              <a:t>https://www.cdc.gov/aging/data/subjective-cognitive-decline-brief.html</a:t>
            </a:r>
          </a:p>
        </p:txBody>
      </p:sp>
      <p:sp>
        <p:nvSpPr>
          <p:cNvPr id="13" name="TextBox 12">
            <a:extLst>
              <a:ext uri="{FF2B5EF4-FFF2-40B4-BE49-F238E27FC236}">
                <a16:creationId xmlns:a16="http://schemas.microsoft.com/office/drawing/2014/main" id="{6328A715-956F-DC79-72B7-810D395A9804}"/>
              </a:ext>
            </a:extLst>
          </p:cNvPr>
          <p:cNvSpPr txBox="1"/>
          <p:nvPr/>
        </p:nvSpPr>
        <p:spPr>
          <a:xfrm>
            <a:off x="6935755" y="6018245"/>
            <a:ext cx="4418046" cy="307777"/>
          </a:xfrm>
          <a:prstGeom prst="rect">
            <a:avLst/>
          </a:prstGeom>
          <a:noFill/>
        </p:spPr>
        <p:txBody>
          <a:bodyPr wrap="square">
            <a:spAutoFit/>
          </a:bodyPr>
          <a:lstStyle/>
          <a:p>
            <a:r>
              <a:rPr lang="en-US" sz="1400" dirty="0"/>
              <a:t>Kryscio et al.,  J Prev </a:t>
            </a:r>
            <a:r>
              <a:rPr lang="en-US" sz="1400" dirty="0" err="1"/>
              <a:t>Alzheimers</a:t>
            </a:r>
            <a:r>
              <a:rPr lang="en-US" sz="1400" dirty="0"/>
              <a:t> Dis. 2016 Mar;3(1):13-19</a:t>
            </a:r>
          </a:p>
        </p:txBody>
      </p:sp>
    </p:spTree>
    <p:extLst>
      <p:ext uri="{BB962C8B-B14F-4D97-AF65-F5344CB8AC3E}">
        <p14:creationId xmlns:p14="http://schemas.microsoft.com/office/powerpoint/2010/main" val="188009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solidFill>
                  <a:schemeClr val="bg1">
                    <a:lumMod val="75000"/>
                  </a:schemeClr>
                </a:solidFill>
              </a:rPr>
              <a:t>Aging changes in multiple organ systems</a:t>
            </a:r>
          </a:p>
          <a:p>
            <a:r>
              <a:rPr lang="en-US" dirty="0">
                <a:solidFill>
                  <a:schemeClr val="bg1">
                    <a:lumMod val="75000"/>
                  </a:schemeClr>
                </a:solidFill>
              </a:rPr>
              <a:t>“Normal” aging in the brain</a:t>
            </a:r>
          </a:p>
          <a:p>
            <a:r>
              <a:rPr lang="en-US" dirty="0">
                <a:solidFill>
                  <a:schemeClr val="bg1">
                    <a:lumMod val="75000"/>
                  </a:schemeClr>
                </a:solidFill>
              </a:rPr>
              <a:t>Interaction of “normal” brain aging with pathological disease</a:t>
            </a:r>
          </a:p>
          <a:p>
            <a:r>
              <a:rPr lang="en-US" dirty="0">
                <a:solidFill>
                  <a:schemeClr val="bg1">
                    <a:lumMod val="75000"/>
                  </a:schemeClr>
                </a:solidFill>
              </a:rPr>
              <a:t>“Normal” brain aging is heterogeneous as a result of interactions with multiple pathologic processes</a:t>
            </a:r>
          </a:p>
          <a:p>
            <a:r>
              <a:rPr lang="en-US" dirty="0"/>
              <a:t>“Normal” brain aging is a key target for primary and secondary prevention of cognitive impairment &amp; dementia</a:t>
            </a:r>
          </a:p>
        </p:txBody>
      </p:sp>
    </p:spTree>
    <p:extLst>
      <p:ext uri="{BB962C8B-B14F-4D97-AF65-F5344CB8AC3E}">
        <p14:creationId xmlns:p14="http://schemas.microsoft.com/office/powerpoint/2010/main" val="254095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B71C-1B79-BA59-278F-C5FD2381EC55}"/>
              </a:ext>
            </a:extLst>
          </p:cNvPr>
          <p:cNvSpPr>
            <a:spLocks noGrp="1"/>
          </p:cNvSpPr>
          <p:nvPr>
            <p:ph type="title"/>
          </p:nvPr>
        </p:nvSpPr>
        <p:spPr/>
        <p:txBody>
          <a:bodyPr/>
          <a:lstStyle/>
          <a:p>
            <a:r>
              <a:rPr lang="en-US" dirty="0"/>
              <a:t>Intervening early gives the highest chance for impact…</a:t>
            </a:r>
          </a:p>
        </p:txBody>
      </p:sp>
      <p:sp>
        <p:nvSpPr>
          <p:cNvPr id="3" name="Content Placeholder 2">
            <a:extLst>
              <a:ext uri="{FF2B5EF4-FFF2-40B4-BE49-F238E27FC236}">
                <a16:creationId xmlns:a16="http://schemas.microsoft.com/office/drawing/2014/main" id="{3A4FAEFF-6739-E3B9-9676-29CD7AC997EA}"/>
              </a:ext>
            </a:extLst>
          </p:cNvPr>
          <p:cNvSpPr>
            <a:spLocks noGrp="1"/>
          </p:cNvSpPr>
          <p:nvPr>
            <p:ph idx="1"/>
          </p:nvPr>
        </p:nvSpPr>
        <p:spPr>
          <a:xfrm>
            <a:off x="838200" y="5167310"/>
            <a:ext cx="10515600" cy="1325563"/>
          </a:xfrm>
        </p:spPr>
        <p:txBody>
          <a:bodyPr>
            <a:normAutofit/>
          </a:bodyPr>
          <a:lstStyle/>
          <a:p>
            <a:r>
              <a:rPr lang="en-US" sz="2400" b="1" dirty="0"/>
              <a:t>This is true for liver cancer and for all known diseases</a:t>
            </a:r>
          </a:p>
          <a:p>
            <a:r>
              <a:rPr lang="en-US" sz="2400" b="1" dirty="0"/>
              <a:t>Picking the therapies that might work best at the earliest stages of AD include anti-A</a:t>
            </a:r>
            <a:r>
              <a:rPr lang="en-US" sz="2400" b="1" dirty="0">
                <a:latin typeface="Symbol" panose="05050102010706020507" pitchFamily="18" charset="2"/>
              </a:rPr>
              <a:t>b</a:t>
            </a:r>
            <a:r>
              <a:rPr lang="en-US" sz="2400" b="1" dirty="0"/>
              <a:t> and anti-tau but also other therapies!</a:t>
            </a:r>
          </a:p>
        </p:txBody>
      </p:sp>
      <p:pic>
        <p:nvPicPr>
          <p:cNvPr id="4" name="Picture 3">
            <a:extLst>
              <a:ext uri="{FF2B5EF4-FFF2-40B4-BE49-F238E27FC236}">
                <a16:creationId xmlns:a16="http://schemas.microsoft.com/office/drawing/2014/main" id="{4A8C566B-C66E-98E3-DFED-C4A609103B6C}"/>
              </a:ext>
            </a:extLst>
          </p:cNvPr>
          <p:cNvPicPr>
            <a:picLocks noChangeAspect="1"/>
          </p:cNvPicPr>
          <p:nvPr/>
        </p:nvPicPr>
        <p:blipFill>
          <a:blip r:embed="rId2"/>
          <a:stretch>
            <a:fillRect/>
          </a:stretch>
        </p:blipFill>
        <p:spPr>
          <a:xfrm>
            <a:off x="884076" y="1868946"/>
            <a:ext cx="5544716" cy="3334232"/>
          </a:xfrm>
          <a:prstGeom prst="rect">
            <a:avLst/>
          </a:prstGeom>
          <a:ln>
            <a:solidFill>
              <a:schemeClr val="tx1"/>
            </a:solidFill>
          </a:ln>
        </p:spPr>
      </p:pic>
      <p:sp>
        <p:nvSpPr>
          <p:cNvPr id="6" name="TextBox 5">
            <a:extLst>
              <a:ext uri="{FF2B5EF4-FFF2-40B4-BE49-F238E27FC236}">
                <a16:creationId xmlns:a16="http://schemas.microsoft.com/office/drawing/2014/main" id="{EF866211-6F3A-3FED-7FC4-F4C7691DE928}"/>
              </a:ext>
            </a:extLst>
          </p:cNvPr>
          <p:cNvSpPr txBox="1"/>
          <p:nvPr/>
        </p:nvSpPr>
        <p:spPr>
          <a:xfrm>
            <a:off x="2778190" y="1904129"/>
            <a:ext cx="3454659" cy="307777"/>
          </a:xfrm>
          <a:prstGeom prst="rect">
            <a:avLst/>
          </a:prstGeom>
          <a:noFill/>
        </p:spPr>
        <p:txBody>
          <a:bodyPr wrap="square">
            <a:spAutoFit/>
          </a:bodyPr>
          <a:lstStyle/>
          <a:p>
            <a:r>
              <a:rPr lang="en-US" sz="1400" dirty="0" err="1"/>
              <a:t>Leuzyet</a:t>
            </a:r>
            <a:r>
              <a:rPr lang="en-US" sz="1400" dirty="0"/>
              <a:t> al. (2019). Molecular Psychiatry. 24</a:t>
            </a:r>
          </a:p>
        </p:txBody>
      </p:sp>
      <p:pic>
        <p:nvPicPr>
          <p:cNvPr id="8" name="Picture 7">
            <a:extLst>
              <a:ext uri="{FF2B5EF4-FFF2-40B4-BE49-F238E27FC236}">
                <a16:creationId xmlns:a16="http://schemas.microsoft.com/office/drawing/2014/main" id="{1CF0DFA2-A918-2549-9A65-EC936280E753}"/>
              </a:ext>
            </a:extLst>
          </p:cNvPr>
          <p:cNvPicPr>
            <a:picLocks noChangeAspect="1"/>
          </p:cNvPicPr>
          <p:nvPr/>
        </p:nvPicPr>
        <p:blipFill rotWithShape="1">
          <a:blip r:embed="rId3"/>
          <a:srcRect r="53244" b="51382"/>
          <a:stretch/>
        </p:blipFill>
        <p:spPr>
          <a:xfrm>
            <a:off x="6595187" y="1868946"/>
            <a:ext cx="4758612" cy="3333548"/>
          </a:xfrm>
          <a:prstGeom prst="rect">
            <a:avLst/>
          </a:prstGeom>
          <a:ln>
            <a:solidFill>
              <a:schemeClr val="tx1"/>
            </a:solidFill>
          </a:ln>
        </p:spPr>
      </p:pic>
      <p:sp>
        <p:nvSpPr>
          <p:cNvPr id="10" name="TextBox 9">
            <a:extLst>
              <a:ext uri="{FF2B5EF4-FFF2-40B4-BE49-F238E27FC236}">
                <a16:creationId xmlns:a16="http://schemas.microsoft.com/office/drawing/2014/main" id="{07081436-9834-84A9-01A6-83C2A50B7EE4}"/>
              </a:ext>
            </a:extLst>
          </p:cNvPr>
          <p:cNvSpPr txBox="1"/>
          <p:nvPr/>
        </p:nvSpPr>
        <p:spPr>
          <a:xfrm>
            <a:off x="7686092" y="1868946"/>
            <a:ext cx="3047222" cy="307777"/>
          </a:xfrm>
          <a:prstGeom prst="rect">
            <a:avLst/>
          </a:prstGeom>
          <a:noFill/>
        </p:spPr>
        <p:txBody>
          <a:bodyPr wrap="square">
            <a:spAutoFit/>
          </a:bodyPr>
          <a:lstStyle/>
          <a:p>
            <a:r>
              <a:rPr lang="en-US" sz="1400" dirty="0"/>
              <a:t>Jia et al.,  Cancer Control. 2021;28. </a:t>
            </a:r>
          </a:p>
        </p:txBody>
      </p:sp>
    </p:spTree>
    <p:extLst>
      <p:ext uri="{BB962C8B-B14F-4D97-AF65-F5344CB8AC3E}">
        <p14:creationId xmlns:p14="http://schemas.microsoft.com/office/powerpoint/2010/main" val="36448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242-E1A9-2448-3323-D72E113939F1}"/>
              </a:ext>
            </a:extLst>
          </p:cNvPr>
          <p:cNvSpPr>
            <a:spLocks noGrp="1"/>
          </p:cNvSpPr>
          <p:nvPr>
            <p:ph type="title"/>
          </p:nvPr>
        </p:nvSpPr>
        <p:spPr/>
        <p:txBody>
          <a:bodyPr/>
          <a:lstStyle/>
          <a:p>
            <a:r>
              <a:rPr lang="en-US" dirty="0"/>
              <a:t>Key questions in the field…</a:t>
            </a:r>
          </a:p>
        </p:txBody>
      </p:sp>
      <p:sp>
        <p:nvSpPr>
          <p:cNvPr id="3" name="Content Placeholder 2">
            <a:extLst>
              <a:ext uri="{FF2B5EF4-FFF2-40B4-BE49-F238E27FC236}">
                <a16:creationId xmlns:a16="http://schemas.microsoft.com/office/drawing/2014/main" id="{E6D2224C-3CD3-CB46-AC51-8EA59334C3B7}"/>
              </a:ext>
            </a:extLst>
          </p:cNvPr>
          <p:cNvSpPr>
            <a:spLocks noGrp="1"/>
          </p:cNvSpPr>
          <p:nvPr>
            <p:ph idx="1"/>
          </p:nvPr>
        </p:nvSpPr>
        <p:spPr/>
        <p:txBody>
          <a:bodyPr/>
          <a:lstStyle/>
          <a:p>
            <a:r>
              <a:rPr lang="en-US" dirty="0"/>
              <a:t>What is normal brain aging?</a:t>
            </a:r>
          </a:p>
          <a:p>
            <a:r>
              <a:rPr lang="en-US" dirty="0"/>
              <a:t>How do aging &amp; age-related diseases, including cognitive impairment/dementia, affect one another?</a:t>
            </a:r>
          </a:p>
          <a:p>
            <a:r>
              <a:rPr lang="en-US" dirty="0"/>
              <a:t>What pathologies are found in the “normal” human brain?</a:t>
            </a:r>
          </a:p>
          <a:p>
            <a:r>
              <a:rPr lang="en-US" dirty="0"/>
              <a:t>Isn’t there any consequence to such pathologies or are they all modified by cognitive reserve?</a:t>
            </a:r>
          </a:p>
          <a:p>
            <a:r>
              <a:rPr lang="en-US" dirty="0"/>
              <a:t>What does this mean for diagnosis &amp; treatment?</a:t>
            </a:r>
          </a:p>
          <a:p>
            <a:endParaRPr lang="en-US" dirty="0"/>
          </a:p>
        </p:txBody>
      </p:sp>
    </p:spTree>
    <p:extLst>
      <p:ext uri="{BB962C8B-B14F-4D97-AF65-F5344CB8AC3E}">
        <p14:creationId xmlns:p14="http://schemas.microsoft.com/office/powerpoint/2010/main" val="212404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8136-B838-C8EA-6BAB-6BB6FDD91B36}"/>
              </a:ext>
            </a:extLst>
          </p:cNvPr>
          <p:cNvSpPr>
            <a:spLocks noGrp="1"/>
          </p:cNvSpPr>
          <p:nvPr>
            <p:ph type="title"/>
          </p:nvPr>
        </p:nvSpPr>
        <p:spPr/>
        <p:txBody>
          <a:bodyPr>
            <a:normAutofit/>
          </a:bodyPr>
          <a:lstStyle/>
          <a:p>
            <a:r>
              <a:rPr lang="en-US" sz="3600" dirty="0"/>
              <a:t>Cognitively intact persons in clinical trials for prevention of dementia</a:t>
            </a:r>
          </a:p>
        </p:txBody>
      </p:sp>
      <p:sp>
        <p:nvSpPr>
          <p:cNvPr id="3" name="Content Placeholder 2">
            <a:extLst>
              <a:ext uri="{FF2B5EF4-FFF2-40B4-BE49-F238E27FC236}">
                <a16:creationId xmlns:a16="http://schemas.microsoft.com/office/drawing/2014/main" id="{BAA2FF54-86BB-E953-6433-49D7B3C7C2EF}"/>
              </a:ext>
            </a:extLst>
          </p:cNvPr>
          <p:cNvSpPr>
            <a:spLocks noGrp="1"/>
          </p:cNvSpPr>
          <p:nvPr>
            <p:ph idx="1"/>
          </p:nvPr>
        </p:nvSpPr>
        <p:spPr>
          <a:xfrm>
            <a:off x="838200" y="1825625"/>
            <a:ext cx="5124061" cy="4206240"/>
          </a:xfrm>
        </p:spPr>
        <p:txBody>
          <a:bodyPr>
            <a:normAutofit fontScale="92500" lnSpcReduction="10000"/>
          </a:bodyPr>
          <a:lstStyle/>
          <a:p>
            <a:r>
              <a:rPr lang="en-US" dirty="0"/>
              <a:t>What is normal aging is not always clear…</a:t>
            </a:r>
          </a:p>
          <a:p>
            <a:r>
              <a:rPr lang="en-US" dirty="0"/>
              <a:t>Biomarkers may help us understand preclinical disease states (Reflect the pathology)</a:t>
            </a:r>
          </a:p>
          <a:p>
            <a:r>
              <a:rPr lang="en-US" dirty="0"/>
              <a:t>When we look at interventions for maintaining brain health, we must take all pathologies into account in order to understand the data</a:t>
            </a:r>
          </a:p>
        </p:txBody>
      </p:sp>
      <p:graphicFrame>
        <p:nvGraphicFramePr>
          <p:cNvPr id="8" name="Chart 7">
            <a:extLst>
              <a:ext uri="{FF2B5EF4-FFF2-40B4-BE49-F238E27FC236}">
                <a16:creationId xmlns:a16="http://schemas.microsoft.com/office/drawing/2014/main" id="{3F1AF0D3-2BC6-B7B3-AB0D-B304D508B0C0}"/>
              </a:ext>
            </a:extLst>
          </p:cNvPr>
          <p:cNvGraphicFramePr/>
          <p:nvPr>
            <p:extLst>
              <p:ext uri="{D42A27DB-BD31-4B8C-83A1-F6EECF244321}">
                <p14:modId xmlns:p14="http://schemas.microsoft.com/office/powerpoint/2010/main" val="2443969109"/>
              </p:ext>
            </p:extLst>
          </p:nvPr>
        </p:nvGraphicFramePr>
        <p:xfrm>
          <a:off x="6096000" y="1825625"/>
          <a:ext cx="5257800" cy="40246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25472C9-00C0-33D2-220F-32748E06F983}"/>
              </a:ext>
            </a:extLst>
          </p:cNvPr>
          <p:cNvSpPr txBox="1"/>
          <p:nvPr/>
        </p:nvSpPr>
        <p:spPr>
          <a:xfrm>
            <a:off x="3209730" y="6031865"/>
            <a:ext cx="5505061" cy="369332"/>
          </a:xfrm>
          <a:prstGeom prst="rect">
            <a:avLst/>
          </a:prstGeom>
          <a:noFill/>
        </p:spPr>
        <p:txBody>
          <a:bodyPr wrap="square" rtlCol="0">
            <a:spAutoFit/>
          </a:bodyPr>
          <a:lstStyle/>
          <a:p>
            <a:pPr algn="ctr"/>
            <a:r>
              <a:rPr lang="en-US" dirty="0"/>
              <a:t>Manuscript in preparation</a:t>
            </a:r>
          </a:p>
        </p:txBody>
      </p:sp>
    </p:spTree>
    <p:extLst>
      <p:ext uri="{BB962C8B-B14F-4D97-AF65-F5344CB8AC3E}">
        <p14:creationId xmlns:p14="http://schemas.microsoft.com/office/powerpoint/2010/main" val="910935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BE44-31C5-A24E-CCFF-7FB40B15501E}"/>
              </a:ext>
            </a:extLst>
          </p:cNvPr>
          <p:cNvSpPr>
            <a:spLocks noGrp="1"/>
          </p:cNvSpPr>
          <p:nvPr>
            <p:ph type="title"/>
          </p:nvPr>
        </p:nvSpPr>
        <p:spPr/>
        <p:txBody>
          <a:bodyPr>
            <a:normAutofit/>
          </a:bodyPr>
          <a:lstStyle/>
          <a:p>
            <a:r>
              <a:rPr lang="en-US" sz="3200" dirty="0"/>
              <a:t>Sometimes the question is not what stage of disease, but rather what life stage?</a:t>
            </a:r>
          </a:p>
        </p:txBody>
      </p:sp>
      <p:pic>
        <p:nvPicPr>
          <p:cNvPr id="4" name="Picture 3">
            <a:extLst>
              <a:ext uri="{FF2B5EF4-FFF2-40B4-BE49-F238E27FC236}">
                <a16:creationId xmlns:a16="http://schemas.microsoft.com/office/drawing/2014/main" id="{80F86A88-59F7-63C5-43DD-D5AF3C183D94}"/>
              </a:ext>
            </a:extLst>
          </p:cNvPr>
          <p:cNvPicPr>
            <a:picLocks noChangeAspect="1"/>
          </p:cNvPicPr>
          <p:nvPr/>
        </p:nvPicPr>
        <p:blipFill rotWithShape="1">
          <a:blip r:embed="rId2"/>
          <a:srcRect r="44365" b="75347"/>
          <a:stretch/>
        </p:blipFill>
        <p:spPr>
          <a:xfrm>
            <a:off x="838200" y="1933590"/>
            <a:ext cx="3480836" cy="2153217"/>
          </a:xfrm>
          <a:prstGeom prst="rect">
            <a:avLst/>
          </a:prstGeom>
        </p:spPr>
      </p:pic>
      <p:pic>
        <p:nvPicPr>
          <p:cNvPr id="5" name="Picture 4">
            <a:extLst>
              <a:ext uri="{FF2B5EF4-FFF2-40B4-BE49-F238E27FC236}">
                <a16:creationId xmlns:a16="http://schemas.microsoft.com/office/drawing/2014/main" id="{32257C00-C525-F051-9CCC-C4DCE20F88AA}"/>
              </a:ext>
            </a:extLst>
          </p:cNvPr>
          <p:cNvPicPr>
            <a:picLocks noChangeAspect="1"/>
          </p:cNvPicPr>
          <p:nvPr/>
        </p:nvPicPr>
        <p:blipFill rotWithShape="1">
          <a:blip r:embed="rId2"/>
          <a:srcRect l="37220" t="14921" b="50949"/>
          <a:stretch/>
        </p:blipFill>
        <p:spPr>
          <a:xfrm>
            <a:off x="4533932" y="1839870"/>
            <a:ext cx="3084171" cy="2340656"/>
          </a:xfrm>
          <a:prstGeom prst="rect">
            <a:avLst/>
          </a:prstGeom>
        </p:spPr>
      </p:pic>
      <p:pic>
        <p:nvPicPr>
          <p:cNvPr id="6" name="Picture 5">
            <a:extLst>
              <a:ext uri="{FF2B5EF4-FFF2-40B4-BE49-F238E27FC236}">
                <a16:creationId xmlns:a16="http://schemas.microsoft.com/office/drawing/2014/main" id="{E1373092-51DB-371E-57A9-748D7D609FD6}"/>
              </a:ext>
            </a:extLst>
          </p:cNvPr>
          <p:cNvPicPr>
            <a:picLocks noChangeAspect="1"/>
          </p:cNvPicPr>
          <p:nvPr/>
        </p:nvPicPr>
        <p:blipFill rotWithShape="1">
          <a:blip r:embed="rId2"/>
          <a:srcRect t="47664" r="17522"/>
          <a:stretch/>
        </p:blipFill>
        <p:spPr>
          <a:xfrm>
            <a:off x="7832998" y="1825623"/>
            <a:ext cx="3520801" cy="3118767"/>
          </a:xfrm>
          <a:prstGeom prst="rect">
            <a:avLst/>
          </a:prstGeom>
        </p:spPr>
      </p:pic>
      <p:sp>
        <p:nvSpPr>
          <p:cNvPr id="3" name="Content Placeholder 2">
            <a:extLst>
              <a:ext uri="{FF2B5EF4-FFF2-40B4-BE49-F238E27FC236}">
                <a16:creationId xmlns:a16="http://schemas.microsoft.com/office/drawing/2014/main" id="{AE45C7B2-B271-03A9-9694-4E875AD12688}"/>
              </a:ext>
            </a:extLst>
          </p:cNvPr>
          <p:cNvSpPr>
            <a:spLocks noGrp="1"/>
          </p:cNvSpPr>
          <p:nvPr>
            <p:ph idx="1"/>
          </p:nvPr>
        </p:nvSpPr>
        <p:spPr>
          <a:xfrm>
            <a:off x="838200" y="4423428"/>
            <a:ext cx="7811278" cy="2069445"/>
          </a:xfrm>
        </p:spPr>
        <p:txBody>
          <a:bodyPr/>
          <a:lstStyle/>
          <a:p>
            <a:r>
              <a:rPr lang="en-US" dirty="0"/>
              <a:t>The time for intervention is when the risk factor impacts it most!</a:t>
            </a:r>
          </a:p>
          <a:p>
            <a:r>
              <a:rPr lang="en-US" dirty="0"/>
              <a:t>It is never too late to change risk!</a:t>
            </a:r>
          </a:p>
        </p:txBody>
      </p:sp>
      <p:sp>
        <p:nvSpPr>
          <p:cNvPr id="8" name="TextBox 7">
            <a:extLst>
              <a:ext uri="{FF2B5EF4-FFF2-40B4-BE49-F238E27FC236}">
                <a16:creationId xmlns:a16="http://schemas.microsoft.com/office/drawing/2014/main" id="{EDDBAE3E-24D6-FDBF-5BAA-8D1700F705A2}"/>
              </a:ext>
            </a:extLst>
          </p:cNvPr>
          <p:cNvSpPr txBox="1"/>
          <p:nvPr/>
        </p:nvSpPr>
        <p:spPr>
          <a:xfrm>
            <a:off x="8687965" y="5088818"/>
            <a:ext cx="2665834" cy="738664"/>
          </a:xfrm>
          <a:prstGeom prst="rect">
            <a:avLst/>
          </a:prstGeom>
          <a:noFill/>
        </p:spPr>
        <p:txBody>
          <a:bodyPr wrap="square">
            <a:spAutoFit/>
          </a:bodyPr>
          <a:lstStyle/>
          <a:p>
            <a:r>
              <a:rPr lang="en-US" sz="1400" dirty="0"/>
              <a:t>Livingston </a:t>
            </a:r>
            <a:r>
              <a:rPr lang="en-US" sz="1400" dirty="0" err="1"/>
              <a:t>etal</a:t>
            </a:r>
            <a:r>
              <a:rPr lang="en-US" sz="1400" dirty="0"/>
              <a:t>., 2020 report of the Lancet Commission. Lancet. 2020 Aug 8;396(10248):413-446. </a:t>
            </a:r>
          </a:p>
        </p:txBody>
      </p:sp>
    </p:spTree>
    <p:extLst>
      <p:ext uri="{BB962C8B-B14F-4D97-AF65-F5344CB8AC3E}">
        <p14:creationId xmlns:p14="http://schemas.microsoft.com/office/powerpoint/2010/main" val="1631793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242-E1A9-2448-3323-D72E113939F1}"/>
              </a:ext>
            </a:extLst>
          </p:cNvPr>
          <p:cNvSpPr>
            <a:spLocks noGrp="1"/>
          </p:cNvSpPr>
          <p:nvPr>
            <p:ph type="title"/>
          </p:nvPr>
        </p:nvSpPr>
        <p:spPr/>
        <p:txBody>
          <a:bodyPr/>
          <a:lstStyle/>
          <a:p>
            <a:r>
              <a:rPr lang="en-US" dirty="0"/>
              <a:t>Conclusions: let’s return to my key questions in the field…</a:t>
            </a:r>
          </a:p>
        </p:txBody>
      </p:sp>
      <p:sp>
        <p:nvSpPr>
          <p:cNvPr id="3" name="Content Placeholder 2">
            <a:extLst>
              <a:ext uri="{FF2B5EF4-FFF2-40B4-BE49-F238E27FC236}">
                <a16:creationId xmlns:a16="http://schemas.microsoft.com/office/drawing/2014/main" id="{E6D2224C-3CD3-CB46-AC51-8EA59334C3B7}"/>
              </a:ext>
            </a:extLst>
          </p:cNvPr>
          <p:cNvSpPr>
            <a:spLocks noGrp="1"/>
          </p:cNvSpPr>
          <p:nvPr>
            <p:ph idx="1"/>
          </p:nvPr>
        </p:nvSpPr>
        <p:spPr>
          <a:xfrm>
            <a:off x="838199" y="1825623"/>
            <a:ext cx="10638453" cy="4556515"/>
          </a:xfrm>
        </p:spPr>
        <p:txBody>
          <a:bodyPr>
            <a:normAutofit fontScale="70000" lnSpcReduction="20000"/>
          </a:bodyPr>
          <a:lstStyle/>
          <a:p>
            <a:r>
              <a:rPr lang="en-US" dirty="0"/>
              <a:t>What is normal brain aging?</a:t>
            </a:r>
          </a:p>
          <a:p>
            <a:pPr lvl="1"/>
            <a:r>
              <a:rPr lang="en-US" dirty="0"/>
              <a:t>It depends on how you ask the question, but it is clear that the brain of a 75 year-old is not the same as it was at age 25 years</a:t>
            </a:r>
          </a:p>
          <a:p>
            <a:r>
              <a:rPr lang="en-US" dirty="0"/>
              <a:t>How do aging &amp; age-related diseases, including cognitive impairment/dementia, affect one another?</a:t>
            </a:r>
          </a:p>
          <a:p>
            <a:pPr lvl="1"/>
            <a:r>
              <a:rPr lang="en-US" dirty="0"/>
              <a:t>Age is a risk for dementia , but it does not cause dementia and vice-versa</a:t>
            </a:r>
          </a:p>
          <a:p>
            <a:r>
              <a:rPr lang="en-US" dirty="0"/>
              <a:t>What pathologies are found in the “normal” human brain?</a:t>
            </a:r>
          </a:p>
          <a:p>
            <a:pPr lvl="1"/>
            <a:r>
              <a:rPr lang="en-US" dirty="0"/>
              <a:t>Multiple pathologies are found in the “normal” brain, less often mixed than we see in MCI and dementia stages</a:t>
            </a:r>
          </a:p>
          <a:p>
            <a:r>
              <a:rPr lang="en-US" dirty="0"/>
              <a:t>Isn’t there any consequence to such pathologies?</a:t>
            </a:r>
          </a:p>
          <a:p>
            <a:pPr lvl="1"/>
            <a:r>
              <a:rPr lang="en-US" dirty="0"/>
              <a:t>Subtle cognitive decline can be seen in pre-dementia despite “normal” cognitive performance</a:t>
            </a:r>
          </a:p>
          <a:p>
            <a:r>
              <a:rPr lang="en-US" dirty="0"/>
              <a:t>What does this mean for diagnosis &amp; treatment?</a:t>
            </a:r>
          </a:p>
          <a:p>
            <a:pPr lvl="1"/>
            <a:r>
              <a:rPr lang="en-US" dirty="0"/>
              <a:t>Targeting disease earlier rather than later is important</a:t>
            </a:r>
          </a:p>
          <a:p>
            <a:pPr lvl="1"/>
            <a:r>
              <a:rPr lang="en-US" dirty="0"/>
              <a:t>Targeting risks at the time when they most impact the disease is optimal</a:t>
            </a:r>
          </a:p>
          <a:p>
            <a:endParaRPr lang="en-US" dirty="0"/>
          </a:p>
        </p:txBody>
      </p:sp>
    </p:spTree>
    <p:extLst>
      <p:ext uri="{BB962C8B-B14F-4D97-AF65-F5344CB8AC3E}">
        <p14:creationId xmlns:p14="http://schemas.microsoft.com/office/powerpoint/2010/main" val="155283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9E13-466D-9E8A-D556-3B70DC69FB15}"/>
              </a:ext>
            </a:extLst>
          </p:cNvPr>
          <p:cNvSpPr>
            <a:spLocks noGrp="1"/>
          </p:cNvSpPr>
          <p:nvPr>
            <p:ph type="title"/>
          </p:nvPr>
        </p:nvSpPr>
        <p:spPr/>
        <p:txBody>
          <a:bodyPr/>
          <a:lstStyle/>
          <a:p>
            <a:r>
              <a:rPr lang="en-US" dirty="0"/>
              <a:t>Let’s open discussion!</a:t>
            </a:r>
          </a:p>
        </p:txBody>
      </p:sp>
      <p:sp>
        <p:nvSpPr>
          <p:cNvPr id="4" name="Speech Bubble: Oval 3">
            <a:extLst>
              <a:ext uri="{FF2B5EF4-FFF2-40B4-BE49-F238E27FC236}">
                <a16:creationId xmlns:a16="http://schemas.microsoft.com/office/drawing/2014/main" id="{AE6C5818-8587-14F5-41C0-02B64868D616}"/>
              </a:ext>
            </a:extLst>
          </p:cNvPr>
          <p:cNvSpPr/>
          <p:nvPr/>
        </p:nvSpPr>
        <p:spPr>
          <a:xfrm>
            <a:off x="915176" y="4672399"/>
            <a:ext cx="3071327" cy="1042696"/>
          </a:xfrm>
          <a:prstGeom prst="wedgeEllipseCallout">
            <a:avLst>
              <a:gd name="adj1" fmla="val 109270"/>
              <a:gd name="adj2" fmla="val -104811"/>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How can we better detect preclinical cognitive decline?</a:t>
            </a:r>
          </a:p>
        </p:txBody>
      </p:sp>
      <p:sp>
        <p:nvSpPr>
          <p:cNvPr id="5" name="Speech Bubble: Oval 4">
            <a:extLst>
              <a:ext uri="{FF2B5EF4-FFF2-40B4-BE49-F238E27FC236}">
                <a16:creationId xmlns:a16="http://schemas.microsoft.com/office/drawing/2014/main" id="{75D080CD-F475-35A1-FA0A-E0B3CDCD31FF}"/>
              </a:ext>
            </a:extLst>
          </p:cNvPr>
          <p:cNvSpPr/>
          <p:nvPr/>
        </p:nvSpPr>
        <p:spPr>
          <a:xfrm>
            <a:off x="8528179" y="1865155"/>
            <a:ext cx="3279711" cy="942391"/>
          </a:xfrm>
          <a:prstGeom prst="wedgeEllipseCallout">
            <a:avLst>
              <a:gd name="adj1" fmla="val -99563"/>
              <a:gd name="adj2" fmla="val 129711"/>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Vascular disease appears to link both?</a:t>
            </a:r>
          </a:p>
        </p:txBody>
      </p:sp>
      <p:sp>
        <p:nvSpPr>
          <p:cNvPr id="6" name="Speech Bubble: Oval 5">
            <a:extLst>
              <a:ext uri="{FF2B5EF4-FFF2-40B4-BE49-F238E27FC236}">
                <a16:creationId xmlns:a16="http://schemas.microsoft.com/office/drawing/2014/main" id="{48390DAD-96FE-5AD2-9A25-2EF8D515B4EB}"/>
              </a:ext>
            </a:extLst>
          </p:cNvPr>
          <p:cNvSpPr/>
          <p:nvPr/>
        </p:nvSpPr>
        <p:spPr>
          <a:xfrm>
            <a:off x="214604" y="3270868"/>
            <a:ext cx="2889380" cy="1224833"/>
          </a:xfrm>
          <a:prstGeom prst="wedgeEllipseCallout">
            <a:avLst>
              <a:gd name="adj1" fmla="val 143800"/>
              <a:gd name="adj2" fmla="val -366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Do all early pathologies eventually lead to dementia?</a:t>
            </a:r>
          </a:p>
        </p:txBody>
      </p:sp>
      <p:sp>
        <p:nvSpPr>
          <p:cNvPr id="7" name="Speech Bubble: Oval 6">
            <a:extLst>
              <a:ext uri="{FF2B5EF4-FFF2-40B4-BE49-F238E27FC236}">
                <a16:creationId xmlns:a16="http://schemas.microsoft.com/office/drawing/2014/main" id="{8C8097B6-BA75-FAB8-02B6-226EE695EC64}"/>
              </a:ext>
            </a:extLst>
          </p:cNvPr>
          <p:cNvSpPr/>
          <p:nvPr/>
        </p:nvSpPr>
        <p:spPr>
          <a:xfrm>
            <a:off x="3856653" y="1877298"/>
            <a:ext cx="4478694" cy="1042696"/>
          </a:xfrm>
          <a:prstGeom prst="wedgeEllipseCallout">
            <a:avLst>
              <a:gd name="adj1" fmla="val 5958"/>
              <a:gd name="adj2" fmla="val 9260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How does cognitive reserve affect our understanding of the aging brain?</a:t>
            </a:r>
          </a:p>
        </p:txBody>
      </p:sp>
      <p:sp>
        <p:nvSpPr>
          <p:cNvPr id="8" name="Speech Bubble: Oval 7">
            <a:extLst>
              <a:ext uri="{FF2B5EF4-FFF2-40B4-BE49-F238E27FC236}">
                <a16:creationId xmlns:a16="http://schemas.microsoft.com/office/drawing/2014/main" id="{D12B2E23-39F9-436C-CBF5-D76C310943D5}"/>
              </a:ext>
            </a:extLst>
          </p:cNvPr>
          <p:cNvSpPr/>
          <p:nvPr/>
        </p:nvSpPr>
        <p:spPr>
          <a:xfrm>
            <a:off x="384110" y="1959430"/>
            <a:ext cx="2946919" cy="1042696"/>
          </a:xfrm>
          <a:prstGeom prst="wedgeEllipseCallout">
            <a:avLst>
              <a:gd name="adj1" fmla="val 132864"/>
              <a:gd name="adj2" fmla="val 107818"/>
            </a:avLst>
          </a:prstGeom>
          <a:solidFill>
            <a:srgbClr val="080B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But age is the greatest risk factor for dementia?</a:t>
            </a:r>
          </a:p>
        </p:txBody>
      </p:sp>
      <p:sp>
        <p:nvSpPr>
          <p:cNvPr id="9" name="Speech Bubble: Oval 8">
            <a:extLst>
              <a:ext uri="{FF2B5EF4-FFF2-40B4-BE49-F238E27FC236}">
                <a16:creationId xmlns:a16="http://schemas.microsoft.com/office/drawing/2014/main" id="{A785B842-BCD5-D39E-1C24-04A84B2EC314}"/>
              </a:ext>
            </a:extLst>
          </p:cNvPr>
          <p:cNvSpPr/>
          <p:nvPr/>
        </p:nvSpPr>
        <p:spPr>
          <a:xfrm>
            <a:off x="8697686" y="3082214"/>
            <a:ext cx="3279711" cy="1129006"/>
          </a:xfrm>
          <a:prstGeom prst="wedgeEllipseCallout">
            <a:avLst>
              <a:gd name="adj1" fmla="val -104719"/>
              <a:gd name="adj2" fmla="val 15042"/>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How can we possibly modify disease in the later stages of AD?</a:t>
            </a:r>
          </a:p>
        </p:txBody>
      </p:sp>
      <p:sp>
        <p:nvSpPr>
          <p:cNvPr id="10" name="Speech Bubble: Oval 9">
            <a:extLst>
              <a:ext uri="{FF2B5EF4-FFF2-40B4-BE49-F238E27FC236}">
                <a16:creationId xmlns:a16="http://schemas.microsoft.com/office/drawing/2014/main" id="{4950ADAA-FBD5-35AD-C3B9-8486684DCDDA}"/>
              </a:ext>
            </a:extLst>
          </p:cNvPr>
          <p:cNvSpPr/>
          <p:nvPr/>
        </p:nvSpPr>
        <p:spPr>
          <a:xfrm>
            <a:off x="7870371" y="4495701"/>
            <a:ext cx="3937519" cy="969217"/>
          </a:xfrm>
          <a:prstGeom prst="wedgeEllipseCallout">
            <a:avLst>
              <a:gd name="adj1" fmla="val -75454"/>
              <a:gd name="adj2" fmla="val -1033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When we eventually develop a vaccine, should everyone get it?</a:t>
            </a:r>
          </a:p>
        </p:txBody>
      </p:sp>
      <p:sp>
        <p:nvSpPr>
          <p:cNvPr id="11" name="Speech Bubble: Oval 10">
            <a:extLst>
              <a:ext uri="{FF2B5EF4-FFF2-40B4-BE49-F238E27FC236}">
                <a16:creationId xmlns:a16="http://schemas.microsoft.com/office/drawing/2014/main" id="{716C0F48-57D3-0B3C-2AD8-CF886006A001}"/>
              </a:ext>
            </a:extLst>
          </p:cNvPr>
          <p:cNvSpPr/>
          <p:nvPr/>
        </p:nvSpPr>
        <p:spPr>
          <a:xfrm>
            <a:off x="4189446" y="5092281"/>
            <a:ext cx="3853542" cy="1042697"/>
          </a:xfrm>
          <a:prstGeom prst="wedgeEllipseCallout">
            <a:avLst>
              <a:gd name="adj1" fmla="val 4510"/>
              <a:gd name="adj2" fmla="val -11086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can I possibly do an outcome trial for risks that predate biomarkers?</a:t>
            </a:r>
          </a:p>
        </p:txBody>
      </p:sp>
      <p:sp>
        <p:nvSpPr>
          <p:cNvPr id="12" name="TextBox 11">
            <a:extLst>
              <a:ext uri="{FF2B5EF4-FFF2-40B4-BE49-F238E27FC236}">
                <a16:creationId xmlns:a16="http://schemas.microsoft.com/office/drawing/2014/main" id="{C4090F0F-AFBA-F9DB-E33E-DA489849A0C7}"/>
              </a:ext>
            </a:extLst>
          </p:cNvPr>
          <p:cNvSpPr txBox="1"/>
          <p:nvPr/>
        </p:nvSpPr>
        <p:spPr>
          <a:xfrm>
            <a:off x="5972369" y="3102739"/>
            <a:ext cx="1035698" cy="1569660"/>
          </a:xfrm>
          <a:prstGeom prst="rect">
            <a:avLst/>
          </a:prstGeom>
          <a:noFill/>
        </p:spPr>
        <p:txBody>
          <a:bodyPr wrap="square" rtlCol="0">
            <a:spAutoFit/>
          </a:bodyPr>
          <a:lstStyle/>
          <a:p>
            <a:r>
              <a:rPr lang="en-US" sz="9600" b="1" dirty="0">
                <a:latin typeface="Berlin Sans FB" panose="020E0602020502020306" pitchFamily="34" charset="0"/>
              </a:rPr>
              <a:t>?</a:t>
            </a:r>
          </a:p>
        </p:txBody>
      </p:sp>
    </p:spTree>
    <p:extLst>
      <p:ext uri="{BB962C8B-B14F-4D97-AF65-F5344CB8AC3E}">
        <p14:creationId xmlns:p14="http://schemas.microsoft.com/office/powerpoint/2010/main" val="403770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t>Aging changes in multiple organ systems</a:t>
            </a:r>
          </a:p>
          <a:p>
            <a:r>
              <a:rPr lang="en-US" dirty="0"/>
              <a:t>“Normal” aging in the brain</a:t>
            </a:r>
          </a:p>
          <a:p>
            <a:r>
              <a:rPr lang="en-US" dirty="0"/>
              <a:t>Interaction of “normal” brain aging with pathological disease</a:t>
            </a:r>
          </a:p>
          <a:p>
            <a:r>
              <a:rPr lang="en-US" dirty="0"/>
              <a:t>“Normal” brain aging is heterogeneous as a result of interactions with multiple pathologic processes</a:t>
            </a:r>
          </a:p>
          <a:p>
            <a:r>
              <a:rPr lang="en-US" dirty="0"/>
              <a:t>“Normal” brain aging is a key target for primary and secondary prevention of cognitive impairment &amp; dementia</a:t>
            </a:r>
          </a:p>
        </p:txBody>
      </p:sp>
    </p:spTree>
    <p:extLst>
      <p:ext uri="{BB962C8B-B14F-4D97-AF65-F5344CB8AC3E}">
        <p14:creationId xmlns:p14="http://schemas.microsoft.com/office/powerpoint/2010/main" val="32363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t>Aging changes in multiple organ systems</a:t>
            </a:r>
          </a:p>
          <a:p>
            <a:r>
              <a:rPr lang="en-US" dirty="0">
                <a:solidFill>
                  <a:schemeClr val="bg1">
                    <a:lumMod val="75000"/>
                  </a:schemeClr>
                </a:solidFill>
              </a:rPr>
              <a:t>“Normal” aging in the brain</a:t>
            </a:r>
          </a:p>
          <a:p>
            <a:r>
              <a:rPr lang="en-US" dirty="0">
                <a:solidFill>
                  <a:schemeClr val="bg1">
                    <a:lumMod val="75000"/>
                  </a:schemeClr>
                </a:solidFill>
              </a:rPr>
              <a:t>Interaction of “normal” brain aging with pathological disease</a:t>
            </a:r>
          </a:p>
          <a:p>
            <a:r>
              <a:rPr lang="en-US" dirty="0">
                <a:solidFill>
                  <a:schemeClr val="bg1">
                    <a:lumMod val="75000"/>
                  </a:schemeClr>
                </a:solidFill>
              </a:rPr>
              <a:t>“Normal” brain aging is heterogeneous as a result of interactions with multiple pathologic processes</a:t>
            </a:r>
          </a:p>
          <a:p>
            <a:r>
              <a:rPr lang="en-US" dirty="0">
                <a:solidFill>
                  <a:schemeClr val="bg1">
                    <a:lumMod val="75000"/>
                  </a:schemeClr>
                </a:solidFill>
              </a:rPr>
              <a:t>“Normal” brain aging is a key target for primary and secondary prevention of cognitive impairment &amp; dementia</a:t>
            </a:r>
          </a:p>
        </p:txBody>
      </p:sp>
    </p:spTree>
    <p:extLst>
      <p:ext uri="{BB962C8B-B14F-4D97-AF65-F5344CB8AC3E}">
        <p14:creationId xmlns:p14="http://schemas.microsoft.com/office/powerpoint/2010/main" val="158109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287B-C90A-A9EE-5D4E-30F552047E53}"/>
              </a:ext>
            </a:extLst>
          </p:cNvPr>
          <p:cNvSpPr>
            <a:spLocks noGrp="1"/>
          </p:cNvSpPr>
          <p:nvPr>
            <p:ph type="title"/>
          </p:nvPr>
        </p:nvSpPr>
        <p:spPr/>
        <p:txBody>
          <a:bodyPr>
            <a:normAutofit fontScale="90000"/>
          </a:bodyPr>
          <a:lstStyle/>
          <a:p>
            <a:r>
              <a:rPr lang="en-US" dirty="0"/>
              <a:t>Why talk about skin? Isn’t this supposed to be about the brain?</a:t>
            </a:r>
          </a:p>
        </p:txBody>
      </p:sp>
      <p:sp>
        <p:nvSpPr>
          <p:cNvPr id="3" name="Content Placeholder 2">
            <a:extLst>
              <a:ext uri="{FF2B5EF4-FFF2-40B4-BE49-F238E27FC236}">
                <a16:creationId xmlns:a16="http://schemas.microsoft.com/office/drawing/2014/main" id="{718DBABF-1E3B-B2A4-E1B9-585F48028144}"/>
              </a:ext>
            </a:extLst>
          </p:cNvPr>
          <p:cNvSpPr>
            <a:spLocks noGrp="1"/>
          </p:cNvSpPr>
          <p:nvPr>
            <p:ph idx="1"/>
          </p:nvPr>
        </p:nvSpPr>
        <p:spPr>
          <a:xfrm>
            <a:off x="838200" y="1895475"/>
            <a:ext cx="6057900" cy="4597398"/>
          </a:xfrm>
        </p:spPr>
        <p:txBody>
          <a:bodyPr/>
          <a:lstStyle/>
          <a:p>
            <a:r>
              <a:rPr lang="en-US" dirty="0"/>
              <a:t>The skin and the brain are the two major organs derived from ectoderm</a:t>
            </a:r>
          </a:p>
          <a:p>
            <a:r>
              <a:rPr lang="en-US" dirty="0"/>
              <a:t>Similar embryologic development predisposes to similar age-related changes</a:t>
            </a:r>
          </a:p>
        </p:txBody>
      </p:sp>
      <p:sp>
        <p:nvSpPr>
          <p:cNvPr id="5" name="TextBox 4">
            <a:extLst>
              <a:ext uri="{FF2B5EF4-FFF2-40B4-BE49-F238E27FC236}">
                <a16:creationId xmlns:a16="http://schemas.microsoft.com/office/drawing/2014/main" id="{3985CAE9-2D16-1C54-A05D-6E8E77CC6FB5}"/>
              </a:ext>
            </a:extLst>
          </p:cNvPr>
          <p:cNvSpPr txBox="1"/>
          <p:nvPr/>
        </p:nvSpPr>
        <p:spPr>
          <a:xfrm>
            <a:off x="7313312" y="5072062"/>
            <a:ext cx="4000500" cy="369332"/>
          </a:xfrm>
          <a:prstGeom prst="rect">
            <a:avLst/>
          </a:prstGeom>
          <a:noFill/>
        </p:spPr>
        <p:txBody>
          <a:bodyPr wrap="square" rtlCol="0">
            <a:spAutoFit/>
          </a:bodyPr>
          <a:lstStyle/>
          <a:p>
            <a:r>
              <a:rPr lang="en-US" dirty="0">
                <a:hlinkClick r:id="rId2"/>
              </a:rPr>
              <a:t>https://en.wikipedia.org/wiki/Ectoderm</a:t>
            </a:r>
            <a:r>
              <a:rPr lang="en-US" dirty="0"/>
              <a:t> </a:t>
            </a:r>
          </a:p>
        </p:txBody>
      </p:sp>
      <p:pic>
        <p:nvPicPr>
          <p:cNvPr id="6" name="Picture 5">
            <a:extLst>
              <a:ext uri="{FF2B5EF4-FFF2-40B4-BE49-F238E27FC236}">
                <a16:creationId xmlns:a16="http://schemas.microsoft.com/office/drawing/2014/main" id="{52666633-CAE8-95C0-05EF-A5D5249EFB6A}"/>
              </a:ext>
            </a:extLst>
          </p:cNvPr>
          <p:cNvPicPr>
            <a:picLocks noChangeAspect="1"/>
          </p:cNvPicPr>
          <p:nvPr/>
        </p:nvPicPr>
        <p:blipFill rotWithShape="1">
          <a:blip r:embed="rId3"/>
          <a:srcRect l="-1" r="-69"/>
          <a:stretch/>
        </p:blipFill>
        <p:spPr>
          <a:xfrm>
            <a:off x="7000285" y="1895475"/>
            <a:ext cx="4629739" cy="2971800"/>
          </a:xfrm>
          <a:prstGeom prst="rect">
            <a:avLst/>
          </a:prstGeom>
        </p:spPr>
      </p:pic>
      <p:pic>
        <p:nvPicPr>
          <p:cNvPr id="4" name="Picture 3">
            <a:extLst>
              <a:ext uri="{FF2B5EF4-FFF2-40B4-BE49-F238E27FC236}">
                <a16:creationId xmlns:a16="http://schemas.microsoft.com/office/drawing/2014/main" id="{876033FF-208B-D0FA-DD80-253C0D27AA66}"/>
              </a:ext>
            </a:extLst>
          </p:cNvPr>
          <p:cNvPicPr>
            <a:picLocks noChangeAspect="1"/>
          </p:cNvPicPr>
          <p:nvPr/>
        </p:nvPicPr>
        <p:blipFill>
          <a:blip r:embed="rId4"/>
          <a:stretch>
            <a:fillRect/>
          </a:stretch>
        </p:blipFill>
        <p:spPr>
          <a:xfrm>
            <a:off x="1158940" y="4718957"/>
            <a:ext cx="2857500" cy="1600200"/>
          </a:xfrm>
          <a:prstGeom prst="rect">
            <a:avLst/>
          </a:prstGeom>
        </p:spPr>
      </p:pic>
      <p:pic>
        <p:nvPicPr>
          <p:cNvPr id="7" name="Picture 6">
            <a:extLst>
              <a:ext uri="{FF2B5EF4-FFF2-40B4-BE49-F238E27FC236}">
                <a16:creationId xmlns:a16="http://schemas.microsoft.com/office/drawing/2014/main" id="{ED5F3408-ECBD-0E7E-04A4-9D19FA14DF55}"/>
              </a:ext>
            </a:extLst>
          </p:cNvPr>
          <p:cNvPicPr>
            <a:picLocks noChangeAspect="1"/>
          </p:cNvPicPr>
          <p:nvPr/>
        </p:nvPicPr>
        <p:blipFill>
          <a:blip r:embed="rId5"/>
          <a:stretch>
            <a:fillRect/>
          </a:stretch>
        </p:blipFill>
        <p:spPr>
          <a:xfrm>
            <a:off x="4222782" y="4471307"/>
            <a:ext cx="2466975" cy="1847850"/>
          </a:xfrm>
          <a:prstGeom prst="rect">
            <a:avLst/>
          </a:prstGeom>
        </p:spPr>
      </p:pic>
    </p:spTree>
    <p:extLst>
      <p:ext uri="{BB962C8B-B14F-4D97-AF65-F5344CB8AC3E}">
        <p14:creationId xmlns:p14="http://schemas.microsoft.com/office/powerpoint/2010/main" val="344324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C9D9-0471-5B1A-F6B2-9420A6E9C5BD}"/>
              </a:ext>
            </a:extLst>
          </p:cNvPr>
          <p:cNvSpPr>
            <a:spLocks noGrp="1"/>
          </p:cNvSpPr>
          <p:nvPr>
            <p:ph type="title"/>
          </p:nvPr>
        </p:nvSpPr>
        <p:spPr/>
        <p:txBody>
          <a:bodyPr/>
          <a:lstStyle/>
          <a:p>
            <a:r>
              <a:rPr lang="en-US" dirty="0"/>
              <a:t>Age-related skin changes…</a:t>
            </a:r>
          </a:p>
        </p:txBody>
      </p:sp>
      <p:pic>
        <p:nvPicPr>
          <p:cNvPr id="11" name="Content Placeholder 10">
            <a:extLst>
              <a:ext uri="{FF2B5EF4-FFF2-40B4-BE49-F238E27FC236}">
                <a16:creationId xmlns:a16="http://schemas.microsoft.com/office/drawing/2014/main" id="{97150BE5-8A22-134B-539A-7D7ABFB766A4}"/>
              </a:ext>
            </a:extLst>
          </p:cNvPr>
          <p:cNvPicPr>
            <a:picLocks noGrp="1" noChangeAspect="1"/>
          </p:cNvPicPr>
          <p:nvPr>
            <p:ph idx="1"/>
          </p:nvPr>
        </p:nvPicPr>
        <p:blipFill>
          <a:blip r:embed="rId2"/>
          <a:stretch>
            <a:fillRect/>
          </a:stretch>
        </p:blipFill>
        <p:spPr>
          <a:xfrm>
            <a:off x="838200" y="1825625"/>
            <a:ext cx="4836528" cy="4667250"/>
          </a:xfrm>
          <a:prstGeom prst="rect">
            <a:avLst/>
          </a:prstGeom>
        </p:spPr>
      </p:pic>
      <p:sp>
        <p:nvSpPr>
          <p:cNvPr id="12" name="TextBox 11">
            <a:extLst>
              <a:ext uri="{FF2B5EF4-FFF2-40B4-BE49-F238E27FC236}">
                <a16:creationId xmlns:a16="http://schemas.microsoft.com/office/drawing/2014/main" id="{58F75F10-506A-EBDE-A6C0-91FD3FA317B6}"/>
              </a:ext>
            </a:extLst>
          </p:cNvPr>
          <p:cNvSpPr txBox="1"/>
          <p:nvPr/>
        </p:nvSpPr>
        <p:spPr>
          <a:xfrm>
            <a:off x="5895974" y="6267842"/>
            <a:ext cx="5419725" cy="246221"/>
          </a:xfrm>
          <a:prstGeom prst="rect">
            <a:avLst/>
          </a:prstGeom>
          <a:noFill/>
        </p:spPr>
        <p:txBody>
          <a:bodyPr wrap="square" rtlCol="0">
            <a:spAutoFit/>
          </a:bodyPr>
          <a:lstStyle/>
          <a:p>
            <a:r>
              <a:rPr lang="en-US" sz="1000" dirty="0"/>
              <a:t>Russell-Goldman &amp; Murphy, Am J Pathology, Volume 190, Issue 7, July 2020, Pages 1356-1369</a:t>
            </a:r>
          </a:p>
        </p:txBody>
      </p:sp>
      <p:sp>
        <p:nvSpPr>
          <p:cNvPr id="13" name="TextBox 12">
            <a:extLst>
              <a:ext uri="{FF2B5EF4-FFF2-40B4-BE49-F238E27FC236}">
                <a16:creationId xmlns:a16="http://schemas.microsoft.com/office/drawing/2014/main" id="{5E102CAC-092B-99FD-866B-8387BD92A641}"/>
              </a:ext>
            </a:extLst>
          </p:cNvPr>
          <p:cNvSpPr txBox="1"/>
          <p:nvPr/>
        </p:nvSpPr>
        <p:spPr>
          <a:xfrm>
            <a:off x="5822302" y="1931437"/>
            <a:ext cx="553149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Old skin is not the same as young skin</a:t>
            </a:r>
          </a:p>
          <a:p>
            <a:pPr marL="285750" indent="-285750">
              <a:buFont typeface="Arial" panose="020B0604020202020204" pitchFamily="34" charset="0"/>
              <a:buChar char="•"/>
            </a:pPr>
            <a:r>
              <a:rPr lang="en-US" sz="2400" dirty="0"/>
              <a:t>Neither has disease</a:t>
            </a:r>
          </a:p>
          <a:p>
            <a:pPr marL="285750" indent="-285750">
              <a:buFont typeface="Arial" panose="020B0604020202020204" pitchFamily="34" charset="0"/>
              <a:buChar char="•"/>
            </a:pPr>
            <a:r>
              <a:rPr lang="en-US" sz="2400" dirty="0"/>
              <a:t>But the changes are molecular, cellular, histological and structural</a:t>
            </a:r>
          </a:p>
          <a:p>
            <a:pPr marL="285750" indent="-285750">
              <a:buFont typeface="Arial" panose="020B0604020202020204" pitchFamily="34" charset="0"/>
              <a:buChar char="•"/>
            </a:pPr>
            <a:r>
              <a:rPr lang="en-US" sz="2400" dirty="0"/>
              <a:t>Environmental exposures (Sun in this instance) can greatly alter such changes</a:t>
            </a:r>
          </a:p>
          <a:p>
            <a:pPr marL="285750" indent="-285750">
              <a:buFont typeface="Arial" panose="020B0604020202020204" pitchFamily="34" charset="0"/>
              <a:buChar char="•"/>
            </a:pPr>
            <a:r>
              <a:rPr lang="en-US" sz="2400" dirty="0"/>
              <a:t>Thus, there are age related changes and changes that are related to advance aging risk in skin tissue</a:t>
            </a:r>
          </a:p>
          <a:p>
            <a:pPr marL="285750" indent="-285750">
              <a:buFont typeface="Arial" panose="020B0604020202020204" pitchFamily="34" charset="0"/>
              <a:buChar char="•"/>
            </a:pPr>
            <a:r>
              <a:rPr lang="en-US" sz="2400" dirty="0"/>
              <a:t>This is similar to aging in the normal brain!</a:t>
            </a:r>
          </a:p>
        </p:txBody>
      </p:sp>
    </p:spTree>
    <p:extLst>
      <p:ext uri="{BB962C8B-B14F-4D97-AF65-F5344CB8AC3E}">
        <p14:creationId xmlns:p14="http://schemas.microsoft.com/office/powerpoint/2010/main" val="316113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89D7-1CCE-50B8-BCD3-28CC4B83B293}"/>
              </a:ext>
            </a:extLst>
          </p:cNvPr>
          <p:cNvSpPr>
            <a:spLocks noGrp="1"/>
          </p:cNvSpPr>
          <p:nvPr>
            <p:ph type="title"/>
          </p:nvPr>
        </p:nvSpPr>
        <p:spPr/>
        <p:txBody>
          <a:bodyPr/>
          <a:lstStyle/>
          <a:p>
            <a:r>
              <a:rPr lang="en-US" dirty="0"/>
              <a:t>Does aging increase disease susceptibility in skin tissue?</a:t>
            </a:r>
          </a:p>
        </p:txBody>
      </p:sp>
      <p:pic>
        <p:nvPicPr>
          <p:cNvPr id="7" name="Content Placeholder 6">
            <a:extLst>
              <a:ext uri="{FF2B5EF4-FFF2-40B4-BE49-F238E27FC236}">
                <a16:creationId xmlns:a16="http://schemas.microsoft.com/office/drawing/2014/main" id="{B9575486-226A-DAC3-9758-ABA6D3E5DA14}"/>
              </a:ext>
            </a:extLst>
          </p:cNvPr>
          <p:cNvPicPr>
            <a:picLocks noGrp="1" noChangeAspect="1"/>
          </p:cNvPicPr>
          <p:nvPr>
            <p:ph idx="1"/>
          </p:nvPr>
        </p:nvPicPr>
        <p:blipFill>
          <a:blip r:embed="rId2"/>
          <a:stretch>
            <a:fillRect/>
          </a:stretch>
        </p:blipFill>
        <p:spPr>
          <a:xfrm>
            <a:off x="838200" y="2103437"/>
            <a:ext cx="8534400" cy="3787140"/>
          </a:xfrm>
          <a:prstGeom prst="rect">
            <a:avLst/>
          </a:prstGeom>
        </p:spPr>
      </p:pic>
      <p:sp>
        <p:nvSpPr>
          <p:cNvPr id="8" name="TextBox 7">
            <a:extLst>
              <a:ext uri="{FF2B5EF4-FFF2-40B4-BE49-F238E27FC236}">
                <a16:creationId xmlns:a16="http://schemas.microsoft.com/office/drawing/2014/main" id="{80E80E80-7477-9A6F-A903-6BFB9CC68674}"/>
              </a:ext>
            </a:extLst>
          </p:cNvPr>
          <p:cNvSpPr txBox="1"/>
          <p:nvPr/>
        </p:nvSpPr>
        <p:spPr>
          <a:xfrm>
            <a:off x="838200" y="6105525"/>
            <a:ext cx="10572750" cy="246221"/>
          </a:xfrm>
          <a:prstGeom prst="rect">
            <a:avLst/>
          </a:prstGeom>
          <a:noFill/>
        </p:spPr>
        <p:txBody>
          <a:bodyPr wrap="square" rtlCol="0">
            <a:spAutoFit/>
          </a:bodyPr>
          <a:lstStyle/>
          <a:p>
            <a:r>
              <a:rPr lang="en-US" sz="1000" dirty="0"/>
              <a:t>Matthews et al. Epidemiology of Melanoma. In: Ward WH, </a:t>
            </a:r>
            <a:r>
              <a:rPr lang="en-US" sz="1000" dirty="0" err="1"/>
              <a:t>Farma</a:t>
            </a:r>
            <a:r>
              <a:rPr lang="en-US" sz="1000" dirty="0"/>
              <a:t> JM, editors. Cutaneous Melanoma: Etiology and Therapy [Internet]. Brisbane (AU): Codon Publications; 2017</a:t>
            </a:r>
          </a:p>
        </p:txBody>
      </p:sp>
      <p:sp>
        <p:nvSpPr>
          <p:cNvPr id="9" name="TextBox 8">
            <a:extLst>
              <a:ext uri="{FF2B5EF4-FFF2-40B4-BE49-F238E27FC236}">
                <a16:creationId xmlns:a16="http://schemas.microsoft.com/office/drawing/2014/main" id="{B9601BEB-6B81-0826-9341-2301461C096C}"/>
              </a:ext>
            </a:extLst>
          </p:cNvPr>
          <p:cNvSpPr txBox="1"/>
          <p:nvPr/>
        </p:nvSpPr>
        <p:spPr>
          <a:xfrm>
            <a:off x="9521890" y="2948473"/>
            <a:ext cx="1831910" cy="1754326"/>
          </a:xfrm>
          <a:prstGeom prst="rect">
            <a:avLst/>
          </a:prstGeom>
          <a:noFill/>
          <a:ln w="38100">
            <a:solidFill>
              <a:srgbClr val="00A4DE"/>
            </a:solidFill>
          </a:ln>
        </p:spPr>
        <p:txBody>
          <a:bodyPr wrap="square" rtlCol="0">
            <a:spAutoFit/>
          </a:bodyPr>
          <a:lstStyle/>
          <a:p>
            <a:r>
              <a:rPr lang="en-US" sz="5400" dirty="0"/>
              <a:t>Yes, it does!</a:t>
            </a:r>
          </a:p>
        </p:txBody>
      </p:sp>
      <p:sp>
        <p:nvSpPr>
          <p:cNvPr id="3" name="TextBox 2">
            <a:extLst>
              <a:ext uri="{FF2B5EF4-FFF2-40B4-BE49-F238E27FC236}">
                <a16:creationId xmlns:a16="http://schemas.microsoft.com/office/drawing/2014/main" id="{883E207E-58C9-E691-577D-4D613040FB3A}"/>
              </a:ext>
            </a:extLst>
          </p:cNvPr>
          <p:cNvSpPr txBox="1"/>
          <p:nvPr/>
        </p:nvSpPr>
        <p:spPr>
          <a:xfrm>
            <a:off x="1866122" y="2103437"/>
            <a:ext cx="6410131" cy="461665"/>
          </a:xfrm>
          <a:prstGeom prst="rect">
            <a:avLst/>
          </a:prstGeom>
          <a:noFill/>
        </p:spPr>
        <p:txBody>
          <a:bodyPr wrap="square" rtlCol="0">
            <a:spAutoFit/>
          </a:bodyPr>
          <a:lstStyle/>
          <a:p>
            <a:pPr algn="ctr"/>
            <a:r>
              <a:rPr lang="en-US" sz="2400" b="1" dirty="0"/>
              <a:t>Melanoma incidence across the lifespan</a:t>
            </a:r>
          </a:p>
        </p:txBody>
      </p:sp>
    </p:spTree>
    <p:extLst>
      <p:ext uri="{BB962C8B-B14F-4D97-AF65-F5344CB8AC3E}">
        <p14:creationId xmlns:p14="http://schemas.microsoft.com/office/powerpoint/2010/main" val="128246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E838-8B0C-4FCE-3D40-62082FEBED4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49FBAC-6821-56D7-27FE-8D40A925FBEA}"/>
              </a:ext>
            </a:extLst>
          </p:cNvPr>
          <p:cNvSpPr>
            <a:spLocks noGrp="1"/>
          </p:cNvSpPr>
          <p:nvPr>
            <p:ph idx="1"/>
          </p:nvPr>
        </p:nvSpPr>
        <p:spPr>
          <a:xfrm>
            <a:off x="838200" y="2034073"/>
            <a:ext cx="10515600" cy="4458800"/>
          </a:xfrm>
        </p:spPr>
        <p:txBody>
          <a:bodyPr/>
          <a:lstStyle/>
          <a:p>
            <a:r>
              <a:rPr lang="en-US" dirty="0">
                <a:solidFill>
                  <a:schemeClr val="bg1">
                    <a:lumMod val="75000"/>
                  </a:schemeClr>
                </a:solidFill>
              </a:rPr>
              <a:t>Aging changes in multiple organ systems</a:t>
            </a:r>
          </a:p>
          <a:p>
            <a:r>
              <a:rPr lang="en-US" dirty="0"/>
              <a:t>“Normal” aging in the brain</a:t>
            </a:r>
          </a:p>
          <a:p>
            <a:r>
              <a:rPr lang="en-US" dirty="0">
                <a:solidFill>
                  <a:schemeClr val="bg1">
                    <a:lumMod val="75000"/>
                  </a:schemeClr>
                </a:solidFill>
              </a:rPr>
              <a:t>Interaction of “normal” brain aging with pathological disease</a:t>
            </a:r>
          </a:p>
          <a:p>
            <a:r>
              <a:rPr lang="en-US" dirty="0">
                <a:solidFill>
                  <a:schemeClr val="bg1">
                    <a:lumMod val="75000"/>
                  </a:schemeClr>
                </a:solidFill>
              </a:rPr>
              <a:t>“Normal” brain aging is heterogeneous as a result of interactions with multiple pathologic processes</a:t>
            </a:r>
          </a:p>
          <a:p>
            <a:r>
              <a:rPr lang="en-US" dirty="0">
                <a:solidFill>
                  <a:schemeClr val="bg1">
                    <a:lumMod val="75000"/>
                  </a:schemeClr>
                </a:solidFill>
              </a:rPr>
              <a:t>“Normal” brain aging is a key target for primary and secondary prevention of cognitive impairment &amp; dementia</a:t>
            </a:r>
          </a:p>
        </p:txBody>
      </p:sp>
    </p:spTree>
    <p:extLst>
      <p:ext uri="{BB962C8B-B14F-4D97-AF65-F5344CB8AC3E}">
        <p14:creationId xmlns:p14="http://schemas.microsoft.com/office/powerpoint/2010/main" val="1876235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1495</TotalTime>
  <Words>2248</Words>
  <Application>Microsoft Office PowerPoint</Application>
  <PresentationFormat>Widescreen</PresentationFormat>
  <Paragraphs>218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Arial</vt:lpstr>
      <vt:lpstr>Avenir Next</vt:lpstr>
      <vt:lpstr>Berlin Sans FB</vt:lpstr>
      <vt:lpstr>Calibri</vt:lpstr>
      <vt:lpstr>Calibri Light</vt:lpstr>
      <vt:lpstr>Symbol</vt:lpstr>
      <vt:lpstr>Office Theme</vt:lpstr>
      <vt:lpstr>Neurobiology of Aging</vt:lpstr>
      <vt:lpstr>Disclosures</vt:lpstr>
      <vt:lpstr>Key questions in the field…</vt:lpstr>
      <vt:lpstr>Outline</vt:lpstr>
      <vt:lpstr>Outline</vt:lpstr>
      <vt:lpstr>Why talk about skin? Isn’t this supposed to be about the brain?</vt:lpstr>
      <vt:lpstr>Age-related skin changes…</vt:lpstr>
      <vt:lpstr>Does aging increase disease susceptibility in skin tissue?</vt:lpstr>
      <vt:lpstr>Outline</vt:lpstr>
      <vt:lpstr>Criteria for whether “aging mechanisms” specifically are linked with AD</vt:lpstr>
      <vt:lpstr>Young vs. Old brain histology</vt:lpstr>
      <vt:lpstr>Neuronal &amp; synaptic losses with advanced aging?</vt:lpstr>
      <vt:lpstr>Does aging cause AD: Progeria as an example</vt:lpstr>
      <vt:lpstr>Outline</vt:lpstr>
      <vt:lpstr>A cognitively normal brain at age 85 years</vt:lpstr>
      <vt:lpstr>Will everyone eventually get AD if they live long enough?</vt:lpstr>
      <vt:lpstr>Genetic &amp; environmental risk influences on age related cognitive decline (Rotterdam)</vt:lpstr>
      <vt:lpstr>Risk exposure and age of onset for dementia</vt:lpstr>
      <vt:lpstr>Does age influence the rate of disease progression?</vt:lpstr>
      <vt:lpstr>Outline</vt:lpstr>
      <vt:lpstr>Neuropathology in aged persons with “normal” cognitive performance</vt:lpstr>
      <vt:lpstr>Are they really “normal” or “cognitively intact/unimpaired”?</vt:lpstr>
      <vt:lpstr>Is it just one pathology?</vt:lpstr>
      <vt:lpstr>How might these pathologies allow an age x degenerative disease state to emerge?</vt:lpstr>
      <vt:lpstr>Cognitive reserve?</vt:lpstr>
      <vt:lpstr>Operationalizing cognitive reserve to detect meaningful outcomes…</vt:lpstr>
      <vt:lpstr>Subjective cognitive decline?</vt:lpstr>
      <vt:lpstr>Outline</vt:lpstr>
      <vt:lpstr>Intervening early gives the highest chance for impact…</vt:lpstr>
      <vt:lpstr>Cognitively intact persons in clinical trials for prevention of dementia</vt:lpstr>
      <vt:lpstr>Sometimes the question is not what stage of disease, but rather what life stage?</vt:lpstr>
      <vt:lpstr>Conclusions: let’s return to my key questions in the field…</vt:lpstr>
      <vt:lpstr>Let’s 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Neurobiology of Aging</dc:title>
  <dc:creator>Greg Jicha</dc:creator>
  <cp:lastModifiedBy>Eagan, Danielle - SJHMC</cp:lastModifiedBy>
  <cp:revision>3</cp:revision>
  <dcterms:created xsi:type="dcterms:W3CDTF">2024-01-04T22:30:50Z</dcterms:created>
  <dcterms:modified xsi:type="dcterms:W3CDTF">2024-01-24T16:43:04Z</dcterms:modified>
</cp:coreProperties>
</file>