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  <p:sldMasterId id="2147483817" r:id="rId2"/>
    <p:sldMasterId id="2147483827" r:id="rId3"/>
    <p:sldMasterId id="2147483837" r:id="rId4"/>
    <p:sldMasterId id="2147483847" r:id="rId5"/>
  </p:sldMasterIdLst>
  <p:notesMasterIdLst>
    <p:notesMasterId r:id="rId24"/>
  </p:notesMasterIdLst>
  <p:handoutMasterIdLst>
    <p:handoutMasterId r:id="rId25"/>
  </p:handoutMasterIdLst>
  <p:sldIdLst>
    <p:sldId id="256" r:id="rId6"/>
    <p:sldId id="287" r:id="rId7"/>
    <p:sldId id="273" r:id="rId8"/>
    <p:sldId id="283" r:id="rId9"/>
    <p:sldId id="281" r:id="rId10"/>
    <p:sldId id="288" r:id="rId11"/>
    <p:sldId id="274" r:id="rId12"/>
    <p:sldId id="268" r:id="rId13"/>
    <p:sldId id="286" r:id="rId14"/>
    <p:sldId id="278" r:id="rId15"/>
    <p:sldId id="279" r:id="rId16"/>
    <p:sldId id="280" r:id="rId17"/>
    <p:sldId id="284" r:id="rId18"/>
    <p:sldId id="269" r:id="rId19"/>
    <p:sldId id="270" r:id="rId20"/>
    <p:sldId id="264" r:id="rId21"/>
    <p:sldId id="262" r:id="rId22"/>
    <p:sldId id="271" r:id="rId23"/>
  </p:sldIdLst>
  <p:sldSz cx="12192000" cy="6858000"/>
  <p:notesSz cx="6669088" cy="97536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3A0"/>
    <a:srgbClr val="0098A2"/>
    <a:srgbClr val="55F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3" autoAdjust="0"/>
    <p:restoredTop sz="93980" autoAdjust="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kt.sykehuspartner.no\data\SSHF\Brukere\S\SUHE\REACT%20MCI\Jan24\graf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'Ark2'!$A$2</c:f>
              <c:strCache>
                <c:ptCount val="1"/>
                <c:pt idx="0">
                  <c:v>1-00001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'Ark2'!$C$2:$F$2</c:f>
              <c:numCache>
                <c:formatCode>General</c:formatCode>
                <c:ptCount val="4"/>
                <c:pt idx="0">
                  <c:v>1</c:v>
                </c:pt>
                <c:pt idx="1">
                  <c:v>4.5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70-495B-BDA4-A1D8D78E2301}"/>
            </c:ext>
          </c:extLst>
        </c:ser>
        <c:ser>
          <c:idx val="1"/>
          <c:order val="1"/>
          <c:tx>
            <c:strRef>
              <c:f>'Ark2'!$A$3</c:f>
              <c:strCache>
                <c:ptCount val="1"/>
                <c:pt idx="0">
                  <c:v>1-00002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'Ark2'!$C$3:$F$3</c:f>
              <c:numCache>
                <c:formatCode>General</c:formatCode>
                <c:ptCount val="4"/>
                <c:pt idx="0">
                  <c:v>0.5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70-495B-BDA4-A1D8D78E2301}"/>
            </c:ext>
          </c:extLst>
        </c:ser>
        <c:ser>
          <c:idx val="2"/>
          <c:order val="2"/>
          <c:tx>
            <c:strRef>
              <c:f>'Ark2'!$A$4</c:f>
              <c:strCache>
                <c:ptCount val="1"/>
                <c:pt idx="0">
                  <c:v>1-00003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'Ark2'!$C$4:$F$4</c:f>
              <c:numCache>
                <c:formatCode>General</c:formatCode>
                <c:ptCount val="4"/>
                <c:pt idx="0">
                  <c:v>0.5</c:v>
                </c:pt>
                <c:pt idx="1">
                  <c:v>4.5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70-495B-BDA4-A1D8D78E2301}"/>
            </c:ext>
          </c:extLst>
        </c:ser>
        <c:ser>
          <c:idx val="3"/>
          <c:order val="3"/>
          <c:tx>
            <c:strRef>
              <c:f>'Ark2'!$A$5</c:f>
              <c:strCache>
                <c:ptCount val="1"/>
                <c:pt idx="0">
                  <c:v>1-00005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'Ark2'!$C$5:$F$5</c:f>
              <c:numCache>
                <c:formatCode>General</c:formatCode>
                <c:ptCount val="4"/>
                <c:pt idx="0">
                  <c:v>0</c:v>
                </c:pt>
                <c:pt idx="1">
                  <c:v>2.5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70-495B-BDA4-A1D8D78E2301}"/>
            </c:ext>
          </c:extLst>
        </c:ser>
        <c:ser>
          <c:idx val="4"/>
          <c:order val="4"/>
          <c:tx>
            <c:strRef>
              <c:f>'Ark2'!$A$6</c:f>
              <c:strCache>
                <c:ptCount val="1"/>
                <c:pt idx="0">
                  <c:v>1-00006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'Ark2'!$C$6:$F$6</c:f>
              <c:numCache>
                <c:formatCode>General</c:formatCode>
                <c:ptCount val="4"/>
                <c:pt idx="0">
                  <c:v>1</c:v>
                </c:pt>
                <c:pt idx="1">
                  <c:v>4.5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70-495B-BDA4-A1D8D78E2301}"/>
            </c:ext>
          </c:extLst>
        </c:ser>
        <c:ser>
          <c:idx val="5"/>
          <c:order val="5"/>
          <c:tx>
            <c:strRef>
              <c:f>'Ark2'!$A$7</c:f>
              <c:strCache>
                <c:ptCount val="1"/>
                <c:pt idx="0">
                  <c:v>1-00007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'Ark2'!$C$7:$F$7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70-495B-BDA4-A1D8D78E2301}"/>
            </c:ext>
          </c:extLst>
        </c:ser>
        <c:ser>
          <c:idx val="6"/>
          <c:order val="6"/>
          <c:tx>
            <c:strRef>
              <c:f>'Ark2'!$A$8</c:f>
              <c:strCache>
                <c:ptCount val="1"/>
                <c:pt idx="0">
                  <c:v>1-00008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'Ark2'!$C$8:$F$8</c:f>
              <c:numCache>
                <c:formatCode>General</c:formatCode>
                <c:ptCount val="4"/>
                <c:pt idx="0">
                  <c:v>2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70-495B-BDA4-A1D8D78E2301}"/>
            </c:ext>
          </c:extLst>
        </c:ser>
        <c:ser>
          <c:idx val="7"/>
          <c:order val="7"/>
          <c:tx>
            <c:strRef>
              <c:f>'Ark2'!$A$9</c:f>
              <c:strCache>
                <c:ptCount val="1"/>
                <c:pt idx="0">
                  <c:v>1-00009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'Ark2'!$C$9:$F$9</c:f>
              <c:numCache>
                <c:formatCode>General</c:formatCode>
                <c:ptCount val="4"/>
                <c:pt idx="0">
                  <c:v>0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370-495B-BDA4-A1D8D78E2301}"/>
            </c:ext>
          </c:extLst>
        </c:ser>
        <c:ser>
          <c:idx val="8"/>
          <c:order val="8"/>
          <c:tx>
            <c:strRef>
              <c:f>'Ark2'!$A$10</c:f>
              <c:strCache>
                <c:ptCount val="1"/>
                <c:pt idx="0">
                  <c:v>1-00010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'Ark2'!$C$10:$F$10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370-495B-BDA4-A1D8D78E2301}"/>
            </c:ext>
          </c:extLst>
        </c:ser>
        <c:ser>
          <c:idx val="9"/>
          <c:order val="9"/>
          <c:tx>
            <c:strRef>
              <c:f>'Ark2'!$A$11</c:f>
              <c:strCache>
                <c:ptCount val="1"/>
                <c:pt idx="0">
                  <c:v>1-00011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'Ark2'!$C$11:$F$11</c:f>
              <c:numCache>
                <c:formatCode>General</c:formatCode>
                <c:ptCount val="4"/>
                <c:pt idx="0">
                  <c:v>1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370-495B-BDA4-A1D8D78E2301}"/>
            </c:ext>
          </c:extLst>
        </c:ser>
        <c:ser>
          <c:idx val="10"/>
          <c:order val="10"/>
          <c:tx>
            <c:strRef>
              <c:f>'Ark2'!$A$12</c:f>
              <c:strCache>
                <c:ptCount val="1"/>
                <c:pt idx="0">
                  <c:v>1-00012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'Ark2'!$C$12:$F$12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370-495B-BDA4-A1D8D78E2301}"/>
            </c:ext>
          </c:extLst>
        </c:ser>
        <c:ser>
          <c:idx val="11"/>
          <c:order val="11"/>
          <c:tx>
            <c:strRef>
              <c:f>'Ark2'!$A$13</c:f>
              <c:strCache>
                <c:ptCount val="1"/>
                <c:pt idx="0">
                  <c:v>1-00013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'Ark2'!$C$13:$F$13</c:f>
              <c:numCache>
                <c:formatCode>General</c:formatCode>
                <c:ptCount val="4"/>
                <c:pt idx="0">
                  <c:v>1</c:v>
                </c:pt>
                <c:pt idx="1">
                  <c:v>5.5</c:v>
                </c:pt>
                <c:pt idx="2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370-495B-BDA4-A1D8D78E2301}"/>
            </c:ext>
          </c:extLst>
        </c:ser>
        <c:ser>
          <c:idx val="12"/>
          <c:order val="12"/>
          <c:tx>
            <c:strRef>
              <c:f>'Ark2'!$A$14</c:f>
              <c:strCache>
                <c:ptCount val="1"/>
                <c:pt idx="0">
                  <c:v>1-00014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'Ark2'!$C$14:$F$14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370-495B-BDA4-A1D8D78E2301}"/>
            </c:ext>
          </c:extLst>
        </c:ser>
        <c:ser>
          <c:idx val="13"/>
          <c:order val="13"/>
          <c:tx>
            <c:strRef>
              <c:f>'Ark2'!$A$15</c:f>
              <c:strCache>
                <c:ptCount val="1"/>
                <c:pt idx="0">
                  <c:v>1-00015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'Ark2'!$C$15:$F$15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370-495B-BDA4-A1D8D78E2301}"/>
            </c:ext>
          </c:extLst>
        </c:ser>
        <c:ser>
          <c:idx val="14"/>
          <c:order val="14"/>
          <c:tx>
            <c:strRef>
              <c:f>'Ark2'!$A$16</c:f>
              <c:strCache>
                <c:ptCount val="1"/>
                <c:pt idx="0">
                  <c:v>1-00016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'Ark2'!$C$16:$F$16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370-495B-BDA4-A1D8D78E2301}"/>
            </c:ext>
          </c:extLst>
        </c:ser>
        <c:ser>
          <c:idx val="15"/>
          <c:order val="15"/>
          <c:tx>
            <c:strRef>
              <c:f>'Ark2'!$A$17</c:f>
              <c:strCache>
                <c:ptCount val="1"/>
                <c:pt idx="0">
                  <c:v>1-00017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'Ark2'!$C$17:$F$17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370-495B-BDA4-A1D8D78E2301}"/>
            </c:ext>
          </c:extLst>
        </c:ser>
        <c:ser>
          <c:idx val="16"/>
          <c:order val="16"/>
          <c:tx>
            <c:strRef>
              <c:f>'Ark2'!$A$18</c:f>
              <c:strCache>
                <c:ptCount val="1"/>
                <c:pt idx="0">
                  <c:v>1-00018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'Ark2'!$C$18:$F$18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370-495B-BDA4-A1D8D78E2301}"/>
            </c:ext>
          </c:extLst>
        </c:ser>
        <c:ser>
          <c:idx val="17"/>
          <c:order val="17"/>
          <c:tx>
            <c:strRef>
              <c:f>'Ark2'!$A$19</c:f>
              <c:strCache>
                <c:ptCount val="1"/>
                <c:pt idx="0">
                  <c:v>2-00001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'Ark2'!$C$19:$F$19</c:f>
              <c:numCache>
                <c:formatCode>General</c:formatCode>
                <c:ptCount val="4"/>
                <c:pt idx="0">
                  <c:v>0.5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370-495B-BDA4-A1D8D78E2301}"/>
            </c:ext>
          </c:extLst>
        </c:ser>
        <c:ser>
          <c:idx val="18"/>
          <c:order val="18"/>
          <c:tx>
            <c:strRef>
              <c:f>'Ark2'!$A$20</c:f>
              <c:strCache>
                <c:ptCount val="1"/>
                <c:pt idx="0">
                  <c:v>2-00002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'Ark2'!$C$20:$F$20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370-495B-BDA4-A1D8D78E2301}"/>
            </c:ext>
          </c:extLst>
        </c:ser>
        <c:ser>
          <c:idx val="19"/>
          <c:order val="19"/>
          <c:tx>
            <c:strRef>
              <c:f>'Ark2'!$A$21</c:f>
              <c:strCache>
                <c:ptCount val="1"/>
                <c:pt idx="0">
                  <c:v>2-00003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'Ark2'!$C$21:$F$21</c:f>
              <c:numCache>
                <c:formatCode>General</c:formatCode>
                <c:ptCount val="4"/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370-495B-BDA4-A1D8D78E2301}"/>
            </c:ext>
          </c:extLst>
        </c:ser>
        <c:ser>
          <c:idx val="20"/>
          <c:order val="20"/>
          <c:tx>
            <c:strRef>
              <c:f>'Ark2'!$A$22</c:f>
              <c:strCache>
                <c:ptCount val="1"/>
                <c:pt idx="0">
                  <c:v>2-00004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'Ark2'!$C$22:$F$22</c:f>
              <c:numCache>
                <c:formatCode>General</c:formatCode>
                <c:ptCount val="4"/>
                <c:pt idx="0">
                  <c:v>0.5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370-495B-BDA4-A1D8D78E2301}"/>
            </c:ext>
          </c:extLst>
        </c:ser>
        <c:ser>
          <c:idx val="21"/>
          <c:order val="21"/>
          <c:tx>
            <c:strRef>
              <c:f>'Ark2'!$A$23</c:f>
              <c:strCache>
                <c:ptCount val="1"/>
                <c:pt idx="0">
                  <c:v>2-00005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'Ark2'!$C$23:$F$23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370-495B-BDA4-A1D8D78E2301}"/>
            </c:ext>
          </c:extLst>
        </c:ser>
        <c:ser>
          <c:idx val="22"/>
          <c:order val="22"/>
          <c:tx>
            <c:strRef>
              <c:f>'Ark2'!$A$24</c:f>
              <c:strCache>
                <c:ptCount val="1"/>
                <c:pt idx="0">
                  <c:v>2-00006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'Ark2'!$C$24:$F$24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370-495B-BDA4-A1D8D78E2301}"/>
            </c:ext>
          </c:extLst>
        </c:ser>
        <c:ser>
          <c:idx val="23"/>
          <c:order val="23"/>
          <c:tx>
            <c:strRef>
              <c:f>'Ark2'!$A$25</c:f>
              <c:strCache>
                <c:ptCount val="1"/>
                <c:pt idx="0">
                  <c:v>2-00007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'Ark2'!$C$25:$F$25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370-495B-BDA4-A1D8D78E2301}"/>
            </c:ext>
          </c:extLst>
        </c:ser>
        <c:ser>
          <c:idx val="24"/>
          <c:order val="24"/>
          <c:tx>
            <c:strRef>
              <c:f>'Ark2'!$A$26</c:f>
              <c:strCache>
                <c:ptCount val="1"/>
                <c:pt idx="0">
                  <c:v>2-00008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'Ark2'!$C$26:$F$26</c:f>
              <c:numCache>
                <c:formatCode>General</c:formatCode>
                <c:ptCount val="4"/>
                <c:pt idx="0">
                  <c:v>0.5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8370-495B-BDA4-A1D8D78E2301}"/>
            </c:ext>
          </c:extLst>
        </c:ser>
        <c:ser>
          <c:idx val="25"/>
          <c:order val="25"/>
          <c:tx>
            <c:strRef>
              <c:f>'Ark2'!$A$27</c:f>
              <c:strCache>
                <c:ptCount val="1"/>
                <c:pt idx="0">
                  <c:v>2-00009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'Ark2'!$C$27:$F$27</c:f>
              <c:numCache>
                <c:formatCode>General</c:formatCode>
                <c:ptCount val="4"/>
                <c:pt idx="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370-495B-BDA4-A1D8D78E2301}"/>
            </c:ext>
          </c:extLst>
        </c:ser>
        <c:ser>
          <c:idx val="26"/>
          <c:order val="26"/>
          <c:tx>
            <c:strRef>
              <c:f>'Ark2'!$A$28</c:f>
              <c:strCache>
                <c:ptCount val="1"/>
                <c:pt idx="0">
                  <c:v>2-00010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'Ark2'!$C$28:$F$28</c:f>
              <c:numCache>
                <c:formatCode>General</c:formatCode>
                <c:ptCount val="4"/>
                <c:pt idx="1">
                  <c:v>1.5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370-495B-BDA4-A1D8D78E2301}"/>
            </c:ext>
          </c:extLst>
        </c:ser>
        <c:ser>
          <c:idx val="27"/>
          <c:order val="27"/>
          <c:tx>
            <c:strRef>
              <c:f>'Ark2'!$A$29</c:f>
              <c:strCache>
                <c:ptCount val="1"/>
                <c:pt idx="0">
                  <c:v>2-00011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'Ark2'!$C$29:$F$29</c:f>
              <c:numCache>
                <c:formatCode>General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370-495B-BDA4-A1D8D78E2301}"/>
            </c:ext>
          </c:extLst>
        </c:ser>
        <c:ser>
          <c:idx val="28"/>
          <c:order val="28"/>
          <c:tx>
            <c:strRef>
              <c:f>'Ark2'!$A$30</c:f>
              <c:strCache>
                <c:ptCount val="1"/>
                <c:pt idx="0">
                  <c:v>2-00012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'Ark2'!$C$30:$F$30</c:f>
              <c:numCache>
                <c:formatCode>General</c:formatCode>
                <c:ptCount val="4"/>
                <c:pt idx="0">
                  <c:v>0.5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8370-495B-BDA4-A1D8D78E2301}"/>
            </c:ext>
          </c:extLst>
        </c:ser>
        <c:ser>
          <c:idx val="29"/>
          <c:order val="29"/>
          <c:tx>
            <c:strRef>
              <c:f>'Ark2'!$A$31</c:f>
              <c:strCache>
                <c:ptCount val="1"/>
                <c:pt idx="0">
                  <c:v>2-00013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'Ark2'!$C$31:$F$31</c:f>
              <c:numCache>
                <c:formatCode>General</c:formatCode>
                <c:ptCount val="4"/>
                <c:pt idx="0">
                  <c:v>1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8370-495B-BDA4-A1D8D78E2301}"/>
            </c:ext>
          </c:extLst>
        </c:ser>
        <c:ser>
          <c:idx val="30"/>
          <c:order val="30"/>
          <c:tx>
            <c:strRef>
              <c:f>'Ark2'!$A$32</c:f>
              <c:strCache>
                <c:ptCount val="1"/>
                <c:pt idx="0">
                  <c:v>2-00014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'Ark2'!$C$32:$F$32</c:f>
              <c:numCache>
                <c:formatCode>General</c:formatCode>
                <c:ptCount val="4"/>
                <c:pt idx="0">
                  <c:v>3.5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8370-495B-BDA4-A1D8D78E2301}"/>
            </c:ext>
          </c:extLst>
        </c:ser>
        <c:ser>
          <c:idx val="31"/>
          <c:order val="31"/>
          <c:tx>
            <c:strRef>
              <c:f>'Ark2'!$A$33</c:f>
              <c:strCache>
                <c:ptCount val="1"/>
                <c:pt idx="0">
                  <c:v>2-00015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'Ark2'!$C$33:$F$33</c:f>
              <c:numCache>
                <c:formatCode>General</c:formatCode>
                <c:ptCount val="4"/>
                <c:pt idx="1">
                  <c:v>1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8370-495B-BDA4-A1D8D78E2301}"/>
            </c:ext>
          </c:extLst>
        </c:ser>
        <c:ser>
          <c:idx val="32"/>
          <c:order val="32"/>
          <c:tx>
            <c:strRef>
              <c:f>'Ark2'!$A$34</c:f>
              <c:strCache>
                <c:ptCount val="1"/>
                <c:pt idx="0">
                  <c:v>2-00016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'Ark2'!$C$34:$F$34</c:f>
              <c:numCache>
                <c:formatCode>General</c:formatCode>
                <c:ptCount val="4"/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8370-495B-BDA4-A1D8D78E2301}"/>
            </c:ext>
          </c:extLst>
        </c:ser>
        <c:ser>
          <c:idx val="33"/>
          <c:order val="33"/>
          <c:tx>
            <c:strRef>
              <c:f>'Ark2'!$A$35</c:f>
              <c:strCache>
                <c:ptCount val="1"/>
                <c:pt idx="0">
                  <c:v>2-00017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'Ark2'!$C$35:$F$35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8370-495B-BDA4-A1D8D78E2301}"/>
            </c:ext>
          </c:extLst>
        </c:ser>
        <c:ser>
          <c:idx val="34"/>
          <c:order val="34"/>
          <c:tx>
            <c:strRef>
              <c:f>'Ark2'!$A$36</c:f>
              <c:strCache>
                <c:ptCount val="1"/>
                <c:pt idx="0">
                  <c:v>2-00018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'Ark2'!$C$36:$F$36</c:f>
              <c:numCache>
                <c:formatCode>General</c:formatCode>
                <c:ptCount val="4"/>
                <c:pt idx="1">
                  <c:v>1</c:v>
                </c:pt>
                <c:pt idx="2">
                  <c:v>1.5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8370-495B-BDA4-A1D8D78E2301}"/>
            </c:ext>
          </c:extLst>
        </c:ser>
        <c:ser>
          <c:idx val="35"/>
          <c:order val="35"/>
          <c:tx>
            <c:strRef>
              <c:f>'Ark2'!$A$37</c:f>
              <c:strCache>
                <c:ptCount val="1"/>
                <c:pt idx="0">
                  <c:v>2-00019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'Ark2'!$C$37:$F$37</c:f>
              <c:numCache>
                <c:formatCode>General</c:formatCode>
                <c:ptCount val="4"/>
                <c:pt idx="1">
                  <c:v>1.5</c:v>
                </c:pt>
                <c:pt idx="2">
                  <c:v>1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8370-495B-BDA4-A1D8D78E2301}"/>
            </c:ext>
          </c:extLst>
        </c:ser>
        <c:ser>
          <c:idx val="36"/>
          <c:order val="36"/>
          <c:tx>
            <c:strRef>
              <c:f>'Ark2'!$A$38</c:f>
              <c:strCache>
                <c:ptCount val="1"/>
                <c:pt idx="0">
                  <c:v>2-00020</c:v>
                </c:pt>
              </c:strCache>
            </c:strRef>
          </c:tx>
          <c:spPr>
            <a:ln w="222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70000"/>
                  <a:lumOff val="30000"/>
                </a:schemeClr>
              </a:solidFill>
              <a:ln w="9525">
                <a:solidFill>
                  <a:schemeClr val="accent1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'Ark2'!$C$38:$F$38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8370-495B-BDA4-A1D8D78E2301}"/>
            </c:ext>
          </c:extLst>
        </c:ser>
        <c:ser>
          <c:idx val="37"/>
          <c:order val="37"/>
          <c:tx>
            <c:strRef>
              <c:f>'Ark2'!$A$39</c:f>
              <c:strCache>
                <c:ptCount val="1"/>
                <c:pt idx="0">
                  <c:v>2-00021</c:v>
                </c:pt>
              </c:strCache>
            </c:strRef>
          </c:tx>
          <c:spPr>
            <a:ln w="222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70000"/>
                  <a:lumOff val="30000"/>
                </a:schemeClr>
              </a:solidFill>
              <a:ln w="9525">
                <a:solidFill>
                  <a:schemeClr val="accent2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'Ark2'!$C$39:$F$39</c:f>
              <c:numCache>
                <c:formatCode>General</c:formatCode>
                <c:ptCount val="4"/>
                <c:pt idx="0">
                  <c:v>0.5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8370-495B-BDA4-A1D8D78E2301}"/>
            </c:ext>
          </c:extLst>
        </c:ser>
        <c:ser>
          <c:idx val="38"/>
          <c:order val="38"/>
          <c:tx>
            <c:strRef>
              <c:f>'Ark2'!$A$40</c:f>
              <c:strCache>
                <c:ptCount val="1"/>
                <c:pt idx="0">
                  <c:v>2-00022</c:v>
                </c:pt>
              </c:strCache>
            </c:strRef>
          </c:tx>
          <c:spPr>
            <a:ln w="222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>
                  <a:lumMod val="70000"/>
                  <a:lumOff val="30000"/>
                </a:schemeClr>
              </a:solidFill>
              <a:ln w="9525">
                <a:solidFill>
                  <a:schemeClr val="accent3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'Ark2'!$C$40:$F$40</c:f>
              <c:numCache>
                <c:formatCode>General</c:formatCode>
                <c:ptCount val="4"/>
                <c:pt idx="0">
                  <c:v>3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8370-495B-BDA4-A1D8D78E2301}"/>
            </c:ext>
          </c:extLst>
        </c:ser>
        <c:ser>
          <c:idx val="39"/>
          <c:order val="39"/>
          <c:tx>
            <c:strRef>
              <c:f>'Ark2'!$A$41</c:f>
              <c:strCache>
                <c:ptCount val="1"/>
                <c:pt idx="0">
                  <c:v>2-00023</c:v>
                </c:pt>
              </c:strCache>
            </c:strRef>
          </c:tx>
          <c:spPr>
            <a:ln w="222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'Ark2'!$C$41:$F$41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2.5</c:v>
                </c:pt>
                <c:pt idx="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8370-495B-BDA4-A1D8D78E2301}"/>
            </c:ext>
          </c:extLst>
        </c:ser>
        <c:ser>
          <c:idx val="40"/>
          <c:order val="40"/>
          <c:tx>
            <c:strRef>
              <c:f>'Ark2'!$A$42</c:f>
              <c:strCache>
                <c:ptCount val="1"/>
                <c:pt idx="0">
                  <c:v>2-00024</c:v>
                </c:pt>
              </c:strCache>
            </c:strRef>
          </c:tx>
          <c:spPr>
            <a:ln w="222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'Ark2'!$C$42:$F$42</c:f>
              <c:numCache>
                <c:formatCode>General</c:formatCode>
                <c:ptCount val="4"/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8370-495B-BDA4-A1D8D78E2301}"/>
            </c:ext>
          </c:extLst>
        </c:ser>
        <c:ser>
          <c:idx val="41"/>
          <c:order val="41"/>
          <c:tx>
            <c:strRef>
              <c:f>'Ark2'!$A$43</c:f>
              <c:strCache>
                <c:ptCount val="1"/>
                <c:pt idx="0">
                  <c:v>2-00025</c:v>
                </c:pt>
              </c:strCache>
            </c:strRef>
          </c:tx>
          <c:spPr>
            <a:ln w="222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70000"/>
                  <a:lumOff val="30000"/>
                </a:schemeClr>
              </a:solidFill>
              <a:ln w="9525">
                <a:solidFill>
                  <a:schemeClr val="accent6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'Ark2'!$C$43:$F$43</c:f>
              <c:numCache>
                <c:formatCode>General</c:formatCode>
                <c:ptCount val="4"/>
                <c:pt idx="0">
                  <c:v>0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8370-495B-BDA4-A1D8D78E2301}"/>
            </c:ext>
          </c:extLst>
        </c:ser>
        <c:ser>
          <c:idx val="42"/>
          <c:order val="42"/>
          <c:tx>
            <c:strRef>
              <c:f>'Ark2'!$A$44</c:f>
              <c:strCache>
                <c:ptCount val="1"/>
                <c:pt idx="0">
                  <c:v>2-00026</c:v>
                </c:pt>
              </c:strCache>
            </c:strRef>
          </c:tx>
          <c:spPr>
            <a:ln w="222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'Ark2'!$C$44:$F$44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8370-495B-BDA4-A1D8D78E2301}"/>
            </c:ext>
          </c:extLst>
        </c:ser>
        <c:ser>
          <c:idx val="43"/>
          <c:order val="43"/>
          <c:tx>
            <c:strRef>
              <c:f>'Ark2'!$A$45</c:f>
              <c:strCache>
                <c:ptCount val="1"/>
                <c:pt idx="0">
                  <c:v>2-00027</c:v>
                </c:pt>
              </c:strCache>
            </c:strRef>
          </c:tx>
          <c:spPr>
            <a:ln w="222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70000"/>
                </a:schemeClr>
              </a:solidFill>
              <a:ln w="9525">
                <a:solidFill>
                  <a:schemeClr val="accent2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'Ark2'!$C$45:$F$45</c:f>
              <c:numCache>
                <c:formatCode>General</c:formatCode>
                <c:ptCount val="4"/>
                <c:pt idx="0">
                  <c:v>2</c:v>
                </c:pt>
                <c:pt idx="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8370-495B-BDA4-A1D8D78E2301}"/>
            </c:ext>
          </c:extLst>
        </c:ser>
        <c:ser>
          <c:idx val="44"/>
          <c:order val="44"/>
          <c:tx>
            <c:strRef>
              <c:f>'Ark2'!$A$46</c:f>
              <c:strCache>
                <c:ptCount val="1"/>
                <c:pt idx="0">
                  <c:v>2-00028</c:v>
                </c:pt>
              </c:strCache>
            </c:strRef>
          </c:tx>
          <c:spPr>
            <a:ln w="222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70000"/>
                </a:schemeClr>
              </a:solidFill>
              <a:ln w="9525">
                <a:solidFill>
                  <a:schemeClr val="accent3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'Ark2'!$C$46:$F$46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8370-495B-BDA4-A1D8D78E2301}"/>
            </c:ext>
          </c:extLst>
        </c:ser>
        <c:ser>
          <c:idx val="45"/>
          <c:order val="45"/>
          <c:tx>
            <c:strRef>
              <c:f>'Ark2'!$A$47</c:f>
              <c:strCache>
                <c:ptCount val="1"/>
                <c:pt idx="0">
                  <c:v>2-00029</c:v>
                </c:pt>
              </c:strCache>
            </c:strRef>
          </c:tx>
          <c:spPr>
            <a:ln w="222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70000"/>
                </a:schemeClr>
              </a:solidFill>
              <a:ln w="9525">
                <a:solidFill>
                  <a:schemeClr val="accent4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'Ark2'!$C$47:$F$47</c:f>
              <c:numCache>
                <c:formatCode>General</c:formatCode>
                <c:ptCount val="4"/>
                <c:pt idx="0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8370-495B-BDA4-A1D8D78E2301}"/>
            </c:ext>
          </c:extLst>
        </c:ser>
        <c:ser>
          <c:idx val="46"/>
          <c:order val="46"/>
          <c:tx>
            <c:strRef>
              <c:f>'Ark2'!$A$48</c:f>
              <c:strCache>
                <c:ptCount val="1"/>
                <c:pt idx="0">
                  <c:v>2-00030</c:v>
                </c:pt>
              </c:strCache>
            </c:strRef>
          </c:tx>
          <c:spPr>
            <a:ln w="222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70000"/>
                </a:schemeClr>
              </a:solidFill>
              <a:ln w="9525">
                <a:solidFill>
                  <a:schemeClr val="accent5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'Ark2'!$C$48:$F$48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8370-495B-BDA4-A1D8D78E2301}"/>
            </c:ext>
          </c:extLst>
        </c:ser>
        <c:ser>
          <c:idx val="47"/>
          <c:order val="47"/>
          <c:tx>
            <c:strRef>
              <c:f>'Ark2'!$A$49</c:f>
              <c:strCache>
                <c:ptCount val="1"/>
                <c:pt idx="0">
                  <c:v>2-00031</c:v>
                </c:pt>
              </c:strCache>
            </c:strRef>
          </c:tx>
          <c:spPr>
            <a:ln w="222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70000"/>
                </a:schemeClr>
              </a:solidFill>
              <a:ln w="9525">
                <a:solidFill>
                  <a:schemeClr val="accent6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'Ark2'!$C$49:$F$49</c:f>
              <c:numCache>
                <c:formatCode>General</c:formatCode>
                <c:ptCount val="4"/>
                <c:pt idx="0">
                  <c:v>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8370-495B-BDA4-A1D8D78E2301}"/>
            </c:ext>
          </c:extLst>
        </c:ser>
        <c:ser>
          <c:idx val="48"/>
          <c:order val="48"/>
          <c:tx>
            <c:strRef>
              <c:f>'Ark2'!$A$50</c:f>
              <c:strCache>
                <c:ptCount val="1"/>
                <c:pt idx="0">
                  <c:v>2-00032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'Ark2'!$C$50:$F$50</c:f>
              <c:numCache>
                <c:formatCode>General</c:formatCode>
                <c:ptCount val="4"/>
                <c:pt idx="0">
                  <c:v>0.5</c:v>
                </c:pt>
                <c:pt idx="1">
                  <c:v>3.5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8370-495B-BDA4-A1D8D78E2301}"/>
            </c:ext>
          </c:extLst>
        </c:ser>
        <c:ser>
          <c:idx val="49"/>
          <c:order val="49"/>
          <c:tx>
            <c:strRef>
              <c:f>'Ark2'!$A$51</c:f>
              <c:strCache>
                <c:ptCount val="1"/>
                <c:pt idx="0">
                  <c:v>2-00033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'Ark2'!$C$51:$F$51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8370-495B-BDA4-A1D8D78E2301}"/>
            </c:ext>
          </c:extLst>
        </c:ser>
        <c:ser>
          <c:idx val="50"/>
          <c:order val="50"/>
          <c:tx>
            <c:strRef>
              <c:f>'Ark2'!$A$52</c:f>
              <c:strCache>
                <c:ptCount val="1"/>
                <c:pt idx="0">
                  <c:v>2-00034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50000"/>
                  <a:lumOff val="50000"/>
                </a:schemeClr>
              </a:solidFill>
              <a:ln w="9525">
                <a:solidFill>
                  <a:schemeClr val="accent3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'Ark2'!$C$52:$F$52</c:f>
              <c:numCache>
                <c:formatCode>General</c:formatCode>
                <c:ptCount val="4"/>
                <c:pt idx="0">
                  <c:v>2.5</c:v>
                </c:pt>
                <c:pt idx="1">
                  <c:v>1</c:v>
                </c:pt>
                <c:pt idx="2">
                  <c:v>1.5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8370-495B-BDA4-A1D8D78E2301}"/>
            </c:ext>
          </c:extLst>
        </c:ser>
        <c:ser>
          <c:idx val="51"/>
          <c:order val="51"/>
          <c:tx>
            <c:strRef>
              <c:f>'Ark2'!$A$53</c:f>
              <c:strCache>
                <c:ptCount val="1"/>
                <c:pt idx="0">
                  <c:v>2-00035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'Ark2'!$C$53:$F$53</c:f>
              <c:numCache>
                <c:formatCode>General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8370-495B-BDA4-A1D8D78E2301}"/>
            </c:ext>
          </c:extLst>
        </c:ser>
        <c:ser>
          <c:idx val="52"/>
          <c:order val="52"/>
          <c:tx>
            <c:strRef>
              <c:f>'Ark2'!$A$54</c:f>
              <c:strCache>
                <c:ptCount val="1"/>
                <c:pt idx="0">
                  <c:v>2-00036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50000"/>
                  <a:lumOff val="50000"/>
                </a:schemeClr>
              </a:solidFill>
              <a:ln w="9525">
                <a:solidFill>
                  <a:schemeClr val="accent5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'Ark2'!$C$54:$F$54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8370-495B-BDA4-A1D8D78E2301}"/>
            </c:ext>
          </c:extLst>
        </c:ser>
        <c:ser>
          <c:idx val="53"/>
          <c:order val="53"/>
          <c:tx>
            <c:strRef>
              <c:f>'Ark2'!$A$55</c:f>
              <c:strCache>
                <c:ptCount val="1"/>
                <c:pt idx="0">
                  <c:v>2-00037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50000"/>
                  <a:lumOff val="50000"/>
                </a:schemeClr>
              </a:solidFill>
              <a:ln w="9525">
                <a:solidFill>
                  <a:schemeClr val="accent6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'Ark2'!$C$55:$F$55</c:f>
              <c:numCache>
                <c:formatCode>General</c:formatCode>
                <c:ptCount val="4"/>
                <c:pt idx="0">
                  <c:v>1.5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8370-495B-BDA4-A1D8D78E2301}"/>
            </c:ext>
          </c:extLst>
        </c:ser>
        <c:ser>
          <c:idx val="54"/>
          <c:order val="54"/>
          <c:tx>
            <c:strRef>
              <c:f>'Ark2'!$A$56</c:f>
              <c:strCache>
                <c:ptCount val="1"/>
                <c:pt idx="0">
                  <c:v>2-00038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'Ark2'!$C$56:$F$56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8370-495B-BDA4-A1D8D78E2301}"/>
            </c:ext>
          </c:extLst>
        </c:ser>
        <c:ser>
          <c:idx val="55"/>
          <c:order val="55"/>
          <c:tx>
            <c:strRef>
              <c:f>'Ark2'!$A$57</c:f>
              <c:strCache>
                <c:ptCount val="1"/>
                <c:pt idx="0">
                  <c:v>2-00039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'Ark2'!$C$57:$F$57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8370-495B-BDA4-A1D8D78E2301}"/>
            </c:ext>
          </c:extLst>
        </c:ser>
        <c:ser>
          <c:idx val="56"/>
          <c:order val="56"/>
          <c:tx>
            <c:strRef>
              <c:f>'Ark2'!$A$58</c:f>
              <c:strCache>
                <c:ptCount val="1"/>
                <c:pt idx="0">
                  <c:v>2-00040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'Ark2'!$C$58:$F$58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8370-495B-BDA4-A1D8D78E2301}"/>
            </c:ext>
          </c:extLst>
        </c:ser>
        <c:ser>
          <c:idx val="57"/>
          <c:order val="57"/>
          <c:tx>
            <c:strRef>
              <c:f>'Ark2'!$A$59</c:f>
              <c:strCache>
                <c:ptCount val="1"/>
                <c:pt idx="0">
                  <c:v>2-00041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'Ark2'!$C$59:$F$59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8370-495B-BDA4-A1D8D78E2301}"/>
            </c:ext>
          </c:extLst>
        </c:ser>
        <c:ser>
          <c:idx val="58"/>
          <c:order val="58"/>
          <c:tx>
            <c:strRef>
              <c:f>'Ark2'!$A$60</c:f>
              <c:strCache>
                <c:ptCount val="1"/>
                <c:pt idx="0">
                  <c:v>2-00042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'Ark2'!$C$60:$F$60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8370-495B-BDA4-A1D8D78E2301}"/>
            </c:ext>
          </c:extLst>
        </c:ser>
        <c:ser>
          <c:idx val="59"/>
          <c:order val="59"/>
          <c:tx>
            <c:strRef>
              <c:f>'Ark2'!$A$61</c:f>
              <c:strCache>
                <c:ptCount val="1"/>
                <c:pt idx="0">
                  <c:v>2-00043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'Ark2'!$C$61:$F$61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8370-495B-BDA4-A1D8D78E2301}"/>
            </c:ext>
          </c:extLst>
        </c:ser>
        <c:ser>
          <c:idx val="60"/>
          <c:order val="60"/>
          <c:tx>
            <c:strRef>
              <c:f>'Ark2'!$A$62</c:f>
              <c:strCache>
                <c:ptCount val="1"/>
                <c:pt idx="0">
                  <c:v>2-00044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'Ark2'!$C$62:$F$62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70-495B-BDA4-A1D8D78E2301}"/>
            </c:ext>
          </c:extLst>
        </c:ser>
        <c:ser>
          <c:idx val="61"/>
          <c:order val="61"/>
          <c:tx>
            <c:strRef>
              <c:f>'Ark2'!$A$63</c:f>
              <c:strCache>
                <c:ptCount val="1"/>
                <c:pt idx="0">
                  <c:v>2-00045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'Ark2'!$C$63:$F$63</c:f>
              <c:numCache>
                <c:formatCode>General</c:formatCode>
                <c:ptCount val="4"/>
                <c:pt idx="0">
                  <c:v>1.5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8370-495B-BDA4-A1D8D78E2301}"/>
            </c:ext>
          </c:extLst>
        </c:ser>
        <c:ser>
          <c:idx val="62"/>
          <c:order val="62"/>
          <c:tx>
            <c:strRef>
              <c:f>'Ark2'!$A$64</c:f>
              <c:strCache>
                <c:ptCount val="1"/>
                <c:pt idx="0">
                  <c:v>2-00046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'Ark2'!$C$64:$F$64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8370-495B-BDA4-A1D8D78E2301}"/>
            </c:ext>
          </c:extLst>
        </c:ser>
        <c:ser>
          <c:idx val="63"/>
          <c:order val="63"/>
          <c:tx>
            <c:strRef>
              <c:f>'Ark2'!$A$65</c:f>
              <c:strCache>
                <c:ptCount val="1"/>
                <c:pt idx="0">
                  <c:v>2-00047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'Ark2'!$C$65:$F$65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8370-495B-BDA4-A1D8D78E2301}"/>
            </c:ext>
          </c:extLst>
        </c:ser>
        <c:ser>
          <c:idx val="64"/>
          <c:order val="64"/>
          <c:tx>
            <c:strRef>
              <c:f>'Ark2'!$A$66</c:f>
              <c:strCache>
                <c:ptCount val="1"/>
                <c:pt idx="0">
                  <c:v>2-00048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'Ark2'!$C$66:$F$66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8370-495B-BDA4-A1D8D78E2301}"/>
            </c:ext>
          </c:extLst>
        </c:ser>
        <c:ser>
          <c:idx val="65"/>
          <c:order val="65"/>
          <c:tx>
            <c:strRef>
              <c:f>'Ark2'!$A$67</c:f>
              <c:strCache>
                <c:ptCount val="1"/>
                <c:pt idx="0">
                  <c:v>2-00049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'Ark2'!$C$67:$F$67</c:f>
              <c:numCache>
                <c:formatCode>General</c:formatCode>
                <c:ptCount val="4"/>
                <c:pt idx="0">
                  <c:v>3.5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8370-495B-BDA4-A1D8D78E2301}"/>
            </c:ext>
          </c:extLst>
        </c:ser>
        <c:ser>
          <c:idx val="66"/>
          <c:order val="66"/>
          <c:tx>
            <c:strRef>
              <c:f>'Ark2'!$A$68</c:f>
              <c:strCache>
                <c:ptCount val="1"/>
                <c:pt idx="0">
                  <c:v>2-00050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'Ark2'!$C$68:$F$68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8370-495B-BDA4-A1D8D78E2301}"/>
            </c:ext>
          </c:extLst>
        </c:ser>
        <c:ser>
          <c:idx val="67"/>
          <c:order val="67"/>
          <c:tx>
            <c:strRef>
              <c:f>'Ark2'!$A$69</c:f>
              <c:strCache>
                <c:ptCount val="1"/>
                <c:pt idx="0">
                  <c:v>2-00051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'Ark2'!$C$69:$F$69</c:f>
              <c:numCache>
                <c:formatCode>General</c:formatCode>
                <c:ptCount val="4"/>
                <c:pt idx="0">
                  <c:v>1.5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8370-495B-BDA4-A1D8D78E2301}"/>
            </c:ext>
          </c:extLst>
        </c:ser>
        <c:ser>
          <c:idx val="68"/>
          <c:order val="68"/>
          <c:tx>
            <c:strRef>
              <c:f>'Ark2'!$A$70</c:f>
              <c:strCache>
                <c:ptCount val="1"/>
                <c:pt idx="0">
                  <c:v>2-00052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'Ark2'!$C$70:$F$70</c:f>
              <c:numCache>
                <c:formatCode>General</c:formatCode>
                <c:ptCount val="4"/>
                <c:pt idx="0">
                  <c:v>3.5</c:v>
                </c:pt>
                <c:pt idx="1">
                  <c:v>1.5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8370-495B-BDA4-A1D8D78E2301}"/>
            </c:ext>
          </c:extLst>
        </c:ser>
        <c:ser>
          <c:idx val="69"/>
          <c:order val="69"/>
          <c:tx>
            <c:strRef>
              <c:f>'Ark2'!$A$71</c:f>
              <c:strCache>
                <c:ptCount val="1"/>
                <c:pt idx="0">
                  <c:v>2-00053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'Ark2'!$C$71:$F$71</c:f>
              <c:numCache>
                <c:formatCode>General</c:formatCode>
                <c:ptCount val="4"/>
                <c:pt idx="1">
                  <c:v>2.5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8370-495B-BDA4-A1D8D78E2301}"/>
            </c:ext>
          </c:extLst>
        </c:ser>
        <c:ser>
          <c:idx val="70"/>
          <c:order val="70"/>
          <c:tx>
            <c:strRef>
              <c:f>'Ark2'!$A$72</c:f>
              <c:strCache>
                <c:ptCount val="1"/>
                <c:pt idx="0">
                  <c:v>2-00054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'Ark2'!$C$72:$F$72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8370-495B-BDA4-A1D8D78E2301}"/>
            </c:ext>
          </c:extLst>
        </c:ser>
        <c:ser>
          <c:idx val="71"/>
          <c:order val="71"/>
          <c:tx>
            <c:strRef>
              <c:f>'Ark2'!$A$73</c:f>
              <c:strCache>
                <c:ptCount val="1"/>
                <c:pt idx="0">
                  <c:v>2-00055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'Ark2'!$C$73:$F$73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8370-495B-BDA4-A1D8D78E2301}"/>
            </c:ext>
          </c:extLst>
        </c:ser>
        <c:ser>
          <c:idx val="72"/>
          <c:order val="72"/>
          <c:tx>
            <c:strRef>
              <c:f>'Ark2'!$A$74</c:f>
              <c:strCache>
                <c:ptCount val="1"/>
                <c:pt idx="0">
                  <c:v>2-00056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'Ark2'!$C$74:$F$74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8370-495B-BDA4-A1D8D78E2301}"/>
            </c:ext>
          </c:extLst>
        </c:ser>
        <c:ser>
          <c:idx val="73"/>
          <c:order val="73"/>
          <c:tx>
            <c:strRef>
              <c:f>'Ark2'!$A$75</c:f>
              <c:strCache>
                <c:ptCount val="1"/>
                <c:pt idx="0">
                  <c:v>2-00057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'Ark2'!$C$75:$F$75</c:f>
              <c:numCache>
                <c:formatCode>General</c:formatCode>
                <c:ptCount val="4"/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8370-495B-BDA4-A1D8D78E2301}"/>
            </c:ext>
          </c:extLst>
        </c:ser>
        <c:ser>
          <c:idx val="74"/>
          <c:order val="74"/>
          <c:tx>
            <c:strRef>
              <c:f>'Ark2'!$A$76</c:f>
              <c:strCache>
                <c:ptCount val="1"/>
                <c:pt idx="0">
                  <c:v>2-00058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'Ark2'!$C$76:$F$76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8370-495B-BDA4-A1D8D78E2301}"/>
            </c:ext>
          </c:extLst>
        </c:ser>
        <c:ser>
          <c:idx val="75"/>
          <c:order val="75"/>
          <c:tx>
            <c:strRef>
              <c:f>'Ark2'!$A$77</c:f>
              <c:strCache>
                <c:ptCount val="1"/>
                <c:pt idx="0">
                  <c:v>2-00059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'Ark2'!$C$77:$F$77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8370-495B-BDA4-A1D8D78E2301}"/>
            </c:ext>
          </c:extLst>
        </c:ser>
        <c:ser>
          <c:idx val="76"/>
          <c:order val="76"/>
          <c:tx>
            <c:strRef>
              <c:f>'Ark2'!$A$78</c:f>
              <c:strCache>
                <c:ptCount val="1"/>
                <c:pt idx="0">
                  <c:v>2-00060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'Ark2'!$C$78:$F$78</c:f>
              <c:numCache>
                <c:formatCode>General</c:formatCode>
                <c:ptCount val="4"/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8370-495B-BDA4-A1D8D78E2301}"/>
            </c:ext>
          </c:extLst>
        </c:ser>
        <c:ser>
          <c:idx val="77"/>
          <c:order val="77"/>
          <c:tx>
            <c:strRef>
              <c:f>'Ark2'!$A$79</c:f>
              <c:strCache>
                <c:ptCount val="1"/>
                <c:pt idx="0">
                  <c:v>2-00061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'Ark2'!$C$79:$F$79</c:f>
              <c:numCache>
                <c:formatCode>General</c:formatCode>
                <c:ptCount val="4"/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8370-495B-BDA4-A1D8D78E2301}"/>
            </c:ext>
          </c:extLst>
        </c:ser>
        <c:ser>
          <c:idx val="78"/>
          <c:order val="78"/>
          <c:tx>
            <c:strRef>
              <c:f>'Ark2'!$A$80</c:f>
              <c:strCache>
                <c:ptCount val="1"/>
                <c:pt idx="0">
                  <c:v>2-00062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'Ark2'!$C$80:$F$80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8370-495B-BDA4-A1D8D78E2301}"/>
            </c:ext>
          </c:extLst>
        </c:ser>
        <c:ser>
          <c:idx val="79"/>
          <c:order val="79"/>
          <c:tx>
            <c:strRef>
              <c:f>'Ark2'!$A$81</c:f>
              <c:strCache>
                <c:ptCount val="1"/>
                <c:pt idx="0">
                  <c:v>2-00063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'Ark2'!$C$81:$F$81</c:f>
              <c:numCache>
                <c:formatCode>General</c:formatCode>
                <c:ptCount val="4"/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8370-495B-BDA4-A1D8D78E2301}"/>
            </c:ext>
          </c:extLst>
        </c:ser>
        <c:ser>
          <c:idx val="80"/>
          <c:order val="80"/>
          <c:tx>
            <c:strRef>
              <c:f>'Ark2'!$A$82</c:f>
              <c:strCache>
                <c:ptCount val="1"/>
                <c:pt idx="0">
                  <c:v>2-00064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'Ark2'!$C$82:$F$82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8370-495B-BDA4-A1D8D78E2301}"/>
            </c:ext>
          </c:extLst>
        </c:ser>
        <c:ser>
          <c:idx val="81"/>
          <c:order val="81"/>
          <c:tx>
            <c:strRef>
              <c:f>'Ark2'!$A$83</c:f>
              <c:strCache>
                <c:ptCount val="1"/>
                <c:pt idx="0">
                  <c:v>2-00065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'Ark2'!$C$83:$F$83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8370-495B-BDA4-A1D8D78E2301}"/>
            </c:ext>
          </c:extLst>
        </c:ser>
        <c:ser>
          <c:idx val="82"/>
          <c:order val="82"/>
          <c:tx>
            <c:strRef>
              <c:f>'Ark2'!$A$84</c:f>
              <c:strCache>
                <c:ptCount val="1"/>
                <c:pt idx="0">
                  <c:v>2-00066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'Ark2'!$C$84:$F$84</c:f>
              <c:numCache>
                <c:formatCode>General</c:formatCode>
                <c:ptCount val="4"/>
                <c:pt idx="2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8370-495B-BDA4-A1D8D78E2301}"/>
            </c:ext>
          </c:extLst>
        </c:ser>
        <c:ser>
          <c:idx val="83"/>
          <c:order val="83"/>
          <c:tx>
            <c:strRef>
              <c:f>'Ark2'!$A$85</c:f>
              <c:strCache>
                <c:ptCount val="1"/>
                <c:pt idx="0">
                  <c:v>2-00067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'Ark2'!$C$85:$F$85</c:f>
              <c:numCache>
                <c:formatCode>General</c:formatCode>
                <c:ptCount val="4"/>
                <c:pt idx="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8370-495B-BDA4-A1D8D78E2301}"/>
            </c:ext>
          </c:extLst>
        </c:ser>
        <c:ser>
          <c:idx val="84"/>
          <c:order val="84"/>
          <c:tx>
            <c:strRef>
              <c:f>'Ark2'!$A$86</c:f>
              <c:strCache>
                <c:ptCount val="1"/>
                <c:pt idx="0">
                  <c:v>3-00001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'Ark2'!$C$86:$F$86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8370-495B-BDA4-A1D8D78E2301}"/>
            </c:ext>
          </c:extLst>
        </c:ser>
        <c:ser>
          <c:idx val="85"/>
          <c:order val="85"/>
          <c:tx>
            <c:strRef>
              <c:f>'Ark2'!$A$87</c:f>
              <c:strCache>
                <c:ptCount val="1"/>
                <c:pt idx="0">
                  <c:v>3-00002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'Ark2'!$C$87:$F$87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8370-495B-BDA4-A1D8D78E2301}"/>
            </c:ext>
          </c:extLst>
        </c:ser>
        <c:ser>
          <c:idx val="86"/>
          <c:order val="86"/>
          <c:tx>
            <c:strRef>
              <c:f>'Ark2'!$A$88</c:f>
              <c:strCache>
                <c:ptCount val="1"/>
                <c:pt idx="0">
                  <c:v>3-00003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'Ark2'!$C$88:$F$88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8370-495B-BDA4-A1D8D78E2301}"/>
            </c:ext>
          </c:extLst>
        </c:ser>
        <c:ser>
          <c:idx val="87"/>
          <c:order val="87"/>
          <c:tx>
            <c:strRef>
              <c:f>'Ark2'!$A$89</c:f>
              <c:strCache>
                <c:ptCount val="1"/>
                <c:pt idx="0">
                  <c:v>3-00004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'Ark2'!$C$89:$F$89</c:f>
              <c:numCache>
                <c:formatCode>General</c:formatCode>
                <c:ptCount val="4"/>
                <c:pt idx="0">
                  <c:v>4</c:v>
                </c:pt>
                <c:pt idx="1">
                  <c:v>1.5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8370-495B-BDA4-A1D8D78E2301}"/>
            </c:ext>
          </c:extLst>
        </c:ser>
        <c:ser>
          <c:idx val="88"/>
          <c:order val="88"/>
          <c:tx>
            <c:strRef>
              <c:f>'Ark2'!$A$90</c:f>
              <c:strCache>
                <c:ptCount val="1"/>
                <c:pt idx="0">
                  <c:v>3-00005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'Ark2'!$C$90:$F$90</c:f>
              <c:numCache>
                <c:formatCode>General</c:formatCode>
                <c:ptCount val="4"/>
                <c:pt idx="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8370-495B-BDA4-A1D8D78E2301}"/>
            </c:ext>
          </c:extLst>
        </c:ser>
        <c:ser>
          <c:idx val="89"/>
          <c:order val="89"/>
          <c:tx>
            <c:strRef>
              <c:f>'Ark2'!$A$91</c:f>
              <c:strCache>
                <c:ptCount val="1"/>
                <c:pt idx="0">
                  <c:v>3-00006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'Ark2'!$C$91:$F$91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8370-495B-BDA4-A1D8D78E2301}"/>
            </c:ext>
          </c:extLst>
        </c:ser>
        <c:ser>
          <c:idx val="90"/>
          <c:order val="90"/>
          <c:tx>
            <c:strRef>
              <c:f>'Ark2'!$A$92</c:f>
              <c:strCache>
                <c:ptCount val="1"/>
                <c:pt idx="0">
                  <c:v>3-00007</c:v>
                </c:pt>
              </c:strCache>
            </c:strRef>
          </c:tx>
          <c:spPr>
            <a:ln w="2222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70000"/>
                  <a:lumOff val="30000"/>
                </a:schemeClr>
              </a:solidFill>
              <a:ln w="9525">
                <a:solidFill>
                  <a:schemeClr val="accent1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'Ark2'!$C$92:$F$92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8370-495B-BDA4-A1D8D78E2301}"/>
            </c:ext>
          </c:extLst>
        </c:ser>
        <c:ser>
          <c:idx val="91"/>
          <c:order val="91"/>
          <c:tx>
            <c:strRef>
              <c:f>'Ark2'!$A$93</c:f>
              <c:strCache>
                <c:ptCount val="1"/>
                <c:pt idx="0">
                  <c:v>3-00008</c:v>
                </c:pt>
              </c:strCache>
            </c:strRef>
          </c:tx>
          <c:spPr>
            <a:ln w="2222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70000"/>
                  <a:lumOff val="30000"/>
                </a:schemeClr>
              </a:solidFill>
              <a:ln w="9525">
                <a:solidFill>
                  <a:schemeClr val="accent2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'Ark2'!$C$93:$F$93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8370-495B-BDA4-A1D8D78E2301}"/>
            </c:ext>
          </c:extLst>
        </c:ser>
        <c:ser>
          <c:idx val="92"/>
          <c:order val="92"/>
          <c:tx>
            <c:strRef>
              <c:f>'Ark2'!$A$94</c:f>
              <c:strCache>
                <c:ptCount val="1"/>
                <c:pt idx="0">
                  <c:v>3-00009</c:v>
                </c:pt>
              </c:strCache>
            </c:strRef>
          </c:tx>
          <c:spPr>
            <a:ln w="2222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>
                  <a:lumMod val="70000"/>
                  <a:lumOff val="30000"/>
                </a:schemeClr>
              </a:solidFill>
              <a:ln w="9525">
                <a:solidFill>
                  <a:schemeClr val="accent3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'Ark2'!$C$94:$F$94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8370-495B-BDA4-A1D8D78E2301}"/>
            </c:ext>
          </c:extLst>
        </c:ser>
        <c:ser>
          <c:idx val="93"/>
          <c:order val="93"/>
          <c:tx>
            <c:strRef>
              <c:f>'Ark2'!$A$95</c:f>
              <c:strCache>
                <c:ptCount val="1"/>
                <c:pt idx="0">
                  <c:v>3-00011</c:v>
                </c:pt>
              </c:strCache>
            </c:strRef>
          </c:tx>
          <c:spPr>
            <a:ln w="2222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'Ark2'!$C$95:$F$95</c:f>
              <c:numCache>
                <c:formatCode>General</c:formatCode>
                <c:ptCount val="4"/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8370-495B-BDA4-A1D8D78E2301}"/>
            </c:ext>
          </c:extLst>
        </c:ser>
        <c:ser>
          <c:idx val="94"/>
          <c:order val="94"/>
          <c:tx>
            <c:strRef>
              <c:f>'Ark2'!$A$96</c:f>
              <c:strCache>
                <c:ptCount val="1"/>
                <c:pt idx="0">
                  <c:v>3-00012</c:v>
                </c:pt>
              </c:strCache>
            </c:strRef>
          </c:tx>
          <c:spPr>
            <a:ln w="2222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'Ark2'!$C$96:$F$96</c:f>
              <c:numCache>
                <c:formatCode>General</c:formatCode>
                <c:ptCount val="4"/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8370-495B-BDA4-A1D8D78E2301}"/>
            </c:ext>
          </c:extLst>
        </c:ser>
        <c:ser>
          <c:idx val="95"/>
          <c:order val="95"/>
          <c:tx>
            <c:strRef>
              <c:f>'Ark2'!$A$97</c:f>
              <c:strCache>
                <c:ptCount val="1"/>
                <c:pt idx="0">
                  <c:v>4-00001</c:v>
                </c:pt>
              </c:strCache>
            </c:strRef>
          </c:tx>
          <c:spPr>
            <a:ln w="2222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70000"/>
                  <a:lumOff val="30000"/>
                </a:schemeClr>
              </a:solidFill>
              <a:ln w="9525">
                <a:solidFill>
                  <a:schemeClr val="accent6">
                    <a:lumMod val="70000"/>
                    <a:lumOff val="3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'Ark2'!$C$97:$F$97</c:f>
              <c:numCache>
                <c:formatCode>General</c:formatCode>
                <c:ptCount val="4"/>
                <c:pt idx="0">
                  <c:v>3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8370-495B-BDA4-A1D8D78E2301}"/>
            </c:ext>
          </c:extLst>
        </c:ser>
        <c:ser>
          <c:idx val="96"/>
          <c:order val="96"/>
          <c:tx>
            <c:strRef>
              <c:f>'Ark2'!$A$98</c:f>
              <c:strCache>
                <c:ptCount val="1"/>
                <c:pt idx="0">
                  <c:v>4-00002</c:v>
                </c:pt>
              </c:strCache>
            </c:strRef>
          </c:tx>
          <c:spPr>
            <a:ln w="2222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'Ark2'!$C$98:$F$98</c:f>
              <c:numCache>
                <c:formatCode>General</c:formatCode>
                <c:ptCount val="4"/>
                <c:pt idx="0">
                  <c:v>2</c:v>
                </c:pt>
                <c:pt idx="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8370-495B-BDA4-A1D8D78E2301}"/>
            </c:ext>
          </c:extLst>
        </c:ser>
        <c:ser>
          <c:idx val="97"/>
          <c:order val="97"/>
          <c:tx>
            <c:strRef>
              <c:f>'Ark2'!$A$99</c:f>
              <c:strCache>
                <c:ptCount val="1"/>
                <c:pt idx="0">
                  <c:v>4-00003</c:v>
                </c:pt>
              </c:strCache>
            </c:strRef>
          </c:tx>
          <c:spPr>
            <a:ln w="2222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70000"/>
                </a:schemeClr>
              </a:solidFill>
              <a:ln w="9525">
                <a:solidFill>
                  <a:schemeClr val="accent2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'Ark2'!$C$99:$F$99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8370-495B-BDA4-A1D8D78E2301}"/>
            </c:ext>
          </c:extLst>
        </c:ser>
        <c:ser>
          <c:idx val="98"/>
          <c:order val="98"/>
          <c:tx>
            <c:strRef>
              <c:f>'Ark2'!$A$100</c:f>
              <c:strCache>
                <c:ptCount val="1"/>
                <c:pt idx="0">
                  <c:v>4-00004</c:v>
                </c:pt>
              </c:strCache>
            </c:strRef>
          </c:tx>
          <c:spPr>
            <a:ln w="2222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70000"/>
                </a:schemeClr>
              </a:solidFill>
              <a:ln w="9525">
                <a:solidFill>
                  <a:schemeClr val="accent3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'Ark2'!$C$100:$F$100</c:f>
              <c:numCache>
                <c:formatCode>General</c:formatCode>
                <c:ptCount val="4"/>
                <c:pt idx="0">
                  <c:v>4.5</c:v>
                </c:pt>
                <c:pt idx="1">
                  <c:v>0</c:v>
                </c:pt>
                <c:pt idx="2">
                  <c:v>1</c:v>
                </c:pt>
                <c:pt idx="3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8370-495B-BDA4-A1D8D78E2301}"/>
            </c:ext>
          </c:extLst>
        </c:ser>
        <c:ser>
          <c:idx val="99"/>
          <c:order val="99"/>
          <c:tx>
            <c:strRef>
              <c:f>'Ark2'!$A$101</c:f>
              <c:strCache>
                <c:ptCount val="1"/>
                <c:pt idx="0">
                  <c:v>4-00005</c:v>
                </c:pt>
              </c:strCache>
            </c:strRef>
          </c:tx>
          <c:spPr>
            <a:ln w="2222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70000"/>
                </a:schemeClr>
              </a:solidFill>
              <a:ln w="9525">
                <a:solidFill>
                  <a:schemeClr val="accent4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'Ark2'!$C$101:$F$101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8370-495B-BDA4-A1D8D78E2301}"/>
            </c:ext>
          </c:extLst>
        </c:ser>
        <c:ser>
          <c:idx val="100"/>
          <c:order val="100"/>
          <c:tx>
            <c:strRef>
              <c:f>'Ark2'!$A$102</c:f>
              <c:strCache>
                <c:ptCount val="1"/>
                <c:pt idx="0">
                  <c:v>4-00006</c:v>
                </c:pt>
              </c:strCache>
            </c:strRef>
          </c:tx>
          <c:spPr>
            <a:ln w="2222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70000"/>
                </a:schemeClr>
              </a:solidFill>
              <a:ln w="9525">
                <a:solidFill>
                  <a:schemeClr val="accent5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'Ark2'!$C$102:$F$102</c:f>
              <c:numCache>
                <c:formatCode>General</c:formatCode>
                <c:ptCount val="4"/>
                <c:pt idx="0">
                  <c:v>3.5</c:v>
                </c:pt>
                <c:pt idx="1">
                  <c:v>1.5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8370-495B-BDA4-A1D8D78E2301}"/>
            </c:ext>
          </c:extLst>
        </c:ser>
        <c:ser>
          <c:idx val="101"/>
          <c:order val="101"/>
          <c:tx>
            <c:strRef>
              <c:f>'Ark2'!$A$103</c:f>
              <c:strCache>
                <c:ptCount val="1"/>
                <c:pt idx="0">
                  <c:v>4-00007</c:v>
                </c:pt>
              </c:strCache>
            </c:strRef>
          </c:tx>
          <c:spPr>
            <a:ln w="2222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70000"/>
                </a:schemeClr>
              </a:solidFill>
              <a:ln w="9525">
                <a:solidFill>
                  <a:schemeClr val="accent6">
                    <a:lumMod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'Ark2'!$C$103:$F$103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8370-495B-BDA4-A1D8D78E2301}"/>
            </c:ext>
          </c:extLst>
        </c:ser>
        <c:ser>
          <c:idx val="102"/>
          <c:order val="102"/>
          <c:tx>
            <c:strRef>
              <c:f>'Ark2'!$A$104</c:f>
              <c:strCache>
                <c:ptCount val="1"/>
                <c:pt idx="0">
                  <c:v>4-00008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'Ark2'!$C$104:$F$104</c:f>
              <c:numCache>
                <c:formatCode>General</c:formatCode>
                <c:ptCount val="4"/>
                <c:pt idx="0">
                  <c:v>3</c:v>
                </c:pt>
                <c:pt idx="1">
                  <c:v>0.5</c:v>
                </c:pt>
                <c:pt idx="2">
                  <c:v>0.5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8370-495B-BDA4-A1D8D78E2301}"/>
            </c:ext>
          </c:extLst>
        </c:ser>
        <c:ser>
          <c:idx val="103"/>
          <c:order val="103"/>
          <c:tx>
            <c:strRef>
              <c:f>'Ark2'!$A$105</c:f>
              <c:strCache>
                <c:ptCount val="1"/>
                <c:pt idx="0">
                  <c:v>4-00009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'Ark2'!$C$105:$F$105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8370-495B-BDA4-A1D8D78E2301}"/>
            </c:ext>
          </c:extLst>
        </c:ser>
        <c:ser>
          <c:idx val="104"/>
          <c:order val="104"/>
          <c:tx>
            <c:strRef>
              <c:f>'Ark2'!$A$106</c:f>
              <c:strCache>
                <c:ptCount val="1"/>
                <c:pt idx="0">
                  <c:v>4-00010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50000"/>
                  <a:lumOff val="50000"/>
                </a:schemeClr>
              </a:solidFill>
              <a:ln w="9525">
                <a:solidFill>
                  <a:schemeClr val="accent3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'Ark2'!$C$106:$F$106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8370-495B-BDA4-A1D8D78E2301}"/>
            </c:ext>
          </c:extLst>
        </c:ser>
        <c:ser>
          <c:idx val="105"/>
          <c:order val="105"/>
          <c:tx>
            <c:strRef>
              <c:f>'Ark2'!$A$107</c:f>
              <c:strCache>
                <c:ptCount val="1"/>
                <c:pt idx="0">
                  <c:v>4-00011</c:v>
                </c:pt>
              </c:strCache>
            </c:strRef>
          </c:tx>
          <c:spPr>
            <a:ln w="2222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'Ark2'!$C$107:$F$107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8370-495B-BDA4-A1D8D78E2301}"/>
            </c:ext>
          </c:extLst>
        </c:ser>
        <c:ser>
          <c:idx val="106"/>
          <c:order val="106"/>
          <c:tx>
            <c:strRef>
              <c:f>'Ark2'!$A$108</c:f>
              <c:strCache>
                <c:ptCount val="1"/>
                <c:pt idx="0">
                  <c:v>4-00012</c:v>
                </c:pt>
              </c:strCache>
            </c:strRef>
          </c:tx>
          <c:spPr>
            <a:ln w="2222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50000"/>
                  <a:lumOff val="50000"/>
                </a:schemeClr>
              </a:solidFill>
              <a:ln w="9525">
                <a:solidFill>
                  <a:schemeClr val="accent5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'Ark2'!$C$108:$F$108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8370-495B-BDA4-A1D8D78E2301}"/>
            </c:ext>
          </c:extLst>
        </c:ser>
        <c:ser>
          <c:idx val="107"/>
          <c:order val="107"/>
          <c:tx>
            <c:strRef>
              <c:f>'Ark2'!$A$109</c:f>
              <c:strCache>
                <c:ptCount val="1"/>
                <c:pt idx="0">
                  <c:v>4-00013</c:v>
                </c:pt>
              </c:strCache>
            </c:strRef>
          </c:tx>
          <c:spPr>
            <a:ln w="2222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50000"/>
                  <a:lumOff val="50000"/>
                </a:schemeClr>
              </a:solidFill>
              <a:ln w="9525">
                <a:solidFill>
                  <a:schemeClr val="accent6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'Ark2'!$C$109:$F$109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8370-495B-BDA4-A1D8D78E2301}"/>
            </c:ext>
          </c:extLst>
        </c:ser>
        <c:ser>
          <c:idx val="108"/>
          <c:order val="108"/>
          <c:tx>
            <c:strRef>
              <c:f>'Ark2'!$A$110</c:f>
              <c:strCache>
                <c:ptCount val="1"/>
                <c:pt idx="0">
                  <c:v>4-00014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'Ark2'!$C$110:$F$110</c:f>
              <c:numCache>
                <c:formatCode>General</c:formatCode>
                <c:ptCount val="4"/>
                <c:pt idx="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C-8370-495B-BDA4-A1D8D78E2301}"/>
            </c:ext>
          </c:extLst>
        </c:ser>
        <c:ser>
          <c:idx val="109"/>
          <c:order val="109"/>
          <c:tx>
            <c:strRef>
              <c:f>'Ark2'!$A$111</c:f>
              <c:strCache>
                <c:ptCount val="1"/>
                <c:pt idx="0">
                  <c:v>4-00015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'Ark2'!$C$111:$F$111</c:f>
              <c:numCache>
                <c:formatCode>General</c:formatCode>
                <c:ptCount val="4"/>
                <c:pt idx="0">
                  <c:v>2.5</c:v>
                </c:pt>
                <c:pt idx="1">
                  <c:v>1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8370-495B-BDA4-A1D8D78E2301}"/>
            </c:ext>
          </c:extLst>
        </c:ser>
        <c:ser>
          <c:idx val="110"/>
          <c:order val="110"/>
          <c:tx>
            <c:strRef>
              <c:f>'Ark2'!$A$112</c:f>
              <c:strCache>
                <c:ptCount val="1"/>
                <c:pt idx="0">
                  <c:v>4-00016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'Ark2'!$C$112:$F$112</c:f>
              <c:numCache>
                <c:formatCode>General</c:formatCode>
                <c:ptCount val="4"/>
                <c:pt idx="0">
                  <c:v>4.5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E-8370-495B-BDA4-A1D8D78E2301}"/>
            </c:ext>
          </c:extLst>
        </c:ser>
        <c:ser>
          <c:idx val="111"/>
          <c:order val="111"/>
          <c:tx>
            <c:strRef>
              <c:f>'Ark2'!$A$113</c:f>
              <c:strCache>
                <c:ptCount val="1"/>
                <c:pt idx="0">
                  <c:v>4-00017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'Ark2'!$C$113:$F$113</c:f>
              <c:numCache>
                <c:formatCode>General</c:formatCode>
                <c:ptCount val="4"/>
                <c:pt idx="0">
                  <c:v>2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8370-495B-BDA4-A1D8D78E2301}"/>
            </c:ext>
          </c:extLst>
        </c:ser>
        <c:ser>
          <c:idx val="112"/>
          <c:order val="112"/>
          <c:tx>
            <c:strRef>
              <c:f>'Ark2'!$A$114</c:f>
              <c:strCache>
                <c:ptCount val="1"/>
                <c:pt idx="0">
                  <c:v>4-00018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'Ark2'!$C$114:$F$114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0-8370-495B-BDA4-A1D8D78E2301}"/>
            </c:ext>
          </c:extLst>
        </c:ser>
        <c:ser>
          <c:idx val="113"/>
          <c:order val="113"/>
          <c:tx>
            <c:strRef>
              <c:f>'Ark2'!$A$115</c:f>
              <c:strCache>
                <c:ptCount val="1"/>
                <c:pt idx="0">
                  <c:v>4-00019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'Ark2'!$C$115:$F$115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8370-495B-BDA4-A1D8D78E2301}"/>
            </c:ext>
          </c:extLst>
        </c:ser>
        <c:ser>
          <c:idx val="114"/>
          <c:order val="114"/>
          <c:tx>
            <c:strRef>
              <c:f>'Ark2'!$A$116</c:f>
              <c:strCache>
                <c:ptCount val="1"/>
                <c:pt idx="0">
                  <c:v>4-00020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'Ark2'!$C$116:$F$116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2-8370-495B-BDA4-A1D8D78E2301}"/>
            </c:ext>
          </c:extLst>
        </c:ser>
        <c:ser>
          <c:idx val="115"/>
          <c:order val="115"/>
          <c:tx>
            <c:strRef>
              <c:f>'Ark2'!$A$117</c:f>
              <c:strCache>
                <c:ptCount val="1"/>
                <c:pt idx="0">
                  <c:v>5-00001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'Ark2'!$C$117:$F$117</c:f>
              <c:numCache>
                <c:formatCode>General</c:formatCode>
                <c:ptCount val="4"/>
                <c:pt idx="0">
                  <c:v>4.5</c:v>
                </c:pt>
                <c:pt idx="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3-8370-495B-BDA4-A1D8D78E2301}"/>
            </c:ext>
          </c:extLst>
        </c:ser>
        <c:ser>
          <c:idx val="116"/>
          <c:order val="116"/>
          <c:tx>
            <c:strRef>
              <c:f>'Ark2'!$A$118</c:f>
              <c:strCache>
                <c:ptCount val="1"/>
                <c:pt idx="0">
                  <c:v>5-00002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'Ark2'!$C$118:$F$118</c:f>
              <c:numCache>
                <c:formatCode>General</c:formatCode>
                <c:ptCount val="4"/>
                <c:pt idx="0">
                  <c:v>3</c:v>
                </c:pt>
                <c:pt idx="2">
                  <c:v>1.5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4-8370-495B-BDA4-A1D8D78E2301}"/>
            </c:ext>
          </c:extLst>
        </c:ser>
        <c:ser>
          <c:idx val="117"/>
          <c:order val="117"/>
          <c:tx>
            <c:strRef>
              <c:f>'Ark2'!$A$119</c:f>
              <c:strCache>
                <c:ptCount val="1"/>
                <c:pt idx="0">
                  <c:v>5-00003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'Ark2'!$C$119:$F$119</c:f>
              <c:numCache>
                <c:formatCode>General</c:formatCode>
                <c:ptCount val="4"/>
                <c:pt idx="0">
                  <c:v>1.5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5-8370-495B-BDA4-A1D8D78E2301}"/>
            </c:ext>
          </c:extLst>
        </c:ser>
        <c:ser>
          <c:idx val="118"/>
          <c:order val="118"/>
          <c:tx>
            <c:strRef>
              <c:f>'Ark2'!$A$120</c:f>
              <c:strCache>
                <c:ptCount val="1"/>
                <c:pt idx="0">
                  <c:v>5-00004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'Ark2'!$C$120:$F$120</c:f>
              <c:numCache>
                <c:formatCode>General</c:formatCode>
                <c:ptCount val="4"/>
                <c:pt idx="0">
                  <c:v>2</c:v>
                </c:pt>
                <c:pt idx="1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6-8370-495B-BDA4-A1D8D78E2301}"/>
            </c:ext>
          </c:extLst>
        </c:ser>
        <c:ser>
          <c:idx val="119"/>
          <c:order val="119"/>
          <c:tx>
            <c:strRef>
              <c:f>'Ark2'!$A$121</c:f>
              <c:strCache>
                <c:ptCount val="1"/>
                <c:pt idx="0">
                  <c:v>5-00005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'Ark2'!$C$121:$F$121</c:f>
              <c:numCache>
                <c:formatCode>General</c:formatCode>
                <c:ptCount val="4"/>
                <c:pt idx="0">
                  <c:v>1</c:v>
                </c:pt>
                <c:pt idx="2">
                  <c:v>0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8370-495B-BDA4-A1D8D78E2301}"/>
            </c:ext>
          </c:extLst>
        </c:ser>
        <c:ser>
          <c:idx val="120"/>
          <c:order val="120"/>
          <c:tx>
            <c:strRef>
              <c:f>'Ark2'!$A$122</c:f>
              <c:strCache>
                <c:ptCount val="1"/>
                <c:pt idx="0">
                  <c:v>5-00006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'Ark2'!$C$122:$F$122</c:f>
              <c:numCache>
                <c:formatCode>General</c:formatCode>
                <c:ptCount val="4"/>
                <c:pt idx="0">
                  <c:v>1.5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8-8370-495B-BDA4-A1D8D78E2301}"/>
            </c:ext>
          </c:extLst>
        </c:ser>
        <c:ser>
          <c:idx val="121"/>
          <c:order val="121"/>
          <c:tx>
            <c:strRef>
              <c:f>'Ark2'!$A$123</c:f>
              <c:strCache>
                <c:ptCount val="1"/>
                <c:pt idx="0">
                  <c:v>5-00007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'Ark2'!$C$123:$F$123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9-8370-495B-BDA4-A1D8D78E2301}"/>
            </c:ext>
          </c:extLst>
        </c:ser>
        <c:ser>
          <c:idx val="122"/>
          <c:order val="122"/>
          <c:tx>
            <c:strRef>
              <c:f>'Ark2'!$A$124</c:f>
              <c:strCache>
                <c:ptCount val="1"/>
                <c:pt idx="0">
                  <c:v>5-00008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'Ark2'!$C$124:$F$124</c:f>
              <c:numCache>
                <c:formatCode>General</c:formatCode>
                <c:ptCount val="4"/>
                <c:pt idx="0">
                  <c:v>3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A-8370-495B-BDA4-A1D8D78E2301}"/>
            </c:ext>
          </c:extLst>
        </c:ser>
        <c:ser>
          <c:idx val="123"/>
          <c:order val="123"/>
          <c:tx>
            <c:strRef>
              <c:f>'Ark2'!$A$125</c:f>
              <c:strCache>
                <c:ptCount val="1"/>
                <c:pt idx="0">
                  <c:v>5-00009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'Ark2'!$C$125:$F$125</c:f>
              <c:numCache>
                <c:formatCode>General</c:formatCode>
                <c:ptCount val="4"/>
                <c:pt idx="0">
                  <c:v>1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B-8370-495B-BDA4-A1D8D78E2301}"/>
            </c:ext>
          </c:extLst>
        </c:ser>
        <c:ser>
          <c:idx val="124"/>
          <c:order val="124"/>
          <c:tx>
            <c:strRef>
              <c:f>'Ark2'!$A$126</c:f>
              <c:strCache>
                <c:ptCount val="1"/>
                <c:pt idx="0">
                  <c:v>5-00010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'Ark2'!$C$126:$F$126</c:f>
              <c:numCache>
                <c:formatCode>General</c:formatCode>
                <c:ptCount val="4"/>
                <c:pt idx="0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8370-495B-BDA4-A1D8D78E2301}"/>
            </c:ext>
          </c:extLst>
        </c:ser>
        <c:ser>
          <c:idx val="125"/>
          <c:order val="125"/>
          <c:tx>
            <c:strRef>
              <c:f>'Ark2'!$A$127</c:f>
              <c:strCache>
                <c:ptCount val="1"/>
                <c:pt idx="0">
                  <c:v>5-00011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'Ark2'!$C$127:$F$127</c:f>
              <c:numCache>
                <c:formatCode>General</c:formatCode>
                <c:ptCount val="4"/>
                <c:pt idx="0">
                  <c:v>3.5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D-8370-495B-BDA4-A1D8D78E2301}"/>
            </c:ext>
          </c:extLst>
        </c:ser>
        <c:ser>
          <c:idx val="126"/>
          <c:order val="126"/>
          <c:tx>
            <c:strRef>
              <c:f>'Ark2'!$A$128</c:f>
              <c:strCache>
                <c:ptCount val="1"/>
                <c:pt idx="0">
                  <c:v>5-00012</c:v>
                </c:pt>
              </c:strCache>
            </c:strRef>
          </c:tx>
          <c:spPr>
            <a:ln w="222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'Ark2'!$C$128:$F$128</c:f>
              <c:numCache>
                <c:formatCode>General</c:formatCode>
                <c:ptCount val="4"/>
                <c:pt idx="0">
                  <c:v>3.5</c:v>
                </c:pt>
                <c:pt idx="3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E-8370-495B-BDA4-A1D8D78E2301}"/>
            </c:ext>
          </c:extLst>
        </c:ser>
        <c:ser>
          <c:idx val="127"/>
          <c:order val="127"/>
          <c:tx>
            <c:strRef>
              <c:f>'Ark2'!$A$129</c:f>
              <c:strCache>
                <c:ptCount val="1"/>
                <c:pt idx="0">
                  <c:v>5-00013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'Ark2'!$C$129:$F$129</c:f>
              <c:numCache>
                <c:formatCode>General</c:formatCode>
                <c:ptCount val="4"/>
                <c:pt idx="0">
                  <c:v>0.5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F-8370-495B-BDA4-A1D8D78E2301}"/>
            </c:ext>
          </c:extLst>
        </c:ser>
        <c:ser>
          <c:idx val="128"/>
          <c:order val="128"/>
          <c:tx>
            <c:strRef>
              <c:f>'Ark2'!$A$130</c:f>
              <c:strCache>
                <c:ptCount val="1"/>
                <c:pt idx="0">
                  <c:v>5-00014</c:v>
                </c:pt>
              </c:strCache>
            </c:strRef>
          </c:tx>
          <c:spPr>
            <a:ln w="222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'Ark2'!$C$130:$F$130</c:f>
              <c:numCache>
                <c:formatCode>General</c:formatCode>
                <c:ptCount val="4"/>
                <c:pt idx="0">
                  <c:v>3</c:v>
                </c:pt>
                <c:pt idx="3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0-8370-495B-BDA4-A1D8D78E2301}"/>
            </c:ext>
          </c:extLst>
        </c:ser>
        <c:ser>
          <c:idx val="129"/>
          <c:order val="129"/>
          <c:tx>
            <c:strRef>
              <c:f>'Ark2'!$A$131</c:f>
              <c:strCache>
                <c:ptCount val="1"/>
                <c:pt idx="0">
                  <c:v>5-00015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'Ark2'!$C$131:$F$131</c:f>
              <c:numCache>
                <c:formatCode>General</c:formatCode>
                <c:ptCount val="4"/>
                <c:pt idx="0">
                  <c:v>0.5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1-8370-495B-BDA4-A1D8D78E2301}"/>
            </c:ext>
          </c:extLst>
        </c:ser>
        <c:ser>
          <c:idx val="130"/>
          <c:order val="130"/>
          <c:tx>
            <c:strRef>
              <c:f>'Ark2'!$A$132</c:f>
              <c:strCache>
                <c:ptCount val="1"/>
                <c:pt idx="0">
                  <c:v>5-00016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'Ark2'!$C$132:$F$132</c:f>
              <c:numCache>
                <c:formatCode>General</c:formatCode>
                <c:ptCount val="4"/>
                <c:pt idx="0">
                  <c:v>1.5</c:v>
                </c:pt>
                <c:pt idx="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2-8370-495B-BDA4-A1D8D78E2301}"/>
            </c:ext>
          </c:extLst>
        </c:ser>
        <c:ser>
          <c:idx val="131"/>
          <c:order val="131"/>
          <c:tx>
            <c:strRef>
              <c:f>'Ark2'!$A$133</c:f>
              <c:strCache>
                <c:ptCount val="1"/>
                <c:pt idx="0">
                  <c:v>5-00017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'Ark2'!$C$133:$F$133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3-8370-495B-BDA4-A1D8D78E2301}"/>
            </c:ext>
          </c:extLst>
        </c:ser>
        <c:ser>
          <c:idx val="132"/>
          <c:order val="132"/>
          <c:tx>
            <c:strRef>
              <c:f>'Ark2'!$A$134</c:f>
              <c:strCache>
                <c:ptCount val="1"/>
                <c:pt idx="0">
                  <c:v>5-00018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'Ark2'!$C$134:$F$134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4-8370-495B-BDA4-A1D8D78E2301}"/>
            </c:ext>
          </c:extLst>
        </c:ser>
        <c:ser>
          <c:idx val="133"/>
          <c:order val="133"/>
          <c:tx>
            <c:strRef>
              <c:f>'Ark2'!$A$135</c:f>
              <c:strCache>
                <c:ptCount val="1"/>
                <c:pt idx="0">
                  <c:v>5-00019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'Ark2'!$C$135:$F$135</c:f>
              <c:numCache>
                <c:formatCode>General</c:formatCode>
                <c:ptCount val="4"/>
                <c:pt idx="0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5-8370-495B-BDA4-A1D8D78E2301}"/>
            </c:ext>
          </c:extLst>
        </c:ser>
        <c:ser>
          <c:idx val="134"/>
          <c:order val="134"/>
          <c:tx>
            <c:strRef>
              <c:f>'Ark2'!$A$136</c:f>
              <c:strCache>
                <c:ptCount val="1"/>
                <c:pt idx="0">
                  <c:v>5-00020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'Ark2'!$C$136:$F$136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6-8370-495B-BDA4-A1D8D78E2301}"/>
            </c:ext>
          </c:extLst>
        </c:ser>
        <c:ser>
          <c:idx val="135"/>
          <c:order val="135"/>
          <c:tx>
            <c:strRef>
              <c:f>'Ark2'!$A$137</c:f>
              <c:strCache>
                <c:ptCount val="1"/>
                <c:pt idx="0">
                  <c:v>5-00021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'Ark2'!$C$137:$F$137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7-8370-495B-BDA4-A1D8D78E2301}"/>
            </c:ext>
          </c:extLst>
        </c:ser>
        <c:ser>
          <c:idx val="136"/>
          <c:order val="136"/>
          <c:tx>
            <c:strRef>
              <c:f>'Ark2'!$A$138</c:f>
              <c:strCache>
                <c:ptCount val="1"/>
                <c:pt idx="0">
                  <c:v>5-00022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'Ark2'!$C$138:$F$138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8-8370-495B-BDA4-A1D8D78E2301}"/>
            </c:ext>
          </c:extLst>
        </c:ser>
        <c:ser>
          <c:idx val="137"/>
          <c:order val="137"/>
          <c:tx>
            <c:strRef>
              <c:f>'Ark2'!$A$139</c:f>
              <c:strCache>
                <c:ptCount val="1"/>
                <c:pt idx="0">
                  <c:v>5-00023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'Ark2'!$C$1:$F$1</c:f>
              <c:strCache>
                <c:ptCount val="4"/>
                <c:pt idx="0">
                  <c:v>Baseline</c:v>
                </c:pt>
                <c:pt idx="1">
                  <c:v>3months</c:v>
                </c:pt>
                <c:pt idx="2">
                  <c:v>6months</c:v>
                </c:pt>
                <c:pt idx="3">
                  <c:v>12months</c:v>
                </c:pt>
              </c:strCache>
            </c:strRef>
          </c:cat>
          <c:val>
            <c:numRef>
              <c:f>'Ark2'!$C$139:$F$139</c:f>
              <c:numCache>
                <c:formatCode>General</c:formatCode>
                <c:ptCount val="4"/>
                <c:pt idx="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9-8370-495B-BDA4-A1D8D78E23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0461040"/>
        <c:axId val="670470192"/>
      </c:lineChart>
      <c:catAx>
        <c:axId val="67046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470192"/>
        <c:crosses val="autoZero"/>
        <c:auto val="1"/>
        <c:lblAlgn val="ctr"/>
        <c:lblOffset val="100"/>
        <c:noMultiLvlLbl val="0"/>
      </c:catAx>
      <c:valAx>
        <c:axId val="670470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mtClean="0"/>
                  <a:t>Clinical</a:t>
                </a:r>
                <a:r>
                  <a:rPr lang="en-GB" baseline="0" smtClean="0"/>
                  <a:t> dementia rating scale – sum of boxes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46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58755991782923E-2"/>
          <c:y val="4.8416973702156398E-2"/>
          <c:w val="0.907324399830858"/>
          <c:h val="0.68994646990600794"/>
        </c:manualLayout>
      </c:layout>
      <c:lineChart>
        <c:grouping val="standard"/>
        <c:varyColors val="0"/>
        <c:ser>
          <c:idx val="0"/>
          <c:order val="0"/>
          <c:tx>
            <c:strRef>
              <c:f>'Ark1'!$B$14</c:f>
              <c:strCache>
                <c:ptCount val="1"/>
                <c:pt idx="0">
                  <c:v>Patient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strRef>
              <c:f>'Ark1'!$C$13:$F$13</c:f>
              <c:strCache>
                <c:ptCount val="4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'Ark1'!$C$14:$F$14</c:f>
              <c:numCache>
                <c:formatCode>General</c:formatCode>
                <c:ptCount val="4"/>
                <c:pt idx="0">
                  <c:v>77.98</c:v>
                </c:pt>
                <c:pt idx="1">
                  <c:v>78.61</c:v>
                </c:pt>
                <c:pt idx="2">
                  <c:v>79.3</c:v>
                </c:pt>
                <c:pt idx="3">
                  <c:v>78.97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63-4301-83E9-A47494AC6A70}"/>
            </c:ext>
          </c:extLst>
        </c:ser>
        <c:ser>
          <c:idx val="1"/>
          <c:order val="1"/>
          <c:tx>
            <c:strRef>
              <c:f>'Ark1'!$B$15</c:f>
              <c:strCache>
                <c:ptCount val="1"/>
                <c:pt idx="0">
                  <c:v>Relative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strRef>
              <c:f>'Ark1'!$C$13:$F$13</c:f>
              <c:strCache>
                <c:ptCount val="4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'Ark1'!$C$15:$F$15</c:f>
              <c:numCache>
                <c:formatCode>General</c:formatCode>
                <c:ptCount val="4"/>
                <c:pt idx="0">
                  <c:v>84.08</c:v>
                </c:pt>
                <c:pt idx="1">
                  <c:v>82.47</c:v>
                </c:pt>
                <c:pt idx="2">
                  <c:v>80.55</c:v>
                </c:pt>
                <c:pt idx="3">
                  <c:v>78.97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63-4301-83E9-A47494AC6A70}"/>
            </c:ext>
          </c:extLst>
        </c:ser>
        <c:ser>
          <c:idx val="2"/>
          <c:order val="2"/>
          <c:tx>
            <c:strRef>
              <c:f>'Ark1'!$B$16</c:f>
              <c:strCache>
                <c:ptCount val="1"/>
                <c:pt idx="0">
                  <c:v>Norwegian norm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</c:marker>
          <c:cat>
            <c:strRef>
              <c:f>'Ark1'!$C$13:$F$13</c:f>
              <c:strCache>
                <c:ptCount val="4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'Ark1'!$C$16:$F$16</c:f>
              <c:numCache>
                <c:formatCode>General</c:formatCode>
                <c:ptCount val="4"/>
                <c:pt idx="0">
                  <c:v>79.099999999999994</c:v>
                </c:pt>
                <c:pt idx="1">
                  <c:v>79.099999999999994</c:v>
                </c:pt>
                <c:pt idx="2">
                  <c:v>79.099999999999994</c:v>
                </c:pt>
                <c:pt idx="3">
                  <c:v>79.099999999999994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63-4301-83E9-A47494AC6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836608"/>
        <c:axId val="2039832032"/>
      </c:lineChart>
      <c:catAx>
        <c:axId val="203983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smtClean="0"/>
                  <a:t>Time</a:t>
                </a:r>
                <a:endParaRPr lang="en-GB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832032"/>
        <c:crosses val="autoZero"/>
        <c:auto val="1"/>
        <c:lblAlgn val="ctr"/>
        <c:lblOffset val="100"/>
        <c:noMultiLvlLbl val="0"/>
      </c:catAx>
      <c:valAx>
        <c:axId val="203983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smtClean="0"/>
                  <a:t>Mean EQ5D-5L-VAS</a:t>
                </a:r>
                <a:endParaRPr lang="en-GB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8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2701-4556-4E21-86E4-445F72809ABE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40FF2-25E6-4822-A3C0-2FECBF2D9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13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D5A17-180D-4865-8592-E004E6F9B454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C3C57-B32D-4FFA-A688-1C2504B15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3DC6A-CE82-47EA-928F-5F95C457E1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97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5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1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8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76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99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80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74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R="0" lvl="1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CEEF-5377-45E9-946E-B271D1C73A1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R="0" lvl="1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EA3-30FB-4103-B819-6BE52BC737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Susanne Hernes</a:t>
            </a:r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F112-2177-4E25-AAEC-77B63D80C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2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3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26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8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8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ECEEF-5377-45E9-946E-B271D1C73A12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5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24EA3-30FB-4103-B819-6BE52BC73759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7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 smtClean="0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 smtClean="0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 smtClean="0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51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55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9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5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ECEEF-5377-45E9-946E-B271D1C73A12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0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Susanne Hernes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24EA3-30FB-4103-B819-6BE52BC73759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8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 smtClean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 smtClean="0"/>
              <a:t>Klikk for å legge til dato og sted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03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4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10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03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58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04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70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57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5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Rediger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52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3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9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95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Rediger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8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Sekskant 521"/>
          <p:cNvSpPr>
            <a:spLocks noChangeAspect="1"/>
          </p:cNvSpPr>
          <p:nvPr userDrawn="1"/>
        </p:nvSpPr>
        <p:spPr>
          <a:xfrm>
            <a:off x="2036303" y="2912813"/>
            <a:ext cx="3924000" cy="3924025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Frihåndsform 20"/>
          <p:cNvSpPr>
            <a:spLocks noChangeAspect="1"/>
          </p:cNvSpPr>
          <p:nvPr userDrawn="1"/>
        </p:nvSpPr>
        <p:spPr>
          <a:xfrm>
            <a:off x="7120402" y="3650814"/>
            <a:ext cx="4705170" cy="3216187"/>
          </a:xfrm>
          <a:custGeom>
            <a:avLst/>
            <a:gdLst>
              <a:gd name="connsiteX0" fmla="*/ 2352585 w 4705170"/>
              <a:gd name="connsiteY0" fmla="*/ 0 h 3216187"/>
              <a:gd name="connsiteX1" fmla="*/ 4705170 w 4705170"/>
              <a:gd name="connsiteY1" fmla="*/ 2352600 h 3216187"/>
              <a:gd name="connsiteX2" fmla="*/ 4599403 w 4705170"/>
              <a:gd name="connsiteY2" fmla="*/ 3052192 h 3216187"/>
              <a:gd name="connsiteX3" fmla="*/ 4539380 w 4705170"/>
              <a:gd name="connsiteY3" fmla="*/ 3216187 h 3216187"/>
              <a:gd name="connsiteX4" fmla="*/ 165791 w 4705170"/>
              <a:gd name="connsiteY4" fmla="*/ 3216187 h 3216187"/>
              <a:gd name="connsiteX5" fmla="*/ 105768 w 4705170"/>
              <a:gd name="connsiteY5" fmla="*/ 3052192 h 3216187"/>
              <a:gd name="connsiteX6" fmla="*/ 0 w 4705170"/>
              <a:gd name="connsiteY6" fmla="*/ 2352600 h 3216187"/>
              <a:gd name="connsiteX7" fmla="*/ 2352585 w 4705170"/>
              <a:gd name="connsiteY7" fmla="*/ 0 h 32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5170" h="3216187">
                <a:moveTo>
                  <a:pt x="2352585" y="0"/>
                </a:moveTo>
                <a:cubicBezTo>
                  <a:pt x="3651882" y="0"/>
                  <a:pt x="4705170" y="1053295"/>
                  <a:pt x="4705170" y="2352600"/>
                </a:cubicBezTo>
                <a:cubicBezTo>
                  <a:pt x="4705170" y="2596220"/>
                  <a:pt x="4668140" y="2831191"/>
                  <a:pt x="4599403" y="3052192"/>
                </a:cubicBezTo>
                <a:lnTo>
                  <a:pt x="4539380" y="3216187"/>
                </a:lnTo>
                <a:lnTo>
                  <a:pt x="165791" y="3216187"/>
                </a:lnTo>
                <a:lnTo>
                  <a:pt x="105768" y="3052192"/>
                </a:lnTo>
                <a:cubicBezTo>
                  <a:pt x="37030" y="2831191"/>
                  <a:pt x="0" y="2596220"/>
                  <a:pt x="0" y="2352600"/>
                </a:cubicBezTo>
                <a:cubicBezTo>
                  <a:pt x="0" y="1053295"/>
                  <a:pt x="1053288" y="0"/>
                  <a:pt x="235258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Frihåndsform 21"/>
          <p:cNvSpPr>
            <a:spLocks noChangeAspect="1"/>
          </p:cNvSpPr>
          <p:nvPr userDrawn="1"/>
        </p:nvSpPr>
        <p:spPr>
          <a:xfrm>
            <a:off x="8677070" y="3704556"/>
            <a:ext cx="3520931" cy="3162445"/>
          </a:xfrm>
          <a:custGeom>
            <a:avLst/>
            <a:gdLst>
              <a:gd name="connsiteX0" fmla="*/ 3520931 w 3520931"/>
              <a:gd name="connsiteY0" fmla="*/ 0 h 3162445"/>
              <a:gd name="connsiteX1" fmla="*/ 3520931 w 3520931"/>
              <a:gd name="connsiteY1" fmla="*/ 3162445 h 3162445"/>
              <a:gd name="connsiteX2" fmla="*/ 0 w 3520931"/>
              <a:gd name="connsiteY2" fmla="*/ 3162445 h 3162445"/>
              <a:gd name="connsiteX3" fmla="*/ 792 w 3520931"/>
              <a:gd name="connsiteY3" fmla="*/ 3158014 h 3162445"/>
              <a:gd name="connsiteX4" fmla="*/ 3491237 w 3520931"/>
              <a:gd name="connsiteY4" fmla="*/ 2258 h 31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931" h="3162445">
                <a:moveTo>
                  <a:pt x="3520931" y="0"/>
                </a:moveTo>
                <a:lnTo>
                  <a:pt x="3520931" y="3162445"/>
                </a:lnTo>
                <a:lnTo>
                  <a:pt x="0" y="3162445"/>
                </a:lnTo>
                <a:lnTo>
                  <a:pt x="792" y="3158014"/>
                </a:lnTo>
                <a:cubicBezTo>
                  <a:pt x="345229" y="1474786"/>
                  <a:pt x="1752768" y="178810"/>
                  <a:pt x="3491237" y="2258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lvl="1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lvl="2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lvl="3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R="0" lvl="4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cxnSp>
        <p:nvCxnSpPr>
          <p:cNvPr id="15" name="Rett linje 14"/>
          <p:cNvCxnSpPr/>
          <p:nvPr userDrawn="1"/>
        </p:nvCxnSpPr>
        <p:spPr>
          <a:xfrm flipH="1" flipV="1">
            <a:off x="11648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Sekskant 521"/>
          <p:cNvSpPr>
            <a:spLocks noChangeAspect="1"/>
          </p:cNvSpPr>
          <p:nvPr userDrawn="1"/>
        </p:nvSpPr>
        <p:spPr>
          <a:xfrm>
            <a:off x="10849662" y="378684"/>
            <a:ext cx="1116000" cy="1116007"/>
          </a:xfrm>
          <a:prstGeom prst="ellipse">
            <a:avLst/>
          </a:prstGeom>
          <a:solidFill>
            <a:schemeClr val="accent1">
              <a:alpha val="50196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77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0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b-NO" sz="2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4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0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skant 521"/>
          <p:cNvSpPr>
            <a:spLocks noChangeAspect="1"/>
          </p:cNvSpPr>
          <p:nvPr userDrawn="1"/>
        </p:nvSpPr>
        <p:spPr>
          <a:xfrm>
            <a:off x="5259859" y="504693"/>
            <a:ext cx="1475993" cy="1476000"/>
          </a:xfrm>
          <a:prstGeom prst="ellipse">
            <a:avLst/>
          </a:prstGeom>
          <a:solidFill>
            <a:srgbClr val="218888">
              <a:alpha val="6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Frihåndsform 21"/>
          <p:cNvSpPr>
            <a:spLocks noChangeAspect="1"/>
          </p:cNvSpPr>
          <p:nvPr userDrawn="1"/>
        </p:nvSpPr>
        <p:spPr>
          <a:xfrm>
            <a:off x="-5999" y="4505400"/>
            <a:ext cx="3531117" cy="2361600"/>
          </a:xfrm>
          <a:custGeom>
            <a:avLst/>
            <a:gdLst>
              <a:gd name="connsiteX0" fmla="*/ 1605116 w 3531117"/>
              <a:gd name="connsiteY0" fmla="*/ 0 h 2361600"/>
              <a:gd name="connsiteX1" fmla="*/ 3531117 w 3531117"/>
              <a:gd name="connsiteY1" fmla="*/ 1926015 h 2361600"/>
              <a:gd name="connsiteX2" fmla="*/ 3491987 w 3531117"/>
              <a:gd name="connsiteY2" fmla="*/ 2314175 h 2361600"/>
              <a:gd name="connsiteX3" fmla="*/ 3479793 w 3531117"/>
              <a:gd name="connsiteY3" fmla="*/ 2361600 h 2361600"/>
              <a:gd name="connsiteX4" fmla="*/ 0 w 3531117"/>
              <a:gd name="connsiteY4" fmla="*/ 2361600 h 2361600"/>
              <a:gd name="connsiteX5" fmla="*/ 0 w 3531117"/>
              <a:gd name="connsiteY5" fmla="*/ 862407 h 2361600"/>
              <a:gd name="connsiteX6" fmla="*/ 8047 w 3531117"/>
              <a:gd name="connsiteY6" fmla="*/ 849162 h 2361600"/>
              <a:gd name="connsiteX7" fmla="*/ 1605116 w 3531117"/>
              <a:gd name="connsiteY7" fmla="*/ 0 h 23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1117" h="2361600">
                <a:moveTo>
                  <a:pt x="1605116" y="0"/>
                </a:moveTo>
                <a:cubicBezTo>
                  <a:pt x="2668816" y="0"/>
                  <a:pt x="3531117" y="862306"/>
                  <a:pt x="3531117" y="1926015"/>
                </a:cubicBezTo>
                <a:cubicBezTo>
                  <a:pt x="3531117" y="2058979"/>
                  <a:pt x="3517643" y="2188796"/>
                  <a:pt x="3491987" y="2314175"/>
                </a:cubicBezTo>
                <a:lnTo>
                  <a:pt x="3479793" y="2361600"/>
                </a:lnTo>
                <a:lnTo>
                  <a:pt x="0" y="2361600"/>
                </a:lnTo>
                <a:lnTo>
                  <a:pt x="0" y="862407"/>
                </a:lnTo>
                <a:lnTo>
                  <a:pt x="8047" y="849162"/>
                </a:lnTo>
                <a:cubicBezTo>
                  <a:pt x="354163" y="336839"/>
                  <a:pt x="940304" y="0"/>
                  <a:pt x="1605116" y="0"/>
                </a:cubicBezTo>
                <a:close/>
              </a:path>
            </a:pathLst>
          </a:custGeom>
          <a:solidFill>
            <a:srgbClr val="218888">
              <a:alpha val="6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ihåndsform 22"/>
          <p:cNvSpPr>
            <a:spLocks noChangeAspect="1"/>
          </p:cNvSpPr>
          <p:nvPr userDrawn="1"/>
        </p:nvSpPr>
        <p:spPr>
          <a:xfrm>
            <a:off x="-5999" y="599756"/>
            <a:ext cx="8788029" cy="6267245"/>
          </a:xfrm>
          <a:custGeom>
            <a:avLst/>
            <a:gdLst>
              <a:gd name="connsiteX0" fmla="*/ 3676091 w 8788029"/>
              <a:gd name="connsiteY0" fmla="*/ 0 h 6267245"/>
              <a:gd name="connsiteX1" fmla="*/ 8788029 w 8788029"/>
              <a:gd name="connsiteY1" fmla="*/ 5111957 h 6267245"/>
              <a:gd name="connsiteX2" fmla="*/ 8684172 w 8788029"/>
              <a:gd name="connsiteY2" fmla="*/ 6142195 h 6267245"/>
              <a:gd name="connsiteX3" fmla="*/ 8655311 w 8788029"/>
              <a:gd name="connsiteY3" fmla="*/ 6267245 h 6267245"/>
              <a:gd name="connsiteX4" fmla="*/ 0 w 8788029"/>
              <a:gd name="connsiteY4" fmla="*/ 6267245 h 6267245"/>
              <a:gd name="connsiteX5" fmla="*/ 0 w 8788029"/>
              <a:gd name="connsiteY5" fmla="*/ 1561664 h 6267245"/>
              <a:gd name="connsiteX6" fmla="*/ 61405 w 8788029"/>
              <a:gd name="connsiteY6" fmla="*/ 1497258 h 6267245"/>
              <a:gd name="connsiteX7" fmla="*/ 3676091 w 8788029"/>
              <a:gd name="connsiteY7" fmla="*/ 0 h 62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8029" h="6267245">
                <a:moveTo>
                  <a:pt x="3676091" y="0"/>
                </a:moveTo>
                <a:cubicBezTo>
                  <a:pt x="6499336" y="0"/>
                  <a:pt x="8788029" y="2288701"/>
                  <a:pt x="8788029" y="5111957"/>
                </a:cubicBezTo>
                <a:cubicBezTo>
                  <a:pt x="8788029" y="5464864"/>
                  <a:pt x="8752268" y="5809419"/>
                  <a:pt x="8684172" y="6142195"/>
                </a:cubicBezTo>
                <a:lnTo>
                  <a:pt x="8655311" y="6267245"/>
                </a:lnTo>
                <a:lnTo>
                  <a:pt x="0" y="6267245"/>
                </a:lnTo>
                <a:lnTo>
                  <a:pt x="0" y="1561664"/>
                </a:lnTo>
                <a:lnTo>
                  <a:pt x="61405" y="1497258"/>
                </a:lnTo>
                <a:cubicBezTo>
                  <a:pt x="986484" y="572176"/>
                  <a:pt x="2264469" y="0"/>
                  <a:pt x="3676091" y="0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Frihåndsform 23"/>
          <p:cNvSpPr>
            <a:spLocks noChangeAspect="1"/>
          </p:cNvSpPr>
          <p:nvPr userDrawn="1"/>
        </p:nvSpPr>
        <p:spPr>
          <a:xfrm>
            <a:off x="7413531" y="3966946"/>
            <a:ext cx="4784470" cy="2900054"/>
          </a:xfrm>
          <a:custGeom>
            <a:avLst/>
            <a:gdLst>
              <a:gd name="connsiteX0" fmla="*/ 3238015 w 4784470"/>
              <a:gd name="connsiteY0" fmla="*/ 0 h 2900054"/>
              <a:gd name="connsiteX1" fmla="*/ 4506172 w 4784470"/>
              <a:gd name="connsiteY1" fmla="*/ 256030 h 2900054"/>
              <a:gd name="connsiteX2" fmla="*/ 4784470 w 4784470"/>
              <a:gd name="connsiteY2" fmla="*/ 390093 h 2900054"/>
              <a:gd name="connsiteX3" fmla="*/ 4784470 w 4784470"/>
              <a:gd name="connsiteY3" fmla="*/ 2900054 h 2900054"/>
              <a:gd name="connsiteX4" fmla="*/ 0 w 4784470"/>
              <a:gd name="connsiteY4" fmla="*/ 2900054 h 2900054"/>
              <a:gd name="connsiteX5" fmla="*/ 17563 w 4784470"/>
              <a:gd name="connsiteY5" fmla="*/ 2761839 h 2900054"/>
              <a:gd name="connsiteX6" fmla="*/ 3238015 w 4784470"/>
              <a:gd name="connsiteY6" fmla="*/ 0 h 290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4470" h="2900054">
                <a:moveTo>
                  <a:pt x="3238015" y="0"/>
                </a:moveTo>
                <a:cubicBezTo>
                  <a:pt x="3687850" y="0"/>
                  <a:pt x="4116392" y="91166"/>
                  <a:pt x="4506172" y="256030"/>
                </a:cubicBezTo>
                <a:lnTo>
                  <a:pt x="4784470" y="390093"/>
                </a:lnTo>
                <a:lnTo>
                  <a:pt x="4784470" y="2900054"/>
                </a:lnTo>
                <a:lnTo>
                  <a:pt x="0" y="2900054"/>
                </a:lnTo>
                <a:lnTo>
                  <a:pt x="17563" y="2761839"/>
                </a:lnTo>
                <a:cubicBezTo>
                  <a:pt x="256516" y="1197978"/>
                  <a:pt x="1607364" y="0"/>
                  <a:pt x="3238015" y="0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12" name="Rett linje 11"/>
          <p:cNvCxnSpPr/>
          <p:nvPr userDrawn="1"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77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579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ihåndsform 20"/>
          <p:cNvSpPr>
            <a:spLocks noChangeAspect="1"/>
          </p:cNvSpPr>
          <p:nvPr userDrawn="1"/>
        </p:nvSpPr>
        <p:spPr>
          <a:xfrm>
            <a:off x="-6000" y="-9000"/>
            <a:ext cx="9910608" cy="5469654"/>
          </a:xfrm>
          <a:custGeom>
            <a:avLst/>
            <a:gdLst>
              <a:gd name="connsiteX0" fmla="*/ 0 w 9910608"/>
              <a:gd name="connsiteY0" fmla="*/ 0 h 5469654"/>
              <a:gd name="connsiteX1" fmla="*/ 9910608 w 9910608"/>
              <a:gd name="connsiteY1" fmla="*/ 0 h 5469654"/>
              <a:gd name="connsiteX2" fmla="*/ 9892819 w 9910608"/>
              <a:gd name="connsiteY2" fmla="*/ 233943 h 5469654"/>
              <a:gd name="connsiteX3" fmla="*/ 4090949 w 9910608"/>
              <a:gd name="connsiteY3" fmla="*/ 5469654 h 5469654"/>
              <a:gd name="connsiteX4" fmla="*/ 169656 w 9910608"/>
              <a:gd name="connsiteY4" fmla="*/ 3954606 h 5469654"/>
              <a:gd name="connsiteX5" fmla="*/ 0 w 9910608"/>
              <a:gd name="connsiteY5" fmla="*/ 3792854 h 546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0608" h="5469654">
                <a:moveTo>
                  <a:pt x="0" y="0"/>
                </a:moveTo>
                <a:lnTo>
                  <a:pt x="9910608" y="0"/>
                </a:lnTo>
                <a:lnTo>
                  <a:pt x="9892819" y="233943"/>
                </a:lnTo>
                <a:cubicBezTo>
                  <a:pt x="9594163" y="3174764"/>
                  <a:pt x="7110555" y="5469654"/>
                  <a:pt x="4090949" y="5469654"/>
                </a:cubicBezTo>
                <a:cubicBezTo>
                  <a:pt x="2581145" y="5469654"/>
                  <a:pt x="1205341" y="4895932"/>
                  <a:pt x="169656" y="3954606"/>
                </a:cubicBezTo>
                <a:lnTo>
                  <a:pt x="0" y="3792854"/>
                </a:ln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Frihåndsform 21"/>
          <p:cNvSpPr>
            <a:spLocks noChangeAspect="1"/>
          </p:cNvSpPr>
          <p:nvPr userDrawn="1"/>
        </p:nvSpPr>
        <p:spPr>
          <a:xfrm>
            <a:off x="4045077" y="-8999"/>
            <a:ext cx="8027981" cy="6834169"/>
          </a:xfrm>
          <a:custGeom>
            <a:avLst/>
            <a:gdLst>
              <a:gd name="connsiteX0" fmla="*/ 1159168 w 8027981"/>
              <a:gd name="connsiteY0" fmla="*/ 0 h 6834169"/>
              <a:gd name="connsiteX1" fmla="*/ 6868813 w 8027981"/>
              <a:gd name="connsiteY1" fmla="*/ 0 h 6834169"/>
              <a:gd name="connsiteX2" fmla="*/ 7111380 w 8027981"/>
              <a:gd name="connsiteY2" fmla="*/ 266893 h 6834169"/>
              <a:gd name="connsiteX3" fmla="*/ 8027981 w 8027981"/>
              <a:gd name="connsiteY3" fmla="*/ 2820170 h 6834169"/>
              <a:gd name="connsiteX4" fmla="*/ 4013990 w 8027981"/>
              <a:gd name="connsiteY4" fmla="*/ 6834169 h 6834169"/>
              <a:gd name="connsiteX5" fmla="*/ 0 w 8027981"/>
              <a:gd name="connsiteY5" fmla="*/ 2820170 h 6834169"/>
              <a:gd name="connsiteX6" fmla="*/ 916600 w 8027981"/>
              <a:gd name="connsiteY6" fmla="*/ 266893 h 68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7981" h="6834169">
                <a:moveTo>
                  <a:pt x="1159168" y="0"/>
                </a:moveTo>
                <a:lnTo>
                  <a:pt x="6868813" y="0"/>
                </a:lnTo>
                <a:lnTo>
                  <a:pt x="7111380" y="266893"/>
                </a:lnTo>
                <a:cubicBezTo>
                  <a:pt x="7684000" y="960749"/>
                  <a:pt x="8027981" y="1850289"/>
                  <a:pt x="8027981" y="2820170"/>
                </a:cubicBezTo>
                <a:cubicBezTo>
                  <a:pt x="8027981" y="5037040"/>
                  <a:pt x="6230856" y="6834169"/>
                  <a:pt x="4013990" y="6834169"/>
                </a:cubicBezTo>
                <a:cubicBezTo>
                  <a:pt x="1797124" y="6834169"/>
                  <a:pt x="0" y="5037040"/>
                  <a:pt x="0" y="2820170"/>
                </a:cubicBezTo>
                <a:cubicBezTo>
                  <a:pt x="0" y="1850289"/>
                  <a:pt x="343981" y="960749"/>
                  <a:pt x="916600" y="266893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Sekskant 521"/>
          <p:cNvSpPr>
            <a:spLocks noChangeAspect="1"/>
          </p:cNvSpPr>
          <p:nvPr userDrawn="1"/>
        </p:nvSpPr>
        <p:spPr>
          <a:xfrm>
            <a:off x="5576501" y="390148"/>
            <a:ext cx="4968000" cy="4968030"/>
          </a:xfrm>
          <a:prstGeom prst="ellipse">
            <a:avLst/>
          </a:prstGeom>
          <a:solidFill>
            <a:srgbClr val="774176">
              <a:alpha val="4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15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77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Ellipse 7"/>
          <p:cNvSpPr>
            <a:spLocks noChangeAspect="1"/>
          </p:cNvSpPr>
          <p:nvPr userDrawn="1"/>
        </p:nvSpPr>
        <p:spPr>
          <a:xfrm>
            <a:off x="764270" y="1472780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Frihåndsform 23"/>
          <p:cNvSpPr>
            <a:spLocks noChangeAspect="1"/>
          </p:cNvSpPr>
          <p:nvPr userDrawn="1"/>
        </p:nvSpPr>
        <p:spPr>
          <a:xfrm>
            <a:off x="234690" y="-9000"/>
            <a:ext cx="9971999" cy="6876000"/>
          </a:xfrm>
          <a:custGeom>
            <a:avLst/>
            <a:gdLst>
              <a:gd name="connsiteX0" fmla="*/ 1108406 w 9971999"/>
              <a:gd name="connsiteY0" fmla="*/ 0 h 6876000"/>
              <a:gd name="connsiteX1" fmla="*/ 8863592 w 9971999"/>
              <a:gd name="connsiteY1" fmla="*/ 0 h 6876000"/>
              <a:gd name="connsiteX2" fmla="*/ 8981458 w 9971999"/>
              <a:gd name="connsiteY2" fmla="*/ 149986 h 6876000"/>
              <a:gd name="connsiteX3" fmla="*/ 9971999 w 9971999"/>
              <a:gd name="connsiteY3" fmla="*/ 3133201 h 6876000"/>
              <a:gd name="connsiteX4" fmla="*/ 8338473 w 9971999"/>
              <a:gd name="connsiteY4" fmla="*/ 6823942 h 6876000"/>
              <a:gd name="connsiteX5" fmla="*/ 8278375 w 9971999"/>
              <a:gd name="connsiteY5" fmla="*/ 6876000 h 6876000"/>
              <a:gd name="connsiteX6" fmla="*/ 1693624 w 9971999"/>
              <a:gd name="connsiteY6" fmla="*/ 6876000 h 6876000"/>
              <a:gd name="connsiteX7" fmla="*/ 1633526 w 9971999"/>
              <a:gd name="connsiteY7" fmla="*/ 6823942 h 6876000"/>
              <a:gd name="connsiteX8" fmla="*/ 0 w 9971999"/>
              <a:gd name="connsiteY8" fmla="*/ 3133201 h 6876000"/>
              <a:gd name="connsiteX9" fmla="*/ 990541 w 9971999"/>
              <a:gd name="connsiteY9" fmla="*/ 149986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1999" h="6876000">
                <a:moveTo>
                  <a:pt x="1108406" y="0"/>
                </a:moveTo>
                <a:lnTo>
                  <a:pt x="8863592" y="0"/>
                </a:lnTo>
                <a:lnTo>
                  <a:pt x="8981458" y="149986"/>
                </a:lnTo>
                <a:cubicBezTo>
                  <a:pt x="9603581" y="981867"/>
                  <a:pt x="9971999" y="2014509"/>
                  <a:pt x="9971999" y="3133201"/>
                </a:cubicBezTo>
                <a:cubicBezTo>
                  <a:pt x="9971999" y="4596105"/>
                  <a:pt x="9341983" y="5911860"/>
                  <a:pt x="8338473" y="6823942"/>
                </a:cubicBezTo>
                <a:lnTo>
                  <a:pt x="8278375" y="6876000"/>
                </a:lnTo>
                <a:lnTo>
                  <a:pt x="1693624" y="6876000"/>
                </a:lnTo>
                <a:lnTo>
                  <a:pt x="1633526" y="6823942"/>
                </a:lnTo>
                <a:cubicBezTo>
                  <a:pt x="630016" y="5911860"/>
                  <a:pt x="0" y="4596105"/>
                  <a:pt x="0" y="3133201"/>
                </a:cubicBezTo>
                <a:cubicBezTo>
                  <a:pt x="0" y="2014509"/>
                  <a:pt x="368418" y="981867"/>
                  <a:pt x="990541" y="149986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Frihåndsform 26"/>
          <p:cNvSpPr>
            <a:spLocks noChangeAspect="1"/>
          </p:cNvSpPr>
          <p:nvPr userDrawn="1"/>
        </p:nvSpPr>
        <p:spPr>
          <a:xfrm>
            <a:off x="6886030" y="5541146"/>
            <a:ext cx="2967846" cy="1325855"/>
          </a:xfrm>
          <a:custGeom>
            <a:avLst/>
            <a:gdLst>
              <a:gd name="connsiteX0" fmla="*/ 1483923 w 2967846"/>
              <a:gd name="connsiteY0" fmla="*/ 0 h 1325855"/>
              <a:gd name="connsiteX1" fmla="*/ 2947556 w 2967846"/>
              <a:gd name="connsiteY1" fmla="*/ 1192907 h 1325855"/>
              <a:gd name="connsiteX2" fmla="*/ 2967846 w 2967846"/>
              <a:gd name="connsiteY2" fmla="*/ 1325855 h 1325855"/>
              <a:gd name="connsiteX3" fmla="*/ 0 w 2967846"/>
              <a:gd name="connsiteY3" fmla="*/ 1325855 h 1325855"/>
              <a:gd name="connsiteX4" fmla="*/ 20290 w 2967846"/>
              <a:gd name="connsiteY4" fmla="*/ 1192907 h 1325855"/>
              <a:gd name="connsiteX5" fmla="*/ 1483923 w 2967846"/>
              <a:gd name="connsiteY5" fmla="*/ 0 h 132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7846" h="1325855">
                <a:moveTo>
                  <a:pt x="1483923" y="0"/>
                </a:moveTo>
                <a:cubicBezTo>
                  <a:pt x="2205890" y="0"/>
                  <a:pt x="2808247" y="512117"/>
                  <a:pt x="2947556" y="1192907"/>
                </a:cubicBezTo>
                <a:lnTo>
                  <a:pt x="2967846" y="1325855"/>
                </a:lnTo>
                <a:lnTo>
                  <a:pt x="0" y="1325855"/>
                </a:lnTo>
                <a:lnTo>
                  <a:pt x="20290" y="1192907"/>
                </a:lnTo>
                <a:cubicBezTo>
                  <a:pt x="159599" y="512117"/>
                  <a:pt x="761957" y="0"/>
                  <a:pt x="1483923" y="0"/>
                </a:cubicBezTo>
                <a:close/>
              </a:path>
            </a:pathLst>
          </a:custGeom>
          <a:solidFill>
            <a:schemeClr val="tx2">
              <a:lumMod val="75000"/>
              <a:alpha val="60000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6" name="Frihåndsform 25"/>
          <p:cNvSpPr>
            <a:spLocks noChangeAspect="1"/>
          </p:cNvSpPr>
          <p:nvPr userDrawn="1"/>
        </p:nvSpPr>
        <p:spPr>
          <a:xfrm>
            <a:off x="6167902" y="4699268"/>
            <a:ext cx="4320000" cy="2167732"/>
          </a:xfrm>
          <a:custGeom>
            <a:avLst/>
            <a:gdLst>
              <a:gd name="connsiteX0" fmla="*/ 2160000 w 4320000"/>
              <a:gd name="connsiteY0" fmla="*/ 0 h 2167732"/>
              <a:gd name="connsiteX1" fmla="*/ 4320000 w 4320000"/>
              <a:gd name="connsiteY1" fmla="*/ 2160010 h 2167732"/>
              <a:gd name="connsiteX2" fmla="*/ 4319610 w 4320000"/>
              <a:gd name="connsiteY2" fmla="*/ 2167732 h 2167732"/>
              <a:gd name="connsiteX3" fmla="*/ 390 w 4320000"/>
              <a:gd name="connsiteY3" fmla="*/ 2167732 h 2167732"/>
              <a:gd name="connsiteX4" fmla="*/ 0 w 4320000"/>
              <a:gd name="connsiteY4" fmla="*/ 2160010 h 2167732"/>
              <a:gd name="connsiteX5" fmla="*/ 2160000 w 4320000"/>
              <a:gd name="connsiteY5" fmla="*/ 0 h 21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00" h="2167732">
                <a:moveTo>
                  <a:pt x="2160000" y="0"/>
                </a:moveTo>
                <a:cubicBezTo>
                  <a:pt x="3352935" y="0"/>
                  <a:pt x="4320000" y="967069"/>
                  <a:pt x="4320000" y="2160010"/>
                </a:cubicBezTo>
                <a:lnTo>
                  <a:pt x="4319610" y="2167732"/>
                </a:lnTo>
                <a:lnTo>
                  <a:pt x="390" y="2167732"/>
                </a:lnTo>
                <a:lnTo>
                  <a:pt x="0" y="2160010"/>
                </a:lnTo>
                <a:cubicBezTo>
                  <a:pt x="0" y="967069"/>
                  <a:pt x="967065" y="0"/>
                  <a:pt x="2160000" y="0"/>
                </a:cubicBezTo>
                <a:close/>
              </a:path>
            </a:pathLst>
          </a:custGeom>
          <a:ln w="127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" name="Frihåndsform 27"/>
          <p:cNvSpPr>
            <a:spLocks noChangeAspect="1"/>
          </p:cNvSpPr>
          <p:nvPr userDrawn="1"/>
        </p:nvSpPr>
        <p:spPr>
          <a:xfrm>
            <a:off x="-6000" y="-8999"/>
            <a:ext cx="5601277" cy="2472987"/>
          </a:xfrm>
          <a:custGeom>
            <a:avLst/>
            <a:gdLst>
              <a:gd name="connsiteX0" fmla="*/ 0 w 5601277"/>
              <a:gd name="connsiteY0" fmla="*/ 0 h 2472987"/>
              <a:gd name="connsiteX1" fmla="*/ 5601277 w 5601277"/>
              <a:gd name="connsiteY1" fmla="*/ 0 h 2472987"/>
              <a:gd name="connsiteX2" fmla="*/ 5571784 w 5601277"/>
              <a:gd name="connsiteY2" fmla="*/ 87165 h 2472987"/>
              <a:gd name="connsiteX3" fmla="*/ 2156424 w 5601277"/>
              <a:gd name="connsiteY3" fmla="*/ 2472987 h 2472987"/>
              <a:gd name="connsiteX4" fmla="*/ 123507 w 5601277"/>
              <a:gd name="connsiteY4" fmla="*/ 1852015 h 2472987"/>
              <a:gd name="connsiteX5" fmla="*/ 0 w 5601277"/>
              <a:gd name="connsiteY5" fmla="*/ 1759659 h 247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277" h="2472987">
                <a:moveTo>
                  <a:pt x="0" y="0"/>
                </a:moveTo>
                <a:lnTo>
                  <a:pt x="5601277" y="0"/>
                </a:lnTo>
                <a:lnTo>
                  <a:pt x="5571784" y="87165"/>
                </a:lnTo>
                <a:cubicBezTo>
                  <a:pt x="5062019" y="1479400"/>
                  <a:pt x="3725253" y="2472987"/>
                  <a:pt x="2156424" y="2472987"/>
                </a:cubicBezTo>
                <a:cubicBezTo>
                  <a:pt x="1403385" y="2472987"/>
                  <a:pt x="703814" y="2244064"/>
                  <a:pt x="123507" y="1852015"/>
                </a:cubicBezTo>
                <a:lnTo>
                  <a:pt x="0" y="1759659"/>
                </a:lnTo>
                <a:close/>
              </a:path>
            </a:pathLst>
          </a:custGeom>
          <a:ln w="25400" cap="rnd" cmpd="sng">
            <a:solidFill>
              <a:schemeClr val="tx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13" name="Rett linje 12"/>
          <p:cNvCxnSpPr/>
          <p:nvPr userDrawn="1"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17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00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9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 userDrawn="1"/>
        </p:nvCxnSpPr>
        <p:spPr>
          <a:xfrm flipH="1" flipV="1">
            <a:off x="-600" y="6176963"/>
            <a:ext cx="12193200" cy="0"/>
          </a:xfrm>
          <a:prstGeom prst="line">
            <a:avLst/>
          </a:prstGeom>
          <a:ln w="25400" cap="rnd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 smtClean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77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0841" y="1949971"/>
            <a:ext cx="11520000" cy="1437957"/>
          </a:xfrm>
        </p:spPr>
        <p:txBody>
          <a:bodyPr>
            <a:normAutofit fontScale="90000"/>
          </a:bodyPr>
          <a:lstStyle/>
          <a:p>
            <a:r>
              <a:rPr lang="nb-NO" smtClean="0">
                <a:solidFill>
                  <a:schemeClr val="tx1"/>
                </a:solidFill>
              </a:rPr>
              <a:t>Preliminary results from </a:t>
            </a:r>
            <a:br>
              <a:rPr lang="nb-NO" smtClean="0">
                <a:solidFill>
                  <a:schemeClr val="tx1"/>
                </a:solidFill>
              </a:rPr>
            </a:br>
            <a:r>
              <a:rPr lang="nb-NO" smtClean="0">
                <a:solidFill>
                  <a:schemeClr val="tx1"/>
                </a:solidFill>
              </a:rPr>
              <a:t>the REACT MCI trial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320841" y="3753135"/>
            <a:ext cx="11520000" cy="831372"/>
          </a:xfrm>
        </p:spPr>
        <p:txBody>
          <a:bodyPr>
            <a:noAutofit/>
          </a:bodyPr>
          <a:lstStyle/>
          <a:p>
            <a:r>
              <a:rPr lang="nb-NO" smtClean="0">
                <a:solidFill>
                  <a:schemeClr val="tx1"/>
                </a:solidFill>
              </a:rPr>
              <a:t>Associate professor Susanne Hernes, MD,Phd</a:t>
            </a:r>
            <a:r>
              <a:rPr lang="nb-NO" smtClean="0"/>
              <a:t>.</a:t>
            </a:r>
          </a:p>
          <a:p>
            <a:r>
              <a:rPr lang="nb-NO" smtClean="0">
                <a:solidFill>
                  <a:schemeClr val="tx1"/>
                </a:solidFill>
              </a:rPr>
              <a:t>University of Bergen, Norway</a:t>
            </a:r>
          </a:p>
          <a:p>
            <a:r>
              <a:rPr lang="nb-NO" smtClean="0">
                <a:solidFill>
                  <a:schemeClr val="tx1"/>
                </a:solidFill>
              </a:rPr>
              <a:t>Chief medical officer, Sorlandet hospital HF, Norway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320841" y="4730551"/>
            <a:ext cx="11520000" cy="501650"/>
          </a:xfrm>
        </p:spPr>
        <p:txBody>
          <a:bodyPr/>
          <a:lstStyle/>
          <a:p>
            <a:r>
              <a:rPr lang="nb-NO" smtClean="0">
                <a:solidFill>
                  <a:schemeClr val="tx1"/>
                </a:solidFill>
              </a:rPr>
              <a:t>January 25 2024</a:t>
            </a:r>
            <a:endParaRPr lang="nb-NO">
              <a:solidFill>
                <a:schemeClr val="tx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58" y="245023"/>
            <a:ext cx="1229506" cy="92405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" y="5562797"/>
            <a:ext cx="1181100" cy="11811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" y="245023"/>
            <a:ext cx="2418597" cy="12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44476"/>
            <a:ext cx="9248775" cy="498639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13" y="5230874"/>
            <a:ext cx="6915150" cy="50482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5735699"/>
            <a:ext cx="8124825" cy="466725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 rot="16200000">
            <a:off x="8849035" y="3136058"/>
            <a:ext cx="5486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/>
              <a:t>Hernes, Susanne S., et al. "Working memory training in amnestic and non-amnestic patients with mild cognitive impairment: preliminary findings from genotype variants on training effects." </a:t>
            </a:r>
            <a:r>
              <a:rPr lang="en-US" sz="1200" i="1"/>
              <a:t>Frontiers in Aging Neuroscience</a:t>
            </a:r>
            <a:r>
              <a:rPr lang="en-US" sz="1200"/>
              <a:t> 13 (2021): 624253.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132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53" y="287998"/>
            <a:ext cx="8168709" cy="478894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13" y="5230874"/>
            <a:ext cx="6915150" cy="50482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5735699"/>
            <a:ext cx="8124825" cy="46672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 rot="16200000">
            <a:off x="8849035" y="3136058"/>
            <a:ext cx="5486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/>
              <a:t>Hernes, Susanne S., et al. "Working memory training in amnestic and non-amnestic patients with mild cognitive impairment: preliminary findings from genotype variants on training effects." </a:t>
            </a:r>
            <a:r>
              <a:rPr lang="en-US" sz="1200" i="1"/>
              <a:t>Frontiers in Aging Neuroscience</a:t>
            </a:r>
            <a:r>
              <a:rPr lang="en-US" sz="1200"/>
              <a:t> 13 (2021): 624253.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809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39" y="287999"/>
            <a:ext cx="8114242" cy="462121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13" y="5230874"/>
            <a:ext cx="6915150" cy="50482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5735699"/>
            <a:ext cx="8124825" cy="46672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 rot="16200000">
            <a:off x="8849035" y="3136058"/>
            <a:ext cx="5486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/>
              <a:t>Hernes, Susanne S., et al. "Working memory training in amnestic and non-amnestic patients with mild cognitive impairment: preliminary findings from genotype variants on training effects." </a:t>
            </a:r>
            <a:r>
              <a:rPr lang="en-US" sz="1200" i="1"/>
              <a:t>Frontiers in Aging Neuroscience</a:t>
            </a:r>
            <a:r>
              <a:rPr lang="en-US" sz="1200"/>
              <a:t> 13 (2021): 624253.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17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Rett linje 77"/>
          <p:cNvCxnSpPr>
            <a:stCxn id="44" idx="2"/>
            <a:endCxn id="83" idx="4"/>
          </p:cNvCxnSpPr>
          <p:nvPr/>
        </p:nvCxnSpPr>
        <p:spPr>
          <a:xfrm>
            <a:off x="5197149" y="1953224"/>
            <a:ext cx="1351" cy="2535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REACT MCI – a double blind randomized trial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13</a:t>
            </a:fld>
            <a:endParaRPr lang="nb-NO" dirty="0"/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2025935" y="3532513"/>
            <a:ext cx="9948058" cy="58416"/>
          </a:xfrm>
          <a:prstGeom prst="straightConnector1">
            <a:avLst/>
          </a:prstGeom>
          <a:ln w="38100">
            <a:solidFill>
              <a:srgbClr val="09C3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Avrundet rektangel 13"/>
          <p:cNvSpPr/>
          <p:nvPr/>
        </p:nvSpPr>
        <p:spPr>
          <a:xfrm rot="16200000">
            <a:off x="1257411" y="3341125"/>
            <a:ext cx="2309960" cy="456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Randomization</a:t>
            </a:r>
            <a:endParaRPr lang="en-GB" dirty="0"/>
          </a:p>
        </p:txBody>
      </p:sp>
      <p:cxnSp>
        <p:nvCxnSpPr>
          <p:cNvPr id="18" name="Rett linje 17"/>
          <p:cNvCxnSpPr>
            <a:stCxn id="14" idx="2"/>
          </p:cNvCxnSpPr>
          <p:nvPr/>
        </p:nvCxnSpPr>
        <p:spPr>
          <a:xfrm flipV="1">
            <a:off x="2640422" y="2756768"/>
            <a:ext cx="433962" cy="812388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2640422" y="3597730"/>
            <a:ext cx="433962" cy="727698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flipH="1">
            <a:off x="4959618" y="4418631"/>
            <a:ext cx="2306661" cy="1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H="1">
            <a:off x="4969982" y="2752955"/>
            <a:ext cx="781985" cy="3813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5407706" y="2408309"/>
            <a:ext cx="18585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 smtClean="0"/>
              <a:t>I: Computerized WMT 5w/25s </a:t>
            </a:r>
          </a:p>
        </p:txBody>
      </p:sp>
      <p:sp>
        <p:nvSpPr>
          <p:cNvPr id="39" name="Avrundet rektangel 38"/>
          <p:cNvSpPr/>
          <p:nvPr/>
        </p:nvSpPr>
        <p:spPr>
          <a:xfrm>
            <a:off x="1885038" y="1363556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Baseline</a:t>
            </a:r>
            <a:endParaRPr lang="en-GB" dirty="0"/>
          </a:p>
        </p:txBody>
      </p:sp>
      <p:sp>
        <p:nvSpPr>
          <p:cNvPr id="40" name="Avrundet rektangel 39"/>
          <p:cNvSpPr/>
          <p:nvPr/>
        </p:nvSpPr>
        <p:spPr>
          <a:xfrm>
            <a:off x="10791195" y="1367563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48 months</a:t>
            </a:r>
            <a:endParaRPr lang="en-GB" dirty="0"/>
          </a:p>
        </p:txBody>
      </p:sp>
      <p:sp>
        <p:nvSpPr>
          <p:cNvPr id="41" name="Avrundet rektangel 40"/>
          <p:cNvSpPr/>
          <p:nvPr/>
        </p:nvSpPr>
        <p:spPr>
          <a:xfrm>
            <a:off x="9625259" y="1367563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24 months</a:t>
            </a:r>
            <a:endParaRPr lang="en-GB" dirty="0"/>
          </a:p>
        </p:txBody>
      </p:sp>
      <p:sp>
        <p:nvSpPr>
          <p:cNvPr id="42" name="Avrundet rektangel 41"/>
          <p:cNvSpPr/>
          <p:nvPr/>
        </p:nvSpPr>
        <p:spPr>
          <a:xfrm>
            <a:off x="8459323" y="1367563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12 months</a:t>
            </a:r>
            <a:endParaRPr lang="en-GB" dirty="0"/>
          </a:p>
        </p:txBody>
      </p:sp>
      <p:sp>
        <p:nvSpPr>
          <p:cNvPr id="43" name="Avrundet rektangel 42"/>
          <p:cNvSpPr/>
          <p:nvPr/>
        </p:nvSpPr>
        <p:spPr>
          <a:xfrm>
            <a:off x="7285781" y="1367415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6 months</a:t>
            </a:r>
            <a:endParaRPr lang="en-GB" dirty="0"/>
          </a:p>
        </p:txBody>
      </p:sp>
      <p:sp>
        <p:nvSpPr>
          <p:cNvPr id="44" name="Avrundet rektangel 43"/>
          <p:cNvSpPr/>
          <p:nvPr/>
        </p:nvSpPr>
        <p:spPr>
          <a:xfrm>
            <a:off x="4669796" y="1383730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3 months</a:t>
            </a:r>
            <a:endParaRPr lang="en-GB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074384" y="4007663"/>
            <a:ext cx="189559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 smtClean="0"/>
              <a:t>III: Generalized cognitive stimulation 5w/25s</a:t>
            </a:r>
            <a:endParaRPr lang="en-GB" sz="1600" dirty="0"/>
          </a:p>
        </p:txBody>
      </p:sp>
      <p:cxnSp>
        <p:nvCxnSpPr>
          <p:cNvPr id="47" name="Rett linje 46"/>
          <p:cNvCxnSpPr/>
          <p:nvPr/>
        </p:nvCxnSpPr>
        <p:spPr>
          <a:xfrm>
            <a:off x="7266280" y="2706325"/>
            <a:ext cx="371368" cy="828972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Rett pilkobling 61"/>
          <p:cNvCxnSpPr>
            <a:endCxn id="14" idx="3"/>
          </p:cNvCxnSpPr>
          <p:nvPr/>
        </p:nvCxnSpPr>
        <p:spPr>
          <a:xfrm>
            <a:off x="2412391" y="1928819"/>
            <a:ext cx="0" cy="4853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kstSylinder 63"/>
          <p:cNvSpPr txBox="1"/>
          <p:nvPr/>
        </p:nvSpPr>
        <p:spPr>
          <a:xfrm>
            <a:off x="1617657" y="5095741"/>
            <a:ext cx="17515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GB" smtClean="0"/>
              <a:t>Cognitive testing</a:t>
            </a:r>
          </a:p>
          <a:p>
            <a:r>
              <a:rPr lang="en-GB" smtClean="0"/>
              <a:t>MRI</a:t>
            </a:r>
          </a:p>
          <a:p>
            <a:r>
              <a:rPr lang="en-GB" i="1" smtClean="0"/>
              <a:t>Glymfatics</a:t>
            </a:r>
            <a:endParaRPr lang="en-GB" i="1" dirty="0"/>
          </a:p>
        </p:txBody>
      </p:sp>
      <p:sp>
        <p:nvSpPr>
          <p:cNvPr id="66" name="TekstSylinder 65"/>
          <p:cNvSpPr txBox="1"/>
          <p:nvPr/>
        </p:nvSpPr>
        <p:spPr>
          <a:xfrm>
            <a:off x="5208189" y="4893898"/>
            <a:ext cx="66487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mtClean="0"/>
              <a:t>Cognitive testing</a:t>
            </a:r>
          </a:p>
          <a:p>
            <a:r>
              <a:rPr lang="en-GB" smtClean="0"/>
              <a:t>QOL</a:t>
            </a:r>
          </a:p>
          <a:p>
            <a:r>
              <a:rPr lang="en-GB" smtClean="0"/>
              <a:t>Relatives stress</a:t>
            </a:r>
          </a:p>
          <a:p>
            <a:r>
              <a:rPr lang="en-GB" smtClean="0"/>
              <a:t>Health economics</a:t>
            </a:r>
          </a:p>
        </p:txBody>
      </p:sp>
      <p:cxnSp>
        <p:nvCxnSpPr>
          <p:cNvPr id="71" name="Rett linje 70"/>
          <p:cNvCxnSpPr/>
          <p:nvPr/>
        </p:nvCxnSpPr>
        <p:spPr>
          <a:xfrm flipH="1">
            <a:off x="7280578" y="3561721"/>
            <a:ext cx="378191" cy="847032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TekstSylinder 72"/>
          <p:cNvSpPr txBox="1"/>
          <p:nvPr/>
        </p:nvSpPr>
        <p:spPr>
          <a:xfrm>
            <a:off x="3091862" y="2427514"/>
            <a:ext cx="18585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 smtClean="0"/>
              <a:t>I: Computerized WMT 5w/25s </a:t>
            </a:r>
          </a:p>
        </p:txBody>
      </p:sp>
      <p:sp>
        <p:nvSpPr>
          <p:cNvPr id="74" name="TekstSylinder 73"/>
          <p:cNvSpPr txBox="1"/>
          <p:nvPr/>
        </p:nvSpPr>
        <p:spPr>
          <a:xfrm>
            <a:off x="3101045" y="3253925"/>
            <a:ext cx="18585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 smtClean="0"/>
              <a:t>II: Computerized WMT 5w/25s </a:t>
            </a:r>
          </a:p>
        </p:txBody>
      </p:sp>
      <p:pic>
        <p:nvPicPr>
          <p:cNvPr id="80" name="Picture 3" descr="86b26009-f078-4aad-82c1-c9517fd180d8@si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0" y="2993084"/>
            <a:ext cx="1995832" cy="130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Ellipse 80"/>
          <p:cNvSpPr/>
          <p:nvPr/>
        </p:nvSpPr>
        <p:spPr>
          <a:xfrm>
            <a:off x="5112942" y="2678650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Ellipse 81"/>
          <p:cNvSpPr/>
          <p:nvPr/>
        </p:nvSpPr>
        <p:spPr>
          <a:xfrm>
            <a:off x="5130556" y="3485140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Ellipse 82"/>
          <p:cNvSpPr/>
          <p:nvPr/>
        </p:nvSpPr>
        <p:spPr>
          <a:xfrm>
            <a:off x="5120866" y="4366674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Ellipse 83"/>
          <p:cNvSpPr/>
          <p:nvPr/>
        </p:nvSpPr>
        <p:spPr>
          <a:xfrm>
            <a:off x="7771758" y="3496711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Ellipse 84"/>
          <p:cNvSpPr/>
          <p:nvPr/>
        </p:nvSpPr>
        <p:spPr>
          <a:xfrm>
            <a:off x="8916099" y="3485140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Ellipse 85"/>
          <p:cNvSpPr/>
          <p:nvPr/>
        </p:nvSpPr>
        <p:spPr>
          <a:xfrm>
            <a:off x="10082034" y="3480690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Ellipse 86"/>
          <p:cNvSpPr/>
          <p:nvPr/>
        </p:nvSpPr>
        <p:spPr>
          <a:xfrm>
            <a:off x="11258925" y="3468585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9" name="Rett linje 88"/>
          <p:cNvCxnSpPr>
            <a:stCxn id="84" idx="0"/>
          </p:cNvCxnSpPr>
          <p:nvPr/>
        </p:nvCxnSpPr>
        <p:spPr>
          <a:xfrm flipH="1" flipV="1">
            <a:off x="7845222" y="1947132"/>
            <a:ext cx="4170" cy="1549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Rett linje 89"/>
          <p:cNvCxnSpPr/>
          <p:nvPr/>
        </p:nvCxnSpPr>
        <p:spPr>
          <a:xfrm flipH="1" flipV="1">
            <a:off x="10151184" y="1947132"/>
            <a:ext cx="4170" cy="1549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Rett linje 90"/>
          <p:cNvCxnSpPr/>
          <p:nvPr/>
        </p:nvCxnSpPr>
        <p:spPr>
          <a:xfrm flipH="1" flipV="1">
            <a:off x="8980788" y="1938012"/>
            <a:ext cx="4170" cy="1549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Rett linje 91"/>
          <p:cNvCxnSpPr/>
          <p:nvPr/>
        </p:nvCxnSpPr>
        <p:spPr>
          <a:xfrm flipH="1" flipV="1">
            <a:off x="11322106" y="1938011"/>
            <a:ext cx="4170" cy="1549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Rett pilkobling 93"/>
          <p:cNvCxnSpPr/>
          <p:nvPr/>
        </p:nvCxnSpPr>
        <p:spPr>
          <a:xfrm flipV="1">
            <a:off x="2412391" y="4782310"/>
            <a:ext cx="0" cy="3263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Rett pilkobling 97"/>
          <p:cNvCxnSpPr/>
          <p:nvPr/>
        </p:nvCxnSpPr>
        <p:spPr>
          <a:xfrm flipH="1" flipV="1">
            <a:off x="7852003" y="3732349"/>
            <a:ext cx="5946" cy="11449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Rett pilkobling 99"/>
          <p:cNvCxnSpPr/>
          <p:nvPr/>
        </p:nvCxnSpPr>
        <p:spPr>
          <a:xfrm flipH="1" flipV="1">
            <a:off x="11318548" y="3774422"/>
            <a:ext cx="11164" cy="11143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Rett pilkobling 100"/>
          <p:cNvCxnSpPr/>
          <p:nvPr/>
        </p:nvCxnSpPr>
        <p:spPr>
          <a:xfrm flipV="1">
            <a:off x="10159667" y="3774422"/>
            <a:ext cx="1" cy="11150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Rett pilkobling 101"/>
          <p:cNvCxnSpPr/>
          <p:nvPr/>
        </p:nvCxnSpPr>
        <p:spPr>
          <a:xfrm flipV="1">
            <a:off x="9016829" y="3740030"/>
            <a:ext cx="7055" cy="11487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>
                <a:latin typeface="Arial" panose="020B0604020202020204" pitchFamily="34" charset="0"/>
                <a:cs typeface="Arial" panose="020B0604020202020204" pitchFamily="34" charset="0"/>
              </a:rPr>
              <a:t>React MCI Workpacks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2425" y="1657351"/>
            <a:ext cx="2724150" cy="39719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b="1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6125" y="1657352"/>
            <a:ext cx="2724150" cy="3971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b="1" smtClean="0">
              <a:solidFill>
                <a:schemeClr val="tx1"/>
              </a:solidFill>
            </a:endParaRPr>
          </a:p>
          <a:p>
            <a:pPr algn="ctr"/>
            <a:endParaRPr lang="nb-NO" sz="2800" b="1" smtClean="0">
              <a:solidFill>
                <a:schemeClr val="tx1"/>
              </a:solidFill>
            </a:endParaRPr>
          </a:p>
          <a:p>
            <a:pPr algn="ctr"/>
            <a:endParaRPr lang="nb-NO" dirty="0" smtClean="0">
              <a:solidFill>
                <a:schemeClr val="tx1"/>
              </a:solidFill>
            </a:endParaRPr>
          </a:p>
          <a:p>
            <a:pPr algn="ctr"/>
            <a:endParaRPr lang="nb-NO" dirty="0">
              <a:solidFill>
                <a:schemeClr val="tx1"/>
              </a:solidFill>
            </a:endParaRPr>
          </a:p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38875" y="1657352"/>
            <a:ext cx="2724150" cy="39719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ounded Rectangle 10"/>
          <p:cNvSpPr/>
          <p:nvPr/>
        </p:nvSpPr>
        <p:spPr>
          <a:xfrm>
            <a:off x="9191625" y="1657352"/>
            <a:ext cx="2724150" cy="39719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b="1" smtClean="0">
              <a:solidFill>
                <a:schemeClr val="tx1"/>
              </a:solidFill>
            </a:endParaRPr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332351" y="1900843"/>
            <a:ext cx="2537197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endParaRPr lang="nb-NO" sz="2800" b="1"/>
          </a:p>
          <a:p>
            <a:pPr algn="ctr"/>
            <a:r>
              <a:rPr lang="nb-NO" sz="2800" b="1"/>
              <a:t>Workpack 3</a:t>
            </a:r>
          </a:p>
          <a:p>
            <a:pPr algn="ctr"/>
            <a:r>
              <a:rPr lang="en-US"/>
              <a:t>To investigate if WM training impact quality of life (QoL) and relatives </a:t>
            </a:r>
            <a:endParaRPr lang="nb-NO"/>
          </a:p>
          <a:p>
            <a:pPr algn="ctr"/>
            <a:endParaRPr lang="nb-NO"/>
          </a:p>
          <a:p>
            <a:pPr algn="ctr"/>
            <a:endParaRPr lang="nb-NO"/>
          </a:p>
          <a:p>
            <a:pPr algn="ctr"/>
            <a:endParaRPr lang="nb-NO"/>
          </a:p>
          <a:p>
            <a:pPr algn="ctr"/>
            <a:endParaRPr lang="nb-NO"/>
          </a:p>
          <a:p>
            <a:pPr algn="ctr"/>
            <a:endParaRPr lang="nb-NO" smtClean="0"/>
          </a:p>
          <a:p>
            <a:pPr algn="ctr"/>
            <a:r>
              <a:rPr lang="nb-NO" smtClean="0"/>
              <a:t>First </a:t>
            </a:r>
            <a:r>
              <a:rPr lang="nb-NO"/>
              <a:t>results: Spring 26</a:t>
            </a:r>
          </a:p>
          <a:p>
            <a:endParaRPr lang="en-GB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391650" y="1900843"/>
            <a:ext cx="2324100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endParaRPr lang="nb-NO" sz="2800" b="1"/>
          </a:p>
          <a:p>
            <a:pPr algn="ctr"/>
            <a:r>
              <a:rPr lang="nb-NO" sz="2800" b="1"/>
              <a:t>Workpack 4</a:t>
            </a:r>
          </a:p>
          <a:p>
            <a:pPr algn="ctr"/>
            <a:r>
              <a:rPr lang="en-US"/>
              <a:t>To investigate if WM training is a cost-effective approach in </a:t>
            </a:r>
            <a:r>
              <a:rPr lang="en-US" smtClean="0"/>
              <a:t>MCI</a:t>
            </a:r>
            <a:endParaRPr lang="nb-NO"/>
          </a:p>
          <a:p>
            <a:pPr algn="ctr"/>
            <a:endParaRPr lang="nb-NO"/>
          </a:p>
          <a:p>
            <a:pPr algn="ctr"/>
            <a:endParaRPr lang="nb-NO" smtClean="0"/>
          </a:p>
          <a:p>
            <a:pPr algn="ctr"/>
            <a:endParaRPr lang="nb-NO"/>
          </a:p>
          <a:p>
            <a:pPr algn="ctr"/>
            <a:endParaRPr lang="nb-NO"/>
          </a:p>
          <a:p>
            <a:pPr algn="ctr"/>
            <a:r>
              <a:rPr lang="nb-NO"/>
              <a:t>First results: Spring 27</a:t>
            </a:r>
          </a:p>
          <a:p>
            <a:endParaRPr lang="en-GB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409950" y="2331730"/>
            <a:ext cx="2480375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nb-NO" sz="2800" b="1"/>
              <a:t>Workpack 2</a:t>
            </a:r>
          </a:p>
          <a:p>
            <a:pPr algn="ctr"/>
            <a:r>
              <a:rPr lang="en-US"/>
              <a:t>To investigate if it is possible to identify high responders of WM training </a:t>
            </a:r>
            <a:endParaRPr lang="nb-NO" smtClean="0"/>
          </a:p>
          <a:p>
            <a:pPr algn="ctr"/>
            <a:r>
              <a:rPr lang="nb-NO" i="1" smtClean="0"/>
              <a:t>Genes, glymfatics</a:t>
            </a:r>
            <a:endParaRPr lang="nb-NO" i="1"/>
          </a:p>
          <a:p>
            <a:pPr algn="ctr"/>
            <a:endParaRPr lang="nb-NO"/>
          </a:p>
          <a:p>
            <a:pPr algn="ctr"/>
            <a:endParaRPr lang="nb-NO"/>
          </a:p>
          <a:p>
            <a:pPr algn="ctr"/>
            <a:endParaRPr lang="nb-NO"/>
          </a:p>
          <a:p>
            <a:pPr algn="ctr"/>
            <a:r>
              <a:rPr lang="nb-NO" smtClean="0"/>
              <a:t>First </a:t>
            </a:r>
            <a:r>
              <a:rPr lang="nb-NO"/>
              <a:t>results: Spring 25</a:t>
            </a:r>
          </a:p>
          <a:p>
            <a:endParaRPr lang="en-GB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352425" y="2331729"/>
            <a:ext cx="2705100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nb-NO" sz="2800" b="1"/>
              <a:t>Workpack 1 </a:t>
            </a:r>
          </a:p>
          <a:p>
            <a:pPr algn="ctr"/>
            <a:r>
              <a:rPr lang="en-US"/>
              <a:t>To investigate if a single period of WM training is sufficient to achieve effects on cognitive function after 6 months measured by spatial span backwards </a:t>
            </a:r>
            <a:endParaRPr lang="nb-NO"/>
          </a:p>
          <a:p>
            <a:pPr algn="ctr"/>
            <a:endParaRPr lang="nb-NO"/>
          </a:p>
          <a:p>
            <a:pPr algn="ctr"/>
            <a:r>
              <a:rPr lang="nb-NO"/>
              <a:t>First results: Spring 25</a:t>
            </a:r>
          </a:p>
          <a:p>
            <a:endParaRPr lang="en-GB" dirty="0"/>
          </a:p>
        </p:txBody>
      </p:sp>
      <p:pic>
        <p:nvPicPr>
          <p:cNvPr id="15" name="Plassholder for innho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kstSylinder 15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8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/>
              <a:t>Baseline status participants 01.09.24  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15</a:t>
            </a:fld>
            <a:endParaRPr lang="nb-NO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90230"/>
              </p:ext>
            </p:extLst>
          </p:nvPr>
        </p:nvGraphicFramePr>
        <p:xfrm>
          <a:off x="847725" y="1122382"/>
          <a:ext cx="9201149" cy="50514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888906195"/>
                    </a:ext>
                  </a:extLst>
                </a:gridCol>
                <a:gridCol w="3981449">
                  <a:extLst>
                    <a:ext uri="{9D8B030D-6E8A-4147-A177-3AD203B41FA5}">
                      <a16:colId xmlns:a16="http://schemas.microsoft.com/office/drawing/2014/main" val="2918574121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>
                          <a:solidFill>
                            <a:schemeClr val="tx1"/>
                          </a:solidFill>
                        </a:rPr>
                        <a:t>Prelim. sample</a:t>
                      </a:r>
                      <a:r>
                        <a:rPr lang="en-GB" sz="1600" baseline="0" smtClean="0">
                          <a:solidFill>
                            <a:schemeClr val="tx1"/>
                          </a:solidFill>
                        </a:rPr>
                        <a:t> n=144</a:t>
                      </a:r>
                      <a:endParaRPr lang="en-GB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32785"/>
                  </a:ext>
                </a:extLst>
              </a:tr>
              <a:tr h="285695">
                <a:tc>
                  <a:txBody>
                    <a:bodyPr/>
                    <a:lstStyle/>
                    <a:p>
                      <a:r>
                        <a:rPr lang="en-GB" sz="1600" smtClean="0"/>
                        <a:t>Age years,</a:t>
                      </a:r>
                      <a:r>
                        <a:rPr lang="en-GB" sz="1600" baseline="0" smtClean="0"/>
                        <a:t> SD</a:t>
                      </a:r>
                      <a:endParaRPr lang="en-GB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68,5 (7,3)</a:t>
                      </a:r>
                      <a:endParaRPr lang="en-GB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051487"/>
                  </a:ext>
                </a:extLst>
              </a:tr>
              <a:tr h="274547">
                <a:tc>
                  <a:txBody>
                    <a:bodyPr/>
                    <a:lstStyle/>
                    <a:p>
                      <a:r>
                        <a:rPr lang="en-GB" sz="1600" smtClean="0"/>
                        <a:t>Sex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79 males/ 53 females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512151"/>
                  </a:ext>
                </a:extLst>
              </a:tr>
              <a:tr h="274547">
                <a:tc>
                  <a:txBody>
                    <a:bodyPr/>
                    <a:lstStyle/>
                    <a:p>
                      <a:r>
                        <a:rPr lang="en-GB" sz="1600" smtClean="0"/>
                        <a:t>Education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50% university or above/ 45</a:t>
                      </a:r>
                      <a:r>
                        <a:rPr lang="en-GB" sz="1600" baseline="0" smtClean="0"/>
                        <a:t> highschool or other/ 5% middle school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279114"/>
                  </a:ext>
                </a:extLst>
              </a:tr>
              <a:tr h="243785">
                <a:tc>
                  <a:txBody>
                    <a:bodyPr/>
                    <a:lstStyle/>
                    <a:p>
                      <a:r>
                        <a:rPr lang="en-GB" sz="1600" smtClean="0"/>
                        <a:t>MMSE, SD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26,23 (3,0)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416496"/>
                  </a:ext>
                </a:extLst>
              </a:tr>
              <a:tr h="289505">
                <a:tc>
                  <a:txBody>
                    <a:bodyPr/>
                    <a:lstStyle/>
                    <a:p>
                      <a:r>
                        <a:rPr lang="en-GB" sz="1600" smtClean="0"/>
                        <a:t>Clinical dementia rating, median</a:t>
                      </a:r>
                      <a:r>
                        <a:rPr lang="en-GB" sz="1600" baseline="0" smtClean="0"/>
                        <a:t> (r</a:t>
                      </a:r>
                      <a:r>
                        <a:rPr lang="en-GB" sz="1600" smtClean="0"/>
                        <a:t>ange)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1,0 (4,5)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15688"/>
                  </a:ext>
                </a:extLst>
              </a:tr>
              <a:tr h="268550">
                <a:tc>
                  <a:txBody>
                    <a:bodyPr/>
                    <a:lstStyle/>
                    <a:p>
                      <a:r>
                        <a:rPr lang="en-GB" sz="1600" smtClean="0"/>
                        <a:t>Spatial</a:t>
                      </a:r>
                      <a:r>
                        <a:rPr lang="en-GB" sz="1600" baseline="0" smtClean="0"/>
                        <a:t> span backwards, scaled score, mean (SD)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10,7(3,1)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898079"/>
                  </a:ext>
                </a:extLst>
              </a:tr>
              <a:tr h="209495">
                <a:tc>
                  <a:txBody>
                    <a:bodyPr/>
                    <a:lstStyle/>
                    <a:p>
                      <a:r>
                        <a:rPr lang="en-GB" sz="1600" smtClean="0"/>
                        <a:t>BMI, mean (SD)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/>
                        <a:t>25,32 (4,0)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638352"/>
                  </a:ext>
                </a:extLst>
              </a:tr>
              <a:tr h="283790">
                <a:tc>
                  <a:txBody>
                    <a:bodyPr/>
                    <a:lstStyle/>
                    <a:p>
                      <a:r>
                        <a:rPr lang="en-GB" sz="1600" smtClean="0"/>
                        <a:t>BP, mean 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143/84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633674"/>
                  </a:ext>
                </a:extLst>
              </a:tr>
              <a:tr h="243785">
                <a:tc>
                  <a:txBody>
                    <a:bodyPr/>
                    <a:lstStyle/>
                    <a:p>
                      <a:r>
                        <a:rPr lang="en-GB" sz="1600" smtClean="0"/>
                        <a:t>History</a:t>
                      </a:r>
                      <a:r>
                        <a:rPr lang="en-GB" sz="1600" baseline="0" smtClean="0"/>
                        <a:t> of: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924174"/>
                  </a:ext>
                </a:extLst>
              </a:tr>
              <a:tr h="318149">
                <a:tc>
                  <a:txBody>
                    <a:bodyPr/>
                    <a:lstStyle/>
                    <a:p>
                      <a:pPr lvl="1"/>
                      <a:r>
                        <a:rPr lang="en-GB" sz="1600" smtClean="0"/>
                        <a:t>Cerebrovascular disease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11%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896873"/>
                  </a:ext>
                </a:extLst>
              </a:tr>
              <a:tr h="285764">
                <a:tc>
                  <a:txBody>
                    <a:bodyPr/>
                    <a:lstStyle/>
                    <a:p>
                      <a:pPr lvl="1"/>
                      <a:r>
                        <a:rPr lang="en-GB" sz="1600" smtClean="0"/>
                        <a:t>Myocardial</a:t>
                      </a:r>
                      <a:r>
                        <a:rPr lang="en-GB" sz="1600" baseline="0" smtClean="0"/>
                        <a:t> infarction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8%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642132"/>
                  </a:ext>
                </a:extLst>
              </a:tr>
              <a:tr h="243854">
                <a:tc>
                  <a:txBody>
                    <a:bodyPr/>
                    <a:lstStyle/>
                    <a:p>
                      <a:pPr lvl="1"/>
                      <a:r>
                        <a:rPr lang="en-GB" sz="1600" smtClean="0"/>
                        <a:t>Hypertention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32%</a:t>
                      </a:r>
                      <a:endParaRPr lang="en-GB" sz="16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186447"/>
                  </a:ext>
                </a:extLst>
              </a:tr>
              <a:tr h="392148">
                <a:tc>
                  <a:txBody>
                    <a:bodyPr/>
                    <a:lstStyle/>
                    <a:p>
                      <a:pPr lvl="1"/>
                      <a:r>
                        <a:rPr lang="en-GB" sz="1600" smtClean="0"/>
                        <a:t>Thyroid disease</a:t>
                      </a:r>
                      <a:endParaRPr lang="en-GB" sz="16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12%</a:t>
                      </a:r>
                      <a:endParaRPr lang="en-GB" sz="16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400958"/>
                  </a:ext>
                </a:extLst>
              </a:tr>
            </a:tbl>
          </a:graphicData>
        </a:graphic>
      </p:graphicFrame>
      <p:pic>
        <p:nvPicPr>
          <p:cNvPr id="9" name="Plassholder for innho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kstSylinder 9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  <p:pic>
        <p:nvPicPr>
          <p:cNvPr id="11" name="Picture 2" descr="f6260db2-2f40-41d0-b173-cf0ae807dac8@si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05" y="4779169"/>
            <a:ext cx="1254549" cy="8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10294069" y="4661568"/>
            <a:ext cx="1360431" cy="1277320"/>
          </a:xfrm>
          <a:prstGeom prst="ellipse">
            <a:avLst/>
          </a:prstGeom>
          <a:noFill/>
          <a:ln w="1333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Rett linje 12"/>
          <p:cNvCxnSpPr>
            <a:stCxn id="12" idx="1"/>
            <a:endCxn id="12" idx="5"/>
          </p:cNvCxnSpPr>
          <p:nvPr/>
        </p:nvCxnSpPr>
        <p:spPr>
          <a:xfrm>
            <a:off x="10493300" y="4848627"/>
            <a:ext cx="961969" cy="903202"/>
          </a:xfrm>
          <a:prstGeom prst="line">
            <a:avLst/>
          </a:prstGeom>
          <a:ln w="11430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tt linje 13"/>
          <p:cNvCxnSpPr>
            <a:stCxn id="12" idx="3"/>
            <a:endCxn id="12" idx="7"/>
          </p:cNvCxnSpPr>
          <p:nvPr/>
        </p:nvCxnSpPr>
        <p:spPr>
          <a:xfrm flipV="1">
            <a:off x="10493300" y="4848627"/>
            <a:ext cx="961969" cy="903202"/>
          </a:xfrm>
          <a:prstGeom prst="line">
            <a:avLst/>
          </a:prstGeom>
          <a:ln w="1111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6260db2-2f40-41d0-b173-cf0ae807dac8@si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05" y="4779169"/>
            <a:ext cx="1254549" cy="8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Clinical dementia rating scale - sum of boxes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8" name="Plassholder for innho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kstSylinder 9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201925"/>
              </p:ext>
            </p:extLst>
          </p:nvPr>
        </p:nvGraphicFramePr>
        <p:xfrm>
          <a:off x="276600" y="1122387"/>
          <a:ext cx="7796482" cy="49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16196"/>
              </p:ext>
            </p:extLst>
          </p:nvPr>
        </p:nvGraphicFramePr>
        <p:xfrm>
          <a:off x="8073082" y="1884973"/>
          <a:ext cx="3699819" cy="2014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243">
                  <a:extLst>
                    <a:ext uri="{9D8B030D-6E8A-4147-A177-3AD203B41FA5}">
                      <a16:colId xmlns:a16="http://schemas.microsoft.com/office/drawing/2014/main" val="1571600728"/>
                    </a:ext>
                  </a:extLst>
                </a:gridCol>
                <a:gridCol w="706684">
                  <a:extLst>
                    <a:ext uri="{9D8B030D-6E8A-4147-A177-3AD203B41FA5}">
                      <a16:colId xmlns:a16="http://schemas.microsoft.com/office/drawing/2014/main" val="3450731331"/>
                    </a:ext>
                  </a:extLst>
                </a:gridCol>
                <a:gridCol w="739964">
                  <a:extLst>
                    <a:ext uri="{9D8B030D-6E8A-4147-A177-3AD203B41FA5}">
                      <a16:colId xmlns:a16="http://schemas.microsoft.com/office/drawing/2014/main" val="1121785320"/>
                    </a:ext>
                  </a:extLst>
                </a:gridCol>
                <a:gridCol w="739964">
                  <a:extLst>
                    <a:ext uri="{9D8B030D-6E8A-4147-A177-3AD203B41FA5}">
                      <a16:colId xmlns:a16="http://schemas.microsoft.com/office/drawing/2014/main" val="25868814"/>
                    </a:ext>
                  </a:extLst>
                </a:gridCol>
                <a:gridCol w="739964">
                  <a:extLst>
                    <a:ext uri="{9D8B030D-6E8A-4147-A177-3AD203B41FA5}">
                      <a16:colId xmlns:a16="http://schemas.microsoft.com/office/drawing/2014/main" val="2636535169"/>
                    </a:ext>
                  </a:extLst>
                </a:gridCol>
              </a:tblGrid>
              <a:tr h="58688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Base-line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3 monhts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6 months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12 months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99831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r>
                        <a:rPr lang="en-GB" sz="1400" smtClean="0"/>
                        <a:t>Mean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1,5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1,5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1,89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1,7</a:t>
                      </a:r>
                      <a:endParaRPr lang="en-GB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4589979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r>
                        <a:rPr lang="en-GB" sz="1400" smtClean="0"/>
                        <a:t>SD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1,2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1,6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1,8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1,9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96837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r>
                        <a:rPr lang="en-GB" sz="1400" smtClean="0"/>
                        <a:t>Median</a:t>
                      </a:r>
                      <a:endParaRPr lang="en-GB" sz="140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1,0</a:t>
                      </a:r>
                      <a:endParaRPr lang="en-GB" sz="140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1,0</a:t>
                      </a:r>
                      <a:endParaRPr lang="en-GB" sz="140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1,0</a:t>
                      </a:r>
                      <a:endParaRPr lang="en-GB" sz="140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1,0</a:t>
                      </a:r>
                      <a:endParaRPr lang="en-GB" sz="1400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937049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r>
                        <a:rPr lang="en-GB" sz="1400" smtClean="0"/>
                        <a:t>Range</a:t>
                      </a:r>
                      <a:endParaRPr lang="en-GB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4,5</a:t>
                      </a:r>
                      <a:endParaRPr lang="en-GB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8</a:t>
                      </a:r>
                      <a:endParaRPr lang="en-GB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9</a:t>
                      </a:r>
                      <a:endParaRPr lang="en-GB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6,5</a:t>
                      </a:r>
                      <a:endParaRPr lang="en-GB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441437"/>
                  </a:ext>
                </a:extLst>
              </a:tr>
            </a:tbl>
          </a:graphicData>
        </a:graphic>
      </p:graphicFrame>
      <p:sp>
        <p:nvSpPr>
          <p:cNvPr id="13" name="Ellipse 12"/>
          <p:cNvSpPr/>
          <p:nvPr/>
        </p:nvSpPr>
        <p:spPr>
          <a:xfrm>
            <a:off x="9922991" y="4384569"/>
            <a:ext cx="2101579" cy="18115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softEdge rad="1016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Ellipse 13"/>
          <p:cNvSpPr/>
          <p:nvPr/>
        </p:nvSpPr>
        <p:spPr>
          <a:xfrm>
            <a:off x="10294069" y="4661568"/>
            <a:ext cx="1360431" cy="1277320"/>
          </a:xfrm>
          <a:prstGeom prst="ellipse">
            <a:avLst/>
          </a:prstGeom>
          <a:noFill/>
          <a:ln w="1333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Rett linje 15"/>
          <p:cNvCxnSpPr>
            <a:stCxn id="14" idx="1"/>
            <a:endCxn id="14" idx="5"/>
          </p:cNvCxnSpPr>
          <p:nvPr/>
        </p:nvCxnSpPr>
        <p:spPr>
          <a:xfrm>
            <a:off x="10493300" y="4848627"/>
            <a:ext cx="961969" cy="903202"/>
          </a:xfrm>
          <a:prstGeom prst="line">
            <a:avLst/>
          </a:prstGeom>
          <a:ln w="11430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stCxn id="14" idx="3"/>
            <a:endCxn id="14" idx="7"/>
          </p:cNvCxnSpPr>
          <p:nvPr/>
        </p:nvCxnSpPr>
        <p:spPr>
          <a:xfrm flipV="1">
            <a:off x="10493300" y="4848627"/>
            <a:ext cx="961969" cy="903202"/>
          </a:xfrm>
          <a:prstGeom prst="line">
            <a:avLst/>
          </a:prstGeom>
          <a:ln w="1111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EQ5D-5L VAS – patient and relatives scores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17</a:t>
            </a:fld>
            <a:endParaRPr lang="nb-NO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466833"/>
              </p:ext>
            </p:extLst>
          </p:nvPr>
        </p:nvGraphicFramePr>
        <p:xfrm>
          <a:off x="360948" y="1698337"/>
          <a:ext cx="9452355" cy="424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 7"/>
          <p:cNvSpPr/>
          <p:nvPr/>
        </p:nvSpPr>
        <p:spPr>
          <a:xfrm rot="16200000">
            <a:off x="9494682" y="3565903"/>
            <a:ext cx="4829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</a:rPr>
              <a:t>Garratt, Andrew Malcolm, et al. "Norwegian population norms for the EQ-5D-5L: results from a general population survey." </a:t>
            </a:r>
            <a:r>
              <a:rPr lang="en-US" sz="1000" i="1">
                <a:solidFill>
                  <a:srgbClr val="222222"/>
                </a:solidFill>
                <a:latin typeface="Arial" panose="020B0604020202020204" pitchFamily="34" charset="0"/>
              </a:rPr>
              <a:t>Quality of Life Research</a:t>
            </a: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</a:rPr>
              <a:t> (2021): 1-10.</a:t>
            </a:r>
            <a:endParaRPr lang="en-GB" sz="1000"/>
          </a:p>
        </p:txBody>
      </p:sp>
      <p:pic>
        <p:nvPicPr>
          <p:cNvPr id="9" name="Plassholder for innho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kstSylinder 9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  <p:pic>
        <p:nvPicPr>
          <p:cNvPr id="11" name="Picture 2" descr="f6260db2-2f40-41d0-b173-cf0ae807dac8@si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505" y="4779169"/>
            <a:ext cx="1254549" cy="8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10294069" y="4661568"/>
            <a:ext cx="1360431" cy="1277320"/>
          </a:xfrm>
          <a:prstGeom prst="ellipse">
            <a:avLst/>
          </a:prstGeom>
          <a:noFill/>
          <a:ln w="1333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Rett linje 12"/>
          <p:cNvCxnSpPr>
            <a:stCxn id="12" idx="1"/>
            <a:endCxn id="12" idx="5"/>
          </p:cNvCxnSpPr>
          <p:nvPr/>
        </p:nvCxnSpPr>
        <p:spPr>
          <a:xfrm>
            <a:off x="10493300" y="4848627"/>
            <a:ext cx="961969" cy="903202"/>
          </a:xfrm>
          <a:prstGeom prst="line">
            <a:avLst/>
          </a:prstGeom>
          <a:ln w="11430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tt linje 13"/>
          <p:cNvCxnSpPr>
            <a:stCxn id="12" idx="3"/>
            <a:endCxn id="12" idx="7"/>
          </p:cNvCxnSpPr>
          <p:nvPr/>
        </p:nvCxnSpPr>
        <p:spPr>
          <a:xfrm flipV="1">
            <a:off x="10493300" y="4848627"/>
            <a:ext cx="961969" cy="903202"/>
          </a:xfrm>
          <a:prstGeom prst="line">
            <a:avLst/>
          </a:prstGeom>
          <a:ln w="111125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18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18" y="2476500"/>
            <a:ext cx="2857500" cy="1600200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</p:spPr>
        <p:txBody>
          <a:bodyPr>
            <a:normAutofit fontScale="90000"/>
          </a:bodyPr>
          <a:lstStyle/>
          <a:p>
            <a:r>
              <a:rPr lang="en-GB" smtClean="0"/>
              <a:t>Thank you!</a:t>
            </a:r>
            <a:endParaRPr lang="en-GB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531" y="811212"/>
            <a:ext cx="8062869" cy="433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50" y="1814510"/>
            <a:ext cx="2857500" cy="8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Disclosure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I have no conflict of interest to declare</a:t>
            </a:r>
          </a:p>
          <a:p>
            <a:pPr marL="0" indent="0">
              <a:buNone/>
            </a:pPr>
            <a:r>
              <a:rPr lang="en-GB" smtClean="0"/>
              <a:t>  </a:t>
            </a:r>
            <a:endParaRPr lang="en-GB"/>
          </a:p>
        </p:txBody>
      </p:sp>
      <p:pic>
        <p:nvPicPr>
          <p:cNvPr id="7" name="Plassholder for innho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kstSylinder 7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Norway</a:t>
            </a:r>
            <a:endParaRPr lang="en-GB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225400" y="1093182"/>
            <a:ext cx="5707283" cy="4534247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GB" sz="2400" smtClean="0"/>
              <a:t>Population 5.4 million individuals</a:t>
            </a:r>
          </a:p>
          <a:p>
            <a:endParaRPr lang="en-GB" sz="2400" smtClean="0"/>
          </a:p>
          <a:p>
            <a:r>
              <a:rPr lang="en-GB" sz="2400" smtClean="0"/>
              <a:t>Ethnicity:</a:t>
            </a:r>
          </a:p>
          <a:p>
            <a:pPr lvl="1"/>
            <a:r>
              <a:rPr lang="en-US" sz="2000"/>
              <a:t>Norwegian 81.5% (includes about 60,000 Sami</a:t>
            </a:r>
            <a:r>
              <a:rPr lang="en-US" sz="2000" smtClean="0"/>
              <a:t>) </a:t>
            </a:r>
          </a:p>
          <a:p>
            <a:pPr lvl="1"/>
            <a:r>
              <a:rPr lang="en-US" sz="2000" smtClean="0"/>
              <a:t>European </a:t>
            </a:r>
            <a:r>
              <a:rPr lang="en-US" sz="2000"/>
              <a:t>8.9</a:t>
            </a:r>
            <a:r>
              <a:rPr lang="en-US" sz="2000" smtClean="0"/>
              <a:t>% </a:t>
            </a:r>
          </a:p>
          <a:p>
            <a:pPr lvl="1"/>
            <a:r>
              <a:rPr lang="en-US" sz="2000"/>
              <a:t>O</a:t>
            </a:r>
            <a:r>
              <a:rPr lang="en-US" sz="2000" smtClean="0"/>
              <a:t>ther </a:t>
            </a:r>
            <a:r>
              <a:rPr lang="en-US" sz="2000"/>
              <a:t>9.6</a:t>
            </a:r>
            <a:r>
              <a:rPr lang="en-US" sz="2000" smtClean="0"/>
              <a:t>%</a:t>
            </a:r>
          </a:p>
          <a:p>
            <a:pPr marL="457200" lvl="1" indent="0">
              <a:buNone/>
            </a:pPr>
            <a:endParaRPr lang="en-GB" sz="2000"/>
          </a:p>
          <a:p>
            <a:r>
              <a:rPr lang="en-GB" sz="2400" smtClean="0"/>
              <a:t>Estimated MCI incidence in 70+ is 35.5%</a:t>
            </a:r>
          </a:p>
          <a:p>
            <a:endParaRPr lang="en-GB" sz="2400"/>
          </a:p>
          <a:p>
            <a:r>
              <a:rPr lang="en-GB" sz="2400"/>
              <a:t>Socioeconomic status is </a:t>
            </a:r>
            <a:r>
              <a:rPr lang="en-GB" sz="2400" smtClean="0"/>
              <a:t>generally high</a:t>
            </a:r>
            <a:endParaRPr lang="en-GB" sz="2400"/>
          </a:p>
          <a:p>
            <a:endParaRPr lang="en-GB" sz="2400" smtClean="0"/>
          </a:p>
          <a:p>
            <a:r>
              <a:rPr lang="en-GB" sz="2400" smtClean="0"/>
              <a:t>“Unlimited” healthcare is free for all</a:t>
            </a:r>
            <a:endParaRPr lang="en-GB" sz="240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11672888" y="6356350"/>
            <a:ext cx="519112" cy="365125"/>
          </a:xfrm>
        </p:spPr>
        <p:txBody>
          <a:bodyPr/>
          <a:lstStyle/>
          <a:p>
            <a:fld id="{E6FD3E3F-496D-4F46-BC80-3B1D5E94E02A}" type="slidenum">
              <a:rPr lang="nb-NO" smtClean="0"/>
              <a:t>3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21" y="458561"/>
            <a:ext cx="4352731" cy="5168868"/>
          </a:xfrm>
          <a:prstGeom prst="rect">
            <a:avLst/>
          </a:prstGeom>
        </p:spPr>
      </p:pic>
      <p:pic>
        <p:nvPicPr>
          <p:cNvPr id="10" name="Picture 8" descr="Stillinger hos N.K.S. Kløveråsen 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77" y="1820691"/>
            <a:ext cx="1152951" cy="6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Psykologspesialist / psykolog | Tidsskrift for Norsk psykologfor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0" y="2836719"/>
            <a:ext cx="1658781" cy="8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Psykiater / overlege - NKS Olaviken | legejobber.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79" y="4319483"/>
            <a:ext cx="1682167" cy="3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Smertesamling i desember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844" y="4411966"/>
            <a:ext cx="1603021" cy="4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Jobb i Arendal: Ledig stilling: Rørlegger - Teknisk avdeling - Teknisk  drift | Sørlandet sykehus HF | kode: 11372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3" y="5548079"/>
            <a:ext cx="2479472" cy="4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 rot="16200000">
            <a:off x="8728776" y="2904495"/>
            <a:ext cx="6341095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200" smtClean="0"/>
              <a:t>Image: Løhaugen</a:t>
            </a:r>
            <a:r>
              <a:rPr lang="en-US" sz="1200"/>
              <a:t>, Gro CC, et al.  </a:t>
            </a:r>
            <a:r>
              <a:rPr lang="en-US" sz="1200" i="1"/>
              <a:t>Substance Abuse: Research and Treatment</a:t>
            </a:r>
            <a:r>
              <a:rPr lang="en-US" sz="1200"/>
              <a:t> 9 (2015): SART-S23542.</a:t>
            </a:r>
            <a:endParaRPr lang="en-GB" sz="1200" dirty="0"/>
          </a:p>
        </p:txBody>
      </p:sp>
      <p:sp>
        <p:nvSpPr>
          <p:cNvPr id="2" name="Ellipse 1"/>
          <p:cNvSpPr/>
          <p:nvPr/>
        </p:nvSpPr>
        <p:spPr>
          <a:xfrm>
            <a:off x="7925904" y="5361988"/>
            <a:ext cx="218485" cy="2300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14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9723120" y="23913"/>
            <a:ext cx="2468880" cy="204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The brain is responsive to repeated stimuli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lassholder for innho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kstSylinder 11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r="6408"/>
          <a:stretch/>
        </p:blipFill>
        <p:spPr>
          <a:xfrm>
            <a:off x="3718446" y="1830597"/>
            <a:ext cx="3412978" cy="438912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23" y="4320444"/>
            <a:ext cx="3041042" cy="179387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8160"/>
          <a:stretch/>
        </p:blipFill>
        <p:spPr>
          <a:xfrm>
            <a:off x="7260523" y="3158043"/>
            <a:ext cx="1478875" cy="166822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46" y="3522326"/>
            <a:ext cx="2091428" cy="2576110"/>
          </a:xfrm>
          <a:prstGeom prst="rect">
            <a:avLst/>
          </a:prstGeom>
        </p:spPr>
      </p:pic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5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Cognitive reserve framework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smtClean="0"/>
          </a:p>
          <a:p>
            <a:pPr marL="0" indent="0">
              <a:buNone/>
            </a:pPr>
            <a:r>
              <a:rPr lang="en-US" i="1" smtClean="0"/>
              <a:t>Cognitive reserve: </a:t>
            </a:r>
          </a:p>
          <a:p>
            <a:pPr marL="0" indent="0">
              <a:buNone/>
            </a:pPr>
            <a:r>
              <a:rPr lang="en-US" i="1" smtClean="0"/>
              <a:t>“</a:t>
            </a:r>
            <a:r>
              <a:rPr lang="en-US" i="1"/>
              <a:t>adaptability that helps to explain differential susceptibility of cognitive abilities or day-to-day function to brain aging, pathology, or insult</a:t>
            </a:r>
            <a:r>
              <a:rPr lang="en-US" i="1" smtClean="0"/>
              <a:t>.”</a:t>
            </a:r>
          </a:p>
          <a:p>
            <a:pPr marL="0" indent="0" algn="r">
              <a:buNone/>
            </a:pPr>
            <a:r>
              <a:rPr lang="en-US" sz="1600"/>
              <a:t>Stern, Yaakov, et al. "Whitepaper: Defining and investigating cognitive reserve, brain reserve, and brain maintenance." </a:t>
            </a:r>
            <a:r>
              <a:rPr lang="en-US" sz="1600" i="1"/>
              <a:t>Alzheimer's &amp; Dementia</a:t>
            </a:r>
            <a:r>
              <a:rPr lang="en-US" sz="1600"/>
              <a:t> 16.9 (2020): 1305-1311.</a:t>
            </a:r>
            <a:endParaRPr lang="en-US" sz="1600" i="1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</p:txBody>
      </p:sp>
      <p:pic>
        <p:nvPicPr>
          <p:cNvPr id="8" name="Plassholder for innho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Sylinder 8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Cognitive reserve framework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smtClean="0"/>
          </a:p>
          <a:p>
            <a:pPr marL="0" indent="0">
              <a:buNone/>
            </a:pPr>
            <a:r>
              <a:rPr lang="en-US" i="1" smtClean="0"/>
              <a:t>Cognitive reserve: </a:t>
            </a:r>
          </a:p>
          <a:p>
            <a:pPr marL="0" indent="0">
              <a:buNone/>
            </a:pPr>
            <a:r>
              <a:rPr lang="en-US" i="1" smtClean="0"/>
              <a:t>“</a:t>
            </a:r>
            <a:r>
              <a:rPr lang="en-US" i="1"/>
              <a:t>adaptability that helps to explain differential susceptibility of cognitive abilities or day-to-day function to brain aging, pathology, or insult</a:t>
            </a:r>
            <a:r>
              <a:rPr lang="en-US" i="1" smtClean="0"/>
              <a:t>.”</a:t>
            </a:r>
          </a:p>
          <a:p>
            <a:pPr marL="0" indent="0" algn="r">
              <a:buNone/>
            </a:pPr>
            <a:r>
              <a:rPr lang="en-US" sz="1600"/>
              <a:t>Stern, Yaakov, et al. "Whitepaper: Defining and investigating cognitive reserve, brain reserve, and brain maintenance." </a:t>
            </a:r>
            <a:r>
              <a:rPr lang="en-US" sz="1600" i="1"/>
              <a:t>Alzheimer's &amp; Dementia</a:t>
            </a:r>
            <a:r>
              <a:rPr lang="en-US" sz="1600"/>
              <a:t> 16.9 (2020): 1305-1311.</a:t>
            </a:r>
            <a:endParaRPr lang="en-US" sz="1600" i="1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Is it possible to </a:t>
            </a:r>
            <a:r>
              <a:rPr lang="en-US" b="1" smtClean="0"/>
              <a:t>alter an individuals </a:t>
            </a:r>
            <a:r>
              <a:rPr lang="en-US" b="1"/>
              <a:t>cognitive reserve by </a:t>
            </a:r>
            <a:r>
              <a:rPr lang="en-US" b="1" smtClean="0"/>
              <a:t>structured cognitive </a:t>
            </a:r>
            <a:r>
              <a:rPr lang="en-US" b="1"/>
              <a:t>training in individuals with MCI?</a:t>
            </a:r>
            <a:endParaRPr lang="en-GB" b="1"/>
          </a:p>
          <a:p>
            <a:pPr marL="0" indent="0">
              <a:buNone/>
            </a:pPr>
            <a:endParaRPr lang="en-US" smtClean="0"/>
          </a:p>
        </p:txBody>
      </p:sp>
      <p:pic>
        <p:nvPicPr>
          <p:cNvPr id="8" name="Plassholder for innho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Sylinder 8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588998" y="637821"/>
            <a:ext cx="4135460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2800" b="1" smtClean="0"/>
              <a:t>Memory Aid study</a:t>
            </a:r>
            <a:endParaRPr lang="en-GB" b="1" smtClean="0"/>
          </a:p>
          <a:p>
            <a:endParaRPr lang="en-GB" smtClean="0"/>
          </a:p>
          <a:p>
            <a:r>
              <a:rPr lang="en-GB" smtClean="0"/>
              <a:t>61 </a:t>
            </a:r>
            <a:r>
              <a:rPr lang="en-GB"/>
              <a:t>individuals with MCI</a:t>
            </a:r>
          </a:p>
          <a:p>
            <a:r>
              <a:rPr lang="en-GB" smtClean="0"/>
              <a:t>Recruitment </a:t>
            </a:r>
            <a:r>
              <a:rPr lang="en-GB"/>
              <a:t>2013-2016</a:t>
            </a:r>
          </a:p>
          <a:p>
            <a:endParaRPr lang="en-GB" b="1" smtClean="0"/>
          </a:p>
          <a:p>
            <a:r>
              <a:rPr lang="en-GB"/>
              <a:t>Double blinded </a:t>
            </a:r>
            <a:r>
              <a:rPr lang="en-GB" smtClean="0"/>
              <a:t>multicentre RCT</a:t>
            </a:r>
            <a:endParaRPr lang="en-GB"/>
          </a:p>
          <a:p>
            <a:r>
              <a:rPr lang="en-GB" smtClean="0"/>
              <a:t>Two arms: adaptive or non-adaptive computerized working memory training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351458" y="637821"/>
            <a:ext cx="4290327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2800" b="1" smtClean="0"/>
              <a:t>REACT MCI study</a:t>
            </a:r>
          </a:p>
          <a:p>
            <a:endParaRPr lang="en-GB" b="1"/>
          </a:p>
          <a:p>
            <a:r>
              <a:rPr lang="en-GB" smtClean="0"/>
              <a:t>Currently 145 individuals with MCI and their relatives</a:t>
            </a:r>
          </a:p>
          <a:p>
            <a:r>
              <a:rPr lang="en-GB"/>
              <a:t>Recruitment </a:t>
            </a:r>
            <a:r>
              <a:rPr lang="en-GB" smtClean="0"/>
              <a:t>2021-&gt;</a:t>
            </a:r>
            <a:endParaRPr lang="en-GB"/>
          </a:p>
          <a:p>
            <a:endParaRPr lang="en-GB" smtClean="0"/>
          </a:p>
          <a:p>
            <a:r>
              <a:rPr lang="en-GB"/>
              <a:t>Double blinded multicentre RCT</a:t>
            </a:r>
          </a:p>
          <a:p>
            <a:r>
              <a:rPr lang="en-GB" smtClean="0"/>
              <a:t>Three arms: computerized working memory training vs active control</a:t>
            </a:r>
          </a:p>
          <a:p>
            <a:endParaRPr lang="en-GB" dirty="0"/>
          </a:p>
        </p:txBody>
      </p:sp>
      <p:pic>
        <p:nvPicPr>
          <p:cNvPr id="2" name="Picture 2" descr="215b8288-c422-43ae-869d-1c92127218ca@si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6431" y="3633959"/>
            <a:ext cx="2126825" cy="234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86b26009-f078-4aad-82c1-c9517fd180d8@si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96" y="3587792"/>
            <a:ext cx="3365366" cy="2207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lassholder for innhold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kstSylinder 11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 rot="16200000">
            <a:off x="10923329" y="4844534"/>
            <a:ext cx="20587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smtClean="0"/>
              <a:t>Images: </a:t>
            </a:r>
            <a:r>
              <a:rPr lang="en-GB" sz="1400" smtClean="0"/>
              <a:t>Midjourney</a:t>
            </a:r>
            <a:r>
              <a:rPr lang="en-GB" smtClean="0"/>
              <a:t> AI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6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Memory Aid</a:t>
            </a:r>
            <a:br>
              <a:rPr lang="en-GB" smtClean="0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8" y="876587"/>
            <a:ext cx="11753724" cy="4718820"/>
          </a:xfrm>
          <a:prstGeom prst="rect">
            <a:avLst/>
          </a:prstGeom>
        </p:spPr>
      </p:pic>
      <p:sp>
        <p:nvSpPr>
          <p:cNvPr id="6" name="Avrundet rektangel 5"/>
          <p:cNvSpPr/>
          <p:nvPr/>
        </p:nvSpPr>
        <p:spPr>
          <a:xfrm>
            <a:off x="161676" y="3366212"/>
            <a:ext cx="11548242" cy="485193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2633" y="5953162"/>
            <a:ext cx="120684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/>
              <a:t>Hernes, Susanne S., et al. "Working memory training in amnestic and non-amnestic patients with mild cognitive impairment: preliminary findings from genotype variants on training effects." </a:t>
            </a:r>
            <a:r>
              <a:rPr lang="en-US" sz="1200" i="1"/>
              <a:t>Frontiers in Aging Neuroscience</a:t>
            </a:r>
            <a:r>
              <a:rPr lang="en-US" sz="1200"/>
              <a:t> 13 (2021): 624253.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571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Is it possible to identify future high responders?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 smtClean="0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r>
              <a:rPr lang="en-GB" smtClean="0"/>
              <a:t>Dopamin transporter genes?</a:t>
            </a:r>
          </a:p>
          <a:p>
            <a:r>
              <a:rPr lang="en-GB" smtClean="0"/>
              <a:t>LMX1a?</a:t>
            </a:r>
          </a:p>
          <a:p>
            <a:r>
              <a:rPr lang="en-GB" smtClean="0"/>
              <a:t>ApoE</a:t>
            </a:r>
          </a:p>
          <a:p>
            <a:r>
              <a:rPr lang="en-GB" smtClean="0"/>
              <a:t>Glymphatic system function?</a:t>
            </a:r>
            <a:endParaRPr lang="en-GB"/>
          </a:p>
        </p:txBody>
      </p:sp>
      <p:pic>
        <p:nvPicPr>
          <p:cNvPr id="2051" name="Picture 3" descr="bf2629da-c600-471a-8267-67b6a36a9542@si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69" y="1317195"/>
            <a:ext cx="5000626" cy="492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 rot="16200000">
            <a:off x="10923329" y="4844534"/>
            <a:ext cx="20587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 smtClean="0"/>
              <a:t>Images: </a:t>
            </a:r>
            <a:r>
              <a:rPr lang="en-GB" sz="1400" smtClean="0"/>
              <a:t>Midjourney</a:t>
            </a:r>
            <a:r>
              <a:rPr lang="en-GB" smtClean="0"/>
              <a:t> AI</a:t>
            </a:r>
            <a:endParaRPr lang="en-GB" dirty="0"/>
          </a:p>
        </p:txBody>
      </p:sp>
      <p:pic>
        <p:nvPicPr>
          <p:cNvPr id="10" name="Plassholder for innho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98" y="187323"/>
            <a:ext cx="1138771" cy="855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kstSylinder 10"/>
          <p:cNvSpPr txBox="1"/>
          <p:nvPr/>
        </p:nvSpPr>
        <p:spPr>
          <a:xfrm>
            <a:off x="10770498" y="1122387"/>
            <a:ext cx="1421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389AA3"/>
                </a:solidFill>
              </a:rPr>
              <a:t>www.reactmci.no</a:t>
            </a:r>
            <a:endParaRPr lang="en-GB" sz="1200">
              <a:solidFill>
                <a:srgbClr val="389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HF logo lysblå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E881CAB4-F569-4092-B886-DD4704D8A17D}" vid="{695009D6-D764-4A67-A3E0-28FE85E489A3}"/>
    </a:ext>
  </a:extLst>
</a:theme>
</file>

<file path=ppt/theme/theme2.xml><?xml version="1.0" encoding="utf-8"?>
<a:theme xmlns:a="http://schemas.openxmlformats.org/drawingml/2006/main" name="SSHF Turkis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E881CAB4-F569-4092-B886-DD4704D8A17D}" vid="{43EF7AB5-090F-4FBE-9CC2-07B1031DC796}"/>
    </a:ext>
  </a:extLst>
</a:theme>
</file>

<file path=ppt/theme/theme3.xml><?xml version="1.0" encoding="utf-8"?>
<a:theme xmlns:a="http://schemas.openxmlformats.org/drawingml/2006/main" name="SSHF lilla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E881CAB4-F569-4092-B886-DD4704D8A17D}" vid="{68F1BD4B-B0D0-4517-8F38-F27E5167B3A2}"/>
    </a:ext>
  </a:extLst>
</a:theme>
</file>

<file path=ppt/theme/theme4.xml><?xml version="1.0" encoding="utf-8"?>
<a:theme xmlns:a="http://schemas.openxmlformats.org/drawingml/2006/main" name="SSHF logo mørkeblå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E881CAB4-F569-4092-B886-DD4704D8A17D}" vid="{95CC91B2-742D-4C77-B620-35E68FA61EC3}"/>
    </a:ext>
  </a:extLst>
</a:theme>
</file>

<file path=ppt/theme/theme5.xml><?xml version="1.0" encoding="utf-8"?>
<a:theme xmlns:a="http://schemas.openxmlformats.org/drawingml/2006/main" name="1_SSHF hvit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E881CAB4-F569-4092-B886-DD4704D8A17D}" vid="{A97343DA-F1EA-455D-87EE-CA383EA59F5C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SSHF engelsk  bredskjerm 16,9</Template>
  <TotalTime>3539</TotalTime>
  <Words>919</Words>
  <Application>Microsoft Office PowerPoint</Application>
  <PresentationFormat>Widescreen</PresentationFormat>
  <Paragraphs>219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SSHF logo lysblå</vt:lpstr>
      <vt:lpstr>SSHF Turkis</vt:lpstr>
      <vt:lpstr>SSHF lilla</vt:lpstr>
      <vt:lpstr>SSHF logo mørkeblå</vt:lpstr>
      <vt:lpstr>1_SSHF hvit</vt:lpstr>
      <vt:lpstr>Preliminary results from  the REACT MCI trial</vt:lpstr>
      <vt:lpstr>Disclosure</vt:lpstr>
      <vt:lpstr>Norway</vt:lpstr>
      <vt:lpstr>The brain is responsive to repeated stimuli</vt:lpstr>
      <vt:lpstr>Cognitive reserve framework</vt:lpstr>
      <vt:lpstr>Cognitive reserve framework</vt:lpstr>
      <vt:lpstr>PowerPoint Presentation</vt:lpstr>
      <vt:lpstr>Memory Aid  </vt:lpstr>
      <vt:lpstr>Is it possible to identify future high responders?</vt:lpstr>
      <vt:lpstr>PowerPoint Presentation</vt:lpstr>
      <vt:lpstr>PowerPoint Presentation</vt:lpstr>
      <vt:lpstr>PowerPoint Presentation</vt:lpstr>
      <vt:lpstr>REACT MCI – a double blind randomized trial</vt:lpstr>
      <vt:lpstr>React MCI Workpacks</vt:lpstr>
      <vt:lpstr>Baseline status participants 01.09.24  </vt:lpstr>
      <vt:lpstr>Clinical dementia rating scale - sum of boxes</vt:lpstr>
      <vt:lpstr>EQ5D-5L VAS – patient and relatives scores</vt:lpstr>
      <vt:lpstr>Thank you!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findings from  the REACT MCI trial</dc:title>
  <dc:creator>Susanne Sørensen Hernes</dc:creator>
  <cp:lastModifiedBy>Eagan, Danielle - SJHMC</cp:lastModifiedBy>
  <cp:revision>193</cp:revision>
  <dcterms:created xsi:type="dcterms:W3CDTF">2024-01-04T05:05:15Z</dcterms:created>
  <dcterms:modified xsi:type="dcterms:W3CDTF">2024-01-23T18:59:02Z</dcterms:modified>
</cp:coreProperties>
</file>