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466" r:id="rId3"/>
    <p:sldId id="328" r:id="rId4"/>
    <p:sldId id="322" r:id="rId5"/>
    <p:sldId id="473" r:id="rId6"/>
    <p:sldId id="474" r:id="rId7"/>
    <p:sldId id="325" r:id="rId8"/>
    <p:sldId id="323" r:id="rId9"/>
    <p:sldId id="407" r:id="rId10"/>
    <p:sldId id="620" r:id="rId11"/>
    <p:sldId id="435" r:id="rId12"/>
    <p:sldId id="437" r:id="rId13"/>
    <p:sldId id="436" r:id="rId14"/>
    <p:sldId id="438" r:id="rId15"/>
    <p:sldId id="293" r:id="rId16"/>
    <p:sldId id="320" r:id="rId17"/>
    <p:sldId id="260" r:id="rId18"/>
    <p:sldId id="465" r:id="rId19"/>
    <p:sldId id="440" r:id="rId20"/>
    <p:sldId id="416" r:id="rId21"/>
    <p:sldId id="441" r:id="rId22"/>
    <p:sldId id="442" r:id="rId23"/>
    <p:sldId id="443" r:id="rId24"/>
    <p:sldId id="420" r:id="rId25"/>
    <p:sldId id="421" r:id="rId26"/>
    <p:sldId id="422" r:id="rId27"/>
    <p:sldId id="445" r:id="rId28"/>
    <p:sldId id="446" r:id="rId29"/>
    <p:sldId id="448" r:id="rId30"/>
    <p:sldId id="450" r:id="rId31"/>
    <p:sldId id="451" r:id="rId32"/>
    <p:sldId id="452" r:id="rId33"/>
    <p:sldId id="454" r:id="rId34"/>
    <p:sldId id="998" r:id="rId35"/>
    <p:sldId id="411" r:id="rId36"/>
    <p:sldId id="412" r:id="rId37"/>
    <p:sldId id="413" r:id="rId38"/>
    <p:sldId id="1001" r:id="rId39"/>
    <p:sldId id="427" r:id="rId40"/>
    <p:sldId id="593" r:id="rId41"/>
    <p:sldId id="640" r:id="rId42"/>
    <p:sldId id="978" r:id="rId43"/>
    <p:sldId id="578" r:id="rId44"/>
    <p:sldId id="994" r:id="rId45"/>
    <p:sldId id="595" r:id="rId46"/>
    <p:sldId id="995" r:id="rId47"/>
    <p:sldId id="573" r:id="rId48"/>
    <p:sldId id="612" r:id="rId49"/>
    <p:sldId id="571" r:id="rId50"/>
    <p:sldId id="1002" r:id="rId51"/>
    <p:sldId id="632" r:id="rId52"/>
    <p:sldId id="1003" r:id="rId53"/>
    <p:sldId id="582" r:id="rId54"/>
    <p:sldId id="457" r:id="rId55"/>
    <p:sldId id="601" r:id="rId56"/>
    <p:sldId id="602" r:id="rId57"/>
    <p:sldId id="477" r:id="rId58"/>
    <p:sldId id="633" r:id="rId59"/>
    <p:sldId id="617" r:id="rId60"/>
    <p:sldId id="624" r:id="rId61"/>
    <p:sldId id="606" r:id="rId62"/>
    <p:sldId id="631" r:id="rId63"/>
    <p:sldId id="478" r:id="rId64"/>
    <p:sldId id="630" r:id="rId65"/>
    <p:sldId id="607" r:id="rId66"/>
    <p:sldId id="613" r:id="rId67"/>
    <p:sldId id="629" r:id="rId68"/>
    <p:sldId id="410" r:id="rId69"/>
    <p:sldId id="352" r:id="rId70"/>
    <p:sldId id="257" r:id="rId71"/>
    <p:sldId id="1000" r:id="rId72"/>
    <p:sldId id="545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ley, Christopher" initials="FC" lastIdx="1" clrIdx="0">
    <p:extLst>
      <p:ext uri="{19B8F6BF-5375-455C-9EA6-DF929625EA0E}">
        <p15:presenceInfo xmlns:p15="http://schemas.microsoft.com/office/powerpoint/2012/main" userId="S::christopher.filley@cuanschutz.edu::3fcd8193-3831-4790-86f1-bbfa82a1f6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9" autoAdjust="0"/>
    <p:restoredTop sz="86399" autoAdjust="0"/>
  </p:normalViewPr>
  <p:slideViewPr>
    <p:cSldViewPr>
      <p:cViewPr varScale="1">
        <p:scale>
          <a:sx n="114" d="100"/>
          <a:sy n="114" d="100"/>
        </p:scale>
        <p:origin x="11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26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ley, Christopher" userId="3fcd8193-3831-4790-86f1-bbfa82a1f6e2" providerId="ADAL" clId="{3DF80669-7B47-4A34-ADAC-075DED8CCC78}"/>
    <pc:docChg chg="custSel modSld">
      <pc:chgData name="Filley, Christopher" userId="3fcd8193-3831-4790-86f1-bbfa82a1f6e2" providerId="ADAL" clId="{3DF80669-7B47-4A34-ADAC-075DED8CCC78}" dt="2022-05-23T21:17:37.731" v="274" actId="20577"/>
      <pc:docMkLst>
        <pc:docMk/>
      </pc:docMkLst>
      <pc:sldChg chg="modSp mod">
        <pc:chgData name="Filley, Christopher" userId="3fcd8193-3831-4790-86f1-bbfa82a1f6e2" providerId="ADAL" clId="{3DF80669-7B47-4A34-ADAC-075DED8CCC78}" dt="2022-05-23T21:17:37.731" v="274" actId="20577"/>
        <pc:sldMkLst>
          <pc:docMk/>
          <pc:sldMk cId="2238740938" sldId="622"/>
        </pc:sldMkLst>
        <pc:spChg chg="mod">
          <ac:chgData name="Filley, Christopher" userId="3fcd8193-3831-4790-86f1-bbfa82a1f6e2" providerId="ADAL" clId="{3DF80669-7B47-4A34-ADAC-075DED8CCC78}" dt="2022-05-23T21:17:37.731" v="274" actId="20577"/>
          <ac:spMkLst>
            <pc:docMk/>
            <pc:sldMk cId="2238740938" sldId="622"/>
            <ac:spMk id="3" creationId="{893C1286-A961-4B41-8271-A9B92BFA4E1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White Matter Dementia PubMed Citations</a:t>
            </a:r>
          </a:p>
          <a:p>
            <a:pPr>
              <a:defRPr/>
            </a:pPr>
            <a:r>
              <a:rPr lang="en-US" sz="2400" dirty="0"/>
              <a:t>Before and After 1988: 209 vs. 8756 (12/27/23)</a:t>
            </a:r>
          </a:p>
        </c:rich>
      </c:tx>
      <c:layout>
        <c:manualLayout>
          <c:xMode val="edge"/>
          <c:yMode val="edge"/>
          <c:x val="0.13829670329670332"/>
          <c:y val="2.79893631717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086361503988382"/>
          <c:y val="0.24186507936507937"/>
          <c:w val="0.49724511836415747"/>
          <c:h val="0.65417354080739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Sheet1!$A$2:$A$5</c:f>
              <c:strCache>
                <c:ptCount val="2"/>
                <c:pt idx="0">
                  <c:v>1956-1987</c:v>
                </c:pt>
                <c:pt idx="1">
                  <c:v>1988-2023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209</c:v>
                </c:pt>
                <c:pt idx="1">
                  <c:v>8756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4F4-4055-B2F5-1E351A32B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49936191"/>
        <c:axId val="1853819039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1956-1987</c:v>
                      </c:pt>
                      <c:pt idx="1">
                        <c:v>1988-2023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4F4-4055-B2F5-1E351A32B1A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1956-1987</c:v>
                      </c:pt>
                      <c:pt idx="1">
                        <c:v>1988-2023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4F4-4055-B2F5-1E351A32B1A2}"/>
                  </c:ext>
                </c:extLst>
              </c15:ser>
            </c15:filteredBarSeries>
          </c:ext>
        </c:extLst>
      </c:barChart>
      <c:catAx>
        <c:axId val="184993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819039"/>
        <c:crosses val="autoZero"/>
        <c:auto val="1"/>
        <c:lblAlgn val="ctr"/>
        <c:lblOffset val="100"/>
        <c:noMultiLvlLbl val="0"/>
      </c:catAx>
      <c:valAx>
        <c:axId val="1853819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9936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0A4A7-DF4D-46D1-B8AC-A12736219698}" type="doc">
      <dgm:prSet loTypeId="urn:microsoft.com/office/officeart/2005/8/layout/cycle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A0731E0-9E4F-409E-9876-68E5C1D33082}">
      <dgm:prSet phldrT="[Text]" custT="1"/>
      <dgm:spPr/>
      <dgm:t>
        <a:bodyPr/>
        <a:lstStyle/>
        <a:p>
          <a:r>
            <a:rPr lang="en-US" sz="2800" dirty="0"/>
            <a:t>The cortex is the only region that matters for cognition </a:t>
          </a:r>
        </a:p>
      </dgm:t>
    </dgm:pt>
    <dgm:pt modelId="{5804F1C5-554E-4678-9E96-992E43410E53}" type="parTrans" cxnId="{AB0AC6D2-90B8-45D5-AE3A-1E31920AF41C}">
      <dgm:prSet/>
      <dgm:spPr/>
      <dgm:t>
        <a:bodyPr/>
        <a:lstStyle/>
        <a:p>
          <a:endParaRPr lang="en-US"/>
        </a:p>
      </dgm:t>
    </dgm:pt>
    <dgm:pt modelId="{BC39C932-34F8-4BC5-8324-0F3E5389B260}" type="sibTrans" cxnId="{AB0AC6D2-90B8-45D5-AE3A-1E31920AF41C}">
      <dgm:prSet/>
      <dgm:spPr/>
      <dgm:t>
        <a:bodyPr/>
        <a:lstStyle/>
        <a:p>
          <a:endParaRPr lang="en-US"/>
        </a:p>
      </dgm:t>
    </dgm:pt>
    <dgm:pt modelId="{70D187D9-86AE-4F06-BE02-0B8C06EB0234}">
      <dgm:prSet phldrT="[Text]" custT="1"/>
      <dgm:spPr/>
      <dgm:t>
        <a:bodyPr/>
        <a:lstStyle/>
        <a:p>
          <a:r>
            <a:rPr lang="en-US" sz="2800" dirty="0"/>
            <a:t>Plaques and tangles in the cortex explain dementia in AD</a:t>
          </a:r>
        </a:p>
      </dgm:t>
    </dgm:pt>
    <dgm:pt modelId="{B4056F17-3F87-4DFB-886B-940CB946BABA}" type="parTrans" cxnId="{E8FFE957-E134-4FEE-B0A7-8531981F5D6D}">
      <dgm:prSet/>
      <dgm:spPr/>
      <dgm:t>
        <a:bodyPr/>
        <a:lstStyle/>
        <a:p>
          <a:endParaRPr lang="en-US"/>
        </a:p>
      </dgm:t>
    </dgm:pt>
    <dgm:pt modelId="{47A401AF-BBC3-4F3C-B37A-E0C56DA12254}" type="sibTrans" cxnId="{E8FFE957-E134-4FEE-B0A7-8531981F5D6D}">
      <dgm:prSet/>
      <dgm:spPr/>
      <dgm:t>
        <a:bodyPr/>
        <a:lstStyle/>
        <a:p>
          <a:endParaRPr lang="en-US"/>
        </a:p>
      </dgm:t>
    </dgm:pt>
    <dgm:pt modelId="{4A83A285-DD0E-44BA-BE39-8A07F171C413}" type="pres">
      <dgm:prSet presAssocID="{B6A0A4A7-DF4D-46D1-B8AC-A12736219698}" presName="cycle" presStyleCnt="0">
        <dgm:presLayoutVars>
          <dgm:dir/>
          <dgm:resizeHandles val="exact"/>
        </dgm:presLayoutVars>
      </dgm:prSet>
      <dgm:spPr/>
    </dgm:pt>
    <dgm:pt modelId="{53636E49-A1B4-4B40-AF3A-C811B11BFA5C}" type="pres">
      <dgm:prSet presAssocID="{BA0731E0-9E4F-409E-9876-68E5C1D33082}" presName="dummy" presStyleCnt="0"/>
      <dgm:spPr/>
    </dgm:pt>
    <dgm:pt modelId="{3429DC10-FB81-4A8B-AA23-EC9DD167AED5}" type="pres">
      <dgm:prSet presAssocID="{BA0731E0-9E4F-409E-9876-68E5C1D33082}" presName="node" presStyleLbl="revTx" presStyleIdx="0" presStyleCnt="2" custScaleX="99319" custScaleY="81164" custRadScaleRad="95397" custRadScaleInc="298688">
        <dgm:presLayoutVars>
          <dgm:bulletEnabled val="1"/>
        </dgm:presLayoutVars>
      </dgm:prSet>
      <dgm:spPr/>
    </dgm:pt>
    <dgm:pt modelId="{A1D43241-DDBC-4A70-88D2-6578B26E9541}" type="pres">
      <dgm:prSet presAssocID="{BC39C932-34F8-4BC5-8324-0F3E5389B260}" presName="sibTrans" presStyleLbl="node1" presStyleIdx="0" presStyleCnt="2" custScaleX="102452" custScaleY="106149" custLinFactNeighborX="-3115" custLinFactNeighborY="2764"/>
      <dgm:spPr/>
    </dgm:pt>
    <dgm:pt modelId="{DA5A9454-3429-4831-854A-0378472F983B}" type="pres">
      <dgm:prSet presAssocID="{70D187D9-86AE-4F06-BE02-0B8C06EB0234}" presName="dummy" presStyleCnt="0"/>
      <dgm:spPr/>
    </dgm:pt>
    <dgm:pt modelId="{5AB001C2-55A0-4CF9-8879-E5506A3A51C2}" type="pres">
      <dgm:prSet presAssocID="{70D187D9-86AE-4F06-BE02-0B8C06EB0234}" presName="node" presStyleLbl="revTx" presStyleIdx="1" presStyleCnt="2" custScaleX="107060" custScaleY="79906" custRadScaleRad="103784" custRadScaleInc="-299502">
        <dgm:presLayoutVars>
          <dgm:bulletEnabled val="1"/>
        </dgm:presLayoutVars>
      </dgm:prSet>
      <dgm:spPr/>
    </dgm:pt>
    <dgm:pt modelId="{361B9B3B-7145-4CB0-8594-44E8D25120F7}" type="pres">
      <dgm:prSet presAssocID="{47A401AF-BBC3-4F3C-B37A-E0C56DA12254}" presName="sibTrans" presStyleLbl="node1" presStyleIdx="1" presStyleCnt="2" custScaleX="105748" custScaleY="107538" custLinFactNeighborX="-1487" custLinFactNeighborY="-3511"/>
      <dgm:spPr/>
    </dgm:pt>
  </dgm:ptLst>
  <dgm:cxnLst>
    <dgm:cxn modelId="{A80F694D-4E8E-4316-AA92-6020461AC211}" type="presOf" srcId="{47A401AF-BBC3-4F3C-B37A-E0C56DA12254}" destId="{361B9B3B-7145-4CB0-8594-44E8D25120F7}" srcOrd="0" destOrd="0" presId="urn:microsoft.com/office/officeart/2005/8/layout/cycle1"/>
    <dgm:cxn modelId="{72CA2C50-D521-430E-B063-69E04C905B6D}" type="presOf" srcId="{70D187D9-86AE-4F06-BE02-0B8C06EB0234}" destId="{5AB001C2-55A0-4CF9-8879-E5506A3A51C2}" srcOrd="0" destOrd="0" presId="urn:microsoft.com/office/officeart/2005/8/layout/cycle1"/>
    <dgm:cxn modelId="{E8FFE957-E134-4FEE-B0A7-8531981F5D6D}" srcId="{B6A0A4A7-DF4D-46D1-B8AC-A12736219698}" destId="{70D187D9-86AE-4F06-BE02-0B8C06EB0234}" srcOrd="1" destOrd="0" parTransId="{B4056F17-3F87-4DFB-886B-940CB946BABA}" sibTransId="{47A401AF-BBC3-4F3C-B37A-E0C56DA12254}"/>
    <dgm:cxn modelId="{AB0AC6D2-90B8-45D5-AE3A-1E31920AF41C}" srcId="{B6A0A4A7-DF4D-46D1-B8AC-A12736219698}" destId="{BA0731E0-9E4F-409E-9876-68E5C1D33082}" srcOrd="0" destOrd="0" parTransId="{5804F1C5-554E-4678-9E96-992E43410E53}" sibTransId="{BC39C932-34F8-4BC5-8324-0F3E5389B260}"/>
    <dgm:cxn modelId="{8F8896D4-EAB6-41A8-AF03-DF3FD9AA447E}" type="presOf" srcId="{BA0731E0-9E4F-409E-9876-68E5C1D33082}" destId="{3429DC10-FB81-4A8B-AA23-EC9DD167AED5}" srcOrd="0" destOrd="0" presId="urn:microsoft.com/office/officeart/2005/8/layout/cycle1"/>
    <dgm:cxn modelId="{7DD730D8-8F6C-4EEE-9F64-93ED9322B9AE}" type="presOf" srcId="{B6A0A4A7-DF4D-46D1-B8AC-A12736219698}" destId="{4A83A285-DD0E-44BA-BE39-8A07F171C413}" srcOrd="0" destOrd="0" presId="urn:microsoft.com/office/officeart/2005/8/layout/cycle1"/>
    <dgm:cxn modelId="{C1BDE2D9-4977-4D76-9D5A-0EAC67017111}" type="presOf" srcId="{BC39C932-34F8-4BC5-8324-0F3E5389B260}" destId="{A1D43241-DDBC-4A70-88D2-6578B26E9541}" srcOrd="0" destOrd="0" presId="urn:microsoft.com/office/officeart/2005/8/layout/cycle1"/>
    <dgm:cxn modelId="{27A947AA-FB71-4B2D-8C3A-3CF83CD6FABA}" type="presParOf" srcId="{4A83A285-DD0E-44BA-BE39-8A07F171C413}" destId="{53636E49-A1B4-4B40-AF3A-C811B11BFA5C}" srcOrd="0" destOrd="0" presId="urn:microsoft.com/office/officeart/2005/8/layout/cycle1"/>
    <dgm:cxn modelId="{3D1F7703-11B3-43EB-A38A-C32F292FA4BD}" type="presParOf" srcId="{4A83A285-DD0E-44BA-BE39-8A07F171C413}" destId="{3429DC10-FB81-4A8B-AA23-EC9DD167AED5}" srcOrd="1" destOrd="0" presId="urn:microsoft.com/office/officeart/2005/8/layout/cycle1"/>
    <dgm:cxn modelId="{990E379E-E3FE-4506-A031-E86F31D6EB34}" type="presParOf" srcId="{4A83A285-DD0E-44BA-BE39-8A07F171C413}" destId="{A1D43241-DDBC-4A70-88D2-6578B26E9541}" srcOrd="2" destOrd="0" presId="urn:microsoft.com/office/officeart/2005/8/layout/cycle1"/>
    <dgm:cxn modelId="{FD5EE20A-5D49-4160-AB7B-53CCE13A1D60}" type="presParOf" srcId="{4A83A285-DD0E-44BA-BE39-8A07F171C413}" destId="{DA5A9454-3429-4831-854A-0378472F983B}" srcOrd="3" destOrd="0" presId="urn:microsoft.com/office/officeart/2005/8/layout/cycle1"/>
    <dgm:cxn modelId="{6745B2C6-1689-454D-817D-51437525159C}" type="presParOf" srcId="{4A83A285-DD0E-44BA-BE39-8A07F171C413}" destId="{5AB001C2-55A0-4CF9-8879-E5506A3A51C2}" srcOrd="4" destOrd="0" presId="urn:microsoft.com/office/officeart/2005/8/layout/cycle1"/>
    <dgm:cxn modelId="{9710C324-67F9-451A-8096-27314E373355}" type="presParOf" srcId="{4A83A285-DD0E-44BA-BE39-8A07F171C413}" destId="{361B9B3B-7145-4CB0-8594-44E8D25120F7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9DC10-FB81-4A8B-AA23-EC9DD167AED5}">
      <dsp:nvSpPr>
        <dsp:cNvPr id="0" name=""/>
        <dsp:cNvSpPr/>
      </dsp:nvSpPr>
      <dsp:spPr>
        <a:xfrm>
          <a:off x="161427" y="1665638"/>
          <a:ext cx="2612881" cy="213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cortex is the only region that matters for cognition </a:t>
          </a:r>
        </a:p>
      </dsp:txBody>
      <dsp:txXfrm>
        <a:off x="161427" y="1665638"/>
        <a:ext cx="2612881" cy="2135260"/>
      </dsp:txXfrm>
    </dsp:sp>
    <dsp:sp modelId="{A1D43241-DDBC-4A70-88D2-6578B26E9541}">
      <dsp:nvSpPr>
        <dsp:cNvPr id="0" name=""/>
        <dsp:cNvSpPr/>
      </dsp:nvSpPr>
      <dsp:spPr>
        <a:xfrm>
          <a:off x="553462" y="201815"/>
          <a:ext cx="5542702" cy="5742711"/>
        </a:xfrm>
        <a:prstGeom prst="circularArrow">
          <a:avLst>
            <a:gd name="adj1" fmla="val 9482"/>
            <a:gd name="adj2" fmla="val 684924"/>
            <a:gd name="adj3" fmla="val 18765584"/>
            <a:gd name="adj4" fmla="val 12949514"/>
            <a:gd name="adj5" fmla="val 11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001C2-55A0-4CF9-8879-E5506A3A51C2}">
      <dsp:nvSpPr>
        <dsp:cNvPr id="0" name=""/>
        <dsp:cNvSpPr/>
      </dsp:nvSpPr>
      <dsp:spPr>
        <a:xfrm>
          <a:off x="4117668" y="1665650"/>
          <a:ext cx="2816531" cy="210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Plaques and tangles in the cortex explain dementia in AD</a:t>
          </a:r>
        </a:p>
      </dsp:txBody>
      <dsp:txXfrm>
        <a:off x="4117668" y="1665650"/>
        <a:ext cx="2816531" cy="2102165"/>
      </dsp:txXfrm>
    </dsp:sp>
    <dsp:sp modelId="{361B9B3B-7145-4CB0-8594-44E8D25120F7}">
      <dsp:nvSpPr>
        <dsp:cNvPr id="0" name=""/>
        <dsp:cNvSpPr/>
      </dsp:nvSpPr>
      <dsp:spPr>
        <a:xfrm>
          <a:off x="549994" y="-605380"/>
          <a:ext cx="5721017" cy="5817857"/>
        </a:xfrm>
        <a:prstGeom prst="circularArrow">
          <a:avLst>
            <a:gd name="adj1" fmla="val 9482"/>
            <a:gd name="adj2" fmla="val 684924"/>
            <a:gd name="adj3" fmla="val 7867065"/>
            <a:gd name="adj4" fmla="val 2181822"/>
            <a:gd name="adj5" fmla="val 11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5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7.7647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0-02-14T19:47:04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F6B283-63F4-493C-B05E-793DEA75FA72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394DF0-9325-449C-8FBC-E7EE02272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73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94DF0-9325-449C-8FBC-E7EE0227256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3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7191" indent="-22610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9407" indent="-22610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1624" indent="-22610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840" indent="-22610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9EEE13-CDBF-44CA-9407-32CDE1B1D0AF}" type="slidenum">
              <a:rPr lang="en-US" altLang="en-US" smtClean="0"/>
              <a:pPr eaLnBrk="1" hangingPunct="1"/>
              <a:t>4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80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72E1F-462E-4CD5-8884-51F2ED6D2AE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3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8758-46F5-4388-A9B4-D8E2DE9013C9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CA73D-6911-4823-8B53-9C55F4120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D6D7-C4BE-4095-8D3E-C176ABFA506B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A280-2288-47BF-A6EF-35F7D8608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BBF3-FC90-4B14-9FE8-EF553223C23E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9472-9817-47ED-AB76-3370C21E9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09E1-1530-4E7B-8370-027A69E98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165B-A0CA-4277-AE72-C5DC1A066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2975-61CF-44C2-9691-B23EF2D1C9E0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E1CB-A345-47C6-AA81-BA370115E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A7FD-183B-4AAC-87C7-09766B3A2310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176E-53F5-42CA-AE1B-7551AFF51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532F-CA33-4C13-8380-F9ADDBBD9751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41A0E-9C11-4D4F-91FF-159E2A189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617AA-9794-432B-ADE1-4C0DA45A54A5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BB04-697C-4D48-BAF7-565F97C29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D6CB-2356-404F-87DD-0A4947E91E66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3C75-11E8-45FD-8FA6-0921D8DAE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68A5-4822-4B8C-B744-C772DE784083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F6C0-672B-48B9-B70C-ADB8A5B8D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5348-6D67-480D-846D-AA0872381974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F3C0-EE2C-460E-9925-2130DCD76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AAAF-DF75-4E7A-81FC-37817766B5D7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4FC5-F88A-489E-8FF9-77040B3BA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A598C1-84EC-4D3D-9BC7-E0408FE0157D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7AEA0F-5882-4E02-A432-5A02F8376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18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324264" y="76200"/>
            <a:ext cx="8343072" cy="1828800"/>
          </a:xfrm>
        </p:spPr>
        <p:txBody>
          <a:bodyPr/>
          <a:lstStyle/>
          <a:p>
            <a:r>
              <a:rPr lang="en-US" sz="5400" dirty="0">
                <a:solidFill>
                  <a:schemeClr val="accent5"/>
                </a:solidFill>
              </a:rPr>
              <a:t>White Matter Dementia </a:t>
            </a:r>
            <a:br>
              <a:rPr lang="en-US" sz="5400" dirty="0">
                <a:solidFill>
                  <a:schemeClr val="accent5"/>
                </a:solidFill>
              </a:rPr>
            </a:br>
            <a:r>
              <a:rPr lang="en-US" sz="5400" dirty="0">
                <a:solidFill>
                  <a:schemeClr val="accent5"/>
                </a:solidFill>
              </a:rPr>
              <a:t>Then . . . and Now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28" y="4148856"/>
            <a:ext cx="8608944" cy="2404344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Christopher M. Filley, MD, FAAN, FANA, FANPA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Founding Director, Behavioral Neurology Section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Professor of Neurology and Psychiatry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University of Colorado School of Medicine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Senior Scientific Advisor, Marcus Institute for Brain Health 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0464"/>
            <a:ext cx="2057400" cy="197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757" y="2962567"/>
            <a:ext cx="4742515" cy="899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21698-77D1-431C-8EEF-394B589B8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1878343"/>
            <a:ext cx="4523874" cy="9075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9" y="381000"/>
            <a:ext cx="9152779" cy="16764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PubMed: White Matter vs. Gray Matter </a:t>
            </a:r>
            <a:r>
              <a:rPr lang="en-US" sz="2400" dirty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Left Panel - Social Neuroscience; Right Panel - Other Domains </a:t>
            </a:r>
            <a:br>
              <a:rPr lang="en-US" dirty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(Wang and Olson, 2018)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78" y="2743200"/>
            <a:ext cx="8756444" cy="32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4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"/>
            <a:ext cx="8534400" cy="14478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accent5"/>
                </a:solidFill>
                <a:latin typeface="+mn-lt"/>
              </a:rPr>
              <a:t>The First and Best Example of WMD:</a:t>
            </a:r>
            <a:br>
              <a:rPr lang="en-US" altLang="en-US" sz="4000" dirty="0">
                <a:solidFill>
                  <a:schemeClr val="accent5"/>
                </a:solidFill>
                <a:latin typeface="+mn-lt"/>
              </a:rPr>
            </a:br>
            <a:r>
              <a:rPr lang="en-US" altLang="en-US" sz="4000" dirty="0">
                <a:solidFill>
                  <a:schemeClr val="accent5"/>
                </a:solidFill>
                <a:latin typeface="+mn-lt"/>
              </a:rPr>
              <a:t>Toluene Leukoencephalopathy</a:t>
            </a:r>
            <a:endParaRPr lang="en-US" altLang="en-US" dirty="0">
              <a:solidFill>
                <a:schemeClr val="accent5"/>
              </a:solidFill>
              <a:latin typeface="Arial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029" y="1676400"/>
            <a:ext cx="8991600" cy="4876800"/>
          </a:xfrm>
        </p:spPr>
        <p:txBody>
          <a:bodyPr>
            <a:normAutofit/>
          </a:bodyPr>
          <a:lstStyle/>
          <a:p>
            <a:r>
              <a:rPr lang="en-US" altLang="en-US" dirty="0"/>
              <a:t>We studied 14 toluene abusers (10M/4F, age 20-43), who had 24-252 months of heavy toluene exposure via paint sniffing (Filley et al. 1990)</a:t>
            </a:r>
          </a:p>
          <a:p>
            <a:r>
              <a:rPr lang="en-US" altLang="en-US" dirty="0"/>
              <a:t>MRI and neuropsychological data were analyzed blindly and then compared </a:t>
            </a:r>
          </a:p>
          <a:p>
            <a:r>
              <a:rPr lang="en-US" altLang="en-US" dirty="0"/>
              <a:t>Longer duration of toluene abuse predicted more severe MRI and cognitive abnormalities </a:t>
            </a:r>
          </a:p>
          <a:p>
            <a:r>
              <a:rPr lang="en-US" altLang="en-US" dirty="0"/>
              <a:t>Neuropsychological impairment correlated with severity of MRI white matter involvement (p&lt;.01)</a:t>
            </a:r>
          </a:p>
        </p:txBody>
      </p:sp>
    </p:spTree>
    <p:extLst>
      <p:ext uri="{BB962C8B-B14F-4D97-AF65-F5344CB8AC3E}">
        <p14:creationId xmlns:p14="http://schemas.microsoft.com/office/powerpoint/2010/main" val="65974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150539"/>
            <a:ext cx="8610600" cy="1269453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5"/>
                </a:solidFill>
              </a:rPr>
              <a:t>Toluene Leukoencephalopathy</a:t>
            </a:r>
            <a:br>
              <a:rPr lang="en-US" sz="4000" dirty="0"/>
            </a:br>
            <a:r>
              <a:rPr lang="en-US" sz="2400" dirty="0">
                <a:solidFill>
                  <a:schemeClr val="accent5"/>
                </a:solidFill>
              </a:rPr>
              <a:t>(Filley and Kleinschmidt-DeMasters,</a:t>
            </a:r>
            <a:r>
              <a:rPr lang="en-US" sz="2400" i="1" dirty="0">
                <a:solidFill>
                  <a:schemeClr val="accent5"/>
                </a:solidFill>
              </a:rPr>
              <a:t> </a:t>
            </a:r>
            <a:r>
              <a:rPr lang="en-US" sz="2400" dirty="0">
                <a:solidFill>
                  <a:schemeClr val="accent5"/>
                </a:solidFill>
              </a:rPr>
              <a:t>2001</a:t>
            </a:r>
            <a:r>
              <a:rPr lang="en-US" sz="2400" spc="-15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) </a:t>
            </a:r>
            <a:endParaRPr lang="en-US" sz="4000" dirty="0">
              <a:solidFill>
                <a:schemeClr val="accent5"/>
              </a:solidFill>
              <a:latin typeface="Arial" charset="0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82737"/>
            <a:ext cx="38100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819400" y="18780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7" y="3429000"/>
            <a:ext cx="1817988" cy="205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57" y="4429945"/>
            <a:ext cx="1817988" cy="20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55187"/>
            <a:ext cx="1752600" cy="203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44" y="1609725"/>
            <a:ext cx="1095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6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93"/>
            <a:ext cx="8153400" cy="185406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sz="4400" dirty="0">
                <a:solidFill>
                  <a:schemeClr val="accent5"/>
                </a:solidFill>
              </a:rPr>
            </a:br>
            <a:r>
              <a:rPr lang="en-US" sz="4400" dirty="0">
                <a:solidFill>
                  <a:schemeClr val="accent5"/>
                </a:solidFill>
              </a:rPr>
              <a:t>Toxic Leukoencephalopathy Exhibits Dose-Related Neuropathology</a:t>
            </a:r>
            <a:br>
              <a:rPr lang="en-US" sz="4400" dirty="0">
                <a:solidFill>
                  <a:schemeClr val="accent5"/>
                </a:solidFill>
              </a:rPr>
            </a:br>
            <a:r>
              <a:rPr lang="en-US" sz="2700" dirty="0">
                <a:solidFill>
                  <a:schemeClr val="accent5"/>
                </a:solidFill>
              </a:rPr>
              <a:t>(Filley and Kleinschmidt-DeMasters,</a:t>
            </a:r>
            <a:r>
              <a:rPr lang="en-US" sz="2700" i="1" dirty="0">
                <a:solidFill>
                  <a:schemeClr val="accent5"/>
                </a:solidFill>
              </a:rPr>
              <a:t> </a:t>
            </a:r>
            <a:r>
              <a:rPr lang="en-US" sz="2700" dirty="0">
                <a:solidFill>
                  <a:schemeClr val="accent5"/>
                </a:solidFill>
              </a:rPr>
              <a:t>2001</a:t>
            </a:r>
            <a:r>
              <a:rPr lang="en-US" sz="2700" spc="-15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)</a:t>
            </a:r>
            <a:br>
              <a:rPr lang="en-US" sz="2700" dirty="0">
                <a:solidFill>
                  <a:schemeClr val="accent5"/>
                </a:solidFill>
              </a:rPr>
            </a:br>
            <a:endParaRPr lang="en-US" sz="2700" dirty="0">
              <a:solidFill>
                <a:schemeClr val="accent5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52400" y="1858963"/>
            <a:ext cx="8839200" cy="4846637"/>
          </a:xfrm>
        </p:spPr>
        <p:txBody>
          <a:bodyPr/>
          <a:lstStyle/>
          <a:p>
            <a:r>
              <a:rPr lang="en-US" altLang="en-US" sz="3200" dirty="0"/>
              <a:t>A range of neuropathology exists within white matter, reflecting severity of intoxication   </a:t>
            </a:r>
          </a:p>
          <a:p>
            <a:r>
              <a:rPr lang="en-US" altLang="en-US" sz="3200" dirty="0" err="1"/>
              <a:t>Intramyelinic</a:t>
            </a:r>
            <a:r>
              <a:rPr lang="en-US" altLang="en-US" sz="3200" dirty="0"/>
              <a:t> edema             myelin loss with preserved axons            widespread myelin loss with axonal loss and necrosis</a:t>
            </a:r>
          </a:p>
          <a:p>
            <a:r>
              <a:rPr lang="en-US" altLang="en-US" sz="3200" dirty="0"/>
              <a:t>Imaging and cognitive changes develop in parallel with the neuropathology</a:t>
            </a:r>
          </a:p>
          <a:p>
            <a:r>
              <a:rPr lang="en-US" altLang="en-US" sz="3200" dirty="0"/>
              <a:t>Toxic leukoencephalopathy manifests a predictable sequence of progressive leukotoxicity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051300" y="30210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365500" y="34782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0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0"/>
            <a:ext cx="90678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chemeClr val="accent5"/>
                </a:solidFill>
                <a:latin typeface="+mn-lt"/>
              </a:rPr>
              <a:t>Toxic Leukoencephalopathy Spectrum</a:t>
            </a:r>
          </a:p>
        </p:txBody>
      </p:sp>
      <p:graphicFrame>
        <p:nvGraphicFramePr>
          <p:cNvPr id="66594" name="Group 3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25741388"/>
              </p:ext>
            </p:extLst>
          </p:nvPr>
        </p:nvGraphicFramePr>
        <p:xfrm>
          <a:off x="228600" y="1073150"/>
          <a:ext cx="8686800" cy="5233126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Mild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Moderate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Severe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Neurobehavioral Features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Confusion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Inattention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Forgetfulness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Personality       change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Somnolence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Apathy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Memory loss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Dementia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Abulia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Akinetic mutism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Stupor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Coma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Death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3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MRI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Periventicular white matter hyperintensity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Diffuse white matter hyperintensity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Diffuse white matter hypodensity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Necrotic areas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Neuropathology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Patchy intramyelinic edema and preserved myelin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Widespread edema with demyelination and preserved axons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Oligodendrocyte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 loss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Axonal loss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Necrosis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538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657600" cy="3429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+mj-lt"/>
              </a:rPr>
              <a:t>Genetic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err="1">
                <a:latin typeface="+mj-lt"/>
              </a:rPr>
              <a:t>Demyelinative</a:t>
            </a:r>
            <a:endParaRPr lang="en-US" sz="36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+mj-lt"/>
              </a:rPr>
              <a:t>Infectious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+mj-lt"/>
              </a:rPr>
              <a:t>Inflammatory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+mj-lt"/>
              </a:rPr>
              <a:t>Toxic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286000"/>
            <a:ext cx="4038600" cy="3489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+mj-lt"/>
              </a:rPr>
              <a:t>Metabolic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+mj-lt"/>
              </a:rPr>
              <a:t>Vascular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+mj-lt"/>
              </a:rPr>
              <a:t>Traumatic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err="1">
                <a:latin typeface="+mj-lt"/>
              </a:rPr>
              <a:t>Neoplastic</a:t>
            </a:r>
            <a:r>
              <a:rPr lang="en-US" sz="3600" dirty="0">
                <a:latin typeface="+mj-lt"/>
              </a:rPr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+mj-lt"/>
              </a:rPr>
              <a:t>Hydrocephalic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38175" y="795338"/>
            <a:ext cx="7851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5"/>
                </a:solidFill>
                <a:latin typeface="+mj-lt"/>
              </a:rPr>
              <a:t>White Matter Disorders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M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9350"/>
            <a:ext cx="14478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1219200"/>
            <a:ext cx="1463675" cy="1828800"/>
          </a:xfrm>
        </p:spPr>
      </p:pic>
      <p:pic>
        <p:nvPicPr>
          <p:cNvPr id="25605" name="Picture 5" descr="M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9900" y="1219200"/>
            <a:ext cx="15367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MRI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228600" y="4267200"/>
            <a:ext cx="1560513" cy="1600200"/>
          </a:xfrm>
        </p:spPr>
      </p:pic>
      <p:pic>
        <p:nvPicPr>
          <p:cNvPr id="25607" name="Picture 4" descr="MR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267200"/>
            <a:ext cx="1371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5" descr="MR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4267200"/>
            <a:ext cx="13049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9" descr="MR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4267200"/>
            <a:ext cx="1254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96200" cy="704850"/>
          </a:xfrm>
        </p:spPr>
        <p:txBody>
          <a:bodyPr/>
          <a:lstStyle/>
          <a:p>
            <a:r>
              <a:rPr lang="en-US" sz="4000" dirty="0">
                <a:solidFill>
                  <a:schemeClr val="accent5"/>
                </a:solidFill>
              </a:rPr>
              <a:t>MRI of White Matter Disorders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57200" y="6019800"/>
            <a:ext cx="830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↓B12                BD                TBI              Glioma            NPH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533400" y="3200400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MLD              MS                 HIV               SLE               Toluene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/>
          <a:srcRect l="15199" t="-133" r="16200" b="2267"/>
          <a:stretch>
            <a:fillRect/>
          </a:stretch>
        </p:blipFill>
        <p:spPr bwMode="auto">
          <a:xfrm>
            <a:off x="3733800" y="1295400"/>
            <a:ext cx="15668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1295400"/>
            <a:ext cx="15621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4267200"/>
            <a:ext cx="14478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868363"/>
          </a:xfrm>
        </p:spPr>
        <p:txBody>
          <a:bodyPr/>
          <a:lstStyle/>
          <a:p>
            <a:r>
              <a:rPr lang="en-US" sz="4000" dirty="0">
                <a:solidFill>
                  <a:schemeClr val="accent5"/>
                </a:solidFill>
              </a:rPr>
              <a:t>Why Another Dementia Category?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724400"/>
          </a:xfrm>
        </p:spPr>
        <p:txBody>
          <a:bodyPr rtlCol="0">
            <a:no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We saw a need to call attention to the dementia that can occur with white matter involvement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Because dementia can develop in a wide variety of neurologic disorders affecting white matter, we wondered whether these disorders had a similar neurobehavioral profile, differing from that of both </a:t>
            </a:r>
            <a:r>
              <a:rPr lang="en-US" i="1" dirty="0"/>
              <a:t>cortical</a:t>
            </a:r>
            <a:r>
              <a:rPr lang="en-US" dirty="0"/>
              <a:t> dementia (e.g. AD) and </a:t>
            </a:r>
            <a:r>
              <a:rPr lang="en-US" i="1" dirty="0"/>
              <a:t>subcortical</a:t>
            </a:r>
            <a:r>
              <a:rPr lang="en-US" dirty="0"/>
              <a:t> (gray matter) dementia (e.g. HD, PD)    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5"/>
                </a:solidFill>
              </a:rPr>
              <a:t>AD: The Classic Cortical Dementia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Cortical syndromes are widely accepted </a:t>
            </a:r>
          </a:p>
          <a:p>
            <a:pPr marL="0" indent="0" algn="ctr">
              <a:buNone/>
            </a:pPr>
            <a:r>
              <a:rPr lang="en-US" dirty="0"/>
              <a:t>as characteristic of AD: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Amnesia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Aphasia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Apraxia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Agnosia</a:t>
            </a:r>
          </a:p>
          <a:p>
            <a:pPr marL="0" indent="0" algn="ctr">
              <a:buNone/>
            </a:pPr>
            <a:r>
              <a:rPr lang="en-US" sz="2400" dirty="0"/>
              <a:t>(</a:t>
            </a:r>
            <a:r>
              <a:rPr lang="en-US" sz="2400" dirty="0" err="1"/>
              <a:t>Geldmacher</a:t>
            </a:r>
            <a:r>
              <a:rPr lang="en-US" sz="2400" dirty="0"/>
              <a:t> and Whitehouse, 1996)</a:t>
            </a:r>
          </a:p>
          <a:p>
            <a:pPr marL="0" indent="0" algn="ctr">
              <a:buNone/>
            </a:pPr>
            <a:r>
              <a:rPr lang="en-US" i="1" dirty="0"/>
              <a:t>However, does dementia arise </a:t>
            </a:r>
            <a:r>
              <a:rPr lang="en-US" b="1" i="1" dirty="0"/>
              <a:t>only</a:t>
            </a:r>
            <a:r>
              <a:rPr lang="en-US" i="1" dirty="0"/>
              <a:t> from damage in the thin layer of neurons in the cerebral cortex?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2057400"/>
            <a:ext cx="1894114" cy="2618455"/>
          </a:xfrm>
          <a:prstGeom prst="rect">
            <a:avLst/>
          </a:prstGeom>
        </p:spPr>
      </p:pic>
      <p:pic>
        <p:nvPicPr>
          <p:cNvPr id="5" name="Picture 5" descr="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90057"/>
            <a:ext cx="1857493" cy="261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945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28600"/>
            <a:ext cx="8256588" cy="1981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accent5"/>
                </a:solidFill>
              </a:rPr>
              <a:t>White Matter Dementia vs. </a:t>
            </a:r>
            <a:br>
              <a:rPr lang="en-US" sz="4000" dirty="0">
                <a:solidFill>
                  <a:schemeClr val="accent5"/>
                </a:solidFill>
              </a:rPr>
            </a:br>
            <a:r>
              <a:rPr lang="en-US" sz="4000" dirty="0">
                <a:solidFill>
                  <a:schemeClr val="accent5"/>
                </a:solidFill>
              </a:rPr>
              <a:t>Cortical Dementia (MS vs. AD)</a:t>
            </a:r>
            <a:br>
              <a:rPr lang="en-US" sz="4400" dirty="0">
                <a:solidFill>
                  <a:schemeClr val="accent5"/>
                </a:solidFill>
              </a:rPr>
            </a:br>
            <a:r>
              <a:rPr lang="en-US" sz="2400" dirty="0">
                <a:solidFill>
                  <a:schemeClr val="accent5"/>
                </a:solidFill>
              </a:rPr>
              <a:t>(Filley et al. 1989)</a:t>
            </a: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2514600"/>
            <a:ext cx="8229600" cy="3733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Probable AD and chronic-progressive MS (N=42 in each group) were compared with comprehensive neuropsychological testing</a:t>
            </a:r>
          </a:p>
          <a:p>
            <a:pPr eaLnBrk="1" hangingPunct="1"/>
            <a:r>
              <a:rPr lang="en-US" altLang="en-US" sz="3200" dirty="0"/>
              <a:t>AD had significantly </a:t>
            </a:r>
            <a:r>
              <a:rPr lang="en-US" altLang="en-US" sz="3200" i="1" dirty="0"/>
              <a:t>worse declarative memory encoding and verbal function</a:t>
            </a:r>
            <a:r>
              <a:rPr lang="en-US" altLang="en-US" sz="3200" dirty="0"/>
              <a:t>, while MS had </a:t>
            </a:r>
            <a:r>
              <a:rPr lang="en-US" altLang="en-US" sz="3200" i="1" dirty="0"/>
              <a:t>more impaired sustained attention and slower processing speed</a:t>
            </a:r>
            <a:r>
              <a:rPr lang="en-US" altLang="en-US" sz="3200" dirty="0"/>
              <a:t> (p&lt;.05) </a:t>
            </a:r>
          </a:p>
        </p:txBody>
      </p:sp>
    </p:spTree>
    <p:extLst>
      <p:ext uri="{BB962C8B-B14F-4D97-AF65-F5344CB8AC3E}">
        <p14:creationId xmlns:p14="http://schemas.microsoft.com/office/powerpoint/2010/main" val="140081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4815"/>
            <a:ext cx="8229600" cy="1008185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486400"/>
          </a:xfrm>
        </p:spPr>
        <p:txBody>
          <a:bodyPr/>
          <a:lstStyle/>
          <a:p>
            <a:r>
              <a:rPr lang="en-US" dirty="0"/>
              <a:t>Describe the origin of the concept of white matter dementia (WMD)</a:t>
            </a:r>
          </a:p>
          <a:p>
            <a:r>
              <a:rPr lang="en-US" dirty="0"/>
              <a:t>Review subsequent neuroscientific advances that inform and elaborate the notion of WMD   </a:t>
            </a:r>
          </a:p>
          <a:p>
            <a:r>
              <a:rPr lang="en-US" dirty="0"/>
              <a:t>Consider the relevance of WMD to the pathogenesis of degenerative dementias</a:t>
            </a:r>
          </a:p>
          <a:p>
            <a:r>
              <a:rPr lang="en-US" dirty="0"/>
              <a:t>Discuss recent data on prevention and treatment of white matter disorders  </a:t>
            </a:r>
          </a:p>
          <a:p>
            <a:r>
              <a:rPr lang="en-US" dirty="0"/>
              <a:t>Emphasize the importance of white matter in human behavior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14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68363"/>
          </a:xfrm>
        </p:spPr>
        <p:txBody>
          <a:bodyPr/>
          <a:lstStyle/>
          <a:p>
            <a:r>
              <a:rPr lang="en-US" sz="4000" dirty="0">
                <a:solidFill>
                  <a:schemeClr val="accent5"/>
                </a:solidFill>
              </a:rPr>
              <a:t>Huntington’s Disease and Parkinson’s Disease: Classic Subcortical Dementias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sz="half" idx="1"/>
          </p:nvPr>
        </p:nvSpPr>
        <p:spPr>
          <a:xfrm>
            <a:off x="206830" y="1140506"/>
            <a:ext cx="5791200" cy="5717494"/>
          </a:xfrm>
        </p:spPr>
        <p:txBody>
          <a:bodyPr/>
          <a:lstStyle/>
          <a:p>
            <a:r>
              <a:rPr lang="en-US" sz="3200" dirty="0"/>
              <a:t>Memory retrieval deficit, normal language, cognitive slowing, psychiatric dysfunction </a:t>
            </a:r>
          </a:p>
          <a:p>
            <a:r>
              <a:rPr lang="en-US" sz="3200" dirty="0"/>
              <a:t>Subcortical dementia traditionally included diseases of white matter</a:t>
            </a:r>
          </a:p>
          <a:p>
            <a:r>
              <a:rPr lang="en-US" sz="3200" dirty="0"/>
              <a:t>My focus: the white matter half of the brain – </a:t>
            </a:r>
            <a:r>
              <a:rPr lang="en-US" sz="3200" i="1" dirty="0"/>
              <a:t>between the cortical and subcortical gray matter </a:t>
            </a:r>
            <a:r>
              <a:rPr lang="en-US" sz="3200" dirty="0"/>
              <a:t>– and its unique</a:t>
            </a:r>
            <a:r>
              <a:rPr lang="en-US" sz="3200" i="1" dirty="0"/>
              <a:t> </a:t>
            </a:r>
            <a:r>
              <a:rPr lang="en-US" sz="3200" dirty="0"/>
              <a:t>contributions to behavior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5059" name="Rectangle 8" descr="17"/>
          <p:cNvSpPr>
            <a:spLocks noGrp="1" noChangeAspect="1" noChangeArrowheads="1"/>
          </p:cNvSpPr>
          <p:nvPr isPhoto="1"/>
        </p:nvSpPr>
        <p:spPr bwMode="auto">
          <a:xfrm>
            <a:off x="6041571" y="1371600"/>
            <a:ext cx="2588079" cy="188264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Rectangle 7"/>
          <p:cNvSpPr>
            <a:spLocks noGrp="1" noChangeAspect="1" noChangeArrowheads="1"/>
          </p:cNvSpPr>
          <p:nvPr isPhoto="1"/>
        </p:nvSpPr>
        <p:spPr bwMode="auto">
          <a:xfrm>
            <a:off x="6148448" y="4069869"/>
            <a:ext cx="2809596" cy="178605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18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37911-4F6F-A20F-7BA7-773B6827ACAB}"/>
              </a:ext>
            </a:extLst>
          </p:cNvPr>
          <p:cNvSpPr txBox="1"/>
          <p:nvPr/>
        </p:nvSpPr>
        <p:spPr>
          <a:xfrm>
            <a:off x="6265617" y="3456996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HD – caudate atrophy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8E920-3E62-B721-508B-2082230DF1AA}"/>
              </a:ext>
            </a:extLst>
          </p:cNvPr>
          <p:cNvSpPr txBox="1"/>
          <p:nvPr/>
        </p:nvSpPr>
        <p:spPr>
          <a:xfrm>
            <a:off x="6083425" y="6099467"/>
            <a:ext cx="2809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PD – neuronal loss </a:t>
            </a:r>
          </a:p>
          <a:p>
            <a:pPr algn="ctr"/>
            <a:r>
              <a:rPr lang="en-US" dirty="0"/>
              <a:t>in substantia nigra </a:t>
            </a:r>
          </a:p>
        </p:txBody>
      </p:sp>
    </p:spTree>
    <p:extLst>
      <p:ext uri="{BB962C8B-B14F-4D97-AF65-F5344CB8AC3E}">
        <p14:creationId xmlns:p14="http://schemas.microsoft.com/office/powerpoint/2010/main" val="268376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2590800"/>
            <a:ext cx="8610600" cy="35052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Clinically definite MS (N=19), genetically-verified HD (N=16), and normal controls (N=17) were compared on tests of attention and memory </a:t>
            </a:r>
          </a:p>
          <a:p>
            <a:pPr eaLnBrk="1" hangingPunct="1"/>
            <a:r>
              <a:rPr lang="en-US" altLang="en-US" sz="3200" dirty="0"/>
              <a:t>With similar overall cognition, MS and HD had impaired sustained attention and declarative memory retrieval, but MS had </a:t>
            </a:r>
            <a:r>
              <a:rPr lang="en-US" altLang="en-US" sz="3200" i="1" dirty="0"/>
              <a:t>normal procedural memory</a:t>
            </a:r>
            <a:r>
              <a:rPr lang="en-US" altLang="en-US" sz="3200" dirty="0"/>
              <a:t> while HD did not (p&lt;.05) </a:t>
            </a: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52400"/>
            <a:ext cx="8256588" cy="1981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accent5"/>
                </a:solidFill>
              </a:rPr>
              <a:t>White Matter Dementia vs. </a:t>
            </a:r>
            <a:br>
              <a:rPr lang="en-US" sz="4000" dirty="0">
                <a:solidFill>
                  <a:schemeClr val="accent5"/>
                </a:solidFill>
              </a:rPr>
            </a:br>
            <a:r>
              <a:rPr lang="en-US" sz="4000" dirty="0" err="1">
                <a:solidFill>
                  <a:schemeClr val="accent5"/>
                </a:solidFill>
              </a:rPr>
              <a:t>Subcortical</a:t>
            </a:r>
            <a:r>
              <a:rPr lang="en-US" sz="4000" dirty="0">
                <a:solidFill>
                  <a:schemeClr val="accent5"/>
                </a:solidFill>
              </a:rPr>
              <a:t> Dementia (MS vs. HD)</a:t>
            </a:r>
            <a:br>
              <a:rPr lang="en-US" sz="4400" dirty="0">
                <a:solidFill>
                  <a:schemeClr val="accent5"/>
                </a:solidFill>
              </a:rPr>
            </a:br>
            <a:r>
              <a:rPr lang="en-US" sz="2400" dirty="0">
                <a:solidFill>
                  <a:schemeClr val="accent5"/>
                </a:solidFill>
              </a:rPr>
              <a:t>(</a:t>
            </a:r>
            <a:r>
              <a:rPr lang="en-US" sz="2400" dirty="0" err="1">
                <a:solidFill>
                  <a:schemeClr val="accent5"/>
                </a:solidFill>
              </a:rPr>
              <a:t>Lafosse</a:t>
            </a:r>
            <a:r>
              <a:rPr lang="en-US" sz="2400" dirty="0">
                <a:solidFill>
                  <a:schemeClr val="accent5"/>
                </a:solidFill>
              </a:rPr>
              <a:t> et al. 2007)</a:t>
            </a: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4704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81000"/>
            <a:ext cx="8153400" cy="1295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5"/>
                </a:solidFill>
              </a:rPr>
              <a:t>Procedural Memory in MS and HD: 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Rotary Pursuit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dirty="0"/>
              <a:t>   </a:t>
            </a:r>
          </a:p>
        </p:txBody>
      </p:sp>
      <p:pic>
        <p:nvPicPr>
          <p:cNvPr id="25604" name="Picture 4" descr="aWMD Study RP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97075"/>
            <a:ext cx="61722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374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dirty="0">
                <a:solidFill>
                  <a:schemeClr val="accent5"/>
                </a:solidFill>
              </a:rPr>
              <a:t>White Matter Dementia</a:t>
            </a:r>
            <a:r>
              <a:rPr lang="en-US" altLang="en-US" sz="4400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sz="half" idx="1"/>
          </p:nvPr>
        </p:nvSpPr>
        <p:spPr>
          <a:xfrm>
            <a:off x="3276600" y="1447800"/>
            <a:ext cx="58674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3200"/>
              <a:t>Cognitive slowing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3200"/>
              <a:t>Executive dysfunction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3200"/>
              <a:t>Sustained attention deficit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3200"/>
              <a:t>Memory retrieval deficit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3200"/>
              <a:t>Visuospatial impairment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3200"/>
              <a:t>Psychiatric disorder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3200"/>
              <a:t>Relatively preserved language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3200"/>
              <a:t>Normal extrapyramidal function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3200"/>
              <a:t>Normal procedural memory</a:t>
            </a:r>
          </a:p>
          <a:p>
            <a:endParaRPr lang="en-US" altLang="en-US"/>
          </a:p>
        </p:txBody>
      </p:sp>
      <p:sp>
        <p:nvSpPr>
          <p:cNvPr id="33796" name="Content Placeholder 4"/>
          <p:cNvSpPr>
            <a:spLocks noGrp="1"/>
          </p:cNvSpPr>
          <p:nvPr>
            <p:ph sz="half" idx="2"/>
          </p:nvPr>
        </p:nvSpPr>
        <p:spPr>
          <a:xfrm>
            <a:off x="76200" y="1524000"/>
            <a:ext cx="3200400" cy="4343400"/>
          </a:xfrm>
        </p:spPr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en-US" altLang="en-US" sz="3200"/>
              <a:t>   </a:t>
            </a:r>
            <a:r>
              <a:rPr lang="en-US" altLang="en-US" sz="4000" i="1"/>
              <a:t>A dementia syndrome resulting from diffuse or multifocal  white matter damage</a:t>
            </a:r>
          </a:p>
        </p:txBody>
      </p:sp>
    </p:spTree>
    <p:extLst>
      <p:ext uri="{BB962C8B-B14F-4D97-AF65-F5344CB8AC3E}">
        <p14:creationId xmlns:p14="http://schemas.microsoft.com/office/powerpoint/2010/main" val="4087667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24000"/>
          </a:xfrm>
        </p:spPr>
        <p:txBody>
          <a:bodyPr/>
          <a:lstStyle/>
          <a:p>
            <a:r>
              <a:rPr lang="en-US" sz="4000" dirty="0">
                <a:solidFill>
                  <a:schemeClr val="accent5"/>
                </a:solidFill>
              </a:rPr>
              <a:t>White Matter Has Expanded More in Evolution than Gray Matter </a:t>
            </a:r>
            <a:br>
              <a:rPr lang="en-US" sz="3600" dirty="0">
                <a:solidFill>
                  <a:schemeClr val="accent5"/>
                </a:solidFill>
              </a:rPr>
            </a:br>
            <a:r>
              <a:rPr lang="en-US" sz="2400" dirty="0">
                <a:solidFill>
                  <a:schemeClr val="accent5"/>
                </a:solidFill>
              </a:rPr>
              <a:t>(Zhang and </a:t>
            </a:r>
            <a:r>
              <a:rPr lang="en-US" sz="2400" dirty="0" err="1">
                <a:solidFill>
                  <a:schemeClr val="accent5"/>
                </a:solidFill>
              </a:rPr>
              <a:t>Sejnowski</a:t>
            </a:r>
            <a:r>
              <a:rPr lang="en-US" sz="2400" dirty="0">
                <a:solidFill>
                  <a:schemeClr val="accent5"/>
                </a:solidFill>
              </a:rPr>
              <a:t>, 2000) 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76400"/>
            <a:ext cx="5410200" cy="5029200"/>
          </a:xfrm>
        </p:spPr>
        <p:txBody>
          <a:bodyPr rtlCol="0"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 universal scaling law of 4:3 describes the relation of WM to GM volume over millions of years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As cortical GM expands, longer and faster conducting axons are needed to connect remote GM areas that are increasingly distant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Myelin adds width to axons, and, in general, WM tracts become thicker as brains become larger </a:t>
            </a:r>
          </a:p>
        </p:txBody>
      </p:sp>
      <p:pic>
        <p:nvPicPr>
          <p:cNvPr id="5" name="Content Placeholder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2133600"/>
            <a:ext cx="3316847" cy="3802755"/>
          </a:xfrm>
        </p:spPr>
      </p:pic>
    </p:spTree>
    <p:extLst>
      <p:ext uri="{BB962C8B-B14F-4D97-AF65-F5344CB8AC3E}">
        <p14:creationId xmlns:p14="http://schemas.microsoft.com/office/powerpoint/2010/main" val="2152702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10600" cy="914400"/>
          </a:xfrm>
        </p:spPr>
        <p:txBody>
          <a:bodyPr/>
          <a:lstStyle/>
          <a:p>
            <a:r>
              <a:rPr lang="en-US" sz="4000" dirty="0">
                <a:solidFill>
                  <a:schemeClr val="accent5"/>
                </a:solidFill>
              </a:rPr>
              <a:t>What Makes the Most Intelligent Brain?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538" y="990600"/>
            <a:ext cx="5148262" cy="556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Size matters, as humans have bigger brains than great apes, but size alone is not enough; whales and elephants have brains 2-6 x larger than humans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/>
              <a:t>                  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/>
              <a:t>    (Roth and </a:t>
            </a:r>
            <a:r>
              <a:rPr lang="en-US" sz="1800" dirty="0" err="1"/>
              <a:t>Dicke</a:t>
            </a:r>
            <a:r>
              <a:rPr lang="en-US" sz="1800" dirty="0"/>
              <a:t>, 2005)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Whales and elephants nearly match humans in number of cortical neurons, but </a:t>
            </a:r>
            <a:r>
              <a:rPr lang="en-US" sz="2400" i="1" dirty="0"/>
              <a:t>their</a:t>
            </a:r>
            <a:r>
              <a:rPr lang="en-US" sz="2400" dirty="0"/>
              <a:t> </a:t>
            </a:r>
            <a:r>
              <a:rPr lang="en-US" sz="2400" i="1" dirty="0"/>
              <a:t>axons are thinly </a:t>
            </a:r>
            <a:r>
              <a:rPr lang="en-US" sz="2400" i="1" dirty="0" err="1"/>
              <a:t>myelinated</a:t>
            </a:r>
            <a:r>
              <a:rPr lang="en-US" sz="2400" i="1" dirty="0"/>
              <a:t>, and cortical areas are farther apart </a:t>
            </a:r>
            <a:r>
              <a:rPr lang="en-US" sz="2400" dirty="0"/>
              <a:t>(Roth and </a:t>
            </a:r>
            <a:r>
              <a:rPr lang="en-US" sz="2400" dirty="0" err="1"/>
              <a:t>Dicke</a:t>
            </a:r>
            <a:r>
              <a:rPr lang="en-US" sz="2400" dirty="0"/>
              <a:t>, 2005)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6988" y="1524000"/>
            <a:ext cx="3886200" cy="4724400"/>
          </a:xfrm>
        </p:spPr>
        <p:txBody>
          <a:bodyPr rtlCol="0">
            <a:normAutofit fontScale="2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800" dirty="0"/>
              <a:t>Human intelligence  likely results from: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800" dirty="0"/>
              <a:t>1) larger numbers of cortical neurons,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800" i="1" dirty="0"/>
              <a:t>and</a:t>
            </a:r>
            <a:r>
              <a:rPr lang="en-US" sz="12800" dirty="0"/>
              <a:t>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800" dirty="0"/>
              <a:t>2) extensive cerebral myelination increasing axonal conduction velocity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800" dirty="0"/>
              <a:t>(Roth and </a:t>
            </a:r>
            <a:r>
              <a:rPr lang="en-US" sz="12800" dirty="0" err="1"/>
              <a:t>Dicke</a:t>
            </a:r>
            <a:r>
              <a:rPr lang="en-US" sz="12800" dirty="0"/>
              <a:t>, 2005)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/>
          </a:p>
        </p:txBody>
      </p:sp>
      <p:pic>
        <p:nvPicPr>
          <p:cNvPr id="50180" name="Picture 2" descr="C:\Users\VHAECHfillec\Desktop\1-s2.0-S1364661305000823-gr1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43200"/>
            <a:ext cx="50292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08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219200"/>
          </a:xfrm>
        </p:spPr>
        <p:txBody>
          <a:bodyPr/>
          <a:lstStyle/>
          <a:p>
            <a:r>
              <a:rPr lang="en-US" sz="4000" dirty="0">
                <a:solidFill>
                  <a:schemeClr val="accent5"/>
                </a:solidFill>
              </a:rPr>
              <a:t>Information Transfer Is As Important </a:t>
            </a:r>
            <a:br>
              <a:rPr lang="en-US" sz="4000" dirty="0">
                <a:solidFill>
                  <a:schemeClr val="accent5"/>
                </a:solidFill>
              </a:rPr>
            </a:br>
            <a:r>
              <a:rPr lang="en-US" sz="4000" dirty="0">
                <a:solidFill>
                  <a:schemeClr val="accent5"/>
                </a:solidFill>
              </a:rPr>
              <a:t>As Information Processing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/>
          <a:lstStyle/>
          <a:p>
            <a:r>
              <a:rPr lang="en-US" dirty="0"/>
              <a:t>Evolution produces higher intelligence via larger brains with more neurons, and WM expanding even more than GM</a:t>
            </a:r>
          </a:p>
          <a:p>
            <a:r>
              <a:rPr lang="en-US" dirty="0"/>
              <a:t>The “best” brains have the most neurons and the most myelination</a:t>
            </a:r>
          </a:p>
          <a:p>
            <a:r>
              <a:rPr lang="en-US" dirty="0"/>
              <a:t>Optimal cognition requires both computational capacity (neuronal cell bodies) and brain connectivity (axonal myelin)</a:t>
            </a:r>
          </a:p>
          <a:p>
            <a:r>
              <a:rPr lang="en-US" i="1" dirty="0"/>
              <a:t>WM complements information processing by enhancing information transfer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11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90678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accent5"/>
                </a:solidFill>
              </a:rPr>
              <a:t>Is There Subtle White Matter Dysfunction Early in Disease Pathogenesis?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724400"/>
          </a:xfrm>
        </p:spPr>
        <p:txBody>
          <a:bodyPr>
            <a:normAutofit fontScale="92500"/>
          </a:bodyPr>
          <a:lstStyle/>
          <a:p>
            <a:r>
              <a:rPr lang="en-US" altLang="en-US" sz="3200" dirty="0"/>
              <a:t>The first task was to establish that white matter lesions visible on conventional MRI could produce dementia; hence white matter dementia</a:t>
            </a:r>
          </a:p>
          <a:p>
            <a:r>
              <a:rPr lang="en-US" altLang="en-US" sz="3200" dirty="0"/>
              <a:t>These lesions are </a:t>
            </a:r>
            <a:r>
              <a:rPr lang="en-US" altLang="en-US" sz="3200" i="1" dirty="0" err="1"/>
              <a:t>macrostructural</a:t>
            </a:r>
            <a:r>
              <a:rPr lang="en-US" altLang="en-US" sz="3200" dirty="0"/>
              <a:t>, indicating widespread myelin and often axonal pathology</a:t>
            </a:r>
          </a:p>
          <a:p>
            <a:r>
              <a:rPr lang="en-US" altLang="en-US" sz="3200" dirty="0"/>
              <a:t>But white matter pathology likely begins before conventional MRI becomes positive</a:t>
            </a:r>
          </a:p>
          <a:p>
            <a:r>
              <a:rPr lang="en-US" altLang="en-US" sz="3200" dirty="0"/>
              <a:t>How can </a:t>
            </a:r>
            <a:r>
              <a:rPr lang="en-US" altLang="en-US" sz="3200" i="1" dirty="0"/>
              <a:t>microstructural</a:t>
            </a:r>
            <a:r>
              <a:rPr lang="en-US" altLang="en-US" sz="3200" dirty="0"/>
              <a:t> damage be detected, and what is its neurobehavioral significance?   </a:t>
            </a:r>
          </a:p>
        </p:txBody>
      </p:sp>
    </p:spTree>
    <p:extLst>
      <p:ext uri="{BB962C8B-B14F-4D97-AF65-F5344CB8AC3E}">
        <p14:creationId xmlns:p14="http://schemas.microsoft.com/office/powerpoint/2010/main" val="1825919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286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accent5"/>
                </a:solidFill>
              </a:rPr>
              <a:t>More Than Meets the Eye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>
          <a:xfrm>
            <a:off x="0" y="669471"/>
            <a:ext cx="2752858" cy="6098205"/>
          </a:xfrm>
        </p:spPr>
        <p:txBody>
          <a:bodyPr>
            <a:noAutofit/>
          </a:bodyPr>
          <a:lstStyle/>
          <a:p>
            <a:r>
              <a:rPr lang="en-US" altLang="en-US" dirty="0"/>
              <a:t>Standard MRI lesions are obvious, but new methods can disclose new data; DTI and MRS have proven most useful for examining the </a:t>
            </a:r>
            <a:r>
              <a:rPr lang="en-US" altLang="en-US" i="1" dirty="0"/>
              <a:t>normal-appearing white matter (NAWM)      </a:t>
            </a:r>
          </a:p>
        </p:txBody>
      </p:sp>
      <p:sp>
        <p:nvSpPr>
          <p:cNvPr id="48132" name="Content Placeholder 5"/>
          <p:cNvSpPr>
            <a:spLocks noGrp="1"/>
          </p:cNvSpPr>
          <p:nvPr>
            <p:ph sz="half" idx="2"/>
          </p:nvPr>
        </p:nvSpPr>
        <p:spPr>
          <a:xfrm>
            <a:off x="2743201" y="1181100"/>
            <a:ext cx="3428999" cy="5334000"/>
          </a:xfrm>
        </p:spPr>
        <p:txBody>
          <a:bodyPr>
            <a:normAutofit fontScale="85000" lnSpcReduction="20000"/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Wingdings 2" pitchFamily="18" charset="2"/>
              <a:buNone/>
            </a:pPr>
            <a:r>
              <a:rPr lang="en-US" altLang="en-US" sz="2800" dirty="0"/>
              <a:t>MRI: </a:t>
            </a:r>
            <a:r>
              <a:rPr lang="en-US" altLang="en-US" sz="2800" dirty="0" err="1"/>
              <a:t>Gliomatosis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cerebri</a:t>
            </a:r>
            <a:r>
              <a:rPr lang="en-US" altLang="en-US" sz="2800" dirty="0"/>
              <a:t> </a:t>
            </a:r>
          </a:p>
          <a:p>
            <a:pPr>
              <a:buFont typeface="Wingdings 2" pitchFamily="18" charset="2"/>
              <a:buNone/>
            </a:pPr>
            <a:endParaRPr lang="en-US" altLang="en-US" dirty="0"/>
          </a:p>
          <a:p>
            <a:pPr>
              <a:buFont typeface="Wingdings 2" pitchFamily="18" charset="2"/>
              <a:buNone/>
            </a:pPr>
            <a:endParaRPr lang="en-US" altLang="en-US" dirty="0"/>
          </a:p>
          <a:p>
            <a:pPr>
              <a:buFont typeface="Wingdings 2" pitchFamily="18" charset="2"/>
              <a:buNone/>
            </a:pPr>
            <a:endParaRPr lang="en-US" altLang="en-US" dirty="0"/>
          </a:p>
          <a:p>
            <a:pPr>
              <a:buFont typeface="Wingdings 2" pitchFamily="18" charset="2"/>
              <a:buNone/>
            </a:pPr>
            <a:endParaRPr lang="en-US" altLang="en-US" dirty="0"/>
          </a:p>
          <a:p>
            <a:pPr>
              <a:buFont typeface="Wingdings 2" pitchFamily="18" charset="2"/>
              <a:buNone/>
            </a:pPr>
            <a:endParaRPr lang="en-US" altLang="en-US" dirty="0"/>
          </a:p>
          <a:p>
            <a:pPr>
              <a:buFont typeface="Wingdings 2" pitchFamily="18" charset="2"/>
              <a:buNone/>
            </a:pPr>
            <a:endParaRPr lang="en-US" altLang="en-US" dirty="0"/>
          </a:p>
          <a:p>
            <a:pPr>
              <a:buFont typeface="Wingdings 2" pitchFamily="18" charset="2"/>
              <a:buNone/>
            </a:pPr>
            <a:endParaRPr lang="en-US" altLang="en-US" dirty="0"/>
          </a:p>
          <a:p>
            <a:pPr>
              <a:buFont typeface="Wingdings 2" pitchFamily="18" charset="2"/>
              <a:buNone/>
            </a:pPr>
            <a:r>
              <a:rPr lang="en-US" altLang="en-US" sz="2800" dirty="0"/>
              <a:t>DTI: Normal white matter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09" y="997077"/>
            <a:ext cx="2296010" cy="19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998" y="3364720"/>
            <a:ext cx="1940759" cy="248584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 flipH="1">
            <a:off x="5797049" y="647700"/>
            <a:ext cx="3346951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/>
              <a:t>Conditions In Which NAWM </a:t>
            </a:r>
            <a:br>
              <a:rPr lang="en-US" sz="8000" dirty="0"/>
            </a:br>
            <a:r>
              <a:rPr lang="en-US" sz="8000" dirty="0"/>
              <a:t>Has Been Found Abnormal</a:t>
            </a:r>
          </a:p>
          <a:p>
            <a:pPr marL="0" indent="0">
              <a:buNone/>
            </a:pPr>
            <a:endParaRPr lang="en-US" sz="2900" dirty="0"/>
          </a:p>
          <a:p>
            <a:pPr marL="0" indent="0" algn="ctr">
              <a:buNone/>
            </a:pPr>
            <a:r>
              <a:rPr lang="en-US" altLang="en-US" sz="6400" dirty="0"/>
              <a:t>MLD</a:t>
            </a:r>
          </a:p>
          <a:p>
            <a:pPr marL="0" indent="0" algn="ctr">
              <a:buNone/>
            </a:pPr>
            <a:r>
              <a:rPr lang="en-US" altLang="en-US" sz="6400" dirty="0"/>
              <a:t>Phenylketonuria</a:t>
            </a:r>
          </a:p>
          <a:p>
            <a:pPr marL="0" indent="0" algn="ctr">
              <a:buNone/>
            </a:pPr>
            <a:r>
              <a:rPr lang="en-US" altLang="en-US" sz="6400" dirty="0"/>
              <a:t>Neurofibromatosis</a:t>
            </a:r>
          </a:p>
          <a:p>
            <a:pPr marL="0" indent="0" algn="ctr">
              <a:buNone/>
            </a:pPr>
            <a:r>
              <a:rPr lang="en-US" altLang="en-US" sz="6400" dirty="0"/>
              <a:t>Tuberous sclerosis</a:t>
            </a:r>
          </a:p>
          <a:p>
            <a:pPr marL="0" indent="0" algn="ctr">
              <a:buNone/>
            </a:pPr>
            <a:r>
              <a:rPr lang="en-US" altLang="en-US" sz="6400" dirty="0"/>
              <a:t>Myotonic dystrophy</a:t>
            </a:r>
          </a:p>
          <a:p>
            <a:pPr marL="0" indent="0" algn="ctr">
              <a:buNone/>
            </a:pPr>
            <a:r>
              <a:rPr lang="en-US" altLang="en-US" sz="6400" dirty="0"/>
              <a:t>FXTAS</a:t>
            </a:r>
          </a:p>
          <a:p>
            <a:pPr marL="0" indent="0" algn="ctr">
              <a:buNone/>
            </a:pPr>
            <a:r>
              <a:rPr lang="en-US" altLang="en-US" sz="6400" dirty="0"/>
              <a:t>Multiple sclerosis</a:t>
            </a:r>
          </a:p>
          <a:p>
            <a:pPr marL="0" indent="0" algn="ctr">
              <a:buNone/>
            </a:pPr>
            <a:r>
              <a:rPr lang="en-US" altLang="en-US" sz="6400" dirty="0"/>
              <a:t>HIV infection</a:t>
            </a:r>
          </a:p>
          <a:p>
            <a:pPr marL="0" indent="0" algn="ctr">
              <a:buNone/>
            </a:pPr>
            <a:r>
              <a:rPr lang="en-US" altLang="en-US" sz="6400" dirty="0"/>
              <a:t>SLE</a:t>
            </a:r>
          </a:p>
          <a:p>
            <a:pPr marL="0" indent="0" algn="ctr">
              <a:buNone/>
            </a:pPr>
            <a:r>
              <a:rPr lang="en-US" altLang="en-US" sz="6400" dirty="0"/>
              <a:t>Alcoholism</a:t>
            </a:r>
          </a:p>
          <a:p>
            <a:pPr marL="0" indent="0" algn="ctr">
              <a:buNone/>
            </a:pPr>
            <a:r>
              <a:rPr lang="en-US" altLang="en-US" sz="6400" dirty="0"/>
              <a:t>Hypoxia</a:t>
            </a:r>
          </a:p>
          <a:p>
            <a:pPr marL="0" indent="0" algn="ctr">
              <a:buNone/>
            </a:pPr>
            <a:r>
              <a:rPr lang="en-US" altLang="en-US" sz="6400" dirty="0" err="1"/>
              <a:t>Leukoaraiosis</a:t>
            </a:r>
            <a:endParaRPr lang="en-US" altLang="en-US" sz="6400" dirty="0"/>
          </a:p>
          <a:p>
            <a:pPr marL="0" indent="0" algn="ctr">
              <a:buNone/>
            </a:pPr>
            <a:r>
              <a:rPr lang="en-US" altLang="en-US" sz="6400" dirty="0"/>
              <a:t>Traumatic brain injury</a:t>
            </a:r>
          </a:p>
          <a:p>
            <a:pPr marL="0" indent="0" algn="ctr">
              <a:buNone/>
            </a:pPr>
            <a:r>
              <a:rPr lang="en-US" altLang="en-US" sz="6400" dirty="0"/>
              <a:t>Glioma</a:t>
            </a:r>
          </a:p>
          <a:p>
            <a:pPr marL="0" indent="0" algn="ctr">
              <a:buNone/>
            </a:pPr>
            <a:r>
              <a:rPr lang="en-US" altLang="en-US" sz="6400" dirty="0"/>
              <a:t>NPH</a:t>
            </a:r>
          </a:p>
          <a:p>
            <a:pPr marL="0" indent="0" algn="ctr">
              <a:buNone/>
            </a:pPr>
            <a:r>
              <a:rPr lang="en-US" altLang="en-US" sz="6400" dirty="0"/>
              <a:t>Aging</a:t>
            </a:r>
          </a:p>
          <a:p>
            <a:pPr marL="0" indent="0" algn="ctr">
              <a:buNone/>
            </a:pPr>
            <a:r>
              <a:rPr lang="en-US" altLang="en-US" sz="6400" dirty="0"/>
              <a:t>Autism</a:t>
            </a:r>
          </a:p>
          <a:p>
            <a:pPr marL="0" indent="0" algn="ctr">
              <a:buNone/>
            </a:pPr>
            <a:r>
              <a:rPr lang="en-US" altLang="en-US" sz="6400" dirty="0"/>
              <a:t>ADHD</a:t>
            </a:r>
          </a:p>
          <a:p>
            <a:pPr marL="0" indent="0" algn="ctr">
              <a:buNone/>
            </a:pPr>
            <a:r>
              <a:rPr lang="en-US" altLang="en-US" sz="6400" dirty="0"/>
              <a:t>Depression</a:t>
            </a:r>
          </a:p>
          <a:p>
            <a:pPr marL="0" indent="0" algn="ctr">
              <a:buNone/>
            </a:pPr>
            <a:r>
              <a:rPr lang="en-US" altLang="en-US" sz="6400" dirty="0"/>
              <a:t>Bipolar disorder</a:t>
            </a:r>
          </a:p>
          <a:p>
            <a:pPr marL="0" indent="0" algn="ctr">
              <a:buNone/>
            </a:pPr>
            <a:r>
              <a:rPr lang="en-US" altLang="en-US" sz="6400" dirty="0"/>
              <a:t>Schizophrenia</a:t>
            </a:r>
          </a:p>
          <a:p>
            <a:pPr marL="0" indent="0" algn="ctr">
              <a:buNone/>
            </a:pPr>
            <a:r>
              <a:rPr lang="en-US" altLang="en-US" sz="6400" dirty="0"/>
              <a:t>Alzheimer’s Disease</a:t>
            </a:r>
          </a:p>
        </p:txBody>
      </p:sp>
    </p:spTree>
    <p:extLst>
      <p:ext uri="{BB962C8B-B14F-4D97-AF65-F5344CB8AC3E}">
        <p14:creationId xmlns:p14="http://schemas.microsoft.com/office/powerpoint/2010/main" val="1762776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76200"/>
            <a:ext cx="6934200" cy="762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5"/>
                </a:solidFill>
              </a:rPr>
              <a:t>NAWM and Cognition in SLE </a:t>
            </a:r>
            <a:endParaRPr lang="en-US" sz="4000" dirty="0">
              <a:solidFill>
                <a:schemeClr val="accent5"/>
              </a:solidFill>
              <a:latin typeface="Arial" charset="0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" y="838200"/>
            <a:ext cx="9182100" cy="632460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We used 3T MRI and MRS in SLE patients without overt neurologic or psychiatric disorder as a model for early white matter neuropathology (Filley et al. 2009)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MRS: high choline (Ch)      inflammation, demyelination; low N-acetyl aspartate (NAA)      axonal pathology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Neuropsychology: White matter cognitive score (WMCS) based mainly on PASAT performance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High left frontal NAWM </a:t>
            </a:r>
            <a:r>
              <a:rPr lang="en-US" dirty="0" err="1"/>
              <a:t>Ch</a:t>
            </a:r>
            <a:r>
              <a:rPr lang="en-US" dirty="0"/>
              <a:t> correlated with low WMCS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Slowed processing speed, inattention, and executive dysfunction appear to reflect damaged frontal NAWM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Mild cognitive dysfunction in SLE may result from microstructural inflammatory </a:t>
            </a:r>
            <a:r>
              <a:rPr lang="en-US" dirty="0" err="1"/>
              <a:t>myelinopathy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3962400" y="2438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953000" y="2895600"/>
            <a:ext cx="391886" cy="348343"/>
          </a:xfrm>
          <a:prstGeom prst="rightArrow">
            <a:avLst>
              <a:gd name="adj1" fmla="val 50000"/>
              <a:gd name="adj2" fmla="val 46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6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05800" cy="16002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Matter Dementia: Clinical Disorders and Implications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95600"/>
            <a:ext cx="8458200" cy="365760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r>
              <a:rPr lang="en-US" altLang="en-US" sz="2000" b="1" dirty="0">
                <a:latin typeface="Times New Roman" pitchFamily="18" charset="0"/>
              </a:rPr>
              <a:t>*</a:t>
            </a:r>
            <a:r>
              <a:rPr lang="en-US" altLang="en-US" sz="2000" b="1" dirty="0">
                <a:latin typeface="Times New Roman" pitchFamily="18" charset="0"/>
                <a:cs typeface="Arial" charset="0"/>
              </a:rPr>
              <a:t>†</a:t>
            </a:r>
            <a:r>
              <a:rPr lang="en-US" altLang="en-US" sz="2000" b="1" dirty="0">
                <a:latin typeface="Times New Roman" pitchFamily="18" charset="0"/>
              </a:rPr>
              <a:t>Christopher M. Filley, *</a:t>
            </a:r>
            <a:r>
              <a:rPr lang="en-US" altLang="en-US" sz="2000" b="1" dirty="0">
                <a:latin typeface="Times New Roman" pitchFamily="18" charset="0"/>
                <a:cs typeface="Arial" charset="0"/>
              </a:rPr>
              <a:t>‡§</a:t>
            </a:r>
            <a:r>
              <a:rPr lang="en-US" altLang="en-US" sz="2000" b="1" dirty="0">
                <a:latin typeface="Times New Roman" pitchFamily="18" charset="0"/>
              </a:rPr>
              <a:t>Gary M. Franklin, </a:t>
            </a:r>
            <a:r>
              <a:rPr lang="en-US" altLang="en-US" sz="2000" b="1" dirty="0">
                <a:latin typeface="Times New Roman" pitchFamily="18" charset="0"/>
                <a:cs typeface="Arial" charset="0"/>
              </a:rPr>
              <a:t>║</a:t>
            </a:r>
            <a:r>
              <a:rPr lang="en-US" altLang="en-US" sz="2000" b="1" dirty="0">
                <a:latin typeface="Times New Roman" pitchFamily="18" charset="0"/>
              </a:rPr>
              <a:t>Robert K. Heaton,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altLang="en-US" sz="2000" b="1" dirty="0">
                <a:latin typeface="Times New Roman" pitchFamily="18" charset="0"/>
              </a:rPr>
              <a:t>And *</a:t>
            </a:r>
            <a:r>
              <a:rPr lang="en-US" altLang="en-US" sz="2000" b="1" dirty="0">
                <a:latin typeface="Times New Roman" pitchFamily="18" charset="0"/>
                <a:cs typeface="Arial" charset="0"/>
              </a:rPr>
              <a:t>¶</a:t>
            </a:r>
            <a:r>
              <a:rPr lang="en-US" altLang="en-US" sz="2000" b="1" dirty="0">
                <a:latin typeface="Times New Roman" pitchFamily="18" charset="0"/>
              </a:rPr>
              <a:t>Neil L. Rosenberg</a:t>
            </a:r>
          </a:p>
          <a:p>
            <a:pPr marR="0" eaLnBrk="1" hangingPunct="1">
              <a:lnSpc>
                <a:spcPct val="80000"/>
              </a:lnSpc>
            </a:pPr>
            <a:endParaRPr lang="en-US" altLang="en-US" sz="2000" b="1" dirty="0">
              <a:latin typeface="Times New Roman" pitchFamily="18" charset="0"/>
            </a:endParaRPr>
          </a:p>
          <a:p>
            <a:pPr marR="0" eaLnBrk="1" hangingPunct="1">
              <a:lnSpc>
                <a:spcPct val="80000"/>
              </a:lnSpc>
            </a:pPr>
            <a:endParaRPr lang="en-US" altLang="en-US" sz="1800" dirty="0">
              <a:latin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en-US" altLang="en-US" sz="1600" b="1" i="1" dirty="0">
                <a:latin typeface="Times New Roman" pitchFamily="18" charset="0"/>
              </a:rPr>
              <a:t>Departments of Neurology, Psychiatry, Preventive Medicine, and Biometrics, University of Colorado, School of Medicine, Denver, Colorado; Department of Psychiatry, University of California at San Diego, School of Medicine, San Diego, California; and Neurology and Research Services, Denver VA Medical Center, Denver, Colorado, U.S.A</a:t>
            </a:r>
            <a:r>
              <a:rPr lang="en-US" altLang="en-US" sz="1600" b="1" dirty="0">
                <a:latin typeface="Times New Roman" pitchFamily="18" charset="0"/>
              </a:rPr>
              <a:t>.</a:t>
            </a:r>
          </a:p>
          <a:p>
            <a:pPr marR="0" eaLnBrk="1" hangingPunct="1">
              <a:lnSpc>
                <a:spcPct val="80000"/>
              </a:lnSpc>
            </a:pPr>
            <a:endParaRPr lang="en-US" altLang="en-US" sz="1600" b="1" dirty="0">
              <a:latin typeface="Times New Roman" pitchFamily="18" charset="0"/>
            </a:endParaRPr>
          </a:p>
          <a:p>
            <a:pPr marR="0" eaLnBrk="1" hangingPunct="1">
              <a:lnSpc>
                <a:spcPct val="80000"/>
              </a:lnSpc>
            </a:pPr>
            <a:endParaRPr lang="en-US" altLang="en-US" sz="1800" dirty="0">
              <a:latin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en-US" altLang="en-US" sz="2000" b="1" dirty="0">
                <a:latin typeface="Times New Roman" pitchFamily="18" charset="0"/>
              </a:rPr>
              <a:t>Neuropsychiatry, Neuropsychology, and Behavioral Neurology 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altLang="en-US" sz="2000" b="1" dirty="0">
                <a:latin typeface="Times New Roman" pitchFamily="18" charset="0"/>
              </a:rPr>
              <a:t>1988: 1: 239-254</a:t>
            </a:r>
          </a:p>
        </p:txBody>
      </p:sp>
    </p:spTree>
    <p:extLst>
      <p:ext uri="{BB962C8B-B14F-4D97-AF65-F5344CB8AC3E}">
        <p14:creationId xmlns:p14="http://schemas.microsoft.com/office/powerpoint/2010/main" val="3689716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accent5"/>
                </a:solidFill>
              </a:rPr>
              <a:t>White Matter-Behavior Correlations</a:t>
            </a:r>
          </a:p>
        </p:txBody>
      </p:sp>
      <p:pic>
        <p:nvPicPr>
          <p:cNvPr id="54275" name="Picture 9" descr="Frontal Lobe (right) SLE M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4525" y="772225"/>
            <a:ext cx="5578475" cy="2225209"/>
          </a:xfrm>
          <a:noFill/>
        </p:spPr>
      </p:pic>
      <p:pic>
        <p:nvPicPr>
          <p:cNvPr id="54276" name="Picture 7" descr="WM SLE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5459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oup 1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332117"/>
              </p:ext>
            </p:extLst>
          </p:nvPr>
        </p:nvGraphicFramePr>
        <p:xfrm>
          <a:off x="1066800" y="3124200"/>
          <a:ext cx="6781800" cy="333735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2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68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Correlations with WMCS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Correlation Coefficient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WM volume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WM lesion volume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-0.07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WM lesion number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-0.08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Left frontal Ch/Cr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-0.29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Right frontal Ch/Cr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-0.14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Right + left frontal Ch/Cr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-0.25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115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accent5"/>
                </a:solidFill>
              </a:rPr>
              <a:t>Cognitive Sequelae of NAWM Changes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00600"/>
          </a:xfrm>
        </p:spPr>
        <p:txBody>
          <a:bodyPr/>
          <a:lstStyle/>
          <a:p>
            <a:r>
              <a:rPr lang="en-US" altLang="en-US" sz="3200" dirty="0"/>
              <a:t>Transdiagnostic study showed that NAWM changes cause problems similar to, but milder than, those seen with diffuse or multifocal MRI WM lesions</a:t>
            </a:r>
          </a:p>
          <a:p>
            <a:r>
              <a:rPr lang="en-US" altLang="en-US" sz="3200" dirty="0"/>
              <a:t>Processing speed, executive function, sustained attention, and memory retrieval are most affected; language is typically spared</a:t>
            </a:r>
          </a:p>
          <a:p>
            <a:r>
              <a:rPr lang="en-US" altLang="en-US" sz="3200" dirty="0"/>
              <a:t>This profile is essentially the same as that of WMD (Filley et al. 1988; Filley, 1998; </a:t>
            </a:r>
            <a:r>
              <a:rPr lang="en-US" altLang="en-US" sz="3200" dirty="0" err="1"/>
              <a:t>Schmahmann</a:t>
            </a:r>
            <a:r>
              <a:rPr lang="en-US" altLang="en-US" sz="3200" dirty="0"/>
              <a:t> et al. 2008), but deficits are milder       </a:t>
            </a:r>
          </a:p>
        </p:txBody>
      </p:sp>
    </p:spTree>
    <p:extLst>
      <p:ext uri="{BB962C8B-B14F-4D97-AF65-F5344CB8AC3E}">
        <p14:creationId xmlns:p14="http://schemas.microsoft.com/office/powerpoint/2010/main" val="1874651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>
              <a:defRPr/>
            </a:pPr>
            <a:r>
              <a:rPr lang="en-US" sz="4400" dirty="0">
                <a:solidFill>
                  <a:schemeClr val="accent5"/>
                </a:solidFill>
              </a:rPr>
              <a:t>Mild Cognitive Dysfunction (MCD)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91200"/>
          </a:xfrm>
        </p:spPr>
        <p:txBody>
          <a:bodyPr>
            <a:normAutofit fontScale="92500" lnSpcReduction="20000"/>
          </a:bodyPr>
          <a:lstStyle/>
          <a:p>
            <a:pPr indent="-365760">
              <a:spcBef>
                <a:spcPts val="1200"/>
              </a:spcBef>
              <a:defRPr/>
            </a:pPr>
            <a:r>
              <a:rPr lang="en-US" sz="3200" i="1" dirty="0">
                <a:cs typeface="Arial" charset="0"/>
              </a:rPr>
              <a:t>A syndrome of cognitive slowing, inattention, and executive dysfunction associated with insidious white matter pathology</a:t>
            </a:r>
            <a:r>
              <a:rPr lang="en-US" sz="3200" i="1" dirty="0"/>
              <a:t>  </a:t>
            </a:r>
          </a:p>
          <a:p>
            <a:pPr indent="-365760">
              <a:spcBef>
                <a:spcPts val="1200"/>
              </a:spcBef>
              <a:defRPr/>
            </a:pPr>
            <a:r>
              <a:rPr lang="en-US" sz="3200" dirty="0"/>
              <a:t>In contrast to mild cognitive impairment (MCI):  </a:t>
            </a:r>
          </a:p>
          <a:p>
            <a:pPr marL="457200" indent="-365760"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en-US" sz="3200" dirty="0"/>
              <a:t>MCD applies to wide age range and many disorders</a:t>
            </a:r>
          </a:p>
          <a:p>
            <a:pPr marL="457200" indent="-365760"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en-US" sz="3200" dirty="0"/>
              <a:t>MCD reflects white matter involvement (not gray)</a:t>
            </a:r>
          </a:p>
          <a:p>
            <a:pPr marL="457200" indent="-365760"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en-US" sz="3200" dirty="0"/>
              <a:t>MCD displays a distinctive cognitive profile</a:t>
            </a:r>
          </a:p>
          <a:p>
            <a:pPr indent="-365760">
              <a:spcBef>
                <a:spcPts val="1200"/>
              </a:spcBef>
              <a:defRPr/>
            </a:pPr>
            <a:r>
              <a:rPr lang="en-US" sz="3200" dirty="0"/>
              <a:t>We focused on frontal white matter because it is 1) commonly affected clinically, and 2) most convenient to examine with neuroimaging</a:t>
            </a:r>
          </a:p>
          <a:p>
            <a:pPr indent="-365760">
              <a:spcBef>
                <a:spcPts val="1200"/>
              </a:spcBef>
              <a:defRPr/>
            </a:pPr>
            <a:r>
              <a:rPr lang="en-US" altLang="en-US" dirty="0"/>
              <a:t>MCD-SLE may be a model for early stages of all WM disorders (Kozora and Filley, 2011), preceding WMD and potentially enabling early treatment </a:t>
            </a:r>
          </a:p>
          <a:p>
            <a:pPr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363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371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3"/>
                </a:solidFill>
              </a:rPr>
              <a:t> </a:t>
            </a:r>
            <a:r>
              <a:rPr lang="en-US" sz="4400" dirty="0">
                <a:solidFill>
                  <a:schemeClr val="accent5"/>
                </a:solidFill>
              </a:rPr>
              <a:t>Schematic Relationship Between </a:t>
            </a:r>
            <a:br>
              <a:rPr lang="en-US" sz="4400" dirty="0">
                <a:solidFill>
                  <a:schemeClr val="accent5"/>
                </a:solidFill>
              </a:rPr>
            </a:br>
            <a:r>
              <a:rPr lang="en-US" sz="4400" dirty="0">
                <a:solidFill>
                  <a:schemeClr val="accent5"/>
                </a:solidFill>
              </a:rPr>
              <a:t>White Matter and Cognition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2400" y="1600200"/>
          <a:ext cx="882332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21940" imgH="4541449" progId="MSGraph.Chart.8">
                  <p:embed followColorScheme="full"/>
                </p:oleObj>
              </mc:Choice>
              <mc:Fallback>
                <p:oleObj name="Chart" r:id="rId2" imgW="8221940" imgH="4541449" progId="MSGraph.Chart.8">
                  <p:embed followColorScheme="full"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00200"/>
                        <a:ext cx="8823325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667000" y="3429000"/>
            <a:ext cx="320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Mild Cognitive Dysfunction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371600" y="4321175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Normal Cognition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876800" y="241935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White Matter Dementia</a:t>
            </a: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52400" y="403860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/>
              <a:t>Cognitive </a:t>
            </a:r>
          </a:p>
          <a:p>
            <a:pPr algn="l" eaLnBrk="1" hangingPunct="1"/>
            <a:r>
              <a:rPr lang="en-US" altLang="en-US"/>
              <a:t>Decline</a:t>
            </a:r>
          </a:p>
        </p:txBody>
      </p:sp>
      <p:sp>
        <p:nvSpPr>
          <p:cNvPr id="10" name="Up Arrow 9"/>
          <p:cNvSpPr/>
          <p:nvPr/>
        </p:nvSpPr>
        <p:spPr>
          <a:xfrm>
            <a:off x="533400" y="2984500"/>
            <a:ext cx="381000" cy="977900"/>
          </a:xfrm>
          <a:prstGeom prst="up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66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E92A-3CE3-BDCF-680B-635F6B59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The Relevance of WMD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 to Degenerative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740D9-1FBE-AB6A-1804-BF54AB2DD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52600"/>
            <a:ext cx="8305800" cy="4525963"/>
          </a:xfrm>
        </p:spPr>
        <p:txBody>
          <a:bodyPr/>
          <a:lstStyle/>
          <a:p>
            <a:r>
              <a:rPr lang="en-US" dirty="0"/>
              <a:t>White matter lesions are clearly important for vascular dementia</a:t>
            </a:r>
          </a:p>
          <a:p>
            <a:r>
              <a:rPr lang="en-US" dirty="0"/>
              <a:t>But white matter damage may also be relevant to the pathogenesis of Alzheimer’s Disease and chronic traumatic encephalopathy   </a:t>
            </a:r>
          </a:p>
          <a:p>
            <a:r>
              <a:rPr lang="en-US" dirty="0"/>
              <a:t>From this perspective, cortical proteins can be seen as evidence of pathology that originates in white matter years before proteins appear  </a:t>
            </a:r>
          </a:p>
        </p:txBody>
      </p:sp>
    </p:spTree>
    <p:extLst>
      <p:ext uri="{BB962C8B-B14F-4D97-AF65-F5344CB8AC3E}">
        <p14:creationId xmlns:p14="http://schemas.microsoft.com/office/powerpoint/2010/main" val="4227396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4000" dirty="0" err="1">
                <a:solidFill>
                  <a:schemeClr val="accent5"/>
                </a:solidFill>
              </a:rPr>
              <a:t>Corticocentrism</a:t>
            </a:r>
            <a:r>
              <a:rPr lang="en-US" sz="4000" dirty="0">
                <a:solidFill>
                  <a:schemeClr val="accent5"/>
                </a:solidFill>
              </a:rPr>
              <a:t> and Dementia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2133600" cy="53340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Classic dementia histology (plaques, tangles, Pick bodies, </a:t>
            </a:r>
            <a:r>
              <a:rPr lang="en-US" sz="4000" dirty="0" err="1"/>
              <a:t>Lewy</a:t>
            </a:r>
            <a:r>
              <a:rPr lang="en-US" sz="4000" dirty="0"/>
              <a:t> bodies) almost irresistibly draws attention to the cortex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5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438" y="990600"/>
            <a:ext cx="3840162" cy="57912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Cortical pathology has been foundational in AD, launching the amyloid hypothesis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Much precedent suggests that plaques/tangles explain AD: MS plaques, viral inclusions, tumors, atherosclerosis, etc. all clearly explain other neurologic diseases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“If plaques and tangles look bad, they must be bad”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Rectangle 3" descr="7"/>
          <p:cNvSpPr>
            <a:spLocks noGrp="1" noChangeAspect="1" noChangeArrowheads="1"/>
          </p:cNvSpPr>
          <p:nvPr isPhoto="1"/>
        </p:nvSpPr>
        <p:spPr bwMode="auto">
          <a:xfrm>
            <a:off x="2247900" y="4102100"/>
            <a:ext cx="2903538" cy="19145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Rectangle 5" descr="9"/>
          <p:cNvSpPr>
            <a:spLocks noGrp="1" noChangeAspect="1" noChangeArrowheads="1"/>
          </p:cNvSpPr>
          <p:nvPr isPhoto="1"/>
        </p:nvSpPr>
        <p:spPr bwMode="auto">
          <a:xfrm>
            <a:off x="2286000" y="1676400"/>
            <a:ext cx="2827338" cy="1863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z="4000" dirty="0">
                <a:solidFill>
                  <a:schemeClr val="accent5"/>
                </a:solidFill>
              </a:rPr>
              <a:t>But Even Alzheimer Had His Doubts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500" dirty="0"/>
              <a:t>“ . . . </a:t>
            </a:r>
            <a:r>
              <a:rPr lang="en-US" sz="3500" i="1" dirty="0"/>
              <a:t>plaques are not the cause of senile dementia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500" i="1" dirty="0"/>
              <a:t>but only an accompanying feature of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500" i="1" dirty="0"/>
              <a:t>senile involution of the central nervous system</a:t>
            </a:r>
            <a:r>
              <a:rPr lang="en-US" sz="3500" dirty="0"/>
              <a:t>.”  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500" dirty="0"/>
              <a:t> - </a:t>
            </a:r>
            <a:r>
              <a:rPr lang="en-US" sz="3500" dirty="0" err="1"/>
              <a:t>Alois</a:t>
            </a:r>
            <a:r>
              <a:rPr lang="en-US" sz="3500" dirty="0"/>
              <a:t> Alzheimer, 1911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500" dirty="0"/>
              <a:t>We now know that many </a:t>
            </a:r>
            <a:r>
              <a:rPr lang="en-US" sz="3500" i="1" dirty="0"/>
              <a:t>normal elders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500" dirty="0"/>
              <a:t>have sufficient cortical plaques and tangles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500" dirty="0"/>
              <a:t>to qualify as having AD (Davis et al. 1999)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6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143000" y="1143000"/>
          <a:ext cx="6934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Circular Reasoning?</a:t>
            </a:r>
          </a:p>
        </p:txBody>
      </p:sp>
    </p:spTree>
    <p:extLst>
      <p:ext uri="{BB962C8B-B14F-4D97-AF65-F5344CB8AC3E}">
        <p14:creationId xmlns:p14="http://schemas.microsoft.com/office/powerpoint/2010/main" val="2480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581841AF-608A-E093-62B9-8D2C11368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0085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The amyloid cascade hypothesis has dominated AD research for decades, but just 2/44 clinical trials of anti-amyloid drugs have been positive, within the range of statistical probability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Even aducanumab and </a:t>
            </a:r>
            <a:r>
              <a:rPr lang="en-US" altLang="en-US" sz="2400" dirty="0" err="1"/>
              <a:t>lecanemab</a:t>
            </a:r>
            <a:r>
              <a:rPr lang="en-US" altLang="en-US" sz="2400" dirty="0"/>
              <a:t> remain controversial – their efficacy is similar to that of donepezil, a drug whose impact is imperceptible to most patients and families, and a recent meta-analysis of 14 AD RCTs concluded that</a:t>
            </a:r>
            <a:r>
              <a:rPr lang="en-US" sz="2400" dirty="0">
                <a:solidFill>
                  <a:srgbClr val="212121"/>
                </a:solidFill>
              </a:rPr>
              <a:t> </a:t>
            </a:r>
            <a:r>
              <a:rPr lang="en-US" sz="2400" dirty="0"/>
              <a:t>“amyloid reduction strategies do not substantially improve cognition” (Ackley et al. 2021)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Anti-amyloid drugs are associated with unexplained brain volume loss – amyloid removal explains &lt; 1/1000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of this atrophy (Ayton, 2021)</a:t>
            </a:r>
            <a:endParaRPr lang="en-US" altLang="en-US" sz="2400" i="1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How much of this field is driven by commercial interest and patient advocacy, not by the best science?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1BD2D8-13C9-30F3-893B-2E075D841D69}"/>
              </a:ext>
            </a:extLst>
          </p:cNvPr>
          <p:cNvSpPr txBox="1"/>
          <p:nvPr/>
        </p:nvSpPr>
        <p:spPr>
          <a:xfrm>
            <a:off x="571500" y="304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Doubts About Anti-Amyloid Drugs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1" y="477072"/>
            <a:ext cx="8584360" cy="832988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Vulnerability </a:t>
            </a:r>
            <a:br>
              <a:rPr lang="en-US" alt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White Matter</a:t>
            </a: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2992" y="3875205"/>
            <a:ext cx="140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Strich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1970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/>
              <p14:cNvContentPartPr/>
              <p14:nvPr/>
            </p14:nvContentPartPr>
            <p14:xfrm>
              <a:off x="2492711" y="2741674"/>
              <a:ext cx="270" cy="27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3801" y="2732764"/>
                <a:ext cx="18090" cy="1809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C:\Users\VHAECHfillec\Desktop\Captur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28" y="1889808"/>
            <a:ext cx="2435291" cy="1759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868A04D-AE9E-41C6-A656-7790A166B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2951" y="2160553"/>
            <a:ext cx="2043959" cy="226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C8E3BE-44B4-4AA7-881B-299747B07580}"/>
              </a:ext>
            </a:extLst>
          </p:cNvPr>
          <p:cNvSpPr txBox="1"/>
          <p:nvPr/>
        </p:nvSpPr>
        <p:spPr>
          <a:xfrm>
            <a:off x="7024655" y="4697448"/>
            <a:ext cx="176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Sharp Scott,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Leech, 2014</a:t>
            </a:r>
          </a:p>
        </p:txBody>
      </p:sp>
      <p:pic>
        <p:nvPicPr>
          <p:cNvPr id="13" name="Picture 4" descr="MRI">
            <a:extLst>
              <a:ext uri="{FF2B5EF4-FFF2-40B4-BE49-F238E27FC236}">
                <a16:creationId xmlns:a16="http://schemas.microsoft.com/office/drawing/2014/main" id="{B93FCC54-4F8A-4C2D-86B5-B1112BD5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6375" y="1275106"/>
            <a:ext cx="1870212" cy="216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38C2AC-1845-47EA-8C99-D5186AA36F4C}"/>
              </a:ext>
            </a:extLst>
          </p:cNvPr>
          <p:cNvSpPr txBox="1"/>
          <p:nvPr/>
        </p:nvSpPr>
        <p:spPr>
          <a:xfrm>
            <a:off x="464938" y="3875205"/>
            <a:ext cx="1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Caplan, 1995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F54FE8-EECC-47D7-B5FD-AE36E0E6760E}"/>
              </a:ext>
            </a:extLst>
          </p:cNvPr>
          <p:cNvSpPr txBox="1"/>
          <p:nvPr/>
        </p:nvSpPr>
        <p:spPr>
          <a:xfrm>
            <a:off x="414229" y="5426821"/>
            <a:ext cx="2133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Vascular Disease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67563F-28A3-4352-B982-4B4A3F82690B}"/>
              </a:ext>
            </a:extLst>
          </p:cNvPr>
          <p:cNvSpPr txBox="1"/>
          <p:nvPr/>
        </p:nvSpPr>
        <p:spPr>
          <a:xfrm>
            <a:off x="4444581" y="4968192"/>
            <a:ext cx="2310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TBI - Diffuse Axonal Injury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627C64-D2A8-168F-F2BB-CF1256E868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9935" y="3002258"/>
            <a:ext cx="1769424" cy="21028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624EA3-1567-8399-8AD4-9467FDA9F817}"/>
              </a:ext>
            </a:extLst>
          </p:cNvPr>
          <p:cNvSpPr txBox="1"/>
          <p:nvPr/>
        </p:nvSpPr>
        <p:spPr>
          <a:xfrm>
            <a:off x="4114800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ECAFB1-5AC7-D40C-FC59-924617411A18}"/>
              </a:ext>
            </a:extLst>
          </p:cNvPr>
          <p:cNvSpPr txBox="1"/>
          <p:nvPr/>
        </p:nvSpPr>
        <p:spPr>
          <a:xfrm>
            <a:off x="2669126" y="530013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Filley, 2021</a:t>
            </a:r>
          </a:p>
        </p:txBody>
      </p:sp>
    </p:spTree>
    <p:extLst>
      <p:ext uri="{BB962C8B-B14F-4D97-AF65-F5344CB8AC3E}">
        <p14:creationId xmlns:p14="http://schemas.microsoft.com/office/powerpoint/2010/main" val="240859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000" dirty="0">
                <a:solidFill>
                  <a:schemeClr val="accent5"/>
                </a:solidFill>
              </a:rPr>
              <a:t>A Different Perspective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63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</a:rPr>
              <a:t>Neurologic tradition has not emphasized the role of white matter tracts in cognition and emotion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</a:rPr>
              <a:t>An appreciation of the function of white matter in health and disease is essential for a complete understanding of human behavior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</a:rPr>
              <a:t>Complementing our usual disease-specific approach, a </a:t>
            </a:r>
            <a:r>
              <a:rPr lang="en-US" sz="3200" i="1" dirty="0">
                <a:latin typeface="+mj-lt"/>
              </a:rPr>
              <a:t>transdiagnostic</a:t>
            </a:r>
            <a:r>
              <a:rPr lang="en-US" sz="3200" dirty="0">
                <a:latin typeface="+mj-lt"/>
              </a:rPr>
              <a:t> strategy allows us to think across disorders and gain new insights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</a:rPr>
              <a:t>I first got involved through the study of solvent abuse (“paint sniffing”)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But first, some background information . . .   </a:t>
            </a:r>
            <a:r>
              <a:rPr lang="en-US" sz="3200" dirty="0">
                <a:latin typeface="+mj-lt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25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A7E1CB-E28E-4DC5-B1AE-E0E74D2A5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" y="152400"/>
            <a:ext cx="9000251" cy="106977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+mn-lt"/>
              </a:rPr>
              <a:t>White Matter, </a:t>
            </a:r>
            <a:br>
              <a:rPr lang="en-US" dirty="0">
                <a:solidFill>
                  <a:schemeClr val="accent5"/>
                </a:solidFill>
                <a:latin typeface="+mn-lt"/>
              </a:rPr>
            </a:br>
            <a:r>
              <a:rPr lang="en-US" dirty="0">
                <a:solidFill>
                  <a:schemeClr val="accent5"/>
                </a:solidFill>
                <a:latin typeface="+mn-lt"/>
              </a:rPr>
              <a:t>Vascular Dementia, and AD  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5284F502-8C7C-43D1-9A70-4EB1EC3D5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372" y="1448499"/>
            <a:ext cx="4831307" cy="525710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4000" dirty="0"/>
              <a:t>White matter has a precarious blood supply, as it is perfused by penetrating arterioles whose small caliber can be further  compromised in aging by atherosclerosis and </a:t>
            </a:r>
            <a:r>
              <a:rPr lang="en-US" altLang="en-US" sz="4000" dirty="0" err="1"/>
              <a:t>lipohyalinosis</a:t>
            </a:r>
            <a:r>
              <a:rPr lang="en-US" altLang="en-US" sz="4000" dirty="0"/>
              <a:t> (Brown and </a:t>
            </a:r>
            <a:r>
              <a:rPr lang="en-US" altLang="en-US" sz="4000" dirty="0" err="1"/>
              <a:t>Thore</a:t>
            </a:r>
            <a:r>
              <a:rPr lang="en-US" altLang="en-US" sz="4000" dirty="0"/>
              <a:t>, 2011; </a:t>
            </a:r>
            <a:r>
              <a:rPr lang="en-US" altLang="en-US" sz="4000" dirty="0" err="1"/>
              <a:t>Iadecola</a:t>
            </a:r>
            <a:r>
              <a:rPr lang="en-US" altLang="en-US" sz="4000" dirty="0"/>
              <a:t> and Gottesman, 2019)</a:t>
            </a:r>
          </a:p>
          <a:p>
            <a:pPr>
              <a:lnSpc>
                <a:spcPct val="120000"/>
              </a:lnSpc>
            </a:pPr>
            <a:r>
              <a:rPr lang="en-US" altLang="en-US" sz="4000" dirty="0"/>
              <a:t>Hypertension is a powerful risk factor for </a:t>
            </a:r>
            <a:r>
              <a:rPr lang="en-US" altLang="en-US" sz="4000" dirty="0" err="1"/>
              <a:t>leukoaraiosis</a:t>
            </a:r>
            <a:endParaRPr lang="en-US" altLang="en-US" sz="4000" dirty="0"/>
          </a:p>
          <a:p>
            <a:pPr>
              <a:lnSpc>
                <a:spcPct val="120000"/>
              </a:lnSpc>
            </a:pPr>
            <a:r>
              <a:rPr lang="en-US" altLang="en-US" sz="4000" dirty="0"/>
              <a:t>Much evidence links vascular disease with AD, and the two are very often comorbid   </a:t>
            </a:r>
          </a:p>
          <a:p>
            <a:pPr>
              <a:lnSpc>
                <a:spcPct val="120000"/>
              </a:lnSpc>
            </a:pPr>
            <a:endParaRPr lang="en-US" altLang="en-US" sz="2400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8422025D-C6CB-4D7C-AE07-6101E8594E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4428" y="1827355"/>
            <a:ext cx="3886200" cy="3203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57122-B08F-489F-948A-FB52EBD65E69}"/>
              </a:ext>
            </a:extLst>
          </p:cNvPr>
          <p:cNvSpPr txBox="1"/>
          <p:nvPr/>
        </p:nvSpPr>
        <p:spPr>
          <a:xfrm>
            <a:off x="5503553" y="5451156"/>
            <a:ext cx="304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Iadecola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Gottesman, 2019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4592" y="453853"/>
            <a:ext cx="8814816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dirty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Etiopathogenesis of Alzheimer’s Disease: A Revised Perspective</a:t>
            </a:r>
            <a:r>
              <a:rPr lang="en-US" dirty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03660" y="4923193"/>
            <a:ext cx="3868340" cy="486782"/>
          </a:xfrm>
        </p:spPr>
        <p:txBody>
          <a:bodyPr/>
          <a:lstStyle/>
          <a:p>
            <a:pPr algn="ctr"/>
            <a:r>
              <a:rPr lang="en-US" b="0" dirty="0">
                <a:cs typeface="Arial" panose="020B0604020202020204" pitchFamily="34" charset="0"/>
              </a:rPr>
              <a:t>Jack et al. 2010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572000" y="4923193"/>
            <a:ext cx="3887391" cy="486782"/>
          </a:xfrm>
        </p:spPr>
        <p:txBody>
          <a:bodyPr/>
          <a:lstStyle/>
          <a:p>
            <a:pPr algn="ctr"/>
            <a:r>
              <a:rPr lang="en-US" b="0" dirty="0">
                <a:cs typeface="Arial" panose="020B0604020202020204" pitchFamily="34" charset="0"/>
              </a:rPr>
              <a:t>Sweeney et al. 2018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03291" y="2428157"/>
            <a:ext cx="3887391" cy="2199023"/>
          </a:xfrm>
          <a:prstGeom prst="rect">
            <a:avLst/>
          </a:prstGeom>
        </p:spPr>
      </p:pic>
      <p:pic>
        <p:nvPicPr>
          <p:cNvPr id="11" name="Content Placeholder 11">
            <a:extLst>
              <a:ext uri="{FF2B5EF4-FFF2-40B4-BE49-F238E27FC236}">
                <a16:creationId xmlns:a16="http://schemas.microsoft.com/office/drawing/2014/main" id="{1F48BA9E-5C9C-46FC-A69B-FAF5A83BD6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4" y="2427001"/>
            <a:ext cx="3868340" cy="2210480"/>
          </a:xfr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17634807-7B55-44CC-A8F0-5EFE287E636E}"/>
              </a:ext>
            </a:extLst>
          </p:cNvPr>
          <p:cNvSpPr/>
          <p:nvPr/>
        </p:nvSpPr>
        <p:spPr>
          <a:xfrm rot="-2100000">
            <a:off x="5935640" y="2509962"/>
            <a:ext cx="363474" cy="64610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7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371600"/>
            <a:ext cx="4513660" cy="5020865"/>
          </a:xfrm>
        </p:spPr>
      </p:pic>
      <p:sp>
        <p:nvSpPr>
          <p:cNvPr id="60418" name="TextBox 4"/>
          <p:cNvSpPr txBox="1">
            <a:spLocks noChangeArrowheads="1"/>
          </p:cNvSpPr>
          <p:nvPr/>
        </p:nvSpPr>
        <p:spPr bwMode="auto">
          <a:xfrm>
            <a:off x="6343650" y="1963214"/>
            <a:ext cx="251240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From DAI to Cognitive Loss and Dementia </a:t>
            </a:r>
          </a:p>
          <a:p>
            <a:pPr algn="ctr"/>
            <a:endParaRPr lang="en-US" sz="3000" dirty="0"/>
          </a:p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DeKosky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 2010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752600" y="2590800"/>
            <a:ext cx="733806" cy="36347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837944" y="5199126"/>
            <a:ext cx="733806" cy="36347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648200" y="5199126"/>
            <a:ext cx="733806" cy="36347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1C47C-9867-2CCC-B48E-150C0EEB8523}"/>
              </a:ext>
            </a:extLst>
          </p:cNvPr>
          <p:cNvSpPr txBox="1"/>
          <p:nvPr/>
        </p:nvSpPr>
        <p:spPr>
          <a:xfrm>
            <a:off x="533400" y="-23070"/>
            <a:ext cx="8229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 Matter, TBI, and Degenerative Dementia </a:t>
            </a:r>
          </a:p>
        </p:txBody>
      </p:sp>
    </p:spTree>
    <p:extLst>
      <p:ext uri="{BB962C8B-B14F-4D97-AF65-F5344CB8AC3E}">
        <p14:creationId xmlns:p14="http://schemas.microsoft.com/office/powerpoint/2010/main" val="323612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8DD467-435E-40CB-B65B-00A03013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886700" cy="99417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  <a:effectLst/>
                <a:latin typeface="+mn-lt"/>
              </a:rPr>
              <a:t>An Emerging Concept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C64F68-82F1-4680-8C65-535097968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997" y="2286000"/>
            <a:ext cx="2660088" cy="32898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Might it be possible to treat white matter and reverse its  pathology?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90D733-750B-486C-B6CE-3A2D3216CE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15" y="2190139"/>
            <a:ext cx="2863973" cy="3289811"/>
          </a:xfrm>
        </p:spPr>
      </p:pic>
    </p:spTree>
    <p:extLst>
      <p:ext uri="{BB962C8B-B14F-4D97-AF65-F5344CB8AC3E}">
        <p14:creationId xmlns:p14="http://schemas.microsoft.com/office/powerpoint/2010/main" val="1574410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68453-76FE-4AEA-AADF-D6427525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20" y="457200"/>
            <a:ext cx="7886700" cy="88061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effectLst/>
                <a:latin typeface="+mn-lt"/>
              </a:rPr>
              <a:t>Evolving Views of White Matter</a:t>
            </a:r>
            <a:endParaRPr lang="en-US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518B-D122-4184-8CFD-DFB2C921E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20" y="1524000"/>
            <a:ext cx="8303741" cy="464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White matter has traditionally been seen as a primarily supportive tissue, static and inert, with little potential for repair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However, evidence is accumulating that white matter is a dynamic tissue with its own capacity for growth and remodeling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In particular, myelin has attracted much scrutiny as a brain substance with substantial plasticity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The idea of treating white matter dysfunction is gaining increasing attention and support</a:t>
            </a:r>
          </a:p>
        </p:txBody>
      </p:sp>
    </p:spTree>
    <p:extLst>
      <p:ext uri="{BB962C8B-B14F-4D97-AF65-F5344CB8AC3E}">
        <p14:creationId xmlns:p14="http://schemas.microsoft.com/office/powerpoint/2010/main" val="1241967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47C8-CFBB-4CA9-8C87-0F097E77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152400"/>
            <a:ext cx="9296400" cy="107294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</a:rPr>
              <a:t>Can Treatment Improve White Matter?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2FE2-5C7F-43C6-B7E4-1CE292BBE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8915400" cy="4495800"/>
          </a:xfrm>
        </p:spPr>
        <p:txBody>
          <a:bodyPr>
            <a:noAutofit/>
          </a:bodyPr>
          <a:lstStyle/>
          <a:p>
            <a:r>
              <a:rPr lang="en-US" dirty="0"/>
              <a:t>In MLD, MS, AIDS dementia complex, SLE, toluene leukoencephalopathy, B</a:t>
            </a:r>
            <a:r>
              <a:rPr lang="en-US" baseline="-25000" dirty="0"/>
              <a:t>12</a:t>
            </a:r>
            <a:r>
              <a:rPr lang="en-US" dirty="0"/>
              <a:t> deficiency, TBI, neoplasia, hydrocephalus, and </a:t>
            </a:r>
            <a:r>
              <a:rPr lang="en-US" dirty="0" err="1"/>
              <a:t>leukoaraiosis</a:t>
            </a:r>
            <a:r>
              <a:rPr lang="en-US" dirty="0"/>
              <a:t>, treatment targeting white matter has shown clinical benefit (Filley, 2021)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These examples all involved patients whose treatment was initiated early, or who had less severe damage, implying that irreversible changes had not occurred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do we know about early vs. late neuropathology?  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34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DFF4-E01A-4978-AC70-A862CFE7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8791925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</a:rPr>
              <a:t>Axonal Loss Worsens Prognosis in </a:t>
            </a:r>
            <a:br>
              <a:rPr lang="en-US" dirty="0">
                <a:solidFill>
                  <a:schemeClr val="accent5"/>
                </a:solidFill>
                <a:latin typeface="+mn-lt"/>
              </a:rPr>
            </a:br>
            <a:r>
              <a:rPr lang="en-US" dirty="0">
                <a:solidFill>
                  <a:schemeClr val="accent5"/>
                </a:solidFill>
                <a:latin typeface="+mn-lt"/>
              </a:rPr>
              <a:t>White Matter Disorders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5F835-86F7-430D-92D5-9E666585E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66" y="1676400"/>
            <a:ext cx="5284491" cy="490258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/>
              <a:t>Trapp et al. (1998) established that transected axons were the pathologic correlate of irreversible neurologic impairment in MS</a:t>
            </a:r>
          </a:p>
          <a:p>
            <a:pPr>
              <a:lnSpc>
                <a:spcPct val="120000"/>
              </a:lnSpc>
            </a:pPr>
            <a:r>
              <a:rPr lang="en-US" sz="3300" dirty="0" err="1"/>
              <a:t>Medana</a:t>
            </a:r>
            <a:r>
              <a:rPr lang="en-US" sz="3300" dirty="0"/>
              <a:t> and Esiri (2005) extended this concept to ischemia, HIV and other infections, leukodystrophies, CPM, and TBI</a:t>
            </a:r>
          </a:p>
          <a:p>
            <a:pPr>
              <a:lnSpc>
                <a:spcPct val="120000"/>
              </a:lnSpc>
            </a:pPr>
            <a:r>
              <a:rPr lang="en-US" sz="3300" dirty="0"/>
              <a:t>Axonal loss typically occurs later in the disease, or with more severe damage</a:t>
            </a:r>
          </a:p>
          <a:p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839364-83DC-482F-86CB-163DF27B0D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90565"/>
            <a:ext cx="3369303" cy="2572142"/>
          </a:xfr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659A4072-ED60-49CE-8699-18FB6B075611}"/>
              </a:ext>
            </a:extLst>
          </p:cNvPr>
          <p:cNvSpPr/>
          <p:nvPr/>
        </p:nvSpPr>
        <p:spPr>
          <a:xfrm>
            <a:off x="7010400" y="4545272"/>
            <a:ext cx="363474" cy="103487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2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AF5C-D222-4836-A0A8-A5D2F377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7919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</a:rPr>
              <a:t>A Focus on Myelin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D6A3C-C41A-4A99-A7B1-8463F8B6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905000"/>
            <a:ext cx="8915400" cy="438764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/>
              <a:t>Recovery of CNS axons is presently not a viable option, as spontaneous axonal regrowth after transection is minimal (Filous and Schwab, 2019)</a:t>
            </a:r>
          </a:p>
          <a:p>
            <a:pPr>
              <a:lnSpc>
                <a:spcPct val="120000"/>
              </a:lnSpc>
            </a:pPr>
            <a:r>
              <a:rPr lang="en-US" sz="3300" dirty="0"/>
              <a:t>Evidence suggests that restoration of myelin is more feasible, and has greater potential for clinical benefit </a:t>
            </a:r>
          </a:p>
          <a:p>
            <a:pPr>
              <a:lnSpc>
                <a:spcPct val="120000"/>
              </a:lnSpc>
            </a:pPr>
            <a:r>
              <a:rPr lang="en-US" sz="3300" dirty="0"/>
              <a:t>Two clinically-relevant processes are promising for restoring myelin: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/>
              <a:t>	1) reperfusion of white matter tracts 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/>
              <a:t>	2) exploiting plasticity by stimulating </a:t>
            </a:r>
            <a:r>
              <a:rPr lang="en-US" sz="3300" dirty="0" err="1"/>
              <a:t>oligodendroctyes</a:t>
            </a:r>
            <a:r>
              <a:rPr lang="en-US" sz="3300" dirty="0"/>
              <a:t> 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3CC28E-19BD-4A2B-AD0B-DABD88C6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53" y="381000"/>
            <a:ext cx="7886700" cy="99417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</a:rPr>
              <a:t>A Quick Look at Remyelination </a:t>
            </a:r>
            <a:br>
              <a:rPr lang="en-US" dirty="0">
                <a:solidFill>
                  <a:schemeClr val="accent5"/>
                </a:solidFill>
                <a:latin typeface="+mn-lt"/>
              </a:rPr>
            </a:br>
            <a:r>
              <a:rPr lang="en-US" dirty="0">
                <a:solidFill>
                  <a:schemeClr val="accent5"/>
                </a:solidFill>
                <a:latin typeface="+mn-lt"/>
              </a:rPr>
              <a:t>in Multiple Sclerosis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5DB5AE-294C-4DFF-B7D7-D6DCA4E13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0350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500" dirty="0"/>
              <a:t>This idea has long been studied</a:t>
            </a:r>
          </a:p>
          <a:p>
            <a:pPr>
              <a:lnSpc>
                <a:spcPct val="120000"/>
              </a:lnSpc>
            </a:pPr>
            <a:r>
              <a:rPr lang="en-US" sz="4500" dirty="0"/>
              <a:t>Despite much work, no clinical trial of </a:t>
            </a:r>
            <a:r>
              <a:rPr lang="en-US" sz="4500" dirty="0" err="1"/>
              <a:t>remyelinative</a:t>
            </a:r>
            <a:r>
              <a:rPr lang="en-US" sz="4500" dirty="0"/>
              <a:t> therapy has been positive in MS (</a:t>
            </a:r>
            <a:r>
              <a:rPr lang="en-US" sz="4500" dirty="0" err="1"/>
              <a:t>Lubetski</a:t>
            </a:r>
            <a:r>
              <a:rPr lang="en-US" sz="4500" dirty="0"/>
              <a:t> et al. 2020) </a:t>
            </a:r>
          </a:p>
          <a:p>
            <a:pPr>
              <a:lnSpc>
                <a:spcPct val="120000"/>
              </a:lnSpc>
            </a:pPr>
            <a:r>
              <a:rPr lang="en-US" sz="4500" dirty="0"/>
              <a:t>Obstacles to success include axonal loss, damage to oligodendrocytes, and ongoing neuroinflammation (</a:t>
            </a:r>
            <a:r>
              <a:rPr lang="en-US" sz="4500" dirty="0" err="1"/>
              <a:t>Lubetski</a:t>
            </a:r>
            <a:r>
              <a:rPr lang="en-US" sz="4500" dirty="0"/>
              <a:t> et al. 2020) </a:t>
            </a:r>
          </a:p>
          <a:p>
            <a:pPr>
              <a:lnSpc>
                <a:spcPct val="120000"/>
              </a:lnSpc>
            </a:pPr>
            <a:r>
              <a:rPr lang="en-US" sz="4500" dirty="0"/>
              <a:t>Still, some 50 drugs have been identified as potential candidates for remyelination in MS (</a:t>
            </a:r>
            <a:r>
              <a:rPr lang="en-US" sz="4500" dirty="0" err="1"/>
              <a:t>Lubetski</a:t>
            </a:r>
            <a:r>
              <a:rPr lang="en-US" sz="4500" dirty="0"/>
              <a:t> et al. 2020) </a:t>
            </a:r>
          </a:p>
          <a:p>
            <a:pPr algn="ctr"/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69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6ADE-0762-4C5C-AB0D-B029BADD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2064"/>
            <a:ext cx="7886700" cy="95718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</a:rPr>
              <a:t>Restoring Ischemic White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942A-CA6C-4EBA-B605-6AFC96E31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48" y="1752600"/>
            <a:ext cx="8382000" cy="423527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An obvious goal is to reverse </a:t>
            </a:r>
            <a:r>
              <a:rPr lang="en-US" sz="2800" dirty="0" err="1"/>
              <a:t>leukoaraiosis</a:t>
            </a:r>
            <a:r>
              <a:rPr lang="en-US" sz="2800" dirty="0"/>
              <a:t> (LA) . . .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/>
              <a:t>In LA, attention to vascular risk factors is a plausible strategy to reduce white matter lesion burden </a:t>
            </a:r>
          </a:p>
        </p:txBody>
      </p:sp>
      <p:pic>
        <p:nvPicPr>
          <p:cNvPr id="6" name="Picture 5" descr="LA">
            <a:extLst>
              <a:ext uri="{FF2B5EF4-FFF2-40B4-BE49-F238E27FC236}">
                <a16:creationId xmlns:a16="http://schemas.microsoft.com/office/drawing/2014/main" id="{5D648785-4F25-4AAA-A7C6-A54955A84E1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67" y="2423918"/>
            <a:ext cx="1924461" cy="24233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3CC1971-847D-4B3D-BC55-853522093019}"/>
              </a:ext>
            </a:extLst>
          </p:cNvPr>
          <p:cNvSpPr/>
          <p:nvPr/>
        </p:nvSpPr>
        <p:spPr>
          <a:xfrm>
            <a:off x="3952688" y="3382385"/>
            <a:ext cx="1085120" cy="50646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41E102-0688-441A-A891-51740BAE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069" y="2423918"/>
            <a:ext cx="1924461" cy="242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accent5"/>
                </a:solidFill>
              </a:rPr>
              <a:t>Early Anatomy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5181600" cy="5562600"/>
          </a:xfrm>
        </p:spPr>
        <p:txBody>
          <a:bodyPr/>
          <a:lstStyle/>
          <a:p>
            <a:r>
              <a:rPr lang="en-US" altLang="en-US" sz="3200" dirty="0">
                <a:latin typeface="+mj-lt"/>
              </a:rPr>
              <a:t>White matter was not recognized by physicians of antiquity</a:t>
            </a:r>
          </a:p>
          <a:p>
            <a:r>
              <a:rPr lang="en-US" altLang="en-US" sz="3200" dirty="0">
                <a:latin typeface="+mj-lt"/>
              </a:rPr>
              <a:t>In 1543, Andreas Vesalius first identified this component of the brain</a:t>
            </a:r>
          </a:p>
          <a:p>
            <a:r>
              <a:rPr lang="en-US" altLang="en-US" sz="3200" dirty="0">
                <a:latin typeface="+mj-lt"/>
              </a:rPr>
              <a:t>In the </a:t>
            </a:r>
            <a:r>
              <a:rPr lang="en-US" altLang="en-US" sz="3200" dirty="0" err="1">
                <a:latin typeface="+mj-lt"/>
              </a:rPr>
              <a:t>VII</a:t>
            </a:r>
            <a:r>
              <a:rPr lang="en-US" altLang="en-US" sz="3200" baseline="30000" dirty="0" err="1">
                <a:latin typeface="+mj-lt"/>
              </a:rPr>
              <a:t>th</a:t>
            </a:r>
            <a:r>
              <a:rPr lang="en-US" altLang="en-US" sz="3200" dirty="0">
                <a:latin typeface="+mj-lt"/>
              </a:rPr>
              <a:t> book of his masterwork, </a:t>
            </a:r>
            <a:r>
              <a:rPr lang="en-US" altLang="en-US" sz="3200" i="1" dirty="0">
                <a:latin typeface="+mj-lt"/>
              </a:rPr>
              <a:t>De </a:t>
            </a:r>
            <a:r>
              <a:rPr lang="en-US" altLang="en-US" sz="3200" i="1" dirty="0" err="1">
                <a:latin typeface="+mj-lt"/>
              </a:rPr>
              <a:t>Humani</a:t>
            </a:r>
            <a:r>
              <a:rPr lang="en-US" altLang="en-US" sz="3200" i="1" dirty="0">
                <a:latin typeface="+mj-lt"/>
              </a:rPr>
              <a:t> </a:t>
            </a:r>
            <a:r>
              <a:rPr lang="en-US" altLang="en-US" sz="3200" i="1" dirty="0" err="1">
                <a:latin typeface="+mj-lt"/>
              </a:rPr>
              <a:t>Corporis</a:t>
            </a:r>
            <a:r>
              <a:rPr lang="en-US" altLang="en-US" sz="3200" i="1" dirty="0">
                <a:latin typeface="+mj-lt"/>
              </a:rPr>
              <a:t> </a:t>
            </a:r>
            <a:r>
              <a:rPr lang="en-US" altLang="en-US" sz="3200" i="1" dirty="0" err="1">
                <a:latin typeface="+mj-lt"/>
              </a:rPr>
              <a:t>Fabrica</a:t>
            </a:r>
            <a:r>
              <a:rPr lang="en-US" altLang="en-US" sz="3200" dirty="0">
                <a:latin typeface="+mj-lt"/>
              </a:rPr>
              <a:t>, drawings clearly demarcate white  matter from gray matter</a:t>
            </a:r>
          </a:p>
        </p:txBody>
      </p:sp>
      <p:pic>
        <p:nvPicPr>
          <p:cNvPr id="18437" name="Picture 5" descr="BNW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133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1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05262"/>
            <a:ext cx="342900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804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Regression of </a:t>
            </a:r>
            <a:r>
              <a:rPr lang="en-US" dirty="0" err="1">
                <a:solidFill>
                  <a:schemeClr val="accent5"/>
                </a:solidFill>
              </a:rPr>
              <a:t>Leukoaraiosis</a:t>
            </a:r>
            <a:r>
              <a:rPr lang="en-US" dirty="0">
                <a:solidFill>
                  <a:schemeClr val="accent5"/>
                </a:solidFill>
              </a:rPr>
              <a:t> Occurs In A Substantial Percentage of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71600"/>
            <a:ext cx="8572500" cy="5181600"/>
          </a:xfrm>
        </p:spPr>
        <p:txBody>
          <a:bodyPr/>
          <a:lstStyle/>
          <a:p>
            <a:r>
              <a:rPr lang="en-US" dirty="0"/>
              <a:t>A large meta-analysis concluded that about 1/3 of people 18-80, including healthy and diseased,  have WMH regression over a period of about two years (</a:t>
            </a:r>
            <a:r>
              <a:rPr lang="en-US" dirty="0" err="1"/>
              <a:t>Jochems</a:t>
            </a:r>
            <a:r>
              <a:rPr lang="en-US" dirty="0"/>
              <a:t> et al. 2022)</a:t>
            </a:r>
          </a:p>
          <a:p>
            <a:r>
              <a:rPr lang="en-US" dirty="0"/>
              <a:t>No factors were found to explain this phenomenon, but because “ . . . WMH progression is the main focus of most articles and regression is regarded as an accidental finding or even an error . . . ”, the etiology of regression has not been thoroughly studied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514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9401-6623-4EBF-97EA-E7611307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40" y="121805"/>
            <a:ext cx="8367798" cy="1402195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5"/>
                </a:solidFill>
                <a:latin typeface="+mn-lt"/>
              </a:rPr>
              <a:t>Leukoaraiosis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 Regression Can Be Associated With Better 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71FAD-7C93-480D-8D38-95719938C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194003" cy="5212616"/>
          </a:xfrm>
        </p:spPr>
        <p:txBody>
          <a:bodyPr>
            <a:noAutofit/>
          </a:bodyPr>
          <a:lstStyle/>
          <a:p>
            <a:r>
              <a:rPr lang="en-US" dirty="0"/>
              <a:t>Al-</a:t>
            </a:r>
            <a:r>
              <a:rPr lang="en-US" dirty="0" err="1"/>
              <a:t>Janabi</a:t>
            </a:r>
            <a:r>
              <a:rPr lang="en-US" dirty="0"/>
              <a:t> et al. (2019) followed 351 non-demented ADNI participants over 2 years and found LA regression in ~25% that was associated with better memory and less brain atrophy; resolution of reversible ischemic changes was thought most likely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4B398D-3083-46C0-8C89-9B9197F162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2604" y="2467767"/>
            <a:ext cx="4402394" cy="266789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2446DF-9E05-4D73-833B-343779E554F1}"/>
              </a:ext>
            </a:extLst>
          </p:cNvPr>
          <p:cNvSpPr txBox="1"/>
          <p:nvPr/>
        </p:nvSpPr>
        <p:spPr>
          <a:xfrm>
            <a:off x="5410200" y="538877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Al-</a:t>
            </a:r>
            <a:r>
              <a:rPr lang="en-US" dirty="0" err="1">
                <a:latin typeface="+mj-lt"/>
              </a:rPr>
              <a:t>Janabi</a:t>
            </a:r>
            <a:r>
              <a:rPr lang="en-US" dirty="0">
                <a:latin typeface="+mj-lt"/>
              </a:rPr>
              <a:t> et al. 2019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A0E4627-E857-482C-8BB2-2B39EB9D749F}"/>
              </a:ext>
            </a:extLst>
          </p:cNvPr>
          <p:cNvSpPr/>
          <p:nvPr/>
        </p:nvSpPr>
        <p:spPr>
          <a:xfrm rot="18840000">
            <a:off x="4971132" y="2888231"/>
            <a:ext cx="363474" cy="164539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Treating Hypertension Has A Protective Effect on </a:t>
            </a:r>
            <a:r>
              <a:rPr lang="en-US" dirty="0" err="1">
                <a:solidFill>
                  <a:schemeClr val="accent5"/>
                </a:solidFill>
              </a:rPr>
              <a:t>Leukoaraiosis</a:t>
            </a: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25" y="1828800"/>
            <a:ext cx="8229600" cy="4525963"/>
          </a:xfrm>
        </p:spPr>
        <p:txBody>
          <a:bodyPr/>
          <a:lstStyle/>
          <a:p>
            <a:r>
              <a:rPr lang="en-US" dirty="0"/>
              <a:t>A recent systematic review and meta-analysis concluded that, in people 70 years or older,  antihypertensive medication reduced the progression of WMH over a period of 28-47 months (van </a:t>
            </a:r>
            <a:r>
              <a:rPr lang="en-US" dirty="0" err="1"/>
              <a:t>Middelaar</a:t>
            </a:r>
            <a:r>
              <a:rPr lang="en-US" dirty="0"/>
              <a:t> et al. 2018) </a:t>
            </a:r>
          </a:p>
          <a:p>
            <a:r>
              <a:rPr lang="en-US" dirty="0"/>
              <a:t>This effect was driven by lowering of systolic blood pressure and not by the specific class of antihypertensive medication  </a:t>
            </a:r>
          </a:p>
        </p:txBody>
      </p:sp>
    </p:spTree>
    <p:extLst>
      <p:ext uri="{BB962C8B-B14F-4D97-AF65-F5344CB8AC3E}">
        <p14:creationId xmlns:p14="http://schemas.microsoft.com/office/powerpoint/2010/main" val="16028082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4978-9F9B-400D-BB22-B096DAD9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7886700" cy="90313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</a:rPr>
              <a:t>What These Data Imply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11D97-B8F2-413D-B4DB-F1F9CBF0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79337"/>
            <a:ext cx="8165516" cy="5867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LA, presumably of vascular origin in most cases, typically spares axons, and can be considered “incomplete infarction” from arteriolar narrowing (</a:t>
            </a:r>
            <a:r>
              <a:rPr lang="en-US" sz="2800" dirty="0" err="1"/>
              <a:t>Pantoni</a:t>
            </a:r>
            <a:r>
              <a:rPr lang="en-US" sz="2800" dirty="0"/>
              <a:t> and Garcia, 1997) that leads to reversible perivascular edema and ischemic demyelination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Up to 33% of LA patients can show regression over months to years 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Blood pressure control may reduce LA volume through reperfusion of white matter 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Cognitive improvement may be observed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Dementia risk may also be reduced</a:t>
            </a:r>
          </a:p>
        </p:txBody>
      </p:sp>
    </p:spTree>
    <p:extLst>
      <p:ext uri="{BB962C8B-B14F-4D97-AF65-F5344CB8AC3E}">
        <p14:creationId xmlns:p14="http://schemas.microsoft.com/office/powerpoint/2010/main" val="11293728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7017"/>
            <a:ext cx="7886700" cy="99417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5"/>
                </a:solidFill>
                <a:latin typeface="+mn-lt"/>
              </a:rPr>
              <a:t>What About Other Insults</a:t>
            </a:r>
            <a:br>
              <a:rPr lang="en-US" dirty="0">
                <a:solidFill>
                  <a:schemeClr val="accent5"/>
                </a:solidFill>
                <a:latin typeface="+mn-lt"/>
              </a:rPr>
            </a:br>
            <a:r>
              <a:rPr lang="en-US" dirty="0">
                <a:solidFill>
                  <a:schemeClr val="accent5"/>
                </a:solidFill>
                <a:latin typeface="+mn-lt"/>
              </a:rPr>
              <a:t>to White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6AD8E-BE39-4132-A2FE-AD89B8ED3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5181600" cy="49074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Treating hypertension as a means of reducing white matter pathology has some support </a:t>
            </a:r>
          </a:p>
          <a:p>
            <a:pPr>
              <a:lnSpc>
                <a:spcPct val="100000"/>
              </a:lnSpc>
            </a:pPr>
            <a:r>
              <a:rPr lang="en-US" dirty="0"/>
              <a:t>Many other acquired factors also impact the white matter and can impair cognition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Medical intervention or prevention to target damaged white matter may be helpful in a wide range of settings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486400" y="1417157"/>
            <a:ext cx="3435178" cy="5364643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Hypertension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Diabetes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Obesity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Smoking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Hyperlipidemia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Metabolic syndrome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Unhealthy diet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Physical inactivity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Sleep disturbance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Traumatic brain injury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Depression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Cognitive inactivity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Toxic insults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Critical illness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Delirium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Low education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Low SES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altLang="en-US" sz="1600" dirty="0"/>
              <a:t>Stress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496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FAAD-A302-417A-8E6B-B888B587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0555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</a:rPr>
              <a:t>Plasticity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C91A2-413A-45FC-B38E-ECEEFEFDD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802209"/>
            <a:ext cx="2438400" cy="3253582"/>
          </a:xfrm>
        </p:spPr>
        <p:txBody>
          <a:bodyPr>
            <a:normAutofit/>
          </a:bodyPr>
          <a:lstStyle/>
          <a:p>
            <a:pPr marL="0" lvl="6" indent="0" algn="ctr">
              <a:spcBef>
                <a:spcPts val="0"/>
              </a:spcBef>
              <a:buNone/>
            </a:pPr>
            <a:r>
              <a:rPr lang="en-US" sz="3300" dirty="0"/>
              <a:t>The capacity of the brain </a:t>
            </a:r>
          </a:p>
          <a:p>
            <a:pPr marL="0" lvl="6" indent="0" algn="ctr">
              <a:spcBef>
                <a:spcPts val="0"/>
              </a:spcBef>
              <a:buNone/>
            </a:pPr>
            <a:r>
              <a:rPr lang="en-US" sz="3300" dirty="0"/>
              <a:t>to change with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DA41-1562-BCAC-81C6-96749433B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81681" y="1205167"/>
            <a:ext cx="6265178" cy="52718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In gray matter, mechanisms include 1) synaptogenesis, 2) dendritic branching, 3) axon sprouting, 4) neurogenesis, and 5) angiogenesis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In white matter, a major focus has been on </a:t>
            </a:r>
            <a:r>
              <a:rPr lang="en-US" sz="2800" i="1" dirty="0"/>
              <a:t>activity-dependent myelination  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Human studies are investigating plasticity of white matter microstructure, as early changes in NAWM are presumed most amenable to intervention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52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B45755-1079-4334-8B8F-8E9D92A7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107"/>
            <a:ext cx="7886700" cy="82771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</a:rPr>
              <a:t>Oligodendrocytes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2BC8D82-3BB4-4208-9CC3-7E2953EB70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55996" y="1874624"/>
            <a:ext cx="3328988" cy="167878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EADCEB-20BD-41E6-BF39-F2D1181E1A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7390" y="3887585"/>
            <a:ext cx="3886200" cy="141620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C79C77-6EFA-44F8-9A40-F910F0B78C08}"/>
              </a:ext>
            </a:extLst>
          </p:cNvPr>
          <p:cNvSpPr txBox="1"/>
          <p:nvPr/>
        </p:nvSpPr>
        <p:spPr>
          <a:xfrm>
            <a:off x="6096000" y="5653210"/>
            <a:ext cx="144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Fields, 2015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885000-6CD6-4207-9B68-6D1456D4FF7B}"/>
              </a:ext>
            </a:extLst>
          </p:cNvPr>
          <p:cNvSpPr txBox="1"/>
          <p:nvPr/>
        </p:nvSpPr>
        <p:spPr>
          <a:xfrm>
            <a:off x="307674" y="1219200"/>
            <a:ext cx="4419599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Glial cells of the central nervous system (CNS) responsible for the myelination of axons</a:t>
            </a:r>
          </a:p>
          <a:p>
            <a:pPr marL="171450" indent="-1714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Arising from the oligodendrocyte precursor cell (OPC), a single oligodendrocyte can myelinate up to 50 axons </a:t>
            </a:r>
          </a:p>
          <a:p>
            <a:pPr marL="171450" indent="-1714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These cells participate in white matter plasticity</a:t>
            </a:r>
          </a:p>
        </p:txBody>
      </p:sp>
    </p:spTree>
    <p:extLst>
      <p:ext uri="{BB962C8B-B14F-4D97-AF65-F5344CB8AC3E}">
        <p14:creationId xmlns:p14="http://schemas.microsoft.com/office/powerpoint/2010/main" val="352104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B264-B256-4718-BBEE-F8DE7B0D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5"/>
                </a:solidFill>
                <a:latin typeface="+mn-lt"/>
              </a:rPr>
              <a:t>White Matter Plasticity: </a:t>
            </a:r>
            <a:br>
              <a:rPr lang="en-US" dirty="0">
                <a:solidFill>
                  <a:schemeClr val="accent5"/>
                </a:solidFill>
                <a:latin typeface="+mn-lt"/>
              </a:rPr>
            </a:br>
            <a:r>
              <a:rPr lang="en-US" dirty="0">
                <a:solidFill>
                  <a:schemeClr val="accent5"/>
                </a:solidFill>
                <a:latin typeface="+mn-lt"/>
              </a:rPr>
              <a:t>A Seminal Study in Humans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9D33E42C-CC3A-42B4-BD95-E1188C7B1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828800"/>
            <a:ext cx="4141558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3200" dirty="0"/>
              <a:t>Piano players have increased corticospinal tract and corpus callosum integrity proportional to the number of hours spent in practice (Bengtsson et al. 2005)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B6147-259D-4265-B402-514E0D38D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341" y="2222302"/>
            <a:ext cx="2503259" cy="1892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80F8A5-B55D-4F73-BDBF-C1616CE3E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495800"/>
            <a:ext cx="2686052" cy="1830057"/>
          </a:xfrm>
          <a:prstGeom prst="rect">
            <a:avLst/>
          </a:prstGeom>
        </p:spPr>
      </p:pic>
      <p:pic>
        <p:nvPicPr>
          <p:cNvPr id="2050" name="Picture 2" descr="What's the Best Piano for Your Room? - Yamaha Music - Blog">
            <a:extLst>
              <a:ext uri="{FF2B5EF4-FFF2-40B4-BE49-F238E27FC236}">
                <a16:creationId xmlns:a16="http://schemas.microsoft.com/office/drawing/2014/main" id="{A3976590-837B-B501-61E2-13342D696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859560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B264-B256-4718-BBEE-F8DE7B0D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5"/>
                </a:solidFill>
                <a:latin typeface="+mn-lt"/>
              </a:rPr>
              <a:t>White Matter Plasticity: </a:t>
            </a:r>
            <a:br>
              <a:rPr lang="en-US" dirty="0">
                <a:solidFill>
                  <a:schemeClr val="accent5"/>
                </a:solidFill>
                <a:latin typeface="+mn-lt"/>
              </a:rPr>
            </a:br>
            <a:r>
              <a:rPr lang="en-US" dirty="0">
                <a:solidFill>
                  <a:schemeClr val="accent5"/>
                </a:solidFill>
                <a:latin typeface="+mn-lt"/>
              </a:rPr>
              <a:t>An Interventional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64A822-3E8A-4499-B19A-4DCEBCCA8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1828800"/>
            <a:ext cx="3733800" cy="48006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3500" dirty="0"/>
              <a:t>Healthy adults who had six weeks of training in how to juggle developed increased FA in the right parietal white matter (Scholz et al. 2009)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038DF-5F25-4C45-B86A-B12F55B47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667000"/>
            <a:ext cx="4311375" cy="24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56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B264-B256-4718-BBEE-F8DE7B0D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7237970" cy="76611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5"/>
                </a:solidFill>
                <a:latin typeface="+mn-lt"/>
              </a:rPr>
              <a:t>White Matter Plasticity: </a:t>
            </a:r>
            <a:br>
              <a:rPr lang="en-US" dirty="0">
                <a:solidFill>
                  <a:schemeClr val="accent5"/>
                </a:solidFill>
                <a:latin typeface="+mn-lt"/>
              </a:rPr>
            </a:br>
            <a:r>
              <a:rPr lang="en-US" dirty="0">
                <a:solidFill>
                  <a:schemeClr val="accent5"/>
                </a:solidFill>
                <a:latin typeface="+mn-lt"/>
              </a:rPr>
              <a:t>More Evidence from Humans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9D33E42C-CC3A-42B4-BD95-E1188C7B1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665175" cy="502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Education is associated with bilateral medial temporal and association tract integrity in older people (</a:t>
            </a:r>
            <a:r>
              <a:rPr lang="en-US" altLang="en-US" sz="2400" dirty="0" err="1"/>
              <a:t>Teipel</a:t>
            </a:r>
            <a:r>
              <a:rPr lang="en-US" altLang="en-US" sz="2400" dirty="0"/>
              <a:t> et al. 2009)  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Learning a second language increased FA in language-related tracts of the left and right hemispheres, and the genu of the corpus callosum (Schlegel et al. 2012) 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cs typeface="Arial" panose="020B0604020202020204" pitchFamily="34" charset="0"/>
              </a:rPr>
              <a:t>Visuomotor skill learning increased myelination in white matter contralateral to the trained limb (Lakhani et al. 2016)</a:t>
            </a:r>
          </a:p>
          <a:p>
            <a:r>
              <a:rPr lang="en-US" altLang="en-US" sz="2400" dirty="0"/>
              <a:t>6 months of dance instruction increased FA in the fornix of healthy older adults (</a:t>
            </a:r>
            <a:r>
              <a:rPr lang="en-US" altLang="en-US" sz="2400" dirty="0" err="1"/>
              <a:t>Burzynska</a:t>
            </a:r>
            <a:r>
              <a:rPr lang="en-US" altLang="en-US" sz="2400" dirty="0"/>
              <a:t> et al. 2017)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cs typeface="Arial" panose="020B0604020202020204" pitchFamily="34" charset="0"/>
              </a:rPr>
              <a:t>Children with 6-7 hours of weekly violin or viola training for two years had greater corpus callosum volume compared to children in sports or in no structured program (Habibi et al. 2018)</a:t>
            </a:r>
          </a:p>
          <a:p>
            <a:pPr>
              <a:lnSpc>
                <a:spcPct val="100000"/>
              </a:lnSpc>
            </a:pPr>
            <a:endParaRPr lang="en-US" sz="2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3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152400"/>
            <a:ext cx="7772400" cy="9144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accent5"/>
                </a:solidFill>
              </a:rPr>
              <a:t>Classic Neurology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4724400" cy="5638800"/>
          </a:xfrm>
        </p:spPr>
        <p:txBody>
          <a:bodyPr/>
          <a:lstStyle/>
          <a:p>
            <a:r>
              <a:rPr lang="en-US" altLang="en-US" sz="3200" dirty="0">
                <a:latin typeface="+mj-lt"/>
              </a:rPr>
              <a:t>Jean Martin Charcot (1825-1893) pioneered research on the clinical manifestations of CNS white matter damage</a:t>
            </a:r>
          </a:p>
          <a:p>
            <a:r>
              <a:rPr lang="en-US" altLang="en-US" sz="3200" dirty="0">
                <a:latin typeface="+mj-lt"/>
              </a:rPr>
              <a:t>Seminal studies at the </a:t>
            </a:r>
            <a:r>
              <a:rPr lang="en-US" altLang="en-US" sz="3200" dirty="0" err="1">
                <a:latin typeface="+mj-lt"/>
              </a:rPr>
              <a:t>Salp</a:t>
            </a:r>
            <a:r>
              <a:rPr lang="en-US" altLang="en-US" sz="3200" dirty="0" err="1">
                <a:latin typeface="+mj-lt"/>
                <a:cs typeface="Times New Roman" pitchFamily="18" charset="0"/>
              </a:rPr>
              <a:t>ê</a:t>
            </a:r>
            <a:r>
              <a:rPr lang="en-US" altLang="en-US" sz="3200" dirty="0" err="1">
                <a:latin typeface="+mj-lt"/>
              </a:rPr>
              <a:t>tri</a:t>
            </a:r>
            <a:r>
              <a:rPr lang="en-US" altLang="en-US" sz="3200" dirty="0" err="1">
                <a:latin typeface="+mj-lt"/>
                <a:cs typeface="Times New Roman" pitchFamily="18" charset="0"/>
              </a:rPr>
              <a:t>è</a:t>
            </a:r>
            <a:r>
              <a:rPr lang="en-US" altLang="en-US" sz="3200" dirty="0" err="1">
                <a:latin typeface="+mj-lt"/>
              </a:rPr>
              <a:t>re</a:t>
            </a:r>
            <a:r>
              <a:rPr lang="en-US" altLang="en-US" sz="3200" dirty="0">
                <a:latin typeface="+mj-lt"/>
              </a:rPr>
              <a:t> Hospital in Paris advanced the understanding of MS, including its effects on cognition and emotion</a:t>
            </a:r>
          </a:p>
        </p:txBody>
      </p:sp>
      <p:pic>
        <p:nvPicPr>
          <p:cNvPr id="21509" name="Picture 5" descr="BNW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600200"/>
            <a:ext cx="33115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72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B264-B256-4718-BBEE-F8DE7B0D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09" y="251454"/>
            <a:ext cx="8665809" cy="9941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5"/>
                </a:solidFill>
                <a:latin typeface="+mn-lt"/>
              </a:rPr>
              <a:t>White Matter Plasticity After Stroke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8C944B-DDEA-406B-81A6-8FBCEE678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809" y="1453559"/>
            <a:ext cx="4322409" cy="46307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In patients with </a:t>
            </a:r>
            <a:r>
              <a:rPr lang="en-US" altLang="en-US" dirty="0" err="1"/>
              <a:t>Broca’s</a:t>
            </a:r>
            <a:r>
              <a:rPr lang="en-US" altLang="en-US" dirty="0"/>
              <a:t> aphasia after stroke, Melodic Intonation Therapy increased the size of the right arcuate fasciculus – both in number of fibers and the volume of the tract – while improving language (</a:t>
            </a:r>
            <a:r>
              <a:rPr lang="en-US" altLang="en-US" dirty="0" err="1"/>
              <a:t>Schlaug</a:t>
            </a:r>
            <a:r>
              <a:rPr lang="en-US" altLang="en-US" dirty="0"/>
              <a:t> et al. 2009)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3D139-202A-48B1-841A-9F112146B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180486"/>
            <a:ext cx="4030224" cy="31769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5715000"/>
            <a:ext cx="243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Right Arcuate Fasciculus</a:t>
            </a:r>
          </a:p>
        </p:txBody>
      </p:sp>
    </p:spTree>
    <p:extLst>
      <p:ext uri="{BB962C8B-B14F-4D97-AF65-F5344CB8AC3E}">
        <p14:creationId xmlns:p14="http://schemas.microsoft.com/office/powerpoint/2010/main" val="3323089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498B2F-117E-4E36-ADDC-EC849865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37592"/>
            <a:ext cx="7886700" cy="99417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</a:rPr>
              <a:t>What’s Going on Here?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9284C-E722-45F6-BAD5-45F683BD95CC}"/>
              </a:ext>
            </a:extLst>
          </p:cNvPr>
          <p:cNvSpPr txBox="1"/>
          <p:nvPr/>
        </p:nvSpPr>
        <p:spPr>
          <a:xfrm>
            <a:off x="4230644" y="30861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83EF8D2-AB9D-4876-9741-F292618AC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2133600"/>
            <a:ext cx="243887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9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498B2F-117E-4E36-ADDC-EC849865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8697"/>
            <a:ext cx="7886700" cy="99417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</a:rPr>
              <a:t>Neural Activity Stimulates Myelination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84968F-64C9-43C8-92C0-D4DA4860F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95" y="2543288"/>
            <a:ext cx="5166428" cy="21896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29284C-E722-45F6-BAD5-45F683BD95CC}"/>
              </a:ext>
            </a:extLst>
          </p:cNvPr>
          <p:cNvSpPr txBox="1"/>
          <p:nvPr/>
        </p:nvSpPr>
        <p:spPr>
          <a:xfrm>
            <a:off x="4230644" y="30861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C081B5-384C-400D-9474-D13B43C4A0D2}"/>
              </a:ext>
            </a:extLst>
          </p:cNvPr>
          <p:cNvSpPr txBox="1"/>
          <p:nvPr/>
        </p:nvSpPr>
        <p:spPr>
          <a:xfrm>
            <a:off x="3622970" y="5187023"/>
            <a:ext cx="216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Kato and Wake, 2021</a:t>
            </a:r>
          </a:p>
        </p:txBody>
      </p:sp>
    </p:spTree>
    <p:extLst>
      <p:ext uri="{BB962C8B-B14F-4D97-AF65-F5344CB8AC3E}">
        <p14:creationId xmlns:p14="http://schemas.microsoft.com/office/powerpoint/2010/main" val="36719726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4F8EEC-6D7F-4AFE-8213-B11FF1E3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324147"/>
            <a:ext cx="7781925" cy="5715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accent5"/>
                </a:solidFill>
                <a:latin typeface="+mn-lt"/>
              </a:rPr>
              <a:t>Activity-Dependent </a:t>
            </a:r>
            <a:r>
              <a:rPr lang="en-US" dirty="0" err="1">
                <a:solidFill>
                  <a:schemeClr val="accent5"/>
                </a:solidFill>
                <a:latin typeface="+mn-lt"/>
              </a:rPr>
              <a:t>Myelination</a:t>
            </a:r>
            <a:endParaRPr lang="en-US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9939" name="Content Placeholder 4">
            <a:extLst>
              <a:ext uri="{FF2B5EF4-FFF2-40B4-BE49-F238E27FC236}">
                <a16:creationId xmlns:a16="http://schemas.microsoft.com/office/drawing/2014/main" id="{E39E75EF-2B9D-4012-B54C-7F4F3ACF0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357259"/>
            <a:ext cx="5125446" cy="484867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en-US" sz="3200" i="1" dirty="0"/>
              <a:t>White matter has synapses</a:t>
            </a:r>
          </a:p>
          <a:p>
            <a:pPr>
              <a:lnSpc>
                <a:spcPct val="110000"/>
              </a:lnSpc>
            </a:pPr>
            <a:r>
              <a:rPr lang="en-US" altLang="en-US" sz="3200" dirty="0"/>
              <a:t>Action potentials stimulate glutamatergic transmission at </a:t>
            </a:r>
            <a:r>
              <a:rPr lang="en-US" altLang="en-US" sz="3200" dirty="0" err="1"/>
              <a:t>axo-oligodendroglial</a:t>
            </a:r>
            <a:r>
              <a:rPr lang="en-US" altLang="en-US" sz="3200" dirty="0"/>
              <a:t> synapses, which is followed by increased myelin synthesis along the distal axon (Wake et al. 2011)  </a:t>
            </a:r>
          </a:p>
          <a:p>
            <a:pPr>
              <a:lnSpc>
                <a:spcPct val="110000"/>
              </a:lnSpc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D4EA12F9-A8FC-4562-9576-A6BEA81ECE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6670" y="1958568"/>
            <a:ext cx="2871788" cy="3343275"/>
          </a:xfrm>
          <a:noFill/>
        </p:spPr>
      </p:pic>
      <p:sp>
        <p:nvSpPr>
          <p:cNvPr id="39941" name="Text Box 4">
            <a:extLst>
              <a:ext uri="{FF2B5EF4-FFF2-40B4-BE49-F238E27FC236}">
                <a16:creationId xmlns:a16="http://schemas.microsoft.com/office/drawing/2014/main" id="{3A09E793-5BE8-48BD-8142-25CA2E941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757862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dirty="0">
                <a:latin typeface="+mn-lt"/>
              </a:rPr>
              <a:t>Alix and de Jesus </a:t>
            </a:r>
            <a:r>
              <a:rPr lang="en-GB" altLang="en-US" dirty="0" err="1">
                <a:latin typeface="+mn-lt"/>
              </a:rPr>
              <a:t>Domingues</a:t>
            </a:r>
            <a:r>
              <a:rPr lang="en-GB" altLang="en-US" dirty="0">
                <a:latin typeface="+mn-lt"/>
              </a:rPr>
              <a:t>, 2011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E7A4F07-EC21-45AF-82B4-5362ACC46683}"/>
              </a:ext>
            </a:extLst>
          </p:cNvPr>
          <p:cNvSpPr/>
          <p:nvPr/>
        </p:nvSpPr>
        <p:spPr>
          <a:xfrm rot="23700000">
            <a:off x="6544945" y="2763351"/>
            <a:ext cx="363474" cy="6172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3CC28E-19BD-4A2B-AD0B-DABD88C6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886700" cy="134431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</a:rPr>
              <a:t>Reperfusion and Plasticity: </a:t>
            </a:r>
            <a:br>
              <a:rPr lang="en-US" dirty="0">
                <a:solidFill>
                  <a:schemeClr val="accent5"/>
                </a:solidFill>
                <a:latin typeface="+mn-lt"/>
              </a:rPr>
            </a:br>
            <a:r>
              <a:rPr lang="en-US" dirty="0">
                <a:solidFill>
                  <a:schemeClr val="accent5"/>
                </a:solidFill>
                <a:latin typeface="+mn-lt"/>
              </a:rPr>
              <a:t>The Big Picture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B5010-1CE4-4CDE-B369-F125A9FA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81325"/>
            <a:ext cx="8893647" cy="510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A case has been made for the potential of non-invasive clinical interventions to heal white matter 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Lesions may be macroscopic, as in LA, or microstructural, in the NAWM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Pathology in the NAWM is crucial to recognize because the disorder is most amenable to treatment at this stage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The example of LA, which is preceded by microstructural damage, suggests that intervention can be effective both before and after MRI is abnormal  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Plasticity in white matter has been shown in both healthy people and patients, and may be widely applicable  </a:t>
            </a:r>
          </a:p>
        </p:txBody>
      </p:sp>
    </p:spTree>
    <p:extLst>
      <p:ext uri="{BB962C8B-B14F-4D97-AF65-F5344CB8AC3E}">
        <p14:creationId xmlns:p14="http://schemas.microsoft.com/office/powerpoint/2010/main" val="13714261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41E2C-0F0E-494E-9430-69A88AFA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886700" cy="80627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</a:rPr>
              <a:t>A Reasonable Clinical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00EA-4578-42BE-9408-485A7585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66800"/>
            <a:ext cx="8153400" cy="5638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White matter disorders are common in clinical practice and often affect neurobehavioral function 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Standard treatment of an identified white matter disorder is indicated when the diagnosis is secure  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The highly prevalent condition LA can be treated with attention to vascular risk factors as appropriate – hypertension is most important – and regression of WMH may occur in some cases, with the possibility of cognitive improvement   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In any case where white matter is a component of the clinical picture, the idea of plasticity can inform thinking about how to offer advice and counsel</a:t>
            </a:r>
          </a:p>
        </p:txBody>
      </p:sp>
    </p:spTree>
    <p:extLst>
      <p:ext uri="{BB962C8B-B14F-4D97-AF65-F5344CB8AC3E}">
        <p14:creationId xmlns:p14="http://schemas.microsoft.com/office/powerpoint/2010/main" val="4047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41E2C-0F0E-494E-9430-69A88AFA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33" y="228600"/>
            <a:ext cx="7886700" cy="80627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</a:rPr>
              <a:t>Broader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00EA-4578-42BE-9408-485A7585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371600"/>
            <a:ext cx="87630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Dementia remains a staggering medical and societal problem that is irreversible in most cases </a:t>
            </a:r>
          </a:p>
          <a:p>
            <a:pPr>
              <a:lnSpc>
                <a:spcPct val="100000"/>
              </a:lnSpc>
            </a:pPr>
            <a:r>
              <a:rPr lang="en-US" dirty="0"/>
              <a:t>Given the limited efficacy of treatment based on eradication of cortical proteins, a </a:t>
            </a:r>
            <a:r>
              <a:rPr lang="en-US" dirty="0" err="1"/>
              <a:t>leukocentric</a:t>
            </a:r>
            <a:r>
              <a:rPr lang="en-US" dirty="0"/>
              <a:t> approach to cognitive decline and dementia merits focused attention (</a:t>
            </a:r>
            <a:r>
              <a:rPr lang="en-US" dirty="0" err="1"/>
              <a:t>Bartzokis</a:t>
            </a:r>
            <a:r>
              <a:rPr lang="en-US" dirty="0"/>
              <a:t>, 2011; Brickman, 2013; Filley and Fields, 2016) </a:t>
            </a:r>
          </a:p>
          <a:p>
            <a:pPr>
              <a:lnSpc>
                <a:spcPct val="100000"/>
              </a:lnSpc>
            </a:pPr>
            <a:r>
              <a:rPr lang="en-US" dirty="0"/>
              <a:t>Connectivity dysfunction may be critical in the pathogenesis of many dementia syndromes  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969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B264-B256-4718-BBEE-F8DE7B0D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76200"/>
            <a:ext cx="9296399" cy="8906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accent5"/>
                </a:solidFill>
                <a:latin typeface="+mn-lt"/>
              </a:rPr>
              <a:t>Disconnectivity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 Increases Dementia Risk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8C944B-DDEA-406B-81A6-8FBCEE678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52" y="1066800"/>
            <a:ext cx="4893276" cy="54696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In the Rotterdam study, 4,415 non-demented people (mean age 64) were followed for 7 years after brain DTI; the risk of developing all-cause dementia, and of Alzheimer’s Disease, was increased in those with lower FA and higher MD in multiple tracts (</a:t>
            </a:r>
            <a:r>
              <a:rPr lang="en-US" altLang="en-US" dirty="0" err="1"/>
              <a:t>Cremers</a:t>
            </a:r>
            <a:r>
              <a:rPr lang="en-US" altLang="en-US" dirty="0"/>
              <a:t> et al. 2020)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Vascular and/or inflammatory mechanisms were postulated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D3D11B2-CF9B-48CD-A1F7-F1AC1A1FB1B9}"/>
              </a:ext>
            </a:extLst>
          </p:cNvPr>
          <p:cNvSpPr txBox="1">
            <a:spLocks/>
          </p:cNvSpPr>
          <p:nvPr/>
        </p:nvSpPr>
        <p:spPr>
          <a:xfrm>
            <a:off x="5800674" y="5791200"/>
            <a:ext cx="2685278" cy="4093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en-US" sz="1800" dirty="0" err="1"/>
              <a:t>Cremers</a:t>
            </a:r>
            <a:r>
              <a:rPr lang="en-US" altLang="en-US" sz="1800" dirty="0"/>
              <a:t> et al.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1F6F3-ECB2-41C6-8017-C2A15BE9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1905000"/>
            <a:ext cx="3831390" cy="366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223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</a:rPr>
              <a:t>Protection of White Matter </a:t>
            </a:r>
            <a:br>
              <a:rPr lang="en-US" dirty="0">
                <a:solidFill>
                  <a:schemeClr val="accent5"/>
                </a:solidFill>
                <a:latin typeface="+mn-lt"/>
              </a:rPr>
            </a:br>
            <a:r>
              <a:rPr lang="en-US" dirty="0">
                <a:solidFill>
                  <a:schemeClr val="accent5"/>
                </a:solidFill>
                <a:latin typeface="+mn-lt"/>
              </a:rPr>
              <a:t>in the Prevention of Dementia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800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Even in the absence of a specific white matter disorder, patients – and all of us – may benefit from long-term protection of white matter  </a:t>
            </a:r>
          </a:p>
          <a:p>
            <a:pPr>
              <a:lnSpc>
                <a:spcPct val="110000"/>
              </a:lnSpc>
            </a:pPr>
            <a:r>
              <a:rPr lang="en-US" dirty="0"/>
              <a:t>Much evidence suggests that early white matter involvement – often years before overt clinical manifestations – may be important for later cognitive dysfunction and the development of dementia   </a:t>
            </a:r>
          </a:p>
        </p:txBody>
      </p:sp>
    </p:spTree>
    <p:extLst>
      <p:ext uri="{BB962C8B-B14F-4D97-AF65-F5344CB8AC3E}">
        <p14:creationId xmlns:p14="http://schemas.microsoft.com/office/powerpoint/2010/main" val="17513755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305800" cy="1981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dirty="0">
                <a:solidFill>
                  <a:schemeClr val="accent5"/>
                </a:solidFill>
              </a:rPr>
              <a:t>The </a:t>
            </a:r>
            <a:r>
              <a:rPr lang="en-US" sz="4400" dirty="0" err="1">
                <a:solidFill>
                  <a:schemeClr val="accent5"/>
                </a:solidFill>
              </a:rPr>
              <a:t>Corticocentric</a:t>
            </a:r>
            <a:r>
              <a:rPr lang="en-US" sz="4400" dirty="0">
                <a:solidFill>
                  <a:schemeClr val="accent5"/>
                </a:solidFill>
              </a:rPr>
              <a:t> </a:t>
            </a:r>
            <a:br>
              <a:rPr lang="en-US" sz="4400" dirty="0">
                <a:solidFill>
                  <a:schemeClr val="accent5"/>
                </a:solidFill>
              </a:rPr>
            </a:br>
            <a:r>
              <a:rPr lang="en-US" sz="4400" dirty="0">
                <a:solidFill>
                  <a:schemeClr val="accent5"/>
                </a:solidFill>
              </a:rPr>
              <a:t>View of Behavior </a:t>
            </a:r>
            <a:br>
              <a:rPr lang="en-US" sz="4400" dirty="0">
                <a:solidFill>
                  <a:schemeClr val="accent5"/>
                </a:solidFill>
              </a:rPr>
            </a:br>
            <a:r>
              <a:rPr lang="en-US" sz="4400" dirty="0">
                <a:solidFill>
                  <a:schemeClr val="accent5"/>
                </a:solidFill>
              </a:rPr>
              <a:t>Needs Revision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133600"/>
            <a:ext cx="9067800" cy="4636008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3200" i="1" dirty="0"/>
              <a:t>Cognitive loss does not always mean GM disease</a:t>
            </a:r>
            <a:r>
              <a:rPr lang="en-US" sz="3200" dirty="0"/>
              <a:t>; the WM half of the brain cannot be neglected </a:t>
            </a:r>
          </a:p>
          <a:p>
            <a:r>
              <a:rPr lang="en-US" dirty="0"/>
              <a:t>Lesion method research supports a role for WM distinct from the operations of GM  </a:t>
            </a:r>
          </a:p>
          <a:p>
            <a:r>
              <a:rPr lang="en-US" dirty="0"/>
              <a:t>The relative impact of GM and WM lesions needs more study; many patients have both kinds of lesions  </a:t>
            </a:r>
          </a:p>
          <a:p>
            <a:r>
              <a:rPr lang="en-US" dirty="0"/>
              <a:t>Connectivity is central in modern neuroscience; we now speak of the connectome, disconnection, and even the </a:t>
            </a:r>
            <a:r>
              <a:rPr lang="en-US" dirty="0" err="1"/>
              <a:t>connectotype</a:t>
            </a:r>
            <a:r>
              <a:rPr lang="en-US" dirty="0"/>
              <a:t> of each individual</a:t>
            </a:r>
            <a:endParaRPr lang="en-US" sz="3200" dirty="0">
              <a:latin typeface="+mj-lt"/>
            </a:endParaRP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endParaRPr lang="en-US" sz="3200" dirty="0">
              <a:latin typeface="+mj-lt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</a:endParaRP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76201"/>
            <a:ext cx="138716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16" y="201612"/>
            <a:ext cx="2527309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2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9916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Norman </a:t>
            </a:r>
            <a:r>
              <a:rPr lang="en-US" dirty="0" err="1">
                <a:solidFill>
                  <a:schemeClr val="accent5"/>
                </a:solidFill>
              </a:rPr>
              <a:t>Geschwind</a:t>
            </a:r>
            <a:endParaRPr lang="en-US" dirty="0">
              <a:solidFill>
                <a:schemeClr val="accent5"/>
              </a:solidFill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5181600" cy="5486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The founder of behavioral neurology, </a:t>
            </a:r>
            <a:r>
              <a:rPr lang="en-US" altLang="en-US" sz="3200" dirty="0" err="1"/>
              <a:t>Geschwind</a:t>
            </a:r>
            <a:r>
              <a:rPr lang="en-US" altLang="en-US" sz="3200" dirty="0"/>
              <a:t> (1926-1984) promoted the idea of disconnection</a:t>
            </a:r>
          </a:p>
          <a:p>
            <a:pPr eaLnBrk="1" hangingPunct="1"/>
            <a:r>
              <a:rPr lang="en-US" altLang="en-US" sz="3200" dirty="0"/>
              <a:t>“</a:t>
            </a:r>
            <a:r>
              <a:rPr lang="en-US" altLang="en-US" sz="3200" dirty="0" err="1"/>
              <a:t>Disconnexion</a:t>
            </a:r>
            <a:r>
              <a:rPr lang="en-US" altLang="en-US" sz="3200" dirty="0"/>
              <a:t> Syndromes in Animals and Man” (1965) discussed how focal white matter lesions disconnect cerebral areas and produce neurobehavioral syndromes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3242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3728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E75D22-BCA2-9CA5-C0EE-9010B387A3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856340"/>
              </p:ext>
            </p:extLst>
          </p:nvPr>
        </p:nvGraphicFramePr>
        <p:xfrm>
          <a:off x="1104900" y="609600"/>
          <a:ext cx="6934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88089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C369-184B-5C2B-34C9-3EF2EC5E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304800"/>
            <a:ext cx="9067800" cy="11430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White Matter May Be </a:t>
            </a:r>
            <a:r>
              <a:rPr lang="en-US" i="1" dirty="0">
                <a:solidFill>
                  <a:schemeClr val="accent5"/>
                </a:solidFill>
              </a:rPr>
              <a:t>More</a:t>
            </a:r>
            <a:r>
              <a:rPr lang="en-US" dirty="0">
                <a:solidFill>
                  <a:schemeClr val="accent5"/>
                </a:solidFill>
              </a:rPr>
              <a:t> Important Than Gray Matter for Cognition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98E94-C696-5CDF-13A5-3CA9B6B0F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44535"/>
            <a:ext cx="8686800" cy="5181600"/>
          </a:xfrm>
        </p:spPr>
        <p:txBody>
          <a:bodyPr/>
          <a:lstStyle/>
          <a:p>
            <a:r>
              <a:rPr lang="en-US" dirty="0"/>
              <a:t>Recent studies of stroke (</a:t>
            </a:r>
            <a:r>
              <a:rPr lang="en-US" dirty="0" err="1"/>
              <a:t>Corbetta</a:t>
            </a:r>
            <a:r>
              <a:rPr lang="en-US" dirty="0"/>
              <a:t> et al. 2015, </a:t>
            </a:r>
            <a:r>
              <a:rPr lang="en-US" dirty="0" err="1"/>
              <a:t>Griffis</a:t>
            </a:r>
            <a:r>
              <a:rPr lang="en-US" dirty="0"/>
              <a:t> et al. 2019, </a:t>
            </a:r>
            <a:r>
              <a:rPr lang="en-US" dirty="0" err="1"/>
              <a:t>Reber</a:t>
            </a:r>
            <a:r>
              <a:rPr lang="en-US" dirty="0"/>
              <a:t> et al. 2021) have found that cognitive loss is more strongly related to tract damage than to cortical lesions </a:t>
            </a:r>
          </a:p>
          <a:p>
            <a:r>
              <a:rPr lang="en-US" dirty="0" err="1"/>
              <a:t>Theibaut</a:t>
            </a:r>
            <a:r>
              <a:rPr lang="en-US" dirty="0"/>
              <a:t> de </a:t>
            </a:r>
            <a:r>
              <a:rPr lang="en-US" dirty="0" err="1"/>
              <a:t>Schotten</a:t>
            </a:r>
            <a:r>
              <a:rPr lang="en-US" dirty="0"/>
              <a:t> and Forkel (</a:t>
            </a:r>
            <a:r>
              <a:rPr lang="en-US" sz="2800" i="1" dirty="0"/>
              <a:t>The emergent properties of the connected brain. </a:t>
            </a:r>
            <a:r>
              <a:rPr lang="en-US" sz="2800" dirty="0"/>
              <a:t>Science 2023</a:t>
            </a:r>
            <a:r>
              <a:rPr lang="en-US" dirty="0"/>
              <a:t>): “The prediction of long-term symptoms is now preferentially based on </a:t>
            </a:r>
            <a:r>
              <a:rPr lang="en-US" i="1" dirty="0"/>
              <a:t>brain disconnections</a:t>
            </a:r>
            <a:r>
              <a:rPr lang="en-US" dirty="0"/>
              <a:t>. This </a:t>
            </a:r>
            <a:r>
              <a:rPr lang="en-US" i="1" u="sng" dirty="0"/>
              <a:t>paradigm shift</a:t>
            </a:r>
            <a:r>
              <a:rPr lang="en-US" dirty="0"/>
              <a:t> will reshape our brain maps and challenge current brain models.”    </a:t>
            </a:r>
          </a:p>
        </p:txBody>
      </p:sp>
    </p:spTree>
    <p:extLst>
      <p:ext uri="{BB962C8B-B14F-4D97-AF65-F5344CB8AC3E}">
        <p14:creationId xmlns:p14="http://schemas.microsoft.com/office/powerpoint/2010/main" val="1083674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2"/>
          <p:cNvSpPr>
            <a:spLocks noGrp="1"/>
          </p:cNvSpPr>
          <p:nvPr>
            <p:ph type="title"/>
          </p:nvPr>
        </p:nvSpPr>
        <p:spPr>
          <a:xfrm>
            <a:off x="457200" y="6096"/>
            <a:ext cx="8229600" cy="8270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Conclusions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242304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WMD has proven a useful model for studying the neuroanatomic basis of cognition and dementia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central role of white matter and connectivity in cognition and emotion is increasingly evident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WMD informs thinking about dementias such as </a:t>
            </a:r>
            <a:r>
              <a:rPr lang="en-US" dirty="0" err="1"/>
              <a:t>VaD</a:t>
            </a:r>
            <a:r>
              <a:rPr lang="en-US" dirty="0"/>
              <a:t>, AD, and CTE, helping justify medical and public health measures targeting multiple risk factors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Treatment of white matter and its disorders via reperfusion and plasticity may prove transformative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White matter matters for behavioral neurology as its importance equals, and at times surpasses, that of gray matter; </a:t>
            </a:r>
            <a:r>
              <a:rPr lang="en-US" i="1" dirty="0"/>
              <a:t>a paradigm shift may be underway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9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228600"/>
            <a:ext cx="8610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accent5"/>
                </a:solidFill>
              </a:rPr>
              <a:t>White Matter and Behavioral Neurology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672" y="1371600"/>
            <a:ext cx="8610600" cy="50292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3200" dirty="0"/>
              <a:t>Disorders of cerebral white matter occur at all ages and are readily detected by MRI </a:t>
            </a:r>
          </a:p>
          <a:p>
            <a:pPr eaLnBrk="1" hangingPunct="1"/>
            <a:r>
              <a:rPr lang="en-US" altLang="en-US" sz="3200" dirty="0"/>
              <a:t>More than 100 diseases, injuries, and intoxications exist in which cerebral white matter is </a:t>
            </a:r>
            <a:r>
              <a:rPr lang="en-US" altLang="en-US" sz="3200" i="1" dirty="0"/>
              <a:t>prominently or exclusively affected</a:t>
            </a:r>
            <a:r>
              <a:rPr lang="en-US" altLang="en-US" sz="3200" dirty="0"/>
              <a:t> </a:t>
            </a:r>
          </a:p>
          <a:p>
            <a:pPr eaLnBrk="1" hangingPunct="1"/>
            <a:r>
              <a:rPr lang="en-US" altLang="en-US" sz="3200" dirty="0"/>
              <a:t>Clinical reports in these conditions </a:t>
            </a:r>
            <a:r>
              <a:rPr lang="en-US" altLang="en-US" sz="3200" i="1" dirty="0"/>
              <a:t>without exception</a:t>
            </a:r>
            <a:r>
              <a:rPr lang="en-US" altLang="en-US" sz="3200" dirty="0"/>
              <a:t> reveal some evidence of cognitive and/or emotional disturbance</a:t>
            </a:r>
          </a:p>
          <a:p>
            <a:pPr eaLnBrk="1" hangingPunct="1"/>
            <a:r>
              <a:rPr lang="en-US" altLang="en-US" dirty="0"/>
              <a:t>Focal neurobehavioral syndromes, neuropsychiatric disorders, and dementia can occur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196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545634" y="1447800"/>
            <a:ext cx="3404532" cy="3581400"/>
          </a:xfrm>
        </p:spPr>
        <p:txBody>
          <a:bodyPr/>
          <a:lstStyle/>
          <a:p>
            <a:r>
              <a:rPr lang="en-US" sz="3200" dirty="0"/>
              <a:t>Neurologists Hesitate to Attribute Cognitive Loss to White Matter Involvement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9F23F1-2F27-86DD-1E4C-5CBBCF1C11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3200" b="1" dirty="0" err="1"/>
              <a:t>Corticocentrism</a:t>
            </a:r>
            <a:r>
              <a:rPr lang="en-US" sz="2800" dirty="0"/>
              <a:t>: The Dominant Paradigm of </a:t>
            </a:r>
          </a:p>
          <a:p>
            <a:pPr marL="0" indent="0" algn="ctr">
              <a:buFont typeface="Arial" charset="0"/>
              <a:buNone/>
            </a:pPr>
            <a:r>
              <a:rPr lang="en-US" sz="2800" dirty="0"/>
              <a:t>Cognitive Neuroscience</a:t>
            </a:r>
          </a:p>
          <a:p>
            <a:pPr marL="0" indent="0" algn="ctr">
              <a:buFont typeface="Arial" charset="0"/>
              <a:buNone/>
            </a:pPr>
            <a:endParaRPr lang="en-US" dirty="0"/>
          </a:p>
          <a:p>
            <a:pPr marL="0" indent="0" algn="ctr">
              <a:buFont typeface="Arial" charset="0"/>
              <a:buNone/>
            </a:pPr>
            <a:r>
              <a:rPr lang="en-US" sz="2800" b="1" i="1" dirty="0"/>
              <a:t>The cerebral cortex is the essential, if not unique, structural locus of higher functions</a:t>
            </a:r>
            <a:endParaRPr lang="en-US" sz="28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558267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Why?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243515"/>
            <a:ext cx="2603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solidFill>
                  <a:schemeClr val="accent5"/>
                </a:solidFill>
              </a:rPr>
              <a:t>However</a:t>
            </a:r>
            <a:r>
              <a:rPr lang="en-US" sz="5400" dirty="0">
                <a:solidFill>
                  <a:schemeClr val="accent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5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4789</TotalTime>
  <Words>4371</Words>
  <Application>Microsoft Office PowerPoint</Application>
  <PresentationFormat>On-screen Show (4:3)</PresentationFormat>
  <Paragraphs>452</Paragraphs>
  <Slides>72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Arial</vt:lpstr>
      <vt:lpstr>Calibri</vt:lpstr>
      <vt:lpstr>Courier New</vt:lpstr>
      <vt:lpstr>Times New Roman</vt:lpstr>
      <vt:lpstr>Wingdings</vt:lpstr>
      <vt:lpstr>Wingdings 2</vt:lpstr>
      <vt:lpstr>Office Theme</vt:lpstr>
      <vt:lpstr>Chart</vt:lpstr>
      <vt:lpstr>White Matter Dementia  Then . . . and Now</vt:lpstr>
      <vt:lpstr>Objectives</vt:lpstr>
      <vt:lpstr>  White Matter Dementia: Clinical Disorders and Implications  </vt:lpstr>
      <vt:lpstr>A Different Perspective</vt:lpstr>
      <vt:lpstr>Early Anatomy</vt:lpstr>
      <vt:lpstr>Classic Neurology</vt:lpstr>
      <vt:lpstr> Norman Geschwind</vt:lpstr>
      <vt:lpstr>White Matter and Behavioral Neurology</vt:lpstr>
      <vt:lpstr>Neurologists Hesitate to Attribute Cognitive Loss to White Matter Involvement </vt:lpstr>
      <vt:lpstr>PubMed: White Matter vs. Gray Matter Left Panel - Social Neuroscience; Right Panel - Other Domains  (Wang and Olson, 2018) </vt:lpstr>
      <vt:lpstr>The First and Best Example of WMD: Toluene Leukoencephalopathy</vt:lpstr>
      <vt:lpstr>Toluene Leukoencephalopathy (Filley and Kleinschmidt-DeMasters, 2001) </vt:lpstr>
      <vt:lpstr> Toxic Leukoencephalopathy Exhibits Dose-Related Neuropathology (Filley and Kleinschmidt-DeMasters, 2001) </vt:lpstr>
      <vt:lpstr>Toxic Leukoencephalopathy Spectrum</vt:lpstr>
      <vt:lpstr>PowerPoint Presentation</vt:lpstr>
      <vt:lpstr>MRI of White Matter Disorders</vt:lpstr>
      <vt:lpstr>Why Another Dementia Category? </vt:lpstr>
      <vt:lpstr>AD: The Classic Cortical Dementia</vt:lpstr>
      <vt:lpstr>White Matter Dementia vs.  Cortical Dementia (MS vs. AD) (Filley et al. 1989) </vt:lpstr>
      <vt:lpstr>Huntington’s Disease and Parkinson’s Disease: Classic Subcortical Dementias</vt:lpstr>
      <vt:lpstr>White Matter Dementia vs.  Subcortical Dementia (MS vs. HD) (Lafosse et al. 2007) </vt:lpstr>
      <vt:lpstr>Procedural Memory in MS and HD:  Rotary Pursuit </vt:lpstr>
      <vt:lpstr>White Matter Dementia </vt:lpstr>
      <vt:lpstr>White Matter Has Expanded More in Evolution than Gray Matter  (Zhang and Sejnowski, 2000) </vt:lpstr>
      <vt:lpstr>What Makes the Most Intelligent Brain?</vt:lpstr>
      <vt:lpstr>Information Transfer Is As Important  As Information Processing</vt:lpstr>
      <vt:lpstr>Is There Subtle White Matter Dysfunction Early in Disease Pathogenesis?</vt:lpstr>
      <vt:lpstr>More Than Meets the Eye </vt:lpstr>
      <vt:lpstr>NAWM and Cognition in SLE </vt:lpstr>
      <vt:lpstr>White Matter-Behavior Correlations</vt:lpstr>
      <vt:lpstr>Cognitive Sequelae of NAWM Changes</vt:lpstr>
      <vt:lpstr>Mild Cognitive Dysfunction (MCD)</vt:lpstr>
      <vt:lpstr> Schematic Relationship Between  White Matter and Cognition</vt:lpstr>
      <vt:lpstr>The Relevance of WMD  to Degenerative Dementia</vt:lpstr>
      <vt:lpstr>Corticocentrism and Dementia</vt:lpstr>
      <vt:lpstr>But Even Alzheimer Had His Doubts</vt:lpstr>
      <vt:lpstr>Circular Reasoning?</vt:lpstr>
      <vt:lpstr>PowerPoint Presentation</vt:lpstr>
      <vt:lpstr>The Special Vulnerability  of White Matter</vt:lpstr>
      <vt:lpstr>White Matter,  Vascular Dementia, and AD  </vt:lpstr>
      <vt:lpstr>Etiopathogenesis of Alzheimer’s Disease: A Revised Perspective </vt:lpstr>
      <vt:lpstr>PowerPoint Presentation</vt:lpstr>
      <vt:lpstr>An Emerging Concept</vt:lpstr>
      <vt:lpstr>Evolving Views of White Matter</vt:lpstr>
      <vt:lpstr>Can Treatment Improve White Matter?  </vt:lpstr>
      <vt:lpstr>Axonal Loss Worsens Prognosis in  White Matter Disorders  </vt:lpstr>
      <vt:lpstr>A Focus on Myelin</vt:lpstr>
      <vt:lpstr>A Quick Look at Remyelination  in Multiple Sclerosis</vt:lpstr>
      <vt:lpstr>Restoring Ischemic White Matter</vt:lpstr>
      <vt:lpstr>Regression of Leukoaraiosis Occurs In A Substantial Percentage of People</vt:lpstr>
      <vt:lpstr>Leukoaraiosis Regression Can Be Associated With Better Cognition</vt:lpstr>
      <vt:lpstr>Treating Hypertension Has A Protective Effect on Leukoaraiosis </vt:lpstr>
      <vt:lpstr>What These Data Imply</vt:lpstr>
      <vt:lpstr>What About Other Insults to White Matter?</vt:lpstr>
      <vt:lpstr>Plasticity</vt:lpstr>
      <vt:lpstr>Oligodendrocytes</vt:lpstr>
      <vt:lpstr>White Matter Plasticity:  A Seminal Study in Humans</vt:lpstr>
      <vt:lpstr>White Matter Plasticity:  An Interventional Study</vt:lpstr>
      <vt:lpstr>White Matter Plasticity:  More Evidence from Humans</vt:lpstr>
      <vt:lpstr>White Matter Plasticity After Stroke</vt:lpstr>
      <vt:lpstr>What’s Going on Here?</vt:lpstr>
      <vt:lpstr>Neural Activity Stimulates Myelination </vt:lpstr>
      <vt:lpstr>Activity-Dependent Myelination</vt:lpstr>
      <vt:lpstr>Reperfusion and Plasticity:  The Big Picture</vt:lpstr>
      <vt:lpstr>A Reasonable Clinical Approach </vt:lpstr>
      <vt:lpstr>Broader Implications </vt:lpstr>
      <vt:lpstr>Disconnectivity Increases Dementia Risk</vt:lpstr>
      <vt:lpstr>Protection of White Matter  in the Prevention of Dementia</vt:lpstr>
      <vt:lpstr>The Corticocentric  View of Behavior  Needs Revision </vt:lpstr>
      <vt:lpstr>PowerPoint Presentation</vt:lpstr>
      <vt:lpstr>White Matter May Be More Important Than Gray Matter for Cognition  </vt:lpstr>
      <vt:lpstr>Conclusions </vt:lpstr>
    </vt:vector>
  </TitlesOfParts>
  <Company>Dept. of Veterans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Matter Dementia</dc:title>
  <dc:creator>Filley, Christopher M</dc:creator>
  <cp:lastModifiedBy>Filley, Christopher</cp:lastModifiedBy>
  <cp:revision>1625</cp:revision>
  <dcterms:created xsi:type="dcterms:W3CDTF">2013-12-13T21:24:19Z</dcterms:created>
  <dcterms:modified xsi:type="dcterms:W3CDTF">2024-01-05T19:53:41Z</dcterms:modified>
</cp:coreProperties>
</file>