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58" r:id="rId3"/>
    <p:sldId id="280" r:id="rId4"/>
    <p:sldId id="275" r:id="rId5"/>
    <p:sldId id="261" r:id="rId6"/>
    <p:sldId id="279" r:id="rId7"/>
    <p:sldId id="264" r:id="rId8"/>
    <p:sldId id="266" r:id="rId9"/>
    <p:sldId id="276" r:id="rId10"/>
    <p:sldId id="270" r:id="rId11"/>
    <p:sldId id="273" r:id="rId12"/>
    <p:sldId id="272" r:id="rId13"/>
    <p:sldId id="278"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e Holt Edwin" initials="THE" lastIdx="1" clrIdx="0">
    <p:extLst>
      <p:ext uri="{19B8F6BF-5375-455C-9EA6-DF929625EA0E}">
        <p15:presenceInfo xmlns:p15="http://schemas.microsoft.com/office/powerpoint/2012/main" userId="S-1-5-21-2017651878-3374808631-343757080-56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6E1"/>
    <a:srgbClr val="FA9A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61175-E53C-43AD-9E7E-DBF5F0638DE1}" v="11" dt="2024-01-19T16:14:34.05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251" autoAdjust="0"/>
  </p:normalViewPr>
  <p:slideViewPr>
    <p:cSldViewPr snapToGrid="0">
      <p:cViewPr varScale="1">
        <p:scale>
          <a:sx n="69" d="100"/>
          <a:sy n="69" d="100"/>
        </p:scale>
        <p:origin x="132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Holt Edwin" userId="1f1b4b2a9dd3080c" providerId="LiveId" clId="{BDE61175-E53C-43AD-9E7E-DBF5F0638DE1}"/>
    <pc:docChg chg="undo custSel addSld delSld modSld">
      <pc:chgData name="Trine Holt Edwin" userId="1f1b4b2a9dd3080c" providerId="LiveId" clId="{BDE61175-E53C-43AD-9E7E-DBF5F0638DE1}" dt="2024-01-19T16:19:06.471" v="505" actId="47"/>
      <pc:docMkLst>
        <pc:docMk/>
      </pc:docMkLst>
      <pc:sldChg chg="addSp modSp del mod modNotesTx">
        <pc:chgData name="Trine Holt Edwin" userId="1f1b4b2a9dd3080c" providerId="LiveId" clId="{BDE61175-E53C-43AD-9E7E-DBF5F0638DE1}" dt="2024-01-19T16:19:06.471" v="505" actId="47"/>
        <pc:sldMkLst>
          <pc:docMk/>
          <pc:sldMk cId="4023592195" sldId="257"/>
        </pc:sldMkLst>
        <pc:spChg chg="mod">
          <ac:chgData name="Trine Holt Edwin" userId="1f1b4b2a9dd3080c" providerId="LiveId" clId="{BDE61175-E53C-43AD-9E7E-DBF5F0638DE1}" dt="2024-01-19T16:02:20.210" v="153" actId="207"/>
          <ac:spMkLst>
            <pc:docMk/>
            <pc:sldMk cId="4023592195" sldId="257"/>
            <ac:spMk id="3" creationId="{00000000-0000-0000-0000-000000000000}"/>
          </ac:spMkLst>
        </pc:spChg>
        <pc:spChg chg="mod">
          <ac:chgData name="Trine Holt Edwin" userId="1f1b4b2a9dd3080c" providerId="LiveId" clId="{BDE61175-E53C-43AD-9E7E-DBF5F0638DE1}" dt="2024-01-19T16:01:19.292" v="135" actId="1076"/>
          <ac:spMkLst>
            <pc:docMk/>
            <pc:sldMk cId="4023592195" sldId="257"/>
            <ac:spMk id="5" creationId="{00000000-0000-0000-0000-000000000000}"/>
          </ac:spMkLst>
        </pc:spChg>
        <pc:spChg chg="add mod">
          <ac:chgData name="Trine Holt Edwin" userId="1f1b4b2a9dd3080c" providerId="LiveId" clId="{BDE61175-E53C-43AD-9E7E-DBF5F0638DE1}" dt="2024-01-19T16:02:36.274" v="154" actId="1076"/>
          <ac:spMkLst>
            <pc:docMk/>
            <pc:sldMk cId="4023592195" sldId="257"/>
            <ac:spMk id="6" creationId="{93FF718C-9FED-F8C9-DB5E-0319F952A595}"/>
          </ac:spMkLst>
        </pc:spChg>
      </pc:sldChg>
      <pc:sldChg chg="addSp delSp modSp mod modNotesTx">
        <pc:chgData name="Trine Holt Edwin" userId="1f1b4b2a9dd3080c" providerId="LiveId" clId="{BDE61175-E53C-43AD-9E7E-DBF5F0638DE1}" dt="2024-01-19T16:14:15.653" v="286" actId="12"/>
        <pc:sldMkLst>
          <pc:docMk/>
          <pc:sldMk cId="604735246" sldId="258"/>
        </pc:sldMkLst>
        <pc:spChg chg="mod">
          <ac:chgData name="Trine Holt Edwin" userId="1f1b4b2a9dd3080c" providerId="LiveId" clId="{BDE61175-E53C-43AD-9E7E-DBF5F0638DE1}" dt="2024-01-19T16:14:15.653" v="286" actId="12"/>
          <ac:spMkLst>
            <pc:docMk/>
            <pc:sldMk cId="604735246" sldId="258"/>
            <ac:spMk id="3" creationId="{00000000-0000-0000-0000-000000000000}"/>
          </ac:spMkLst>
        </pc:spChg>
        <pc:spChg chg="del">
          <ac:chgData name="Trine Holt Edwin" userId="1f1b4b2a9dd3080c" providerId="LiveId" clId="{BDE61175-E53C-43AD-9E7E-DBF5F0638DE1}" dt="2024-01-19T15:57:46.465" v="68" actId="21"/>
          <ac:spMkLst>
            <pc:docMk/>
            <pc:sldMk cId="604735246" sldId="258"/>
            <ac:spMk id="4" creationId="{00000000-0000-0000-0000-000000000000}"/>
          </ac:spMkLst>
        </pc:spChg>
        <pc:spChg chg="add mod">
          <ac:chgData name="Trine Holt Edwin" userId="1f1b4b2a9dd3080c" providerId="LiveId" clId="{BDE61175-E53C-43AD-9E7E-DBF5F0638DE1}" dt="2024-01-19T15:58:38.630" v="104" actId="1076"/>
          <ac:spMkLst>
            <pc:docMk/>
            <pc:sldMk cId="604735246" sldId="258"/>
            <ac:spMk id="12" creationId="{00000000-0000-0000-0000-000000000000}"/>
          </ac:spMkLst>
        </pc:spChg>
        <pc:picChg chg="add mod">
          <ac:chgData name="Trine Holt Edwin" userId="1f1b4b2a9dd3080c" providerId="LiveId" clId="{BDE61175-E53C-43AD-9E7E-DBF5F0638DE1}" dt="2024-01-19T15:57:05.429" v="64"/>
          <ac:picMkLst>
            <pc:docMk/>
            <pc:sldMk cId="604735246" sldId="258"/>
            <ac:picMk id="5" creationId="{7B0820CC-AF43-4DD3-E6DF-DA40D2ABF774}"/>
          </ac:picMkLst>
        </pc:picChg>
        <pc:picChg chg="add mod">
          <ac:chgData name="Trine Holt Edwin" userId="1f1b4b2a9dd3080c" providerId="LiveId" clId="{BDE61175-E53C-43AD-9E7E-DBF5F0638DE1}" dt="2024-01-19T15:57:05.429" v="64"/>
          <ac:picMkLst>
            <pc:docMk/>
            <pc:sldMk cId="604735246" sldId="258"/>
            <ac:picMk id="7" creationId="{CA6BDE2B-49A7-D892-EC40-2AB53667B806}"/>
          </ac:picMkLst>
        </pc:picChg>
        <pc:picChg chg="add mod">
          <ac:chgData name="Trine Holt Edwin" userId="1f1b4b2a9dd3080c" providerId="LiveId" clId="{BDE61175-E53C-43AD-9E7E-DBF5F0638DE1}" dt="2024-01-19T15:57:05.429" v="64"/>
          <ac:picMkLst>
            <pc:docMk/>
            <pc:sldMk cId="604735246" sldId="258"/>
            <ac:picMk id="8" creationId="{BF12702B-77AE-0CBA-BC8E-58BB4AFB0BB9}"/>
          </ac:picMkLst>
        </pc:picChg>
        <pc:picChg chg="add mod">
          <ac:chgData name="Trine Holt Edwin" userId="1f1b4b2a9dd3080c" providerId="LiveId" clId="{BDE61175-E53C-43AD-9E7E-DBF5F0638DE1}" dt="2024-01-19T15:57:05.429" v="64"/>
          <ac:picMkLst>
            <pc:docMk/>
            <pc:sldMk cId="604735246" sldId="258"/>
            <ac:picMk id="9" creationId="{F6821738-6A6C-4839-6F95-9E7CBB288D68}"/>
          </ac:picMkLst>
        </pc:picChg>
        <pc:picChg chg="add mod">
          <ac:chgData name="Trine Holt Edwin" userId="1f1b4b2a9dd3080c" providerId="LiveId" clId="{BDE61175-E53C-43AD-9E7E-DBF5F0638DE1}" dt="2024-01-19T15:57:05.429" v="64"/>
          <ac:picMkLst>
            <pc:docMk/>
            <pc:sldMk cId="604735246" sldId="258"/>
            <ac:picMk id="10" creationId="{27095A08-A3E4-429C-BDD3-5F26DD41C36E}"/>
          </ac:picMkLst>
        </pc:picChg>
        <pc:picChg chg="add del mod">
          <ac:chgData name="Trine Holt Edwin" userId="1f1b4b2a9dd3080c" providerId="LiveId" clId="{BDE61175-E53C-43AD-9E7E-DBF5F0638DE1}" dt="2024-01-19T16:13:04.041" v="274" actId="478"/>
          <ac:picMkLst>
            <pc:docMk/>
            <pc:sldMk cId="604735246" sldId="258"/>
            <ac:picMk id="11" creationId="{EA825503-FE54-9278-24EA-082E57B196A7}"/>
          </ac:picMkLst>
        </pc:picChg>
      </pc:sldChg>
      <pc:sldChg chg="modNotesTx">
        <pc:chgData name="Trine Holt Edwin" userId="1f1b4b2a9dd3080c" providerId="LiveId" clId="{BDE61175-E53C-43AD-9E7E-DBF5F0638DE1}" dt="2024-01-19T15:46:43.241" v="11"/>
        <pc:sldMkLst>
          <pc:docMk/>
          <pc:sldMk cId="92179592" sldId="261"/>
        </pc:sldMkLst>
      </pc:sldChg>
      <pc:sldChg chg="modNotesTx">
        <pc:chgData name="Trine Holt Edwin" userId="1f1b4b2a9dd3080c" providerId="LiveId" clId="{BDE61175-E53C-43AD-9E7E-DBF5F0638DE1}" dt="2024-01-19T15:47:47.092" v="15"/>
        <pc:sldMkLst>
          <pc:docMk/>
          <pc:sldMk cId="561766969" sldId="264"/>
        </pc:sldMkLst>
      </pc:sldChg>
      <pc:sldChg chg="modNotesTx">
        <pc:chgData name="Trine Holt Edwin" userId="1f1b4b2a9dd3080c" providerId="LiveId" clId="{BDE61175-E53C-43AD-9E7E-DBF5F0638DE1}" dt="2024-01-19T15:48:02.786" v="17"/>
        <pc:sldMkLst>
          <pc:docMk/>
          <pc:sldMk cId="1047488293" sldId="266"/>
        </pc:sldMkLst>
      </pc:sldChg>
      <pc:sldChg chg="modNotesTx">
        <pc:chgData name="Trine Holt Edwin" userId="1f1b4b2a9dd3080c" providerId="LiveId" clId="{BDE61175-E53C-43AD-9E7E-DBF5F0638DE1}" dt="2024-01-19T15:48:41.057" v="21"/>
        <pc:sldMkLst>
          <pc:docMk/>
          <pc:sldMk cId="3603229624" sldId="270"/>
        </pc:sldMkLst>
      </pc:sldChg>
      <pc:sldChg chg="modNotesTx">
        <pc:chgData name="Trine Holt Edwin" userId="1f1b4b2a9dd3080c" providerId="LiveId" clId="{BDE61175-E53C-43AD-9E7E-DBF5F0638DE1}" dt="2024-01-19T15:50:24.534" v="26"/>
        <pc:sldMkLst>
          <pc:docMk/>
          <pc:sldMk cId="1046508046" sldId="272"/>
        </pc:sldMkLst>
      </pc:sldChg>
      <pc:sldChg chg="modNotesTx">
        <pc:chgData name="Trine Holt Edwin" userId="1f1b4b2a9dd3080c" providerId="LiveId" clId="{BDE61175-E53C-43AD-9E7E-DBF5F0638DE1}" dt="2024-01-19T15:50:06.342" v="24"/>
        <pc:sldMkLst>
          <pc:docMk/>
          <pc:sldMk cId="3366376286" sldId="273"/>
        </pc:sldMkLst>
      </pc:sldChg>
      <pc:sldChg chg="modNotesTx">
        <pc:chgData name="Trine Holt Edwin" userId="1f1b4b2a9dd3080c" providerId="LiveId" clId="{BDE61175-E53C-43AD-9E7E-DBF5F0638DE1}" dt="2024-01-19T15:46:22.846" v="9"/>
        <pc:sldMkLst>
          <pc:docMk/>
          <pc:sldMk cId="3506540686" sldId="275"/>
        </pc:sldMkLst>
      </pc:sldChg>
      <pc:sldChg chg="modNotesTx">
        <pc:chgData name="Trine Holt Edwin" userId="1f1b4b2a9dd3080c" providerId="LiveId" clId="{BDE61175-E53C-43AD-9E7E-DBF5F0638DE1}" dt="2024-01-19T15:48:23.825" v="19"/>
        <pc:sldMkLst>
          <pc:docMk/>
          <pc:sldMk cId="4228719147" sldId="276"/>
        </pc:sldMkLst>
      </pc:sldChg>
      <pc:sldChg chg="modNotesTx">
        <pc:chgData name="Trine Holt Edwin" userId="1f1b4b2a9dd3080c" providerId="LiveId" clId="{BDE61175-E53C-43AD-9E7E-DBF5F0638DE1}" dt="2024-01-19T15:47:15.024" v="13"/>
        <pc:sldMkLst>
          <pc:docMk/>
          <pc:sldMk cId="931105251" sldId="279"/>
        </pc:sldMkLst>
      </pc:sldChg>
      <pc:sldChg chg="modNotesTx">
        <pc:chgData name="Trine Holt Edwin" userId="1f1b4b2a9dd3080c" providerId="LiveId" clId="{BDE61175-E53C-43AD-9E7E-DBF5F0638DE1}" dt="2024-01-19T15:45:51.554" v="7"/>
        <pc:sldMkLst>
          <pc:docMk/>
          <pc:sldMk cId="3680246990" sldId="280"/>
        </pc:sldMkLst>
      </pc:sldChg>
      <pc:sldChg chg="addSp new del mod">
        <pc:chgData name="Trine Holt Edwin" userId="1f1b4b2a9dd3080c" providerId="LiveId" clId="{BDE61175-E53C-43AD-9E7E-DBF5F0638DE1}" dt="2024-01-19T16:03:07.787" v="158" actId="47"/>
        <pc:sldMkLst>
          <pc:docMk/>
          <pc:sldMk cId="3132839367" sldId="281"/>
        </pc:sldMkLst>
        <pc:spChg chg="add">
          <ac:chgData name="Trine Holt Edwin" userId="1f1b4b2a9dd3080c" providerId="LiveId" clId="{BDE61175-E53C-43AD-9E7E-DBF5F0638DE1}" dt="2024-01-19T16:02:56.476" v="156" actId="22"/>
          <ac:spMkLst>
            <pc:docMk/>
            <pc:sldMk cId="3132839367" sldId="281"/>
            <ac:spMk id="5" creationId="{39B18602-C818-8BE8-07A1-E6E068A35CBC}"/>
          </ac:spMkLst>
        </pc:spChg>
      </pc:sldChg>
      <pc:sldChg chg="addSp delSp modSp add mod setBg modNotesTx">
        <pc:chgData name="Trine Holt Edwin" userId="1f1b4b2a9dd3080c" providerId="LiveId" clId="{BDE61175-E53C-43AD-9E7E-DBF5F0638DE1}" dt="2024-01-19T16:18:54.553" v="504" actId="20577"/>
        <pc:sldMkLst>
          <pc:docMk/>
          <pc:sldMk cId="1235227068" sldId="282"/>
        </pc:sldMkLst>
        <pc:spChg chg="mod">
          <ac:chgData name="Trine Holt Edwin" userId="1f1b4b2a9dd3080c" providerId="LiveId" clId="{BDE61175-E53C-43AD-9E7E-DBF5F0638DE1}" dt="2024-01-19T16:11:01.041" v="262" actId="20577"/>
          <ac:spMkLst>
            <pc:docMk/>
            <pc:sldMk cId="1235227068" sldId="282"/>
            <ac:spMk id="2" creationId="{00000000-0000-0000-0000-000000000000}"/>
          </ac:spMkLst>
        </pc:spChg>
        <pc:spChg chg="mod">
          <ac:chgData name="Trine Holt Edwin" userId="1f1b4b2a9dd3080c" providerId="LiveId" clId="{BDE61175-E53C-43AD-9E7E-DBF5F0638DE1}" dt="2024-01-19T16:12:10.167" v="271" actId="20577"/>
          <ac:spMkLst>
            <pc:docMk/>
            <pc:sldMk cId="1235227068" sldId="282"/>
            <ac:spMk id="3" creationId="{00000000-0000-0000-0000-000000000000}"/>
          </ac:spMkLst>
        </pc:spChg>
        <pc:spChg chg="del mod">
          <ac:chgData name="Trine Holt Edwin" userId="1f1b4b2a9dd3080c" providerId="LiveId" clId="{BDE61175-E53C-43AD-9E7E-DBF5F0638DE1}" dt="2024-01-19T16:05:59.864" v="205"/>
          <ac:spMkLst>
            <pc:docMk/>
            <pc:sldMk cId="1235227068" sldId="282"/>
            <ac:spMk id="4" creationId="{00000000-0000-0000-0000-000000000000}"/>
          </ac:spMkLst>
        </pc:spChg>
        <pc:spChg chg="mod">
          <ac:chgData name="Trine Holt Edwin" userId="1f1b4b2a9dd3080c" providerId="LiveId" clId="{BDE61175-E53C-43AD-9E7E-DBF5F0638DE1}" dt="2024-01-19T16:09:54.256" v="248" actId="1076"/>
          <ac:spMkLst>
            <pc:docMk/>
            <pc:sldMk cId="1235227068" sldId="282"/>
            <ac:spMk id="5" creationId="{00000000-0000-0000-0000-000000000000}"/>
          </ac:spMkLst>
        </pc:spChg>
        <pc:spChg chg="mod">
          <ac:chgData name="Trine Holt Edwin" userId="1f1b4b2a9dd3080c" providerId="LiveId" clId="{BDE61175-E53C-43AD-9E7E-DBF5F0638DE1}" dt="2024-01-19T16:11:59.327" v="269" actId="1076"/>
          <ac:spMkLst>
            <pc:docMk/>
            <pc:sldMk cId="1235227068" sldId="282"/>
            <ac:spMk id="6" creationId="{93FF718C-9FED-F8C9-DB5E-0319F952A595}"/>
          </ac:spMkLst>
        </pc:spChg>
        <pc:spChg chg="add del mod">
          <ac:chgData name="Trine Holt Edwin" userId="1f1b4b2a9dd3080c" providerId="LiveId" clId="{BDE61175-E53C-43AD-9E7E-DBF5F0638DE1}" dt="2024-01-19T16:11:41.394" v="268" actId="1076"/>
          <ac:spMkLst>
            <pc:docMk/>
            <pc:sldMk cId="1235227068" sldId="282"/>
            <ac:spMk id="9" creationId="{25D9CCAF-7290-A28B-1DF0-B9768A07843C}"/>
          </ac:spMkLst>
        </pc:spChg>
        <pc:spChg chg="del">
          <ac:chgData name="Trine Holt Edwin" userId="1f1b4b2a9dd3080c" providerId="LiveId" clId="{BDE61175-E53C-43AD-9E7E-DBF5F0638DE1}" dt="2024-01-19T16:03:21.681" v="159" actId="478"/>
          <ac:spMkLst>
            <pc:docMk/>
            <pc:sldMk cId="1235227068" sldId="282"/>
            <ac:spMk id="37" creationId="{BFC5D2E7-B9B3-6515-3BF9-51C91A9CFCFC}"/>
          </ac:spMkLst>
        </pc:spChg>
        <pc:spChg chg="del">
          <ac:chgData name="Trine Holt Edwin" userId="1f1b4b2a9dd3080c" providerId="LiveId" clId="{BDE61175-E53C-43AD-9E7E-DBF5F0638DE1}" dt="2024-01-19T16:03:21.681" v="159" actId="478"/>
          <ac:spMkLst>
            <pc:docMk/>
            <pc:sldMk cId="1235227068" sldId="282"/>
            <ac:spMk id="38" creationId="{C532534D-7F6F-E34A-072F-F17FF31DF293}"/>
          </ac:spMkLst>
        </pc:spChg>
        <pc:spChg chg="del">
          <ac:chgData name="Trine Holt Edwin" userId="1f1b4b2a9dd3080c" providerId="LiveId" clId="{BDE61175-E53C-43AD-9E7E-DBF5F0638DE1}" dt="2024-01-19T16:03:21.681" v="159" actId="478"/>
          <ac:spMkLst>
            <pc:docMk/>
            <pc:sldMk cId="1235227068" sldId="282"/>
            <ac:spMk id="39" creationId="{55C2B36C-C4FB-8745-BFAD-771611D95B22}"/>
          </ac:spMkLst>
        </pc:spChg>
        <pc:spChg chg="del">
          <ac:chgData name="Trine Holt Edwin" userId="1f1b4b2a9dd3080c" providerId="LiveId" clId="{BDE61175-E53C-43AD-9E7E-DBF5F0638DE1}" dt="2024-01-19T16:03:21.681" v="159" actId="478"/>
          <ac:spMkLst>
            <pc:docMk/>
            <pc:sldMk cId="1235227068" sldId="282"/>
            <ac:spMk id="40" creationId="{A3A888B2-4224-67EC-EFE7-8270A0F9CB9C}"/>
          </ac:spMkLst>
        </pc:spChg>
        <pc:spChg chg="del">
          <ac:chgData name="Trine Holt Edwin" userId="1f1b4b2a9dd3080c" providerId="LiveId" clId="{BDE61175-E53C-43AD-9E7E-DBF5F0638DE1}" dt="2024-01-19T16:03:21.681" v="159" actId="478"/>
          <ac:spMkLst>
            <pc:docMk/>
            <pc:sldMk cId="1235227068" sldId="282"/>
            <ac:spMk id="41" creationId="{5BD738B9-E30B-DB84-2EAE-18166988875D}"/>
          </ac:spMkLst>
        </pc:spChg>
        <pc:spChg chg="del">
          <ac:chgData name="Trine Holt Edwin" userId="1f1b4b2a9dd3080c" providerId="LiveId" clId="{BDE61175-E53C-43AD-9E7E-DBF5F0638DE1}" dt="2024-01-19T16:03:21.681" v="159" actId="478"/>
          <ac:spMkLst>
            <pc:docMk/>
            <pc:sldMk cId="1235227068" sldId="282"/>
            <ac:spMk id="42" creationId="{BA004242-C11E-82D4-C7A5-B0ADF0CE3DCB}"/>
          </ac:spMkLst>
        </pc:spChg>
        <pc:spChg chg="del">
          <ac:chgData name="Trine Holt Edwin" userId="1f1b4b2a9dd3080c" providerId="LiveId" clId="{BDE61175-E53C-43AD-9E7E-DBF5F0638DE1}" dt="2024-01-19T16:03:21.681" v="159" actId="478"/>
          <ac:spMkLst>
            <pc:docMk/>
            <pc:sldMk cId="1235227068" sldId="282"/>
            <ac:spMk id="43" creationId="{FB30F767-2FF7-B3A9-A6B6-B63AB5CA218B}"/>
          </ac:spMkLst>
        </pc:spChg>
        <pc:spChg chg="del">
          <ac:chgData name="Trine Holt Edwin" userId="1f1b4b2a9dd3080c" providerId="LiveId" clId="{BDE61175-E53C-43AD-9E7E-DBF5F0638DE1}" dt="2024-01-19T16:03:21.681" v="159" actId="478"/>
          <ac:spMkLst>
            <pc:docMk/>
            <pc:sldMk cId="1235227068" sldId="282"/>
            <ac:spMk id="44" creationId="{39DEFF3B-F76B-B73E-D179-B7D814D26F2C}"/>
          </ac:spMkLst>
        </pc:spChg>
        <pc:picChg chg="add del mod">
          <ac:chgData name="Trine Holt Edwin" userId="1f1b4b2a9dd3080c" providerId="LiveId" clId="{BDE61175-E53C-43AD-9E7E-DBF5F0638DE1}" dt="2024-01-19T16:12:59.418" v="273" actId="478"/>
          <ac:picMkLst>
            <pc:docMk/>
            <pc:sldMk cId="1235227068" sldId="282"/>
            <ac:picMk id="7" creationId="{60D01BEB-E96E-ABE9-156C-3E7EA9ACB689}"/>
          </ac:picMkLst>
        </pc:picChg>
        <pc:picChg chg="del">
          <ac:chgData name="Trine Holt Edwin" userId="1f1b4b2a9dd3080c" providerId="LiveId" clId="{BDE61175-E53C-43AD-9E7E-DBF5F0638DE1}" dt="2024-01-19T16:03:21.681" v="159" actId="478"/>
          <ac:picMkLst>
            <pc:docMk/>
            <pc:sldMk cId="1235227068" sldId="282"/>
            <ac:picMk id="3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3BA28-4CF8-49CD-BAF6-94A63DDBBAB3}" type="datetimeFigureOut">
              <a:rPr lang="nb-NO" smtClean="0"/>
              <a:t>19.01.2024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ACF56-ADD0-4219-AE0A-1C1B161E4F0D}" type="slidenum">
              <a:rPr lang="nb-NO" smtClean="0"/>
              <a:t>‹#›</a:t>
            </a:fld>
            <a:endParaRPr lang="nb-NO"/>
          </a:p>
        </p:txBody>
      </p:sp>
    </p:spTree>
    <p:extLst>
      <p:ext uri="{BB962C8B-B14F-4D97-AF65-F5344CB8AC3E}">
        <p14:creationId xmlns:p14="http://schemas.microsoft.com/office/powerpoint/2010/main" val="55390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Hi, my name is Trine Holt Edwin and I’m a postdoctoral fellow at Oslo University hospital. I will present to you the paper </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Trajectories of occupational cognitive demands and risk of mild cognitive impairment and dementia in later life</a:t>
            </a:r>
            <a:r>
              <a:rPr lang="en-US" sz="1800" kern="1200" dirty="0">
                <a:effectLst/>
                <a:latin typeface="Calibri" panose="020F0502020204030204" pitchFamily="34" charset="0"/>
                <a:ea typeface="Calibri" panose="020F0502020204030204" pitchFamily="34" charset="0"/>
                <a:cs typeface="Calibri" panose="020F0502020204030204" pitchFamily="34" charset="0"/>
              </a:rPr>
              <a:t>. This is part of the REFAWOR project which is a collaboration between Norwegian researches and American researchers at UPENN and Colombia. The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Refawor</a:t>
            </a:r>
            <a:r>
              <a:rPr lang="en-US" sz="1800" kern="1200" dirty="0">
                <a:effectLst/>
                <a:latin typeface="Calibri" panose="020F0502020204030204" pitchFamily="34" charset="0"/>
                <a:ea typeface="Calibri" panose="020F0502020204030204" pitchFamily="34" charset="0"/>
                <a:cs typeface="Calibri" panose="020F0502020204030204" pitchFamily="34" charset="0"/>
              </a:rPr>
              <a:t> project focus on cognitive reserve work and family</a:t>
            </a:r>
            <a:r>
              <a:rPr lang="nb-NO" sz="18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This paper is currently under review and I have no conflict of interest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1</a:t>
            </a:fld>
            <a:endParaRPr lang="nb-NO"/>
          </a:p>
        </p:txBody>
      </p:sp>
    </p:spTree>
    <p:extLst>
      <p:ext uri="{BB962C8B-B14F-4D97-AF65-F5344CB8AC3E}">
        <p14:creationId xmlns:p14="http://schemas.microsoft.com/office/powerpoint/2010/main" val="9802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First of all we found that the participants had rather stable levels of occupational cognitive demands throughout the working lives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Moreover, we found that in the model adjusted by age, sex and education there were lower risk of both MCI and dementia for those with more cognitively stimulating occupations.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These results were attenuated by adjusting for education, but were still significant showing a 37% higher risk of dementia in the high RTI group compared to the low RTI group</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10</a:t>
            </a:fld>
            <a:endParaRPr lang="nb-NO"/>
          </a:p>
        </p:txBody>
      </p:sp>
    </p:spTree>
    <p:extLst>
      <p:ext uri="{BB962C8B-B14F-4D97-AF65-F5344CB8AC3E}">
        <p14:creationId xmlns:p14="http://schemas.microsoft.com/office/powerpoint/2010/main" val="233331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In the sensitivity model, including all health and life style related factors (both confounders and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mediatiors</a:t>
            </a:r>
            <a:r>
              <a:rPr lang="en-US" sz="1800" kern="1200" dirty="0">
                <a:effectLst/>
                <a:latin typeface="Calibri" panose="020F0502020204030204" pitchFamily="34" charset="0"/>
                <a:ea typeface="Calibri" panose="020F0502020204030204" pitchFamily="34" charset="0"/>
                <a:cs typeface="Calibri" panose="020F0502020204030204" pitchFamily="34" charset="0"/>
              </a:rPr>
              <a:t>) we found that there was still a significant lower risk of MCI for those with more cognitively stimulating occupations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For dementia the relationship was no longer statistically significant, although point estimates were of the same magnitude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11</a:t>
            </a:fld>
            <a:endParaRPr lang="nb-NO"/>
          </a:p>
        </p:txBody>
      </p:sp>
    </p:spTree>
    <p:extLst>
      <p:ext uri="{BB962C8B-B14F-4D97-AF65-F5344CB8AC3E}">
        <p14:creationId xmlns:p14="http://schemas.microsoft.com/office/powerpoint/2010/main" val="210127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Our results support the cognitive reserve hypothesis stating that Cognitively stimulating occupations may postpone later life cognitive decline. Moreover, our results shows that cognitive abilities acquired through both education and occupation appear to offer resilience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12</a:t>
            </a:fld>
            <a:endParaRPr lang="nb-NO"/>
          </a:p>
        </p:txBody>
      </p:sp>
    </p:spTree>
    <p:extLst>
      <p:ext uri="{BB962C8B-B14F-4D97-AF65-F5344CB8AC3E}">
        <p14:creationId xmlns:p14="http://schemas.microsoft.com/office/powerpoint/2010/main" val="51889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cognitive reserve hypothesis posits that cognitive abilities acquired through education and other cognitively-stimulating activities throughout the lifespan can delay the onset of MCI and dementia. We therefore hypothesize that those employed in occupations with higher cognitive demands would have a lower risk of MCI and dementia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2</a:t>
            </a:fld>
            <a:endParaRPr lang="nb-NO"/>
          </a:p>
        </p:txBody>
      </p:sp>
    </p:spTree>
    <p:extLst>
      <p:ext uri="{BB962C8B-B14F-4D97-AF65-F5344CB8AC3E}">
        <p14:creationId xmlns:p14="http://schemas.microsoft.com/office/powerpoint/2010/main" val="361372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In the present study we used data from HUNT which is a large, ongoing population-based health survey in Norway. HUNT has four waves dating back to the 1980s and all adults living in the area of Nord-</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Trøndelag</a:t>
            </a:r>
            <a:r>
              <a:rPr lang="en-US" sz="1800" kern="1200" dirty="0">
                <a:effectLst/>
                <a:latin typeface="Calibri" panose="020F0502020204030204" pitchFamily="34" charset="0"/>
                <a:ea typeface="Calibri" panose="020F0502020204030204" pitchFamily="34" charset="0"/>
                <a:cs typeface="Calibri" panose="020F0502020204030204" pitchFamily="34" charset="0"/>
              </a:rPr>
              <a:t> were invited to participate. In the fourth wave participants over the age of 70 years also underwent a cognitive assessment. They were thereafter classified as cognitively healthy, MCI or dementia.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To assess the participants occupational cognitive demands, we retrieved information from national registries about their held occupations at the ages of 30-65 years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Further we constructed Trajectories of occupational cognitive demands based on these occupational data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3</a:t>
            </a:fld>
            <a:endParaRPr lang="nb-NO"/>
          </a:p>
        </p:txBody>
      </p:sp>
    </p:spTree>
    <p:extLst>
      <p:ext uri="{BB962C8B-B14F-4D97-AF65-F5344CB8AC3E}">
        <p14:creationId xmlns:p14="http://schemas.microsoft.com/office/powerpoint/2010/main" val="183439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Here is the flow chart of the study population. 7003 participants were included, all of which were cognitively assessed after the age of 70 and all had a registered occupation at least once before the age of 50 and at least once after.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gave us over 300 unique occupations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4</a:t>
            </a:fld>
            <a:endParaRPr lang="nb-NO"/>
          </a:p>
        </p:txBody>
      </p:sp>
    </p:spTree>
    <p:extLst>
      <p:ext uri="{BB962C8B-B14F-4D97-AF65-F5344CB8AC3E}">
        <p14:creationId xmlns:p14="http://schemas.microsoft.com/office/powerpoint/2010/main" val="316102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As an indicator of the extent of work-related cognitive demands we computed the </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Routine task intensity index based on </a:t>
            </a:r>
            <a:r>
              <a:rPr lang="en-US" sz="1800" kern="1200" dirty="0">
                <a:effectLst/>
                <a:latin typeface="Calibri" panose="020F0502020204030204" pitchFamily="34" charset="0"/>
                <a:ea typeface="Calibri" panose="020F0502020204030204" pitchFamily="34" charset="0"/>
                <a:cs typeface="Calibri" panose="020F0502020204030204" pitchFamily="34" charset="0"/>
              </a:rPr>
              <a:t>Selected job characteristics attained from O*NET. The RTI capture both routine and non-routine cognition, focusing on executive functions like problem-solving and creativity</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5</a:t>
            </a:fld>
            <a:endParaRPr lang="nb-NO"/>
          </a:p>
        </p:txBody>
      </p:sp>
    </p:spTree>
    <p:extLst>
      <p:ext uri="{BB962C8B-B14F-4D97-AF65-F5344CB8AC3E}">
        <p14:creationId xmlns:p14="http://schemas.microsoft.com/office/powerpoint/2010/main" val="160775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To construct the trajectories of occupational cognitive demands we applied the Group-based trajectory modeling and found that these four groups’ best represented our data.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Lower RTI indicates more cognitively demanding occupation. As you see here, in the low RTI group there were mainly teachers. While in the High RTI group there were mainly cleaners and vehicle mechanics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6</a:t>
            </a:fld>
            <a:endParaRPr lang="nb-NO"/>
          </a:p>
        </p:txBody>
      </p:sp>
    </p:spTree>
    <p:extLst>
      <p:ext uri="{BB962C8B-B14F-4D97-AF65-F5344CB8AC3E}">
        <p14:creationId xmlns:p14="http://schemas.microsoft.com/office/powerpoint/2010/main" val="156682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health and lifestyle variables were collected from previous HUNT surveys and we included variables that were available according to the Lancet commission on risk factors for dementia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FBD5694-D92E-4327-946B-E98B8905A236}" type="slidenum">
              <a:rPr lang="nb-NO" smtClean="0"/>
              <a:t>7</a:t>
            </a:fld>
            <a:endParaRPr lang="nb-NO"/>
          </a:p>
        </p:txBody>
      </p:sp>
    </p:spTree>
    <p:extLst>
      <p:ext uri="{BB962C8B-B14F-4D97-AF65-F5344CB8AC3E}">
        <p14:creationId xmlns:p14="http://schemas.microsoft.com/office/powerpoint/2010/main" val="35211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is a busy slide, I know. Briefly it shows the study sample characteristics according to the four trajectory groups. As you see the groups differed on sex, level of education, income and on some of the health and life-style variables, as well as on cognitive diagnosis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8</a:t>
            </a:fld>
            <a:endParaRPr lang="nb-NO"/>
          </a:p>
        </p:txBody>
      </p:sp>
    </p:spTree>
    <p:extLst>
      <p:ext uri="{BB962C8B-B14F-4D97-AF65-F5344CB8AC3E}">
        <p14:creationId xmlns:p14="http://schemas.microsoft.com/office/powerpoint/2010/main" val="84623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To assess the risk for MCI and dementia according to the trajectory groups we performed </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Multinominal logistic regression models with low RTI as the base. To account for missing not at random and non-participation in HUNT we used </a:t>
            </a:r>
            <a:r>
              <a:rPr lang="en-US" sz="1800" kern="1200" dirty="0">
                <a:effectLst/>
                <a:latin typeface="Calibri" panose="020F0502020204030204" pitchFamily="34" charset="0"/>
                <a:ea typeface="Calibri" panose="020F0502020204030204" pitchFamily="34" charset="0"/>
                <a:cs typeface="Calibri" panose="020F0502020204030204" pitchFamily="34" charset="0"/>
              </a:rPr>
              <a:t>Multiple imputation and probability weighting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Model 3 with all the health and lifestyle variables were considered a sensitivity analysis since it included both confounders and mediators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0A5ACF56-ADD0-4219-AE0A-1C1B161E4F0D}" type="slidenum">
              <a:rPr lang="nb-NO" smtClean="0"/>
              <a:t>9</a:t>
            </a:fld>
            <a:endParaRPr lang="nb-NO"/>
          </a:p>
        </p:txBody>
      </p:sp>
    </p:spTree>
    <p:extLst>
      <p:ext uri="{BB962C8B-B14F-4D97-AF65-F5344CB8AC3E}">
        <p14:creationId xmlns:p14="http://schemas.microsoft.com/office/powerpoint/2010/main" val="73584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E1898921-DDBE-4988-A026-2503A726D8AA}" type="datetimeFigureOut">
              <a:rPr lang="nb-NO" smtClean="0"/>
              <a:t>19.01.2024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427136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1898921-DDBE-4988-A026-2503A726D8AA}" type="datetimeFigureOut">
              <a:rPr lang="nb-NO" smtClean="0"/>
              <a:t>19.01.2024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373110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1898921-DDBE-4988-A026-2503A726D8AA}" type="datetimeFigureOut">
              <a:rPr lang="nb-NO" smtClean="0"/>
              <a:t>19.01.2024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393886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1898921-DDBE-4988-A026-2503A726D8AA}" type="datetimeFigureOut">
              <a:rPr lang="nb-NO" smtClean="0"/>
              <a:t>19.01.2024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260482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1898921-DDBE-4988-A026-2503A726D8AA}" type="datetimeFigureOut">
              <a:rPr lang="nb-NO" smtClean="0"/>
              <a:t>19.01.2024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383735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1898921-DDBE-4988-A026-2503A726D8AA}" type="datetimeFigureOut">
              <a:rPr lang="nb-NO" smtClean="0"/>
              <a:t>19.01.2024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140186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1898921-DDBE-4988-A026-2503A726D8AA}" type="datetimeFigureOut">
              <a:rPr lang="nb-NO" smtClean="0"/>
              <a:t>19.01.2024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137794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1898921-DDBE-4988-A026-2503A726D8AA}" type="datetimeFigureOut">
              <a:rPr lang="nb-NO" smtClean="0"/>
              <a:t>19.01.2024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407537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1898921-DDBE-4988-A026-2503A726D8AA}" type="datetimeFigureOut">
              <a:rPr lang="nb-NO" smtClean="0"/>
              <a:t>19.01.2024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12912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1898921-DDBE-4988-A026-2503A726D8AA}" type="datetimeFigureOut">
              <a:rPr lang="nb-NO" smtClean="0"/>
              <a:t>19.01.2024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33080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1898921-DDBE-4988-A026-2503A726D8AA}" type="datetimeFigureOut">
              <a:rPr lang="nb-NO" smtClean="0"/>
              <a:t>19.01.2024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1A34C9D-A43F-4923-89A1-3101AFF4EACD}" type="slidenum">
              <a:rPr lang="nb-NO" smtClean="0"/>
              <a:t>‹#›</a:t>
            </a:fld>
            <a:endParaRPr lang="nb-NO"/>
          </a:p>
        </p:txBody>
      </p:sp>
    </p:spTree>
    <p:extLst>
      <p:ext uri="{BB962C8B-B14F-4D97-AF65-F5344CB8AC3E}">
        <p14:creationId xmlns:p14="http://schemas.microsoft.com/office/powerpoint/2010/main" val="325481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98921-DDBE-4988-A026-2503A726D8AA}" type="datetimeFigureOut">
              <a:rPr lang="nb-NO" smtClean="0"/>
              <a:t>19.01.2024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34C9D-A43F-4923-89A1-3101AFF4EACD}" type="slidenum">
              <a:rPr lang="nb-NO" smtClean="0"/>
              <a:t>‹#›</a:t>
            </a:fld>
            <a:endParaRPr lang="nb-NO"/>
          </a:p>
        </p:txBody>
      </p:sp>
    </p:spTree>
    <p:extLst>
      <p:ext uri="{BB962C8B-B14F-4D97-AF65-F5344CB8AC3E}">
        <p14:creationId xmlns:p14="http://schemas.microsoft.com/office/powerpoint/2010/main" val="333334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96140" y="186884"/>
            <a:ext cx="11162180" cy="2034983"/>
          </a:xfrm>
        </p:spPr>
        <p:txBody>
          <a:bodyPr>
            <a:normAutofit fontScale="90000"/>
          </a:bodyPr>
          <a:lstStyle/>
          <a:p>
            <a:r>
              <a:rPr lang="en-US" sz="4900" b="1" dirty="0">
                <a:latin typeface="+mn-lt"/>
              </a:rPr>
              <a:t>Trajectories of occupational cognitive demands and risk of mild cognitive impairment and dementia in later life:</a:t>
            </a:r>
            <a:endParaRPr lang="nb-NO" sz="4900" b="1" dirty="0">
              <a:latin typeface="+mn-lt"/>
            </a:endParaRPr>
          </a:p>
        </p:txBody>
      </p:sp>
      <p:sp>
        <p:nvSpPr>
          <p:cNvPr id="3" name="Undertittel 2"/>
          <p:cNvSpPr>
            <a:spLocks noGrp="1"/>
          </p:cNvSpPr>
          <p:nvPr>
            <p:ph type="subTitle" idx="1"/>
          </p:nvPr>
        </p:nvSpPr>
        <p:spPr>
          <a:xfrm>
            <a:off x="1524000" y="3968794"/>
            <a:ext cx="9144000" cy="1175831"/>
          </a:xfrm>
        </p:spPr>
        <p:txBody>
          <a:bodyPr>
            <a:normAutofit/>
          </a:bodyPr>
          <a:lstStyle/>
          <a:p>
            <a:r>
              <a:rPr lang="en-US" b="1" dirty="0"/>
              <a:t>Trine Holt Edwin </a:t>
            </a:r>
            <a:r>
              <a:rPr lang="en-US" dirty="0"/>
              <a:t>M.D, PhD</a:t>
            </a:r>
          </a:p>
          <a:p>
            <a:r>
              <a:rPr lang="en-US" dirty="0"/>
              <a:t>Postdoctoral fellow, Geriatric Dep. Oslo University Hospital</a:t>
            </a:r>
            <a:endParaRPr lang="nb-NO" dirty="0"/>
          </a:p>
        </p:txBody>
      </p:sp>
      <p:sp>
        <p:nvSpPr>
          <p:cNvPr id="5" name="TekstSylinder 4"/>
          <p:cNvSpPr txBox="1"/>
          <p:nvPr/>
        </p:nvSpPr>
        <p:spPr>
          <a:xfrm>
            <a:off x="3544620" y="5221852"/>
            <a:ext cx="5459020" cy="369332"/>
          </a:xfrm>
          <a:prstGeom prst="rect">
            <a:avLst/>
          </a:prstGeom>
          <a:noFill/>
        </p:spPr>
        <p:txBody>
          <a:bodyPr wrap="square" rtlCol="0">
            <a:spAutoFit/>
          </a:bodyPr>
          <a:lstStyle/>
          <a:p>
            <a:r>
              <a:rPr lang="nb-NO" dirty="0"/>
              <a:t>Under </a:t>
            </a:r>
            <a:r>
              <a:rPr lang="nb-NO" dirty="0" err="1"/>
              <a:t>review</a:t>
            </a:r>
            <a:r>
              <a:rPr lang="nb-NO" dirty="0"/>
              <a:t>. </a:t>
            </a:r>
            <a:r>
              <a:rPr lang="en-US" dirty="0">
                <a:latin typeface="Encode Sans Regular"/>
              </a:rPr>
              <a:t>F</a:t>
            </a:r>
            <a:r>
              <a:rPr lang="en-US" sz="1800" b="0" i="0" dirty="0">
                <a:effectLst/>
                <a:latin typeface="Encode Sans Regular"/>
              </a:rPr>
              <a:t>unded by the NIH</a:t>
            </a:r>
            <a:r>
              <a:rPr lang="nb-NO" sz="1800" b="0" i="0" dirty="0">
                <a:effectLst/>
                <a:latin typeface="Encode Sans Regular"/>
              </a:rPr>
              <a:t>. </a:t>
            </a:r>
            <a:r>
              <a:rPr lang="nb-NO" dirty="0"/>
              <a:t>No </a:t>
            </a:r>
            <a:r>
              <a:rPr lang="nb-NO" dirty="0" err="1"/>
              <a:t>conflict</a:t>
            </a:r>
            <a:r>
              <a:rPr lang="nb-NO" dirty="0"/>
              <a:t> </a:t>
            </a:r>
            <a:r>
              <a:rPr lang="nb-NO" dirty="0" err="1"/>
              <a:t>of</a:t>
            </a:r>
            <a:r>
              <a:rPr lang="nb-NO" dirty="0"/>
              <a:t> </a:t>
            </a:r>
            <a:r>
              <a:rPr lang="nb-NO" dirty="0" err="1"/>
              <a:t>interest</a:t>
            </a:r>
            <a:endParaRPr lang="nb-NO" dirty="0"/>
          </a:p>
        </p:txBody>
      </p:sp>
      <p:sp>
        <p:nvSpPr>
          <p:cNvPr id="6" name="TekstSylinder 5">
            <a:extLst>
              <a:ext uri="{FF2B5EF4-FFF2-40B4-BE49-F238E27FC236}">
                <a16:creationId xmlns:a16="http://schemas.microsoft.com/office/drawing/2014/main" id="{93FF718C-9FED-F8C9-DB5E-0319F952A595}"/>
              </a:ext>
            </a:extLst>
          </p:cNvPr>
          <p:cNvSpPr txBox="1"/>
          <p:nvPr/>
        </p:nvSpPr>
        <p:spPr>
          <a:xfrm>
            <a:off x="514910" y="3151019"/>
            <a:ext cx="11162180" cy="461665"/>
          </a:xfrm>
          <a:prstGeom prst="rect">
            <a:avLst/>
          </a:prstGeom>
          <a:noFill/>
        </p:spPr>
        <p:txBody>
          <a:bodyPr wrap="square" rtlCol="0">
            <a:spAutoFit/>
          </a:bodyPr>
          <a:lstStyle/>
          <a:p>
            <a:pPr algn="ctr"/>
            <a:r>
              <a:rPr lang="en-US" sz="2400" b="0" i="0" dirty="0">
                <a:effectLst/>
                <a:latin typeface="Encode Sans Regular"/>
              </a:rPr>
              <a:t>Results from the REFAWOR project (Cognitive </a:t>
            </a:r>
            <a:r>
              <a:rPr lang="en-US" sz="2400" dirty="0">
                <a:latin typeface="Encode Sans Regular"/>
              </a:rPr>
              <a:t>R</a:t>
            </a:r>
            <a:r>
              <a:rPr lang="en-US" sz="2400" b="0" i="0" dirty="0">
                <a:effectLst/>
                <a:latin typeface="Encode Sans Regular"/>
              </a:rPr>
              <a:t>eserve </a:t>
            </a:r>
            <a:r>
              <a:rPr lang="en-US" sz="2400" dirty="0">
                <a:latin typeface="Encode Sans Regular"/>
              </a:rPr>
              <a:t>W</a:t>
            </a:r>
            <a:r>
              <a:rPr lang="en-US" sz="2400" b="0" i="0" dirty="0">
                <a:effectLst/>
                <a:latin typeface="Encode Sans Regular"/>
              </a:rPr>
              <a:t>ork and Family) </a:t>
            </a:r>
          </a:p>
        </p:txBody>
      </p:sp>
      <p:pic>
        <p:nvPicPr>
          <p:cNvPr id="7" name="Bilde 6">
            <a:extLst>
              <a:ext uri="{FF2B5EF4-FFF2-40B4-BE49-F238E27FC236}">
                <a16:creationId xmlns:a16="http://schemas.microsoft.com/office/drawing/2014/main" id="{60D01BEB-E96E-ABE9-156C-3E7EA9ACB689}"/>
              </a:ext>
            </a:extLst>
          </p:cNvPr>
          <p:cNvPicPr>
            <a:picLocks noChangeAspect="1"/>
          </p:cNvPicPr>
          <p:nvPr/>
        </p:nvPicPr>
        <p:blipFill>
          <a:blip r:embed="rId3"/>
          <a:stretch>
            <a:fillRect/>
          </a:stretch>
        </p:blipFill>
        <p:spPr>
          <a:xfrm>
            <a:off x="0" y="5633928"/>
            <a:ext cx="12192000" cy="1317422"/>
          </a:xfrm>
          <a:prstGeom prst="rect">
            <a:avLst/>
          </a:prstGeom>
        </p:spPr>
      </p:pic>
      <p:sp>
        <p:nvSpPr>
          <p:cNvPr id="9" name="TekstSylinder 8">
            <a:extLst>
              <a:ext uri="{FF2B5EF4-FFF2-40B4-BE49-F238E27FC236}">
                <a16:creationId xmlns:a16="http://schemas.microsoft.com/office/drawing/2014/main" id="{25D9CCAF-7290-A28B-1DF0-B9768A07843C}"/>
              </a:ext>
            </a:extLst>
          </p:cNvPr>
          <p:cNvSpPr txBox="1"/>
          <p:nvPr/>
        </p:nvSpPr>
        <p:spPr>
          <a:xfrm>
            <a:off x="4090554" y="2221867"/>
            <a:ext cx="4010892" cy="584775"/>
          </a:xfrm>
          <a:prstGeom prst="rect">
            <a:avLst/>
          </a:prstGeom>
          <a:noFill/>
        </p:spPr>
        <p:txBody>
          <a:bodyPr wrap="square">
            <a:spAutoFit/>
          </a:bodyPr>
          <a:lstStyle/>
          <a:p>
            <a:r>
              <a:rPr lang="en-GB" sz="3200" b="1" dirty="0"/>
              <a:t>-The HUNT4 70+ Study</a:t>
            </a:r>
            <a:endParaRPr lang="nb-NO" sz="3200" dirty="0"/>
          </a:p>
        </p:txBody>
      </p:sp>
    </p:spTree>
    <p:extLst>
      <p:ext uri="{BB962C8B-B14F-4D97-AF65-F5344CB8AC3E}">
        <p14:creationId xmlns:p14="http://schemas.microsoft.com/office/powerpoint/2010/main" val="123522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0944"/>
            <a:ext cx="10515600" cy="934086"/>
          </a:xfrm>
        </p:spPr>
        <p:txBody>
          <a:bodyPr/>
          <a:lstStyle/>
          <a:p>
            <a:pPr algn="ctr"/>
            <a:r>
              <a:rPr lang="nb-NO" b="1" dirty="0" err="1"/>
              <a:t>Results</a:t>
            </a:r>
            <a:endParaRPr lang="nb-NO" b="1" dirty="0"/>
          </a:p>
        </p:txBody>
      </p:sp>
      <p:sp>
        <p:nvSpPr>
          <p:cNvPr id="4" name="Plassholder for innhold 3"/>
          <p:cNvSpPr>
            <a:spLocks noGrp="1"/>
          </p:cNvSpPr>
          <p:nvPr>
            <p:ph idx="1"/>
          </p:nvPr>
        </p:nvSpPr>
        <p:spPr>
          <a:xfrm>
            <a:off x="838200" y="1175249"/>
            <a:ext cx="10515600" cy="4351338"/>
          </a:xfrm>
        </p:spPr>
        <p:txBody>
          <a:bodyPr/>
          <a:lstStyle/>
          <a:p>
            <a:r>
              <a:rPr lang="en-US" dirty="0"/>
              <a:t>Rather stable levels of occupational cognitive demands throughout the working lives</a:t>
            </a:r>
          </a:p>
          <a:p>
            <a:r>
              <a:rPr lang="en-US" dirty="0"/>
              <a:t>Lower risk of MCI and dementia for those with more cognitively stimulating occupations</a:t>
            </a:r>
          </a:p>
          <a:p>
            <a:r>
              <a:rPr lang="en-US" dirty="0"/>
              <a:t>The results were attenuated by adjusting for education</a:t>
            </a:r>
            <a:endParaRPr lang="nb-NO" dirty="0"/>
          </a:p>
        </p:txBody>
      </p:sp>
      <p:pic>
        <p:nvPicPr>
          <p:cNvPr id="10" name="Bilde 9"/>
          <p:cNvPicPr>
            <a:picLocks noChangeAspect="1"/>
          </p:cNvPicPr>
          <p:nvPr/>
        </p:nvPicPr>
        <p:blipFill>
          <a:blip r:embed="rId3"/>
          <a:stretch>
            <a:fillRect/>
          </a:stretch>
        </p:blipFill>
        <p:spPr>
          <a:xfrm>
            <a:off x="2087579" y="3778073"/>
            <a:ext cx="4144518" cy="3011340"/>
          </a:xfrm>
          <a:prstGeom prst="rect">
            <a:avLst/>
          </a:prstGeom>
        </p:spPr>
      </p:pic>
      <p:sp>
        <p:nvSpPr>
          <p:cNvPr id="5" name="Trekk ut 4"/>
          <p:cNvSpPr/>
          <p:nvPr/>
        </p:nvSpPr>
        <p:spPr>
          <a:xfrm>
            <a:off x="838200" y="4306539"/>
            <a:ext cx="1249379" cy="1410038"/>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700" dirty="0">
              <a:solidFill>
                <a:schemeClr val="tx1"/>
              </a:solidFill>
            </a:endParaRPr>
          </a:p>
        </p:txBody>
      </p:sp>
      <p:sp>
        <p:nvSpPr>
          <p:cNvPr id="6" name="TekstSylinder 5"/>
          <p:cNvSpPr txBox="1"/>
          <p:nvPr/>
        </p:nvSpPr>
        <p:spPr>
          <a:xfrm>
            <a:off x="1035065" y="5182820"/>
            <a:ext cx="1081335" cy="707886"/>
          </a:xfrm>
          <a:prstGeom prst="rect">
            <a:avLst/>
          </a:prstGeom>
          <a:noFill/>
        </p:spPr>
        <p:txBody>
          <a:bodyPr wrap="square" rtlCol="0">
            <a:spAutoFit/>
          </a:bodyPr>
          <a:lstStyle/>
          <a:p>
            <a:r>
              <a:rPr lang="nb-NO" sz="1100" dirty="0" err="1"/>
              <a:t>Cognitively</a:t>
            </a:r>
            <a:r>
              <a:rPr lang="nb-NO" sz="1100" dirty="0"/>
              <a:t> </a:t>
            </a:r>
            <a:r>
              <a:rPr lang="nb-NO" sz="1100" dirty="0" err="1"/>
              <a:t>stimulating</a:t>
            </a:r>
            <a:endParaRPr lang="nb-NO" sz="1100" dirty="0"/>
          </a:p>
          <a:p>
            <a:endParaRPr lang="nb-NO" dirty="0"/>
          </a:p>
        </p:txBody>
      </p:sp>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2638" y="2883877"/>
            <a:ext cx="2560427" cy="3750319"/>
          </a:xfrm>
          <a:prstGeom prst="rect">
            <a:avLst/>
          </a:prstGeom>
        </p:spPr>
      </p:pic>
    </p:spTree>
    <p:extLst>
      <p:ext uri="{BB962C8B-B14F-4D97-AF65-F5344CB8AC3E}">
        <p14:creationId xmlns:p14="http://schemas.microsoft.com/office/powerpoint/2010/main" val="360322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7333" y="29501"/>
            <a:ext cx="9265441" cy="983753"/>
          </a:xfrm>
        </p:spPr>
        <p:txBody>
          <a:bodyPr>
            <a:normAutofit fontScale="90000"/>
          </a:bodyPr>
          <a:lstStyle/>
          <a:p>
            <a:pPr algn="ctr"/>
            <a:r>
              <a:rPr lang="nb-NO" b="1" dirty="0" err="1"/>
              <a:t>Sensitivity</a:t>
            </a:r>
            <a:r>
              <a:rPr lang="nb-NO" b="1" dirty="0"/>
              <a:t> </a:t>
            </a:r>
            <a:r>
              <a:rPr lang="nb-NO" b="1" dirty="0" err="1"/>
              <a:t>analysis</a:t>
            </a:r>
            <a:r>
              <a:rPr lang="nb-NO" b="1" dirty="0"/>
              <a:t/>
            </a:r>
            <a:br>
              <a:rPr lang="nb-NO" b="1" dirty="0"/>
            </a:br>
            <a:r>
              <a:rPr lang="nb-NO" sz="3100" dirty="0"/>
              <a:t>(</a:t>
            </a:r>
            <a:r>
              <a:rPr lang="en-US" sz="3100" dirty="0"/>
              <a:t>controlling confounders and mediators</a:t>
            </a:r>
            <a:r>
              <a:rPr lang="nb-NO" sz="3100" dirty="0"/>
              <a:t>)</a:t>
            </a:r>
          </a:p>
        </p:txBody>
      </p:sp>
      <p:sp>
        <p:nvSpPr>
          <p:cNvPr id="3" name="Plassholder for innhold 2"/>
          <p:cNvSpPr>
            <a:spLocks noGrp="1"/>
          </p:cNvSpPr>
          <p:nvPr>
            <p:ph idx="1"/>
          </p:nvPr>
        </p:nvSpPr>
        <p:spPr>
          <a:xfrm>
            <a:off x="415992" y="1531675"/>
            <a:ext cx="7632375" cy="3530883"/>
          </a:xfrm>
        </p:spPr>
        <p:txBody>
          <a:bodyPr>
            <a:normAutofit/>
          </a:bodyPr>
          <a:lstStyle/>
          <a:p>
            <a:r>
              <a:rPr lang="en-US" dirty="0"/>
              <a:t>The relationship between low occupational cognitive demands and MCI was attenuated</a:t>
            </a:r>
          </a:p>
          <a:p>
            <a:endParaRPr lang="en-US" dirty="0"/>
          </a:p>
          <a:p>
            <a:endParaRPr lang="en-US" dirty="0"/>
          </a:p>
          <a:p>
            <a:r>
              <a:rPr lang="en-US" dirty="0"/>
              <a:t>For dementia the relationship was no longer statistically significant, although RRR were of the same magnitude. </a:t>
            </a:r>
            <a:endParaRPr lang="en-US" sz="2400" dirty="0"/>
          </a:p>
          <a:p>
            <a:pPr marL="0" indent="0">
              <a:buNone/>
            </a:pPr>
            <a:endParaRPr lang="en-US" dirty="0"/>
          </a:p>
        </p:txBody>
      </p:sp>
      <p:sp>
        <p:nvSpPr>
          <p:cNvPr id="8" name="Rektangel 7"/>
          <p:cNvSpPr/>
          <p:nvPr/>
        </p:nvSpPr>
        <p:spPr>
          <a:xfrm>
            <a:off x="6536724" y="5994296"/>
            <a:ext cx="5807675" cy="738664"/>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Model 3: Sensitivity analyses adjusting for age, sex, education, income, hypertension, obesity, diabetes, psychiatric impairment, hearing impairment, feeling of loneliness, smoking status, and physical inactivity</a:t>
            </a:r>
            <a:endParaRPr lang="nb-NO" sz="1400"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367" y="236593"/>
            <a:ext cx="3756603" cy="5502386"/>
          </a:xfrm>
          <a:prstGeom prst="rect">
            <a:avLst/>
          </a:prstGeom>
        </p:spPr>
      </p:pic>
    </p:spTree>
    <p:extLst>
      <p:ext uri="{BB962C8B-B14F-4D97-AF65-F5344CB8AC3E}">
        <p14:creationId xmlns:p14="http://schemas.microsoft.com/office/powerpoint/2010/main" val="336637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err="1"/>
              <a:t>Discussion</a:t>
            </a:r>
            <a:endParaRPr lang="nb-NO" b="1" dirty="0"/>
          </a:p>
        </p:txBody>
      </p:sp>
      <p:sp>
        <p:nvSpPr>
          <p:cNvPr id="3" name="Plassholder for innhold 2"/>
          <p:cNvSpPr>
            <a:spLocks noGrp="1"/>
          </p:cNvSpPr>
          <p:nvPr>
            <p:ph idx="1"/>
          </p:nvPr>
        </p:nvSpPr>
        <p:spPr>
          <a:xfrm>
            <a:off x="296561" y="1861752"/>
            <a:ext cx="10387915" cy="4644725"/>
          </a:xfrm>
        </p:spPr>
        <p:txBody>
          <a:bodyPr/>
          <a:lstStyle/>
          <a:p>
            <a:r>
              <a:rPr lang="en-US" dirty="0"/>
              <a:t>Cognitively stimulating occupations may postpone or be protective of late life cognitive decline</a:t>
            </a:r>
          </a:p>
          <a:p>
            <a:endParaRPr lang="en-US" dirty="0"/>
          </a:p>
          <a:p>
            <a:r>
              <a:rPr lang="en-US" dirty="0"/>
              <a:t>Support the cognitive reserve hypothesis</a:t>
            </a:r>
          </a:p>
          <a:p>
            <a:pPr marL="0" indent="0">
              <a:buNone/>
            </a:pPr>
            <a:endParaRPr lang="en-US" dirty="0"/>
          </a:p>
          <a:p>
            <a:r>
              <a:rPr lang="en-US" dirty="0"/>
              <a:t>Cognitive abilities acquired through both education and occupation appear to offer resilience </a:t>
            </a:r>
            <a:r>
              <a:rPr lang="nb-NO" dirty="0"/>
              <a:t> </a:t>
            </a:r>
          </a:p>
        </p:txBody>
      </p:sp>
      <p:pic>
        <p:nvPicPr>
          <p:cNvPr id="6" name="Grafikk 10" descr="Hode med tannhjul">
            <a:extLst>
              <a:ext uri="{FF2B5EF4-FFF2-40B4-BE49-F238E27FC236}">
                <a16:creationId xmlns:a16="http://schemas.microsoft.com/office/drawing/2014/main" id="{27F3395E-EFF2-4B3B-B3CC-527823CBFF0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28443" y="194061"/>
            <a:ext cx="1322936" cy="1322936"/>
          </a:xfrm>
          <a:prstGeom prst="rect">
            <a:avLst/>
          </a:prstGeom>
        </p:spPr>
      </p:pic>
    </p:spTree>
    <p:extLst>
      <p:ext uri="{BB962C8B-B14F-4D97-AF65-F5344CB8AC3E}">
        <p14:creationId xmlns:p14="http://schemas.microsoft.com/office/powerpoint/2010/main" val="104650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6712283" y="2782674"/>
            <a:ext cx="4869731" cy="646331"/>
          </a:xfrm>
          <a:prstGeom prst="rect">
            <a:avLst/>
          </a:prstGeom>
          <a:noFill/>
        </p:spPr>
        <p:txBody>
          <a:bodyPr wrap="none" rtlCol="0">
            <a:spAutoFit/>
          </a:bodyPr>
          <a:lstStyle/>
          <a:p>
            <a:r>
              <a:rPr lang="nb-NO" sz="3600" dirty="0"/>
              <a:t>Questions or </a:t>
            </a:r>
            <a:r>
              <a:rPr lang="nb-NO" sz="3600" dirty="0" err="1"/>
              <a:t>comments</a:t>
            </a:r>
            <a:r>
              <a:rPr lang="nb-NO" sz="3600" dirty="0"/>
              <a:t>?</a:t>
            </a:r>
          </a:p>
        </p:txBody>
      </p:sp>
      <p:pic>
        <p:nvPicPr>
          <p:cNvPr id="5" name="Picture 2" descr="https://lh3.googleusercontent.com/c7HMrm9hEgCyXEuKJw9bFO5eDfXlfutnaWgXzhKfq9G-ARWYpDbpqy7k9ww3_HzBxCzOspDb4bnJRBIJUo0O4l7k6Am1GCDg5QjXKFH5IQblkjMw8xnIZfao5E3PepblVhzTSpIuwhxeXn367JD686_XtME2qd-OBmhD-sRxUZzzdMelieeJ1R1djnnzrEGTXdKG5Wyu2XDudIKe3efuUnkwwSKE9P_GbzkPl7kbL6mPCB8o678fs9SKU21zTEYbg4CmzU7ljRMWTGws4JXsH65ktbMd63TeEzqfO__OuGpQo6sOsSYilddBtNVzkUo30l6KDkmCtbIaeVpJ7uux1HeFp5eceztIHdC174fq75DFjcKAcJYzrhPmwyvAeCXyLxcBBNzMb-WpqkbK8OPN9yykPV5RvCIrOLY_YQ6zXKi1L1hoTrDCmXNmZHN5e8K0aCz7q6AwpYdnEiyqz_9tNId4JwAiw_F0uE-NWTI13tX3qgBbBxbRBde39FVmTmKwhUpWBjbK-B4Cah3ifbXSPY3_082DqE4fovl9Z2i62vQIZ1us8ZCxlOER5yry_yJW8vpUlrAknHrYI96PSviLTxBOw3uc_RJ6ZoQXbJn3JmVvCF2Axn7sNMeR8b0zjGDp3w1-OYmlTxQnOYYfA82AFznfOT9YvYslaZHXBIm7vOSH6Ko3iyfaHw=w501-h890-no">
            <a:extLst>
              <a:ext uri="{FF2B5EF4-FFF2-40B4-BE49-F238E27FC236}">
                <a16:creationId xmlns:a16="http://schemas.microsoft.com/office/drawing/2014/main" id="{6F5A562D-70E5-449B-9E3E-FB87A8660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69" b="10195"/>
          <a:stretch/>
        </p:blipFill>
        <p:spPr bwMode="auto">
          <a:xfrm>
            <a:off x="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9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5119" y="334921"/>
            <a:ext cx="10515600" cy="1325563"/>
          </a:xfrm>
        </p:spPr>
        <p:txBody>
          <a:bodyPr/>
          <a:lstStyle/>
          <a:p>
            <a:pPr algn="ctr"/>
            <a:r>
              <a:rPr lang="nb-NO" b="1" dirty="0" err="1"/>
              <a:t>Background</a:t>
            </a:r>
            <a:endParaRPr lang="nb-NO" b="1" dirty="0"/>
          </a:p>
        </p:txBody>
      </p:sp>
      <p:sp>
        <p:nvSpPr>
          <p:cNvPr id="3" name="Plassholder for innhold 2"/>
          <p:cNvSpPr>
            <a:spLocks noGrp="1"/>
          </p:cNvSpPr>
          <p:nvPr>
            <p:ph idx="1"/>
          </p:nvPr>
        </p:nvSpPr>
        <p:spPr>
          <a:xfrm>
            <a:off x="385118" y="1491919"/>
            <a:ext cx="11578707" cy="5277015"/>
          </a:xfrm>
        </p:spPr>
        <p:txBody>
          <a:bodyPr>
            <a:normAutofit/>
          </a:bodyPr>
          <a:lstStyle/>
          <a:p>
            <a:pPr marL="0" indent="0">
              <a:buNone/>
            </a:pPr>
            <a:endParaRPr lang="en-US" dirty="0"/>
          </a:p>
          <a:p>
            <a:pPr marL="0" indent="0">
              <a:buNone/>
            </a:pPr>
            <a:r>
              <a:rPr lang="en-US" sz="3200" dirty="0"/>
              <a:t>Cognitive reserve theory                               </a:t>
            </a:r>
          </a:p>
          <a:p>
            <a:pPr marL="0" indent="0">
              <a:buNone/>
            </a:pPr>
            <a:endParaRPr lang="en-US" dirty="0"/>
          </a:p>
          <a:p>
            <a:r>
              <a:rPr lang="en-US" dirty="0"/>
              <a:t>Cognitively-stimulating activities may delay the onset of MCI and dementia</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lgn="ctr">
              <a:buNone/>
            </a:pPr>
            <a:r>
              <a:rPr lang="en-US" dirty="0"/>
              <a:t>We hypothesize that those employed in occupations with higher cognitive demands have a lower risk of MCI and dementia</a:t>
            </a:r>
          </a:p>
          <a:p>
            <a:pPr marL="0" indent="0">
              <a:buNone/>
            </a:pPr>
            <a:endParaRPr lang="en-US" dirty="0"/>
          </a:p>
          <a:p>
            <a:endParaRPr lang="en-US" dirty="0"/>
          </a:p>
          <a:p>
            <a:endParaRPr lang="en-US" dirty="0"/>
          </a:p>
        </p:txBody>
      </p:sp>
      <p:pic>
        <p:nvPicPr>
          <p:cNvPr id="6" name="Bilde 5"/>
          <p:cNvPicPr>
            <a:picLocks noChangeAspect="1"/>
          </p:cNvPicPr>
          <p:nvPr/>
        </p:nvPicPr>
        <p:blipFill>
          <a:blip r:embed="rId3"/>
          <a:stretch>
            <a:fillRect/>
          </a:stretch>
        </p:blipFill>
        <p:spPr>
          <a:xfrm>
            <a:off x="9135456" y="224425"/>
            <a:ext cx="2828370" cy="2274222"/>
          </a:xfrm>
          <a:prstGeom prst="rect">
            <a:avLst/>
          </a:prstGeom>
        </p:spPr>
      </p:pic>
      <p:sp>
        <p:nvSpPr>
          <p:cNvPr id="12" name="Rektangel 11"/>
          <p:cNvSpPr/>
          <p:nvPr/>
        </p:nvSpPr>
        <p:spPr>
          <a:xfrm>
            <a:off x="10184685" y="3721409"/>
            <a:ext cx="1779141" cy="369332"/>
          </a:xfrm>
          <a:prstGeom prst="rect">
            <a:avLst/>
          </a:prstGeom>
        </p:spPr>
        <p:txBody>
          <a:bodyPr wrap="none">
            <a:spAutoFit/>
          </a:bodyPr>
          <a:lstStyle/>
          <a:p>
            <a:r>
              <a:rPr lang="nl-NL" dirty="0"/>
              <a:t>Stern et al., 2023</a:t>
            </a:r>
            <a:endParaRPr lang="nb-NO" dirty="0"/>
          </a:p>
        </p:txBody>
      </p:sp>
    </p:spTree>
    <p:extLst>
      <p:ext uri="{BB962C8B-B14F-4D97-AF65-F5344CB8AC3E}">
        <p14:creationId xmlns:p14="http://schemas.microsoft.com/office/powerpoint/2010/main" val="6047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Method</a:t>
            </a:r>
          </a:p>
        </p:txBody>
      </p:sp>
      <p:sp>
        <p:nvSpPr>
          <p:cNvPr id="3" name="Plassholder for innhold 2"/>
          <p:cNvSpPr>
            <a:spLocks noGrp="1"/>
          </p:cNvSpPr>
          <p:nvPr>
            <p:ph idx="1"/>
          </p:nvPr>
        </p:nvSpPr>
        <p:spPr>
          <a:xfrm>
            <a:off x="838200" y="1828800"/>
            <a:ext cx="10515600" cy="4644725"/>
          </a:xfrm>
        </p:spPr>
        <p:txBody>
          <a:bodyPr>
            <a:normAutofit fontScale="92500" lnSpcReduction="20000"/>
          </a:bodyPr>
          <a:lstStyle/>
          <a:p>
            <a:r>
              <a:rPr lang="en-US" dirty="0"/>
              <a:t>HUNT</a:t>
            </a:r>
          </a:p>
          <a:p>
            <a:pPr lvl="1"/>
            <a:r>
              <a:rPr lang="en-US" dirty="0"/>
              <a:t>Large, ongoing population-based health survey in Norway</a:t>
            </a:r>
            <a:endParaRPr lang="en-US" baseline="30000" dirty="0"/>
          </a:p>
          <a:p>
            <a:pPr lvl="1"/>
            <a:r>
              <a:rPr lang="en-US" dirty="0"/>
              <a:t>All adults living in the area of Nord-</a:t>
            </a:r>
            <a:r>
              <a:rPr lang="en-US" dirty="0" err="1"/>
              <a:t>Trøndelag</a:t>
            </a:r>
            <a:r>
              <a:rPr lang="en-US" dirty="0"/>
              <a:t> were invited to participate </a:t>
            </a:r>
          </a:p>
          <a:p>
            <a:pPr lvl="2"/>
            <a:r>
              <a:rPr lang="en-US" dirty="0"/>
              <a:t>HUNT1 (1984–1986), HUNT2 (1995–1997), HUNT3 (2006–2008), and HUNT4 (2017-2019)</a:t>
            </a:r>
          </a:p>
          <a:p>
            <a:pPr lvl="2"/>
            <a:endParaRPr lang="en-US" dirty="0"/>
          </a:p>
          <a:p>
            <a:r>
              <a:rPr lang="en-US" dirty="0"/>
              <a:t>Participants in the HUNT4 70+ were clinically assessed</a:t>
            </a:r>
          </a:p>
          <a:p>
            <a:pPr lvl="1"/>
            <a:r>
              <a:rPr lang="en-US" dirty="0"/>
              <a:t>Cognitively healthy</a:t>
            </a:r>
          </a:p>
          <a:p>
            <a:pPr lvl="1"/>
            <a:r>
              <a:rPr lang="en-US" dirty="0"/>
              <a:t>MCI </a:t>
            </a:r>
          </a:p>
          <a:p>
            <a:pPr lvl="1"/>
            <a:r>
              <a:rPr lang="en-US" dirty="0"/>
              <a:t>Dementia</a:t>
            </a:r>
          </a:p>
          <a:p>
            <a:pPr lvl="1"/>
            <a:endParaRPr lang="en-US" dirty="0"/>
          </a:p>
          <a:p>
            <a:r>
              <a:rPr lang="en-US" dirty="0"/>
              <a:t>Occupational histories from the ages 30-65 years from Norwegian administrative registries</a:t>
            </a:r>
          </a:p>
          <a:p>
            <a:endParaRPr lang="en-US" dirty="0"/>
          </a:p>
          <a:p>
            <a:r>
              <a:rPr lang="en-US" dirty="0"/>
              <a:t>Trajectories of occupational cognitive demands</a:t>
            </a:r>
          </a:p>
          <a:p>
            <a:endParaRPr lang="nb-NO" dirty="0"/>
          </a:p>
        </p:txBody>
      </p:sp>
      <p:pic>
        <p:nvPicPr>
          <p:cNvPr id="4" name="Bilde 3"/>
          <p:cNvPicPr>
            <a:picLocks noChangeAspect="1"/>
          </p:cNvPicPr>
          <p:nvPr/>
        </p:nvPicPr>
        <p:blipFill>
          <a:blip r:embed="rId3"/>
          <a:stretch>
            <a:fillRect/>
          </a:stretch>
        </p:blipFill>
        <p:spPr>
          <a:xfrm>
            <a:off x="9099849" y="365125"/>
            <a:ext cx="2543175" cy="1123950"/>
          </a:xfrm>
          <a:prstGeom prst="rect">
            <a:avLst/>
          </a:prstGeom>
        </p:spPr>
      </p:pic>
      <p:cxnSp>
        <p:nvCxnSpPr>
          <p:cNvPr id="6" name="Rett linje 5"/>
          <p:cNvCxnSpPr/>
          <p:nvPr/>
        </p:nvCxnSpPr>
        <p:spPr>
          <a:xfrm>
            <a:off x="8847438" y="3015048"/>
            <a:ext cx="1935892" cy="164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24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nvPicPr>
        <p:blipFill>
          <a:blip r:embed="rId3"/>
          <a:stretch>
            <a:fillRect/>
          </a:stretch>
        </p:blipFill>
        <p:spPr>
          <a:xfrm>
            <a:off x="357325" y="1583685"/>
            <a:ext cx="5760720" cy="4769485"/>
          </a:xfrm>
          <a:prstGeom prst="rect">
            <a:avLst/>
          </a:prstGeom>
        </p:spPr>
      </p:pic>
      <p:sp>
        <p:nvSpPr>
          <p:cNvPr id="5" name="Rektangel 4"/>
          <p:cNvSpPr/>
          <p:nvPr/>
        </p:nvSpPr>
        <p:spPr>
          <a:xfrm>
            <a:off x="3090176" y="512767"/>
            <a:ext cx="6469800" cy="944874"/>
          </a:xfrm>
          <a:prstGeom prst="rect">
            <a:avLst/>
          </a:prstGeom>
        </p:spPr>
        <p:txBody>
          <a:bodyPr wrap="square">
            <a:spAutoFit/>
          </a:bodyPr>
          <a:lstStyle/>
          <a:p>
            <a:pPr algn="ctr">
              <a:lnSpc>
                <a:spcPct val="105000"/>
              </a:lnSpc>
              <a:spcAft>
                <a:spcPts val="600"/>
              </a:spcAft>
            </a:pPr>
            <a:r>
              <a:rPr lang="en-US" sz="2800" b="1" dirty="0">
                <a:latin typeface="Calibri" panose="020F0502020204030204" pitchFamily="34" charset="0"/>
                <a:ea typeface="Times New Roman" panose="02020603050405020304" pitchFamily="18" charset="0"/>
              </a:rPr>
              <a:t>Flow chart of the study population</a:t>
            </a:r>
          </a:p>
          <a:p>
            <a:pPr algn="ctr">
              <a:lnSpc>
                <a:spcPct val="105000"/>
              </a:lnSpc>
              <a:spcAft>
                <a:spcPts val="600"/>
              </a:spcAft>
            </a:pPr>
            <a:r>
              <a:rPr lang="en-US" sz="2000" dirty="0">
                <a:latin typeface="Calibri" panose="020F0502020204030204" pitchFamily="34" charset="0"/>
                <a:ea typeface="Times New Roman" panose="02020603050405020304" pitchFamily="18" charset="0"/>
              </a:rPr>
              <a:t>-The HUNT Study, Norway</a:t>
            </a:r>
            <a:endParaRPr lang="nb-NO" sz="2000" dirty="0">
              <a:latin typeface="Times New Roman" panose="02020603050405020304" pitchFamily="18" charset="0"/>
              <a:ea typeface="Times New Roman" panose="02020603050405020304" pitchFamily="18" charset="0"/>
            </a:endParaRPr>
          </a:p>
        </p:txBody>
      </p:sp>
      <p:sp>
        <p:nvSpPr>
          <p:cNvPr id="6" name="TekstSylinder 5"/>
          <p:cNvSpPr txBox="1"/>
          <p:nvPr/>
        </p:nvSpPr>
        <p:spPr>
          <a:xfrm>
            <a:off x="6626320" y="3556535"/>
            <a:ext cx="5636654"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70+ sub-study of the fourth wave of the </a:t>
            </a:r>
            <a:r>
              <a:rPr lang="en-US" dirty="0" err="1"/>
              <a:t>Trøndelag</a:t>
            </a:r>
            <a:r>
              <a:rPr lang="en-US" dirty="0"/>
              <a:t> Health Study (HUNT4 70+, 2017-2019) </a:t>
            </a:r>
          </a:p>
          <a:p>
            <a:pPr marL="285750" indent="-285750">
              <a:lnSpc>
                <a:spcPct val="150000"/>
              </a:lnSpc>
              <a:buFont typeface="Arial" panose="020B0604020202020204" pitchFamily="34" charset="0"/>
              <a:buChar char="•"/>
            </a:pPr>
            <a:r>
              <a:rPr lang="en-US" dirty="0"/>
              <a:t>Occupational cognitive demands retrieved between the ages of 33 and 65</a:t>
            </a:r>
          </a:p>
          <a:p>
            <a:pPr marL="285750" indent="-285750">
              <a:lnSpc>
                <a:spcPct val="150000"/>
              </a:lnSpc>
              <a:buFont typeface="Arial" panose="020B0604020202020204" pitchFamily="34" charset="0"/>
              <a:buChar char="•"/>
            </a:pPr>
            <a:r>
              <a:rPr lang="en-US" dirty="0"/>
              <a:t>305 unique occupations</a:t>
            </a:r>
            <a:endParaRPr lang="nb-NO" dirty="0"/>
          </a:p>
        </p:txBody>
      </p:sp>
      <p:cxnSp>
        <p:nvCxnSpPr>
          <p:cNvPr id="3" name="Rett linje 2"/>
          <p:cNvCxnSpPr/>
          <p:nvPr/>
        </p:nvCxnSpPr>
        <p:spPr>
          <a:xfrm>
            <a:off x="1128583" y="6021859"/>
            <a:ext cx="44484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err="1"/>
              <a:t>Routine</a:t>
            </a:r>
            <a:r>
              <a:rPr lang="nb-NO" b="1" dirty="0"/>
              <a:t> </a:t>
            </a:r>
            <a:r>
              <a:rPr lang="nb-NO" b="1" dirty="0" err="1"/>
              <a:t>task</a:t>
            </a:r>
            <a:r>
              <a:rPr lang="nb-NO" b="1" dirty="0"/>
              <a:t> </a:t>
            </a:r>
            <a:r>
              <a:rPr lang="nb-NO" b="1" dirty="0" err="1"/>
              <a:t>intensity</a:t>
            </a:r>
            <a:r>
              <a:rPr lang="nb-NO" b="1" dirty="0"/>
              <a:t> (RTI) </a:t>
            </a:r>
            <a:r>
              <a:rPr lang="nb-NO" b="1" dirty="0" err="1"/>
              <a:t>index</a:t>
            </a:r>
            <a:endParaRPr lang="nb-NO" b="1" dirty="0"/>
          </a:p>
        </p:txBody>
      </p:sp>
      <p:sp>
        <p:nvSpPr>
          <p:cNvPr id="3" name="Plassholder for innhold 2"/>
          <p:cNvSpPr>
            <a:spLocks noGrp="1"/>
          </p:cNvSpPr>
          <p:nvPr>
            <p:ph idx="1"/>
          </p:nvPr>
        </p:nvSpPr>
        <p:spPr>
          <a:xfrm>
            <a:off x="250723" y="1825624"/>
            <a:ext cx="11828205" cy="4755479"/>
          </a:xfrm>
        </p:spPr>
        <p:txBody>
          <a:bodyPr>
            <a:normAutofit fontScale="92500" lnSpcReduction="20000"/>
          </a:bodyPr>
          <a:lstStyle/>
          <a:p>
            <a:r>
              <a:rPr lang="en-US" dirty="0"/>
              <a:t>Indicator of the extent of work-related cognitive demands</a:t>
            </a:r>
          </a:p>
          <a:p>
            <a:r>
              <a:rPr lang="en-US" dirty="0"/>
              <a:t>Selected job characteristics attained from O*NET</a:t>
            </a:r>
          </a:p>
          <a:p>
            <a:pPr lvl="1"/>
            <a:r>
              <a:rPr lang="en-GB" dirty="0"/>
              <a:t>Routine Manual</a:t>
            </a:r>
          </a:p>
          <a:p>
            <a:pPr lvl="1"/>
            <a:r>
              <a:rPr lang="en-GB" dirty="0"/>
              <a:t>Routine Cognitive</a:t>
            </a:r>
          </a:p>
          <a:p>
            <a:pPr lvl="1"/>
            <a:r>
              <a:rPr lang="en-GB" dirty="0"/>
              <a:t>Non-Routine Analytical</a:t>
            </a:r>
          </a:p>
          <a:p>
            <a:pPr lvl="1"/>
            <a:r>
              <a:rPr lang="en-GB" dirty="0"/>
              <a:t>Non-Routine Interpersonal</a:t>
            </a:r>
            <a:endParaRPr lang="en-US" dirty="0"/>
          </a:p>
          <a:p>
            <a:endParaRPr lang="nb-NO" dirty="0"/>
          </a:p>
          <a:p>
            <a:r>
              <a:rPr lang="en-US" dirty="0"/>
              <a:t>Capture both routine and non-routine cognition</a:t>
            </a:r>
          </a:p>
          <a:p>
            <a:pPr lvl="1"/>
            <a:r>
              <a:rPr lang="en-US" dirty="0"/>
              <a:t>Focusing on executive functions like problem-solving and creativity</a:t>
            </a:r>
          </a:p>
          <a:p>
            <a:endParaRPr lang="nb-NO" dirty="0"/>
          </a:p>
          <a:p>
            <a:endParaRPr lang="nb-NO" dirty="0"/>
          </a:p>
          <a:p>
            <a:pPr marL="0" indent="0" algn="ctr">
              <a:buNone/>
            </a:pPr>
            <a:r>
              <a:rPr lang="en-US" sz="2400" dirty="0"/>
              <a:t>Lower RTI indicates more cognitively demanding occupation</a:t>
            </a:r>
            <a:endParaRPr lang="nb-NO" sz="2400" dirty="0"/>
          </a:p>
          <a:p>
            <a:pPr marL="0" indent="0" algn="ctr">
              <a:buNone/>
            </a:pPr>
            <a:r>
              <a:rPr lang="nb-NO" sz="2400" dirty="0"/>
              <a:t>The </a:t>
            </a:r>
            <a:r>
              <a:rPr lang="nb-NO" sz="2400" dirty="0" err="1"/>
              <a:t>index</a:t>
            </a:r>
            <a:r>
              <a:rPr lang="nb-NO" sz="2400" dirty="0"/>
              <a:t> </a:t>
            </a:r>
            <a:r>
              <a:rPr lang="nb-NO" sz="2400" dirty="0" err="1"/>
              <a:t>was</a:t>
            </a:r>
            <a:r>
              <a:rPr lang="nb-NO" sz="2400" dirty="0"/>
              <a:t> </a:t>
            </a:r>
            <a:r>
              <a:rPr lang="nb-NO" sz="2400" dirty="0" err="1"/>
              <a:t>standardized</a:t>
            </a:r>
            <a:r>
              <a:rPr lang="nb-NO" sz="2400" dirty="0"/>
              <a:t> to make it </a:t>
            </a:r>
            <a:r>
              <a:rPr lang="nb-NO" sz="2400" dirty="0" err="1"/>
              <a:t>easier</a:t>
            </a:r>
            <a:r>
              <a:rPr lang="nb-NO" sz="2400" dirty="0"/>
              <a:t> to understand and </a:t>
            </a:r>
            <a:r>
              <a:rPr lang="nb-NO" sz="2400" dirty="0" err="1"/>
              <a:t>compare</a:t>
            </a:r>
            <a:endParaRPr lang="nb-NO" sz="2400" dirty="0"/>
          </a:p>
          <a:p>
            <a:pPr marL="0" indent="0">
              <a:buNone/>
            </a:pPr>
            <a:endParaRPr lang="en-US" i="1" dirty="0"/>
          </a:p>
        </p:txBody>
      </p:sp>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6C204F6F-7EB8-921F-437F-49D795F2193F}"/>
                  </a:ext>
                </a:extLst>
              </p:cNvPr>
              <p:cNvSpPr txBox="1"/>
              <p:nvPr/>
            </p:nvSpPr>
            <p:spPr>
              <a:xfrm>
                <a:off x="7202997" y="3180872"/>
                <a:ext cx="3657600" cy="701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𝑅𝑇𝐼</m:t>
                      </m:r>
                      <m:r>
                        <a:rPr lang="nb-NO" sz="2400" b="0" i="1" smtClean="0">
                          <a:latin typeface="Cambria Math" panose="02040503050406030204" pitchFamily="18" charset="0"/>
                        </a:rPr>
                        <m:t>=</m:t>
                      </m:r>
                      <m:r>
                        <a:rPr lang="nb-NO" sz="2400" b="0" i="1" smtClean="0">
                          <a:latin typeface="Cambria Math" panose="02040503050406030204" pitchFamily="18" charset="0"/>
                        </a:rPr>
                        <m:t>𝑙𝑜𝑔</m:t>
                      </m:r>
                      <m:d>
                        <m:dPr>
                          <m:ctrlPr>
                            <a:rPr lang="nb-NO" sz="2400" b="0" i="1" smtClean="0">
                              <a:latin typeface="Cambria Math" panose="02040503050406030204" pitchFamily="18" charset="0"/>
                            </a:rPr>
                          </m:ctrlPr>
                        </m:dPr>
                        <m:e>
                          <m:f>
                            <m:fPr>
                              <m:ctrlPr>
                                <a:rPr lang="nb-NO" sz="2400" b="0" i="1" smtClean="0">
                                  <a:latin typeface="Cambria Math" panose="02040503050406030204" pitchFamily="18" charset="0"/>
                                </a:rPr>
                              </m:ctrlPr>
                            </m:fPr>
                            <m:num>
                              <m:r>
                                <a:rPr lang="nb-NO" sz="2400" b="0" i="1" smtClean="0">
                                  <a:latin typeface="Cambria Math" panose="02040503050406030204" pitchFamily="18" charset="0"/>
                                </a:rPr>
                                <m:t>𝑅𝑀</m:t>
                              </m:r>
                              <m:r>
                                <a:rPr lang="nb-NO" sz="2400" b="0" i="1" smtClean="0">
                                  <a:latin typeface="Cambria Math" panose="02040503050406030204" pitchFamily="18" charset="0"/>
                                </a:rPr>
                                <m:t>+</m:t>
                              </m:r>
                              <m:r>
                                <a:rPr lang="nb-NO" sz="2400" b="0" i="1" smtClean="0">
                                  <a:latin typeface="Cambria Math" panose="02040503050406030204" pitchFamily="18" charset="0"/>
                                </a:rPr>
                                <m:t>𝑅𝐶</m:t>
                              </m:r>
                            </m:num>
                            <m:den>
                              <m:r>
                                <a:rPr lang="nb-NO" sz="2400" b="0" i="1" smtClean="0">
                                  <a:latin typeface="Cambria Math" panose="02040503050406030204" pitchFamily="18" charset="0"/>
                                </a:rPr>
                                <m:t>𝑁𝑅𝐴</m:t>
                              </m:r>
                              <m:r>
                                <a:rPr lang="nb-NO" sz="2400" b="0" i="1" smtClean="0">
                                  <a:latin typeface="Cambria Math" panose="02040503050406030204" pitchFamily="18" charset="0"/>
                                </a:rPr>
                                <m:t>+</m:t>
                              </m:r>
                              <m:r>
                                <a:rPr lang="nb-NO" sz="2400" b="0" i="1" smtClean="0">
                                  <a:latin typeface="Cambria Math" panose="02040503050406030204" pitchFamily="18" charset="0"/>
                                </a:rPr>
                                <m:t>𝑁𝑅𝐼</m:t>
                              </m:r>
                            </m:den>
                          </m:f>
                        </m:e>
                      </m:d>
                    </m:oMath>
                  </m:oMathPara>
                </a14:m>
                <a:endParaRPr lang="en-NO" dirty="0"/>
              </a:p>
            </p:txBody>
          </p:sp>
        </mc:Choice>
        <mc:Fallback xmlns="">
          <p:sp>
            <p:nvSpPr>
              <p:cNvPr id="5" name="TextBox 6">
                <a:extLst>
                  <a:ext uri="{FF2B5EF4-FFF2-40B4-BE49-F238E27FC236}">
                    <a16:creationId xmlns:a16="http://schemas.microsoft.com/office/drawing/2014/main" id="{6C204F6F-7EB8-921F-437F-49D795F2193F}"/>
                  </a:ext>
                </a:extLst>
              </p:cNvPr>
              <p:cNvSpPr txBox="1">
                <a:spLocks noRot="1" noChangeAspect="1" noMove="1" noResize="1" noEditPoints="1" noAdjustHandles="1" noChangeArrowheads="1" noChangeShapeType="1" noTextEdit="1"/>
              </p:cNvSpPr>
              <p:nvPr/>
            </p:nvSpPr>
            <p:spPr>
              <a:xfrm>
                <a:off x="7202997" y="3180872"/>
                <a:ext cx="3657600" cy="701731"/>
              </a:xfrm>
              <a:prstGeom prst="rect">
                <a:avLst/>
              </a:prstGeom>
              <a:blipFill>
                <a:blip r:embed="rId3"/>
                <a:stretch>
                  <a:fillRect b="-17391"/>
                </a:stretch>
              </a:blipFill>
            </p:spPr>
            <p:txBody>
              <a:bodyPr/>
              <a:lstStyle/>
              <a:p>
                <a:r>
                  <a:rPr lang="nb-NO">
                    <a:noFill/>
                  </a:rPr>
                  <a:t> </a:t>
                </a:r>
              </a:p>
            </p:txBody>
          </p:sp>
        </mc:Fallback>
      </mc:AlternateContent>
    </p:spTree>
    <p:extLst>
      <p:ext uri="{BB962C8B-B14F-4D97-AF65-F5344CB8AC3E}">
        <p14:creationId xmlns:p14="http://schemas.microsoft.com/office/powerpoint/2010/main" val="9217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003" y="3162043"/>
            <a:ext cx="4755286" cy="34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BFC5D2E7-B9B3-6515-3BF9-51C91A9CFCFC}"/>
              </a:ext>
            </a:extLst>
          </p:cNvPr>
          <p:cNvSpPr/>
          <p:nvPr/>
        </p:nvSpPr>
        <p:spPr>
          <a:xfrm>
            <a:off x="8782767" y="4511783"/>
            <a:ext cx="1615238" cy="465510"/>
          </a:xfrm>
          <a:prstGeom prst="rect">
            <a:avLst/>
          </a:prstGeom>
          <a:solidFill>
            <a:srgbClr val="FFDDD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solidFill>
                  <a:schemeClr val="tx1"/>
                </a:solidFill>
                <a:latin typeface="Myriad Pro" panose="020B0503030403020204" charset="0"/>
                <a:cs typeface="Arial" panose="020B0604020202020204" pitchFamily="34" charset="0"/>
              </a:rPr>
              <a:t>E.g. </a:t>
            </a:r>
            <a:r>
              <a:rPr lang="nb-NO" sz="1200" dirty="0" err="1">
                <a:solidFill>
                  <a:schemeClr val="tx1"/>
                </a:solidFill>
                <a:latin typeface="Myriad Pro" panose="020B0503030403020204" charset="0"/>
                <a:cs typeface="Arial" panose="020B0604020202020204" pitchFamily="34" charset="0"/>
              </a:rPr>
              <a:t>crop</a:t>
            </a:r>
            <a:r>
              <a:rPr lang="nb-NO" sz="1200" dirty="0">
                <a:solidFill>
                  <a:schemeClr val="tx1"/>
                </a:solidFill>
                <a:latin typeface="Myriad Pro" panose="020B0503030403020204" charset="0"/>
                <a:cs typeface="Arial" panose="020B0604020202020204" pitchFamily="34" charset="0"/>
              </a:rPr>
              <a:t> and animal producers, </a:t>
            </a:r>
            <a:r>
              <a:rPr lang="nb-NO" sz="1200" dirty="0" err="1">
                <a:solidFill>
                  <a:schemeClr val="tx1"/>
                </a:solidFill>
                <a:latin typeface="Myriad Pro" panose="020B0503030403020204" charset="0"/>
                <a:cs typeface="Arial" panose="020B0604020202020204" pitchFamily="34" charset="0"/>
              </a:rPr>
              <a:t>child</a:t>
            </a:r>
            <a:r>
              <a:rPr lang="nb-NO" sz="1200" dirty="0">
                <a:solidFill>
                  <a:schemeClr val="tx1"/>
                </a:solidFill>
                <a:latin typeface="Myriad Pro" panose="020B0503030403020204" charset="0"/>
                <a:cs typeface="Arial" panose="020B0604020202020204" pitchFamily="34" charset="0"/>
              </a:rPr>
              <a:t> </a:t>
            </a:r>
            <a:r>
              <a:rPr lang="nb-NO" sz="1200" dirty="0" err="1">
                <a:solidFill>
                  <a:schemeClr val="tx1"/>
                </a:solidFill>
                <a:latin typeface="Myriad Pro" panose="020B0503030403020204" charset="0"/>
                <a:cs typeface="Arial" panose="020B0604020202020204" pitchFamily="34" charset="0"/>
              </a:rPr>
              <a:t>care</a:t>
            </a:r>
            <a:endParaRPr lang="nb-NO" sz="1200" dirty="0">
              <a:solidFill>
                <a:schemeClr val="tx1"/>
              </a:solidFill>
              <a:latin typeface="Myriad Pro" panose="020B0503030403020204" charset="0"/>
              <a:cs typeface="Arial" panose="020B0604020202020204" pitchFamily="34" charset="0"/>
            </a:endParaRPr>
          </a:p>
        </p:txBody>
      </p:sp>
      <p:sp>
        <p:nvSpPr>
          <p:cNvPr id="4" name="Rektangel 3">
            <a:extLst>
              <a:ext uri="{FF2B5EF4-FFF2-40B4-BE49-F238E27FC236}">
                <a16:creationId xmlns:a16="http://schemas.microsoft.com/office/drawing/2014/main" id="{C532534D-7F6F-E34A-072F-F17FF31DF293}"/>
              </a:ext>
            </a:extLst>
          </p:cNvPr>
          <p:cNvSpPr/>
          <p:nvPr/>
        </p:nvSpPr>
        <p:spPr>
          <a:xfrm>
            <a:off x="8782767" y="3324930"/>
            <a:ext cx="1615238" cy="497825"/>
          </a:xfrm>
          <a:prstGeom prst="rect">
            <a:avLst/>
          </a:prstGeom>
          <a:solidFill>
            <a:srgbClr val="E6C0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solidFill>
                  <a:schemeClr val="tx1"/>
                </a:solidFill>
                <a:latin typeface="Myriad Pro" panose="020B0503030403020204" charset="0"/>
                <a:cs typeface="Arial" panose="020B0604020202020204" pitchFamily="34" charset="0"/>
              </a:rPr>
              <a:t>E.g. </a:t>
            </a:r>
            <a:r>
              <a:rPr lang="nb-NO" sz="1200" dirty="0" err="1">
                <a:solidFill>
                  <a:schemeClr val="tx1"/>
                </a:solidFill>
                <a:latin typeface="Myriad Pro" panose="020B0503030403020204" charset="0"/>
                <a:cs typeface="Arial" panose="020B0604020202020204" pitchFamily="34" charset="0"/>
              </a:rPr>
              <a:t>helpers</a:t>
            </a:r>
            <a:r>
              <a:rPr lang="nb-NO" sz="1200" dirty="0">
                <a:solidFill>
                  <a:schemeClr val="tx1"/>
                </a:solidFill>
                <a:latin typeface="Myriad Pro" panose="020B0503030403020204" charset="0"/>
                <a:cs typeface="Arial" panose="020B0604020202020204" pitchFamily="34" charset="0"/>
              </a:rPr>
              <a:t>, </a:t>
            </a:r>
            <a:r>
              <a:rPr lang="nb-NO" sz="1200" dirty="0" err="1">
                <a:solidFill>
                  <a:schemeClr val="tx1"/>
                </a:solidFill>
                <a:latin typeface="Myriad Pro" panose="020B0503030403020204" charset="0"/>
                <a:cs typeface="Arial" panose="020B0604020202020204" pitchFamily="34" charset="0"/>
              </a:rPr>
              <a:t>cleaners</a:t>
            </a:r>
            <a:r>
              <a:rPr lang="nb-NO" sz="1200" dirty="0">
                <a:solidFill>
                  <a:schemeClr val="tx1"/>
                </a:solidFill>
                <a:latin typeface="Myriad Pro" panose="020B0503030403020204" charset="0"/>
                <a:cs typeface="Arial" panose="020B0604020202020204" pitchFamily="34" charset="0"/>
              </a:rPr>
              <a:t>, </a:t>
            </a:r>
            <a:r>
              <a:rPr lang="nb-NO" sz="1200" dirty="0" err="1">
                <a:solidFill>
                  <a:schemeClr val="tx1"/>
                </a:solidFill>
                <a:latin typeface="Myriad Pro" panose="020B0503030403020204" charset="0"/>
                <a:cs typeface="Arial" panose="020B0604020202020204" pitchFamily="34" charset="0"/>
              </a:rPr>
              <a:t>vehicle</a:t>
            </a:r>
            <a:r>
              <a:rPr lang="nb-NO" sz="1200" dirty="0">
                <a:solidFill>
                  <a:schemeClr val="tx1"/>
                </a:solidFill>
                <a:latin typeface="Myriad Pro" panose="020B0503030403020204" charset="0"/>
                <a:cs typeface="Arial" panose="020B0604020202020204" pitchFamily="34" charset="0"/>
              </a:rPr>
              <a:t> </a:t>
            </a:r>
            <a:r>
              <a:rPr lang="nb-NO" sz="1200" dirty="0" err="1">
                <a:solidFill>
                  <a:schemeClr val="tx1"/>
                </a:solidFill>
                <a:latin typeface="Myriad Pro" panose="020B0503030403020204" charset="0"/>
                <a:cs typeface="Arial" panose="020B0604020202020204" pitchFamily="34" charset="0"/>
              </a:rPr>
              <a:t>mechanics</a:t>
            </a:r>
            <a:endParaRPr lang="nb-NO" sz="1200" dirty="0">
              <a:solidFill>
                <a:schemeClr val="tx1"/>
              </a:solidFill>
              <a:latin typeface="Myriad Pro" panose="020B0503030403020204" charset="0"/>
              <a:cs typeface="Arial" panose="020B0604020202020204" pitchFamily="34" charset="0"/>
            </a:endParaRPr>
          </a:p>
        </p:txBody>
      </p:sp>
      <p:sp>
        <p:nvSpPr>
          <p:cNvPr id="5" name="Rektangel 4">
            <a:extLst>
              <a:ext uri="{FF2B5EF4-FFF2-40B4-BE49-F238E27FC236}">
                <a16:creationId xmlns:a16="http://schemas.microsoft.com/office/drawing/2014/main" id="{55C2B36C-C4FB-8745-BFAD-771611D95B22}"/>
              </a:ext>
            </a:extLst>
          </p:cNvPr>
          <p:cNvSpPr/>
          <p:nvPr/>
        </p:nvSpPr>
        <p:spPr>
          <a:xfrm>
            <a:off x="8769711" y="5039828"/>
            <a:ext cx="1628294" cy="312669"/>
          </a:xfrm>
          <a:prstGeom prst="rect">
            <a:avLst/>
          </a:prstGeom>
          <a:solidFill>
            <a:srgbClr val="D9F8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solidFill>
                  <a:schemeClr val="tx1"/>
                </a:solidFill>
                <a:latin typeface="Myriad Pro" panose="020B0503030403020204" charset="0"/>
                <a:cs typeface="Arial" panose="020B0604020202020204" pitchFamily="34" charset="0"/>
              </a:rPr>
              <a:t>E.g. </a:t>
            </a:r>
            <a:r>
              <a:rPr lang="nb-NO" sz="1200" dirty="0" err="1">
                <a:solidFill>
                  <a:schemeClr val="tx1"/>
                </a:solidFill>
                <a:latin typeface="Myriad Pro" panose="020B0503030403020204" charset="0"/>
                <a:cs typeface="Arial" panose="020B0604020202020204" pitchFamily="34" charset="0"/>
              </a:rPr>
              <a:t>teachers</a:t>
            </a:r>
            <a:endParaRPr lang="nb-NO" sz="1200" dirty="0">
              <a:solidFill>
                <a:schemeClr val="tx1"/>
              </a:solidFill>
              <a:latin typeface="Myriad Pro" panose="020B0503030403020204" charset="0"/>
              <a:cs typeface="Arial" panose="020B0604020202020204" pitchFamily="34" charset="0"/>
            </a:endParaRPr>
          </a:p>
        </p:txBody>
      </p:sp>
      <p:sp>
        <p:nvSpPr>
          <p:cNvPr id="6" name="Rektangel 5">
            <a:extLst>
              <a:ext uri="{FF2B5EF4-FFF2-40B4-BE49-F238E27FC236}">
                <a16:creationId xmlns:a16="http://schemas.microsoft.com/office/drawing/2014/main" id="{A3A888B2-4224-67EC-EFE7-8270A0F9CB9C}"/>
              </a:ext>
            </a:extLst>
          </p:cNvPr>
          <p:cNvSpPr/>
          <p:nvPr/>
        </p:nvSpPr>
        <p:spPr>
          <a:xfrm>
            <a:off x="8782767" y="3964083"/>
            <a:ext cx="1615238" cy="464637"/>
          </a:xfrm>
          <a:prstGeom prst="rect">
            <a:avLst/>
          </a:prstGeom>
          <a:solidFill>
            <a:srgbClr val="AACB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solidFill>
                  <a:schemeClr val="tx1"/>
                </a:solidFill>
                <a:latin typeface="Myriad Pro" panose="020B0503030403020204" charset="0"/>
                <a:cs typeface="Arial" panose="020B0604020202020204" pitchFamily="34" charset="0"/>
              </a:rPr>
              <a:t>E.g. Store </a:t>
            </a:r>
            <a:r>
              <a:rPr lang="nb-NO" sz="1200" dirty="0" err="1">
                <a:solidFill>
                  <a:schemeClr val="tx1"/>
                </a:solidFill>
                <a:latin typeface="Myriad Pro" panose="020B0503030403020204" charset="0"/>
                <a:cs typeface="Arial" panose="020B0604020202020204" pitchFamily="34" charset="0"/>
              </a:rPr>
              <a:t>clerks</a:t>
            </a:r>
            <a:r>
              <a:rPr lang="nb-NO" sz="1200" dirty="0">
                <a:solidFill>
                  <a:schemeClr val="tx1"/>
                </a:solidFill>
                <a:latin typeface="Myriad Pro" panose="020B0503030403020204" charset="0"/>
                <a:cs typeface="Arial" panose="020B0604020202020204" pitchFamily="34" charset="0"/>
              </a:rPr>
              <a:t>, </a:t>
            </a:r>
            <a:r>
              <a:rPr lang="nb-NO" sz="1200" dirty="0" err="1">
                <a:solidFill>
                  <a:schemeClr val="tx1"/>
                </a:solidFill>
                <a:latin typeface="Myriad Pro" panose="020B0503030403020204" charset="0"/>
                <a:cs typeface="Arial" panose="020B0604020202020204" pitchFamily="34" charset="0"/>
              </a:rPr>
              <a:t>retail</a:t>
            </a:r>
            <a:endParaRPr lang="nb-NO" sz="1200" dirty="0">
              <a:solidFill>
                <a:schemeClr val="tx1"/>
              </a:solidFill>
              <a:latin typeface="Myriad Pro" panose="020B0503030403020204" charset="0"/>
              <a:cs typeface="Arial" panose="020B0604020202020204" pitchFamily="34" charset="0"/>
            </a:endParaRPr>
          </a:p>
        </p:txBody>
      </p:sp>
      <p:sp>
        <p:nvSpPr>
          <p:cNvPr id="7" name="Rektangel 6">
            <a:extLst>
              <a:ext uri="{FF2B5EF4-FFF2-40B4-BE49-F238E27FC236}">
                <a16:creationId xmlns:a16="http://schemas.microsoft.com/office/drawing/2014/main" id="{5BD738B9-E30B-DB84-2EAE-18166988875D}"/>
              </a:ext>
            </a:extLst>
          </p:cNvPr>
          <p:cNvSpPr/>
          <p:nvPr/>
        </p:nvSpPr>
        <p:spPr>
          <a:xfrm>
            <a:off x="7511331" y="3989672"/>
            <a:ext cx="1317939" cy="351117"/>
          </a:xfrm>
          <a:prstGeom prst="rect">
            <a:avLst/>
          </a:prstGeom>
          <a:solidFill>
            <a:srgbClr val="234C6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latin typeface="Myriad Pro" panose="020B0503030403020204" charset="0"/>
                <a:cs typeface="Arial" panose="020B0604020202020204" pitchFamily="34" charset="0"/>
              </a:rPr>
              <a:t>Intermediate-</a:t>
            </a:r>
            <a:r>
              <a:rPr lang="nb-NO" sz="1200" dirty="0" err="1">
                <a:latin typeface="Myriad Pro" panose="020B0503030403020204" charset="0"/>
                <a:cs typeface="Arial" panose="020B0604020202020204" pitchFamily="34" charset="0"/>
              </a:rPr>
              <a:t>high</a:t>
            </a:r>
            <a:r>
              <a:rPr lang="nb-NO" sz="1200" dirty="0">
                <a:latin typeface="Myriad Pro" panose="020B0503030403020204" charset="0"/>
                <a:cs typeface="Arial" panose="020B0604020202020204" pitchFamily="34" charset="0"/>
              </a:rPr>
              <a:t> RTI</a:t>
            </a:r>
          </a:p>
        </p:txBody>
      </p:sp>
      <p:sp>
        <p:nvSpPr>
          <p:cNvPr id="8" name="Rektangel 7">
            <a:extLst>
              <a:ext uri="{FF2B5EF4-FFF2-40B4-BE49-F238E27FC236}">
                <a16:creationId xmlns:a16="http://schemas.microsoft.com/office/drawing/2014/main" id="{BA004242-C11E-82D4-C7A5-B0ADF0CE3DCB}"/>
              </a:ext>
            </a:extLst>
          </p:cNvPr>
          <p:cNvSpPr/>
          <p:nvPr/>
        </p:nvSpPr>
        <p:spPr>
          <a:xfrm>
            <a:off x="7511331" y="4597335"/>
            <a:ext cx="1317939" cy="304238"/>
          </a:xfrm>
          <a:prstGeom prst="rect">
            <a:avLst/>
          </a:prstGeom>
          <a:solidFill>
            <a:srgbClr val="FD45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latin typeface="Myriad Pro" panose="020B0503030403020204" charset="0"/>
                <a:cs typeface="Arial" panose="020B0604020202020204" pitchFamily="34" charset="0"/>
              </a:rPr>
              <a:t>Intermediate-</a:t>
            </a:r>
            <a:r>
              <a:rPr lang="nb-NO" sz="1200" dirty="0" err="1">
                <a:latin typeface="Myriad Pro" panose="020B0503030403020204" charset="0"/>
                <a:cs typeface="Arial" panose="020B0604020202020204" pitchFamily="34" charset="0"/>
              </a:rPr>
              <a:t>low</a:t>
            </a:r>
            <a:r>
              <a:rPr lang="nb-NO" sz="1200" dirty="0">
                <a:latin typeface="Myriad Pro" panose="020B0503030403020204" charset="0"/>
                <a:cs typeface="Arial" panose="020B0604020202020204" pitchFamily="34" charset="0"/>
              </a:rPr>
              <a:t> RTI</a:t>
            </a:r>
          </a:p>
        </p:txBody>
      </p:sp>
      <p:sp>
        <p:nvSpPr>
          <p:cNvPr id="9" name="Rektangel 8">
            <a:extLst>
              <a:ext uri="{FF2B5EF4-FFF2-40B4-BE49-F238E27FC236}">
                <a16:creationId xmlns:a16="http://schemas.microsoft.com/office/drawing/2014/main" id="{FB30F767-2FF7-B3A9-A6B6-B63AB5CA218B}"/>
              </a:ext>
            </a:extLst>
          </p:cNvPr>
          <p:cNvSpPr/>
          <p:nvPr/>
        </p:nvSpPr>
        <p:spPr>
          <a:xfrm>
            <a:off x="7511331" y="5037396"/>
            <a:ext cx="1317939" cy="293713"/>
          </a:xfrm>
          <a:prstGeom prst="rect">
            <a:avLst/>
          </a:prstGeom>
          <a:solidFill>
            <a:srgbClr val="0061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err="1">
                <a:latin typeface="Myriad Pro" panose="020B0503030403020204" charset="0"/>
                <a:cs typeface="Arial" panose="020B0604020202020204" pitchFamily="34" charset="0"/>
              </a:rPr>
              <a:t>Low</a:t>
            </a:r>
            <a:r>
              <a:rPr lang="nb-NO" sz="1200" dirty="0">
                <a:latin typeface="Myriad Pro" panose="020B0503030403020204" charset="0"/>
                <a:cs typeface="Arial" panose="020B0604020202020204" pitchFamily="34" charset="0"/>
              </a:rPr>
              <a:t> RTI</a:t>
            </a:r>
          </a:p>
        </p:txBody>
      </p:sp>
      <p:sp>
        <p:nvSpPr>
          <p:cNvPr id="10" name="Rektangel 9">
            <a:extLst>
              <a:ext uri="{FF2B5EF4-FFF2-40B4-BE49-F238E27FC236}">
                <a16:creationId xmlns:a16="http://schemas.microsoft.com/office/drawing/2014/main" id="{39DEFF3B-F76B-B73E-D179-B7D814D26F2C}"/>
              </a:ext>
            </a:extLst>
          </p:cNvPr>
          <p:cNvSpPr/>
          <p:nvPr/>
        </p:nvSpPr>
        <p:spPr>
          <a:xfrm>
            <a:off x="7511331" y="3411788"/>
            <a:ext cx="1317939" cy="310935"/>
          </a:xfrm>
          <a:prstGeom prst="rect">
            <a:avLst/>
          </a:prstGeom>
          <a:solidFill>
            <a:srgbClr val="8C36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nb-NO" sz="1200" dirty="0">
                <a:latin typeface="Myriad Pro" panose="020B0503030403020204" charset="0"/>
                <a:cs typeface="Arial" panose="020B0604020202020204" pitchFamily="34" charset="0"/>
              </a:rPr>
              <a:t>High RTI</a:t>
            </a:r>
          </a:p>
        </p:txBody>
      </p:sp>
      <p:sp>
        <p:nvSpPr>
          <p:cNvPr id="12" name="Trekk ut 11"/>
          <p:cNvSpPr/>
          <p:nvPr/>
        </p:nvSpPr>
        <p:spPr>
          <a:xfrm>
            <a:off x="1614202" y="3822755"/>
            <a:ext cx="1249379" cy="145541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700" dirty="0">
              <a:solidFill>
                <a:schemeClr val="tx1"/>
              </a:solidFill>
            </a:endParaRPr>
          </a:p>
        </p:txBody>
      </p:sp>
      <p:sp>
        <p:nvSpPr>
          <p:cNvPr id="13" name="TekstSylinder 12"/>
          <p:cNvSpPr txBox="1"/>
          <p:nvPr/>
        </p:nvSpPr>
        <p:spPr>
          <a:xfrm>
            <a:off x="1811067" y="4744415"/>
            <a:ext cx="1081335" cy="707886"/>
          </a:xfrm>
          <a:prstGeom prst="rect">
            <a:avLst/>
          </a:prstGeom>
          <a:noFill/>
        </p:spPr>
        <p:txBody>
          <a:bodyPr wrap="square" rtlCol="0">
            <a:spAutoFit/>
          </a:bodyPr>
          <a:lstStyle/>
          <a:p>
            <a:r>
              <a:rPr lang="nb-NO" sz="1100" dirty="0" err="1"/>
              <a:t>Cognitively</a:t>
            </a:r>
            <a:r>
              <a:rPr lang="nb-NO" sz="1100" dirty="0"/>
              <a:t> </a:t>
            </a:r>
            <a:r>
              <a:rPr lang="nb-NO" sz="1100" dirty="0" err="1"/>
              <a:t>stimulating</a:t>
            </a:r>
            <a:endParaRPr lang="nb-NO" sz="1100" dirty="0"/>
          </a:p>
          <a:p>
            <a:endParaRPr lang="nb-NO" dirty="0"/>
          </a:p>
        </p:txBody>
      </p:sp>
      <p:sp>
        <p:nvSpPr>
          <p:cNvPr id="14" name="TekstSylinder 13"/>
          <p:cNvSpPr txBox="1"/>
          <p:nvPr/>
        </p:nvSpPr>
        <p:spPr>
          <a:xfrm>
            <a:off x="3681687" y="1799952"/>
            <a:ext cx="4227871"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Model fit (BIC), closer to zero =better fit</a:t>
            </a:r>
          </a:p>
          <a:p>
            <a:pPr marL="285750" indent="-285750">
              <a:buFont typeface="Arial" panose="020B0604020202020204" pitchFamily="34" charset="0"/>
              <a:buChar char="•"/>
            </a:pPr>
            <a:r>
              <a:rPr lang="en-US" sz="1400" dirty="0"/>
              <a:t>Posterior probability of group membership &gt; 0.7</a:t>
            </a:r>
          </a:p>
          <a:p>
            <a:pPr marL="285750" indent="-285750">
              <a:buFont typeface="Arial" panose="020B0604020202020204" pitchFamily="34" charset="0"/>
              <a:buChar char="•"/>
            </a:pPr>
            <a:r>
              <a:rPr lang="en-US" sz="1400" dirty="0"/>
              <a:t>Odds of correct classification (OCC) &gt; 5</a:t>
            </a:r>
            <a:endParaRPr lang="nb-NO" sz="1400" dirty="0"/>
          </a:p>
        </p:txBody>
      </p:sp>
      <p:sp>
        <p:nvSpPr>
          <p:cNvPr id="15" name="TekstSylinder 14"/>
          <p:cNvSpPr txBox="1"/>
          <p:nvPr/>
        </p:nvSpPr>
        <p:spPr>
          <a:xfrm>
            <a:off x="3212479" y="527907"/>
            <a:ext cx="5166286" cy="523220"/>
          </a:xfrm>
          <a:prstGeom prst="rect">
            <a:avLst/>
          </a:prstGeom>
          <a:noFill/>
        </p:spPr>
        <p:txBody>
          <a:bodyPr wrap="none" rtlCol="0">
            <a:spAutoFit/>
          </a:bodyPr>
          <a:lstStyle/>
          <a:p>
            <a:r>
              <a:rPr lang="nb-NO" sz="2800" b="1" dirty="0"/>
              <a:t>Group-</a:t>
            </a:r>
            <a:r>
              <a:rPr lang="nb-NO" sz="2800" b="1" dirty="0" err="1"/>
              <a:t>based</a:t>
            </a:r>
            <a:r>
              <a:rPr lang="nb-NO" sz="2800" b="1" dirty="0"/>
              <a:t> </a:t>
            </a:r>
            <a:r>
              <a:rPr lang="nb-NO" sz="2800" b="1" dirty="0" err="1"/>
              <a:t>trajectory</a:t>
            </a:r>
            <a:r>
              <a:rPr lang="nb-NO" sz="2800" b="1" dirty="0"/>
              <a:t> </a:t>
            </a:r>
            <a:r>
              <a:rPr lang="nb-NO" sz="2800" b="1" dirty="0" err="1"/>
              <a:t>modeling</a:t>
            </a:r>
            <a:r>
              <a:rPr lang="nb-NO" sz="2800" b="1" dirty="0"/>
              <a:t> </a:t>
            </a:r>
          </a:p>
        </p:txBody>
      </p:sp>
      <p:sp>
        <p:nvSpPr>
          <p:cNvPr id="16" name="TekstSylinder 15"/>
          <p:cNvSpPr txBox="1"/>
          <p:nvPr/>
        </p:nvSpPr>
        <p:spPr>
          <a:xfrm>
            <a:off x="0" y="6550223"/>
            <a:ext cx="1776705" cy="307777"/>
          </a:xfrm>
          <a:prstGeom prst="rect">
            <a:avLst/>
          </a:prstGeom>
          <a:noFill/>
        </p:spPr>
        <p:txBody>
          <a:bodyPr wrap="none" rtlCol="0">
            <a:spAutoFit/>
          </a:bodyPr>
          <a:lstStyle/>
          <a:p>
            <a:r>
              <a:rPr lang="nb-NO" sz="1400" dirty="0" err="1"/>
              <a:t>Nagin</a:t>
            </a:r>
            <a:r>
              <a:rPr lang="nb-NO" sz="1400" dirty="0"/>
              <a:t> &amp; </a:t>
            </a:r>
            <a:r>
              <a:rPr lang="nb-NO" sz="1400" dirty="0" err="1"/>
              <a:t>Odgers</a:t>
            </a:r>
            <a:r>
              <a:rPr lang="nb-NO" sz="1400" dirty="0"/>
              <a:t>, 2010</a:t>
            </a:r>
          </a:p>
        </p:txBody>
      </p:sp>
    </p:spTree>
    <p:extLst>
      <p:ext uri="{BB962C8B-B14F-4D97-AF65-F5344CB8AC3E}">
        <p14:creationId xmlns:p14="http://schemas.microsoft.com/office/powerpoint/2010/main" val="9311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stretch>
            <a:fillRect/>
          </a:stretch>
        </p:blipFill>
        <p:spPr>
          <a:xfrm>
            <a:off x="728226" y="962567"/>
            <a:ext cx="11117166" cy="5689516"/>
          </a:xfrm>
          <a:prstGeom prst="rect">
            <a:avLst/>
          </a:prstGeom>
        </p:spPr>
      </p:pic>
      <p:sp>
        <p:nvSpPr>
          <p:cNvPr id="2" name="Tittel 1"/>
          <p:cNvSpPr>
            <a:spLocks noGrp="1"/>
          </p:cNvSpPr>
          <p:nvPr>
            <p:ph type="title"/>
          </p:nvPr>
        </p:nvSpPr>
        <p:spPr>
          <a:xfrm>
            <a:off x="758687" y="150441"/>
            <a:ext cx="10515600" cy="877466"/>
          </a:xfrm>
        </p:spPr>
        <p:txBody>
          <a:bodyPr/>
          <a:lstStyle/>
          <a:p>
            <a:pPr algn="ctr"/>
            <a:r>
              <a:rPr lang="nb-NO" dirty="0"/>
              <a:t>DAG</a:t>
            </a:r>
          </a:p>
        </p:txBody>
      </p:sp>
      <p:sp>
        <p:nvSpPr>
          <p:cNvPr id="4" name="TekstSylinder 3"/>
          <p:cNvSpPr txBox="1"/>
          <p:nvPr/>
        </p:nvSpPr>
        <p:spPr>
          <a:xfrm>
            <a:off x="1959873" y="925138"/>
            <a:ext cx="2069413" cy="369332"/>
          </a:xfrm>
          <a:prstGeom prst="rect">
            <a:avLst/>
          </a:prstGeom>
          <a:noFill/>
        </p:spPr>
        <p:txBody>
          <a:bodyPr wrap="none" rtlCol="0">
            <a:spAutoFit/>
          </a:bodyPr>
          <a:lstStyle/>
          <a:p>
            <a:r>
              <a:rPr lang="nb-NO" dirty="0" err="1"/>
              <a:t>Early</a:t>
            </a:r>
            <a:r>
              <a:rPr lang="nb-NO" dirty="0"/>
              <a:t> </a:t>
            </a:r>
            <a:r>
              <a:rPr lang="nb-NO" dirty="0" err="1"/>
              <a:t>life</a:t>
            </a:r>
            <a:r>
              <a:rPr lang="nb-NO" dirty="0"/>
              <a:t> (&lt;45 </a:t>
            </a:r>
            <a:r>
              <a:rPr lang="nb-NO" dirty="0" err="1"/>
              <a:t>years</a:t>
            </a:r>
            <a:r>
              <a:rPr lang="nb-NO" dirty="0"/>
              <a:t>)</a:t>
            </a:r>
          </a:p>
        </p:txBody>
      </p:sp>
      <p:sp>
        <p:nvSpPr>
          <p:cNvPr id="5" name="TekstSylinder 4"/>
          <p:cNvSpPr txBox="1"/>
          <p:nvPr/>
        </p:nvSpPr>
        <p:spPr>
          <a:xfrm>
            <a:off x="4530421" y="925138"/>
            <a:ext cx="2507353" cy="369332"/>
          </a:xfrm>
          <a:prstGeom prst="rect">
            <a:avLst/>
          </a:prstGeom>
          <a:noFill/>
        </p:spPr>
        <p:txBody>
          <a:bodyPr wrap="none" rtlCol="0">
            <a:spAutoFit/>
          </a:bodyPr>
          <a:lstStyle/>
          <a:p>
            <a:r>
              <a:rPr lang="nb-NO" dirty="0" err="1"/>
              <a:t>Midlife</a:t>
            </a:r>
            <a:r>
              <a:rPr lang="nb-NO" dirty="0"/>
              <a:t> (age 45-65 </a:t>
            </a:r>
            <a:r>
              <a:rPr lang="nb-NO" dirty="0" err="1"/>
              <a:t>years</a:t>
            </a:r>
            <a:r>
              <a:rPr lang="nb-NO" dirty="0"/>
              <a:t>)</a:t>
            </a:r>
          </a:p>
        </p:txBody>
      </p:sp>
      <p:sp>
        <p:nvSpPr>
          <p:cNvPr id="6" name="TekstSylinder 5"/>
          <p:cNvSpPr txBox="1"/>
          <p:nvPr/>
        </p:nvSpPr>
        <p:spPr>
          <a:xfrm>
            <a:off x="7359745" y="876855"/>
            <a:ext cx="2089483" cy="369332"/>
          </a:xfrm>
          <a:prstGeom prst="rect">
            <a:avLst/>
          </a:prstGeom>
          <a:noFill/>
        </p:spPr>
        <p:txBody>
          <a:bodyPr wrap="none" rtlCol="0">
            <a:spAutoFit/>
          </a:bodyPr>
          <a:lstStyle/>
          <a:p>
            <a:r>
              <a:rPr lang="nb-NO" dirty="0"/>
              <a:t>Later </a:t>
            </a:r>
            <a:r>
              <a:rPr lang="nb-NO" dirty="0" err="1"/>
              <a:t>life</a:t>
            </a:r>
            <a:r>
              <a:rPr lang="nb-NO" dirty="0"/>
              <a:t> (&gt;65 </a:t>
            </a:r>
            <a:r>
              <a:rPr lang="nb-NO" dirty="0" err="1"/>
              <a:t>years</a:t>
            </a:r>
            <a:r>
              <a:rPr lang="nb-NO" dirty="0"/>
              <a:t>)</a:t>
            </a:r>
          </a:p>
        </p:txBody>
      </p:sp>
      <p:sp>
        <p:nvSpPr>
          <p:cNvPr id="7" name="TekstSylinder 6"/>
          <p:cNvSpPr txBox="1"/>
          <p:nvPr/>
        </p:nvSpPr>
        <p:spPr>
          <a:xfrm>
            <a:off x="8973799" y="6225301"/>
            <a:ext cx="2225674" cy="369332"/>
          </a:xfrm>
          <a:prstGeom prst="rect">
            <a:avLst/>
          </a:prstGeom>
          <a:noFill/>
        </p:spPr>
        <p:txBody>
          <a:bodyPr wrap="none" rtlCol="0">
            <a:spAutoFit/>
          </a:bodyPr>
          <a:lstStyle/>
          <a:p>
            <a:r>
              <a:rPr lang="nb-NO" dirty="0" err="1"/>
              <a:t>Livingston</a:t>
            </a:r>
            <a:r>
              <a:rPr lang="nb-NO" dirty="0"/>
              <a:t> et al., 2020</a:t>
            </a:r>
          </a:p>
        </p:txBody>
      </p:sp>
      <p:sp>
        <p:nvSpPr>
          <p:cNvPr id="8" name="TekstSylinder 7"/>
          <p:cNvSpPr txBox="1"/>
          <p:nvPr/>
        </p:nvSpPr>
        <p:spPr>
          <a:xfrm>
            <a:off x="728226" y="5574865"/>
            <a:ext cx="3802195" cy="1077218"/>
          </a:xfrm>
          <a:prstGeom prst="rect">
            <a:avLst/>
          </a:prstGeom>
          <a:noFill/>
        </p:spPr>
        <p:txBody>
          <a:bodyPr wrap="none" rtlCol="0">
            <a:spAutoFit/>
          </a:bodyPr>
          <a:lstStyle/>
          <a:p>
            <a:r>
              <a:rPr lang="en-US" sz="1600" dirty="0"/>
              <a:t>HUNT1 (1984-1986): participants age 35-70</a:t>
            </a:r>
          </a:p>
          <a:p>
            <a:r>
              <a:rPr lang="en-US" sz="1600" dirty="0"/>
              <a:t>HUNT2 (1995-1997) participants age 46-81</a:t>
            </a:r>
          </a:p>
          <a:p>
            <a:r>
              <a:rPr lang="en-US" sz="1600" dirty="0"/>
              <a:t>HUNT4 70+, 2017-2019</a:t>
            </a:r>
          </a:p>
          <a:p>
            <a:r>
              <a:rPr lang="en-US" sz="1600" dirty="0"/>
              <a:t>Participants age in 2018 69-104 years </a:t>
            </a:r>
            <a:endParaRPr lang="nb-NO" sz="1600" dirty="0"/>
          </a:p>
        </p:txBody>
      </p:sp>
      <p:sp>
        <p:nvSpPr>
          <p:cNvPr id="3" name="Ellipse 2"/>
          <p:cNvSpPr/>
          <p:nvPr/>
        </p:nvSpPr>
        <p:spPr>
          <a:xfrm>
            <a:off x="5856467" y="4876800"/>
            <a:ext cx="320040" cy="289560"/>
          </a:xfrm>
          <a:prstGeom prst="ellipse">
            <a:avLst/>
          </a:prstGeom>
          <a:solidFill>
            <a:srgbClr val="0DA6E1"/>
          </a:solidFill>
          <a:ln>
            <a:solidFill>
              <a:srgbClr val="0DA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Rett linje 10"/>
          <p:cNvCxnSpPr/>
          <p:nvPr/>
        </p:nvCxnSpPr>
        <p:spPr>
          <a:xfrm flipV="1">
            <a:off x="6176507" y="4739640"/>
            <a:ext cx="4735333" cy="28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5675740" y="5113572"/>
            <a:ext cx="681493" cy="276999"/>
          </a:xfrm>
          <a:prstGeom prst="rect">
            <a:avLst/>
          </a:prstGeom>
          <a:noFill/>
        </p:spPr>
        <p:txBody>
          <a:bodyPr wrap="square" rtlCol="0">
            <a:spAutoFit/>
          </a:bodyPr>
          <a:lstStyle/>
          <a:p>
            <a:r>
              <a:rPr lang="nb-NO" sz="1200" dirty="0"/>
              <a:t>Income</a:t>
            </a:r>
          </a:p>
        </p:txBody>
      </p:sp>
    </p:spTree>
    <p:extLst>
      <p:ext uri="{BB962C8B-B14F-4D97-AF65-F5344CB8AC3E}">
        <p14:creationId xmlns:p14="http://schemas.microsoft.com/office/powerpoint/2010/main" val="56176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3513699760"/>
              </p:ext>
            </p:extLst>
          </p:nvPr>
        </p:nvGraphicFramePr>
        <p:xfrm>
          <a:off x="1228569" y="353683"/>
          <a:ext cx="9477216" cy="6491998"/>
        </p:xfrm>
        <a:graphic>
          <a:graphicData uri="http://schemas.openxmlformats.org/drawingml/2006/table">
            <a:tbl>
              <a:tblPr firstRow="1" firstCol="1" bandRow="1">
                <a:tableStyleId>{5C22544A-7EE6-4342-B048-85BDC9FD1C3A}</a:tableStyleId>
              </a:tblPr>
              <a:tblGrid>
                <a:gridCol w="1878744">
                  <a:extLst>
                    <a:ext uri="{9D8B030D-6E8A-4147-A177-3AD203B41FA5}">
                      <a16:colId xmlns:a16="http://schemas.microsoft.com/office/drawing/2014/main" val="3133578466"/>
                    </a:ext>
                  </a:extLst>
                </a:gridCol>
                <a:gridCol w="1899618">
                  <a:extLst>
                    <a:ext uri="{9D8B030D-6E8A-4147-A177-3AD203B41FA5}">
                      <a16:colId xmlns:a16="http://schemas.microsoft.com/office/drawing/2014/main" val="2395211779"/>
                    </a:ext>
                  </a:extLst>
                </a:gridCol>
                <a:gridCol w="1899618">
                  <a:extLst>
                    <a:ext uri="{9D8B030D-6E8A-4147-A177-3AD203B41FA5}">
                      <a16:colId xmlns:a16="http://schemas.microsoft.com/office/drawing/2014/main" val="2190685834"/>
                    </a:ext>
                  </a:extLst>
                </a:gridCol>
                <a:gridCol w="1899618">
                  <a:extLst>
                    <a:ext uri="{9D8B030D-6E8A-4147-A177-3AD203B41FA5}">
                      <a16:colId xmlns:a16="http://schemas.microsoft.com/office/drawing/2014/main" val="1670709015"/>
                    </a:ext>
                  </a:extLst>
                </a:gridCol>
                <a:gridCol w="1899618">
                  <a:extLst>
                    <a:ext uri="{9D8B030D-6E8A-4147-A177-3AD203B41FA5}">
                      <a16:colId xmlns:a16="http://schemas.microsoft.com/office/drawing/2014/main" val="4179852336"/>
                    </a:ext>
                  </a:extLst>
                </a:gridCol>
              </a:tblGrid>
              <a:tr h="447572">
                <a:tc>
                  <a:txBody>
                    <a:bodyPr/>
                    <a:lstStyle/>
                    <a:p>
                      <a:pPr>
                        <a:lnSpc>
                          <a:spcPct val="115000"/>
                        </a:lnSpc>
                      </a:pPr>
                      <a:endParaRPr lang="nb-NO" sz="1200" dirty="0">
                        <a:solidFill>
                          <a:schemeClr val="tx1"/>
                        </a:solidFill>
                        <a:effectLst/>
                        <a:latin typeface="Calibri" panose="020F050202020403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dirty="0">
                          <a:solidFill>
                            <a:schemeClr val="tx1"/>
                          </a:solidFill>
                          <a:effectLst/>
                        </a:rPr>
                        <a:t>Low RTI</a:t>
                      </a:r>
                    </a:p>
                    <a:p>
                      <a:pPr>
                        <a:lnSpc>
                          <a:spcPct val="115000"/>
                        </a:lnSpc>
                        <a:spcAft>
                          <a:spcPts val="0"/>
                        </a:spcAft>
                      </a:pPr>
                      <a:r>
                        <a:rPr lang="en-US" sz="1200" dirty="0">
                          <a:solidFill>
                            <a:schemeClr val="tx1"/>
                          </a:solidFill>
                          <a:effectLst/>
                        </a:rPr>
                        <a:t>(N=1431)</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dirty="0">
                          <a:solidFill>
                            <a:schemeClr val="tx1"/>
                          </a:solidFill>
                          <a:effectLst/>
                        </a:rPr>
                        <a:t>Intermediate-</a:t>
                      </a:r>
                      <a:r>
                        <a:rPr lang="nb-NO" sz="1200" dirty="0" err="1">
                          <a:solidFill>
                            <a:schemeClr val="tx1"/>
                          </a:solidFill>
                          <a:effectLst/>
                        </a:rPr>
                        <a:t>low</a:t>
                      </a:r>
                      <a:r>
                        <a:rPr lang="nb-NO" sz="1200" dirty="0">
                          <a:solidFill>
                            <a:schemeClr val="tx1"/>
                          </a:solidFill>
                          <a:effectLst/>
                        </a:rPr>
                        <a:t> RTI</a:t>
                      </a:r>
                    </a:p>
                    <a:p>
                      <a:pPr>
                        <a:lnSpc>
                          <a:spcPct val="115000"/>
                        </a:lnSpc>
                        <a:spcAft>
                          <a:spcPts val="0"/>
                        </a:spcAft>
                      </a:pPr>
                      <a:r>
                        <a:rPr lang="nb-NO" sz="1200" dirty="0">
                          <a:solidFill>
                            <a:schemeClr val="tx1"/>
                          </a:solidFill>
                          <a:effectLst/>
                        </a:rPr>
                        <a:t>(N=1578)</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dirty="0">
                          <a:solidFill>
                            <a:schemeClr val="tx1"/>
                          </a:solidFill>
                          <a:effectLst/>
                        </a:rPr>
                        <a:t>Intermediate-</a:t>
                      </a:r>
                      <a:r>
                        <a:rPr lang="nb-NO" sz="1200" dirty="0" err="1">
                          <a:solidFill>
                            <a:schemeClr val="tx1"/>
                          </a:solidFill>
                          <a:effectLst/>
                        </a:rPr>
                        <a:t>high</a:t>
                      </a:r>
                      <a:r>
                        <a:rPr lang="nb-NO" sz="1200" dirty="0">
                          <a:solidFill>
                            <a:schemeClr val="tx1"/>
                          </a:solidFill>
                          <a:effectLst/>
                        </a:rPr>
                        <a:t> RTI</a:t>
                      </a:r>
                    </a:p>
                    <a:p>
                      <a:pPr>
                        <a:lnSpc>
                          <a:spcPct val="115000"/>
                        </a:lnSpc>
                        <a:spcAft>
                          <a:spcPts val="0"/>
                        </a:spcAft>
                      </a:pPr>
                      <a:r>
                        <a:rPr lang="nb-NO" sz="1200" dirty="0">
                          <a:solidFill>
                            <a:schemeClr val="tx1"/>
                          </a:solidFill>
                          <a:effectLst/>
                        </a:rPr>
                        <a:t>(N=2601)</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dirty="0">
                          <a:solidFill>
                            <a:schemeClr val="tx1"/>
                          </a:solidFill>
                          <a:effectLst/>
                        </a:rPr>
                        <a:t>High RTI</a:t>
                      </a:r>
                    </a:p>
                    <a:p>
                      <a:pPr>
                        <a:lnSpc>
                          <a:spcPct val="115000"/>
                        </a:lnSpc>
                        <a:spcAft>
                          <a:spcPts val="0"/>
                        </a:spcAft>
                      </a:pPr>
                      <a:r>
                        <a:rPr lang="nb-NO" sz="1200" dirty="0">
                          <a:solidFill>
                            <a:schemeClr val="tx1"/>
                          </a:solidFill>
                          <a:effectLst/>
                        </a:rPr>
                        <a:t>(N=1393)</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793844662"/>
                  </a:ext>
                </a:extLst>
              </a:tr>
              <a:tr h="300922">
                <a:tc gridSpan="5">
                  <a:txBody>
                    <a:bodyPr/>
                    <a:lstStyle/>
                    <a:p>
                      <a:pPr>
                        <a:lnSpc>
                          <a:spcPct val="115000"/>
                        </a:lnSpc>
                        <a:spcAft>
                          <a:spcPts val="0"/>
                        </a:spcAft>
                      </a:pPr>
                      <a:r>
                        <a:rPr lang="en-US" sz="12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National administrative registry variables</a:t>
                      </a:r>
                      <a:endParaRPr lang="nb-NO" sz="12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extLst>
                  <a:ext uri="{0D108BD9-81ED-4DB2-BD59-A6C34878D82A}">
                    <a16:rowId xmlns:a16="http://schemas.microsoft.com/office/drawing/2014/main" val="58132236"/>
                  </a:ext>
                </a:extLst>
              </a:tr>
              <a:tr h="300922">
                <a:tc>
                  <a:txBody>
                    <a:bodyPr/>
                    <a:lstStyle/>
                    <a:p>
                      <a:pPr>
                        <a:lnSpc>
                          <a:spcPct val="115000"/>
                        </a:lnSpc>
                        <a:spcAft>
                          <a:spcPts val="0"/>
                        </a:spcAft>
                      </a:pPr>
                      <a:r>
                        <a:rPr lang="en-US" sz="1200" b="1" kern="1200" dirty="0">
                          <a:solidFill>
                            <a:schemeClr val="tx1"/>
                          </a:solidFill>
                          <a:effectLst/>
                          <a:latin typeface="+mn-lt"/>
                          <a:ea typeface="+mn-ea"/>
                          <a:cs typeface="+mn-cs"/>
                        </a:rPr>
                        <a:t>Age in 2018, mean (SD)</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77.6 (6.5)</a:t>
                      </a: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77.1 (6.0)</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77.3 (5.9)</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77.2 (6.1)</a:t>
                      </a:r>
                    </a:p>
                  </a:txBody>
                  <a:tcPr marL="44450" marR="44450" marT="0" marB="0">
                    <a:solidFill>
                      <a:schemeClr val="accent1">
                        <a:lumMod val="20000"/>
                        <a:lumOff val="80000"/>
                      </a:schemeClr>
                    </a:solidFill>
                  </a:tcPr>
                </a:tc>
                <a:extLst>
                  <a:ext uri="{0D108BD9-81ED-4DB2-BD59-A6C34878D82A}">
                    <a16:rowId xmlns:a16="http://schemas.microsoft.com/office/drawing/2014/main" val="3542162138"/>
                  </a:ext>
                </a:extLst>
              </a:tr>
              <a:tr h="238101">
                <a:tc>
                  <a:txBody>
                    <a:bodyPr/>
                    <a:lstStyle/>
                    <a:p>
                      <a:pPr>
                        <a:lnSpc>
                          <a:spcPct val="115000"/>
                        </a:lnSpc>
                        <a:spcAft>
                          <a:spcPts val="0"/>
                        </a:spcAft>
                      </a:pPr>
                      <a:r>
                        <a:rPr lang="en-US" sz="1200" b="1" kern="1200" dirty="0">
                          <a:solidFill>
                            <a:schemeClr val="tx1"/>
                          </a:solidFill>
                          <a:effectLst/>
                          <a:latin typeface="+mn-lt"/>
                          <a:ea typeface="+mn-ea"/>
                          <a:cs typeface="+mn-cs"/>
                        </a:rPr>
                        <a:t>Sex (women), N (%)</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606 (42.4)</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968 (61.3)</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a:solidFill>
                            <a:schemeClr val="dk1"/>
                          </a:solidFill>
                          <a:effectLst/>
                          <a:latin typeface="+mn-lt"/>
                          <a:ea typeface="+mn-ea"/>
                          <a:cs typeface="+mn-cs"/>
                        </a:rPr>
                        <a:t>1,533 (58.9)</a:t>
                      </a: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381 (27.4)</a:t>
                      </a:r>
                    </a:p>
                  </a:txBody>
                  <a:tcPr marL="44450" marR="44450" marT="0" marB="0">
                    <a:solidFill>
                      <a:schemeClr val="accent1">
                        <a:lumMod val="20000"/>
                        <a:lumOff val="80000"/>
                      </a:schemeClr>
                    </a:solidFill>
                  </a:tcPr>
                </a:tc>
                <a:extLst>
                  <a:ext uri="{0D108BD9-81ED-4DB2-BD59-A6C34878D82A}">
                    <a16:rowId xmlns:a16="http://schemas.microsoft.com/office/drawing/2014/main" val="4236023895"/>
                  </a:ext>
                </a:extLst>
              </a:tr>
              <a:tr h="244383">
                <a:tc>
                  <a:txBody>
                    <a:bodyPr/>
                    <a:lstStyle/>
                    <a:p>
                      <a:pPr>
                        <a:lnSpc>
                          <a:spcPct val="115000"/>
                        </a:lnSpc>
                        <a:spcAft>
                          <a:spcPts val="0"/>
                        </a:spcAft>
                      </a:pPr>
                      <a:r>
                        <a:rPr lang="en-US" sz="1200" b="1" kern="1200" dirty="0">
                          <a:solidFill>
                            <a:schemeClr val="tx1"/>
                          </a:solidFill>
                          <a:effectLst/>
                          <a:latin typeface="+mn-lt"/>
                          <a:ea typeface="+mn-ea"/>
                          <a:cs typeface="+mn-cs"/>
                        </a:rPr>
                        <a:t>Education, N (%)</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pP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pP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pP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pP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extLst>
                  <a:ext uri="{0D108BD9-81ED-4DB2-BD59-A6C34878D82A}">
                    <a16:rowId xmlns:a16="http://schemas.microsoft.com/office/drawing/2014/main" val="3257157395"/>
                  </a:ext>
                </a:extLst>
              </a:tr>
              <a:tr h="238101">
                <a:tc>
                  <a:txBody>
                    <a:bodyPr/>
                    <a:lstStyle/>
                    <a:p>
                      <a:pPr>
                        <a:lnSpc>
                          <a:spcPct val="115000"/>
                        </a:lnSpc>
                        <a:spcAft>
                          <a:spcPts val="0"/>
                        </a:spcAft>
                      </a:pPr>
                      <a:r>
                        <a:rPr lang="en-US" sz="1200" b="1" kern="1200" dirty="0">
                          <a:solidFill>
                            <a:schemeClr val="tx1"/>
                          </a:solidFill>
                          <a:effectLst/>
                          <a:latin typeface="+mn-lt"/>
                          <a:ea typeface="+mn-ea"/>
                          <a:cs typeface="+mn-cs"/>
                        </a:rPr>
                        <a:t>  Primary</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81 (5.7)</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211 (13.4)</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653 (25.1)</a:t>
                      </a: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485 (34.8)</a:t>
                      </a:r>
                    </a:p>
                  </a:txBody>
                  <a:tcPr marL="44450" marR="44450" marT="0" marB="0">
                    <a:solidFill>
                      <a:schemeClr val="accent1">
                        <a:lumMod val="20000"/>
                        <a:lumOff val="80000"/>
                      </a:schemeClr>
                    </a:solidFill>
                  </a:tcPr>
                </a:tc>
                <a:extLst>
                  <a:ext uri="{0D108BD9-81ED-4DB2-BD59-A6C34878D82A}">
                    <a16:rowId xmlns:a16="http://schemas.microsoft.com/office/drawing/2014/main" val="3048341771"/>
                  </a:ext>
                </a:extLst>
              </a:tr>
              <a:tr h="238101">
                <a:tc>
                  <a:txBody>
                    <a:bodyPr/>
                    <a:lstStyle/>
                    <a:p>
                      <a:pPr>
                        <a:lnSpc>
                          <a:spcPct val="115000"/>
                        </a:lnSpc>
                        <a:spcAft>
                          <a:spcPts val="0"/>
                        </a:spcAft>
                      </a:pPr>
                      <a:r>
                        <a:rPr lang="en-US" sz="1200" b="1" kern="1200" dirty="0">
                          <a:solidFill>
                            <a:schemeClr val="tx1"/>
                          </a:solidFill>
                          <a:effectLst/>
                          <a:latin typeface="+mn-lt"/>
                          <a:ea typeface="+mn-ea"/>
                          <a:cs typeface="+mn-cs"/>
                        </a:rPr>
                        <a:t>  Secondary</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298 (20.8)</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803 (50.9)</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1,777 (68.3)</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a:solidFill>
                            <a:schemeClr val="dk1"/>
                          </a:solidFill>
                          <a:effectLst/>
                          <a:latin typeface="+mn-lt"/>
                          <a:ea typeface="+mn-ea"/>
                          <a:cs typeface="+mn-cs"/>
                        </a:rPr>
                        <a:t>900 (64.6)</a:t>
                      </a:r>
                    </a:p>
                  </a:txBody>
                  <a:tcPr marL="44450" marR="44450" marT="0" marB="0">
                    <a:solidFill>
                      <a:schemeClr val="accent1">
                        <a:lumMod val="20000"/>
                        <a:lumOff val="80000"/>
                      </a:schemeClr>
                    </a:solidFill>
                  </a:tcPr>
                </a:tc>
                <a:extLst>
                  <a:ext uri="{0D108BD9-81ED-4DB2-BD59-A6C34878D82A}">
                    <a16:rowId xmlns:a16="http://schemas.microsoft.com/office/drawing/2014/main" val="539484429"/>
                  </a:ext>
                </a:extLst>
              </a:tr>
              <a:tr h="238101">
                <a:tc>
                  <a:txBody>
                    <a:bodyPr/>
                    <a:lstStyle/>
                    <a:p>
                      <a:pPr>
                        <a:lnSpc>
                          <a:spcPct val="115000"/>
                        </a:lnSpc>
                        <a:spcAft>
                          <a:spcPts val="0"/>
                        </a:spcAft>
                      </a:pPr>
                      <a:r>
                        <a:rPr lang="en-US" sz="1200" b="1" kern="1200" dirty="0">
                          <a:solidFill>
                            <a:schemeClr val="tx1"/>
                          </a:solidFill>
                          <a:effectLst/>
                          <a:latin typeface="+mn-lt"/>
                          <a:ea typeface="+mn-ea"/>
                          <a:cs typeface="+mn-cs"/>
                        </a:rPr>
                        <a:t>  Tertiary</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1,052 (73.5)</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564 (35.7)</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171 (6.6)</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8 (0.6)</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extLst>
                  <a:ext uri="{0D108BD9-81ED-4DB2-BD59-A6C34878D82A}">
                    <a16:rowId xmlns:a16="http://schemas.microsoft.com/office/drawing/2014/main" val="349540728"/>
                  </a:ext>
                </a:extLst>
              </a:tr>
              <a:tr h="238101">
                <a:tc>
                  <a:txBody>
                    <a:bodyPr/>
                    <a:lstStyle/>
                    <a:p>
                      <a:pPr>
                        <a:lnSpc>
                          <a:spcPct val="115000"/>
                        </a:lnSpc>
                        <a:spcAft>
                          <a:spcPts val="0"/>
                        </a:spcAft>
                      </a:pPr>
                      <a:r>
                        <a:rPr lang="en-US" sz="1200" b="1" kern="1200" dirty="0">
                          <a:solidFill>
                            <a:schemeClr val="tx1"/>
                          </a:solidFill>
                          <a:effectLst/>
                          <a:latin typeface="+mn-lt"/>
                          <a:ea typeface="+mn-ea"/>
                          <a:cs typeface="+mn-cs"/>
                        </a:rPr>
                        <a:t>Married, N (%)</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1,279 (89.4)</a:t>
                      </a: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1,394 (88.3)</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2,259 (86.9)</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a:solidFill>
                            <a:schemeClr val="dk1"/>
                          </a:solidFill>
                          <a:effectLst/>
                          <a:latin typeface="+mn-lt"/>
                          <a:ea typeface="+mn-ea"/>
                          <a:cs typeface="+mn-cs"/>
                        </a:rPr>
                        <a:t>1,201 (86.2)</a:t>
                      </a:r>
                      <a:endParaRPr lang="nb-NO" sz="1200" kern="1200">
                        <a:solidFill>
                          <a:schemeClr val="dk1"/>
                        </a:solidFill>
                        <a:effectLst/>
                        <a:latin typeface="+mn-lt"/>
                        <a:ea typeface="+mn-ea"/>
                        <a:cs typeface="+mn-cs"/>
                      </a:endParaRPr>
                    </a:p>
                  </a:txBody>
                  <a:tcPr marL="44450" marR="44450" marT="0" marB="0">
                    <a:solidFill>
                      <a:schemeClr val="accent1">
                        <a:lumMod val="20000"/>
                        <a:lumOff val="80000"/>
                      </a:schemeClr>
                    </a:solidFill>
                  </a:tcPr>
                </a:tc>
                <a:extLst>
                  <a:ext uri="{0D108BD9-81ED-4DB2-BD59-A6C34878D82A}">
                    <a16:rowId xmlns:a16="http://schemas.microsoft.com/office/drawing/2014/main" val="3303982183"/>
                  </a:ext>
                </a:extLst>
              </a:tr>
              <a:tr h="263234">
                <a:tc>
                  <a:txBody>
                    <a:bodyPr/>
                    <a:lstStyle/>
                    <a:p>
                      <a:pPr>
                        <a:lnSpc>
                          <a:spcPct val="115000"/>
                        </a:lnSpc>
                        <a:spcAft>
                          <a:spcPts val="0"/>
                        </a:spcAft>
                      </a:pPr>
                      <a:r>
                        <a:rPr lang="en-US" sz="1200" b="1" kern="1200" dirty="0">
                          <a:solidFill>
                            <a:schemeClr val="tx1"/>
                          </a:solidFill>
                          <a:effectLst/>
                          <a:latin typeface="+mn-lt"/>
                          <a:ea typeface="+mn-ea"/>
                          <a:cs typeface="+mn-cs"/>
                        </a:rPr>
                        <a:t>Retirement age, mean (SD)</a:t>
                      </a:r>
                      <a:endParaRPr lang="nb-NO" sz="1200" b="1" kern="1200" dirty="0">
                        <a:solidFill>
                          <a:schemeClr val="tx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66.0 (3.4)</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65.7 (4.1)</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tc>
                  <a:txBody>
                    <a:bodyPr/>
                    <a:lstStyle/>
                    <a:p>
                      <a:pPr>
                        <a:lnSpc>
                          <a:spcPct val="115000"/>
                        </a:lnSpc>
                        <a:spcAft>
                          <a:spcPts val="0"/>
                        </a:spcAft>
                      </a:pPr>
                      <a:r>
                        <a:rPr lang="nb-NO" sz="1200" kern="1200" dirty="0">
                          <a:solidFill>
                            <a:schemeClr val="dk1"/>
                          </a:solidFill>
                          <a:effectLst/>
                          <a:latin typeface="+mn-lt"/>
                          <a:ea typeface="+mn-ea"/>
                          <a:cs typeface="+mn-cs"/>
                        </a:rPr>
                        <a:t>65.2 (4.4)</a:t>
                      </a:r>
                    </a:p>
                  </a:txBody>
                  <a:tcPr marL="44450" marR="44450" marT="0"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64.5 (4.1)</a:t>
                      </a:r>
                      <a:endParaRPr lang="nb-NO" sz="1200" kern="1200" dirty="0">
                        <a:solidFill>
                          <a:schemeClr val="dk1"/>
                        </a:solidFill>
                        <a:effectLst/>
                        <a:latin typeface="+mn-lt"/>
                        <a:ea typeface="+mn-ea"/>
                        <a:cs typeface="+mn-cs"/>
                      </a:endParaRPr>
                    </a:p>
                  </a:txBody>
                  <a:tcPr marL="44450" marR="44450" marT="0" marB="0">
                    <a:solidFill>
                      <a:schemeClr val="accent1">
                        <a:lumMod val="20000"/>
                        <a:lumOff val="80000"/>
                      </a:schemeClr>
                    </a:solidFill>
                  </a:tcPr>
                </a:tc>
                <a:extLst>
                  <a:ext uri="{0D108BD9-81ED-4DB2-BD59-A6C34878D82A}">
                    <a16:rowId xmlns:a16="http://schemas.microsoft.com/office/drawing/2014/main" val="2847658885"/>
                  </a:ext>
                </a:extLst>
              </a:tr>
              <a:tr h="263234">
                <a:tc>
                  <a:txBody>
                    <a:bodyPr/>
                    <a:lstStyle/>
                    <a:p>
                      <a:pPr>
                        <a:lnSpc>
                          <a:spcPct val="115000"/>
                        </a:lnSpc>
                        <a:spcAft>
                          <a:spcPts val="0"/>
                        </a:spcAft>
                      </a:pPr>
                      <a:r>
                        <a:rPr lang="en-US" sz="1200" b="1" kern="1200" dirty="0">
                          <a:solidFill>
                            <a:schemeClr val="tx1"/>
                          </a:solidFill>
                          <a:effectLst/>
                          <a:latin typeface="+mn-lt"/>
                          <a:ea typeface="+mn-ea"/>
                          <a:cs typeface="+mn-cs"/>
                        </a:rPr>
                        <a:t>Income at ages 45-55, EUR, mean (SD)</a:t>
                      </a:r>
                      <a:endParaRPr lang="nb-NO" sz="1200" b="1" kern="1200" dirty="0">
                        <a:solidFill>
                          <a:schemeClr val="tx1"/>
                        </a:solidFill>
                        <a:effectLst/>
                        <a:latin typeface="+mn-lt"/>
                        <a:ea typeface="+mn-ea"/>
                        <a:cs typeface="+mn-cs"/>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61,243 (23,718)</a:t>
                      </a:r>
                      <a:endParaRPr lang="nb-NO" sz="1200" kern="1200" dirty="0">
                        <a:solidFill>
                          <a:schemeClr val="dk1"/>
                        </a:solidFill>
                        <a:effectLst/>
                        <a:latin typeface="+mn-lt"/>
                        <a:ea typeface="+mn-ea"/>
                        <a:cs typeface="+mn-cs"/>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51,700 (28,269)</a:t>
                      </a:r>
                      <a:endParaRPr lang="nb-NO" sz="1200" kern="1200" dirty="0">
                        <a:solidFill>
                          <a:schemeClr val="dk1"/>
                        </a:solidFill>
                        <a:effectLst/>
                        <a:latin typeface="+mn-lt"/>
                        <a:ea typeface="+mn-ea"/>
                        <a:cs typeface="+mn-cs"/>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kern="1200">
                          <a:solidFill>
                            <a:schemeClr val="dk1"/>
                          </a:solidFill>
                          <a:effectLst/>
                          <a:latin typeface="+mn-lt"/>
                          <a:ea typeface="+mn-ea"/>
                          <a:cs typeface="+mn-cs"/>
                        </a:rPr>
                        <a:t>44,440 (22,300)</a:t>
                      </a:r>
                      <a:endParaRPr lang="nb-NO" sz="1200" kern="1200">
                        <a:solidFill>
                          <a:schemeClr val="dk1"/>
                        </a:solidFill>
                        <a:effectLst/>
                        <a:latin typeface="+mn-lt"/>
                        <a:ea typeface="+mn-ea"/>
                        <a:cs typeface="+mn-cs"/>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kern="1200" dirty="0">
                          <a:solidFill>
                            <a:schemeClr val="dk1"/>
                          </a:solidFill>
                          <a:effectLst/>
                          <a:latin typeface="+mn-lt"/>
                          <a:ea typeface="+mn-ea"/>
                          <a:cs typeface="+mn-cs"/>
                        </a:rPr>
                        <a:t>49,878 (18,082)</a:t>
                      </a:r>
                      <a:endParaRPr lang="nb-NO" sz="1200" kern="1200" dirty="0">
                        <a:solidFill>
                          <a:schemeClr val="dk1"/>
                        </a:solidFill>
                        <a:effectLst/>
                        <a:latin typeface="+mn-lt"/>
                        <a:ea typeface="+mn-ea"/>
                        <a:cs typeface="+mn-cs"/>
                      </a:endParaRPr>
                    </a:p>
                  </a:txBody>
                  <a:tcPr marL="44450" marR="44450" marT="9525" marB="0">
                    <a:solidFill>
                      <a:schemeClr val="accent1">
                        <a:lumMod val="20000"/>
                        <a:lumOff val="80000"/>
                      </a:schemeClr>
                    </a:solidFill>
                  </a:tcPr>
                </a:tc>
                <a:extLst>
                  <a:ext uri="{0D108BD9-81ED-4DB2-BD59-A6C34878D82A}">
                    <a16:rowId xmlns:a16="http://schemas.microsoft.com/office/drawing/2014/main" val="1507392243"/>
                  </a:ext>
                </a:extLst>
              </a:tr>
              <a:tr h="238101">
                <a:tc gridSpan="5">
                  <a:txBody>
                    <a:bodyPr/>
                    <a:lstStyle/>
                    <a:p>
                      <a:pPr>
                        <a:lnSpc>
                          <a:spcPct val="115000"/>
                        </a:lnSpc>
                        <a:spcAft>
                          <a:spcPts val="0"/>
                        </a:spcAft>
                      </a:pPr>
                      <a:r>
                        <a:rPr lang="en-US" sz="12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HUNT 1 and/or HUNT2 health and lifestyle variables</a:t>
                      </a:r>
                      <a:endParaRPr lang="nb-NO" sz="12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extLst>
                  <a:ext uri="{0D108BD9-81ED-4DB2-BD59-A6C34878D82A}">
                    <a16:rowId xmlns:a16="http://schemas.microsoft.com/office/drawing/2014/main" val="1088914545"/>
                  </a:ext>
                </a:extLst>
              </a:tr>
              <a:tr h="392418">
                <a:tc>
                  <a:txBody>
                    <a:bodyPr/>
                    <a:lstStyle/>
                    <a:p>
                      <a:pPr>
                        <a:lnSpc>
                          <a:spcPct val="115000"/>
                        </a:lnSpc>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Hypertension, N (%)</a:t>
                      </a:r>
                      <a:endParaRPr lang="nb-N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652 (45.6)</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706 (44.7)</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1,240 (47.7)</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761 (54.6)</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1545485792"/>
                  </a:ext>
                </a:extLst>
              </a:tr>
              <a:tr h="238101">
                <a:tc>
                  <a:txBody>
                    <a:bodyPr/>
                    <a:lstStyle/>
                    <a:p>
                      <a:pPr>
                        <a:lnSpc>
                          <a:spcPct val="115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Obesity,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157 (11.0)</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237 (15.0)</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364 (14.0)</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213 (15.3)</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3682595400"/>
                  </a:ext>
                </a:extLst>
              </a:tr>
              <a:tr h="238101">
                <a:tc>
                  <a:txBody>
                    <a:bodyPr/>
                    <a:lstStyle/>
                    <a:p>
                      <a:pPr>
                        <a:lnSpc>
                          <a:spcPct val="115000"/>
                        </a:lnSpc>
                        <a:spcAft>
                          <a:spcPts val="0"/>
                        </a:spcAft>
                      </a:pPr>
                      <a:r>
                        <a:rPr lang="nb-NO"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Diabetes,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24 (1.7)</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36 (2.3)</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44 (1.7)</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24 (1.7)</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3799361116"/>
                  </a:ext>
                </a:extLst>
              </a:tr>
              <a:tr h="238101">
                <a:tc>
                  <a:txBody>
                    <a:bodyPr/>
                    <a:lstStyle/>
                    <a:p>
                      <a:pPr>
                        <a:lnSpc>
                          <a:spcPct val="115000"/>
                        </a:lnSpc>
                        <a:spcAft>
                          <a:spcPts val="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Psychiatric disorder,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32 (2.2)</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29 (1.8)</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60 (2.3)</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35 (2.5)</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3638999981"/>
                  </a:ext>
                </a:extLst>
              </a:tr>
              <a:tr h="262525">
                <a:tc>
                  <a:txBody>
                    <a:bodyPr/>
                    <a:lstStyle/>
                    <a:p>
                      <a:pPr>
                        <a:lnSpc>
                          <a:spcPct val="115000"/>
                        </a:lnSpc>
                        <a:spcAft>
                          <a:spcPts val="0"/>
                        </a:spcAft>
                      </a:pPr>
                      <a:r>
                        <a:rPr lang="nb-NO"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Loneliness,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66 (4.6)</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72 (4.6)</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127 (4.9)</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68 (4.9)</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2338953857"/>
                  </a:ext>
                </a:extLst>
              </a:tr>
              <a:tr h="294051">
                <a:tc>
                  <a:txBody>
                    <a:bodyPr/>
                    <a:lstStyle/>
                    <a:p>
                      <a:pPr>
                        <a:lnSpc>
                          <a:spcPct val="115000"/>
                        </a:lnSpc>
                        <a:spcAft>
                          <a:spcPts val="0"/>
                        </a:spcAft>
                      </a:pPr>
                      <a:r>
                        <a:rPr lang="nb-NO"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Hearing impairment,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75 (5.2)</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71 (4.5)</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121 (4.7)</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135 (9.7)</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3704519288"/>
                  </a:ext>
                </a:extLst>
              </a:tr>
              <a:tr h="294051">
                <a:tc>
                  <a:txBody>
                    <a:bodyPr/>
                    <a:lstStyle/>
                    <a:p>
                      <a:pPr>
                        <a:lnSpc>
                          <a:spcPct val="115000"/>
                        </a:lnSpc>
                        <a:spcAft>
                          <a:spcPts val="0"/>
                        </a:spcAft>
                      </a:pPr>
                      <a:r>
                        <a:rPr lang="nb-NO"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Smoking, N (%)</a:t>
                      </a:r>
                      <a:endParaRPr lang="nb-NO"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249 (17.4)</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368 (23.3)</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795 (30.6)</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444 (31.9)</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19173795"/>
                  </a:ext>
                </a:extLst>
              </a:tr>
              <a:tr h="294051">
                <a:tc>
                  <a:txBody>
                    <a:bodyPr/>
                    <a:lstStyle/>
                    <a:p>
                      <a:pPr>
                        <a:lnSpc>
                          <a:spcPct val="115000"/>
                        </a:lnSpc>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Insufficient leisure-time PA, N (%)</a:t>
                      </a:r>
                      <a:endParaRPr lang="nb-N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448 (31.3)</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624 (39.5)</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1,077 (41.4)</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579 (41.6)</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2657415202"/>
                  </a:ext>
                </a:extLst>
              </a:tr>
              <a:tr h="238101">
                <a:tc gridSpan="5">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HUNT</a:t>
                      </a:r>
                      <a:r>
                        <a:rPr lang="nb-NO" sz="1200" baseline="0" dirty="0">
                          <a:effectLst/>
                          <a:latin typeface="Calibri" panose="020F0502020204030204" pitchFamily="34" charset="0"/>
                          <a:ea typeface="Calibri" panose="020F0502020204030204" pitchFamily="34" charset="0"/>
                          <a:cs typeface="Times New Roman" panose="02020603050405020304" pitchFamily="18" charset="0"/>
                        </a:rPr>
                        <a:t> 4 70</a:t>
                      </a:r>
                      <a:r>
                        <a:rPr lang="nb-NO" sz="1200" b="1" kern="1200" baseline="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b="1" kern="1200" baseline="0" dirty="0" err="1">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Clinical</a:t>
                      </a:r>
                      <a:r>
                        <a:rPr lang="nb-NO" sz="1200" b="1" kern="1200" baseline="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b="1" kern="1200" baseline="0" dirty="0" err="1">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diagnosis</a:t>
                      </a:r>
                      <a:r>
                        <a:rPr lang="nb-NO" sz="1200" b="1" kern="1200" baseline="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tc hMerge="1">
                  <a:txBody>
                    <a:bodyPr/>
                    <a:lstStyle/>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1">
                        <a:lumMod val="75000"/>
                      </a:schemeClr>
                    </a:solidFill>
                  </a:tcPr>
                </a:tc>
                <a:extLst>
                  <a:ext uri="{0D108BD9-81ED-4DB2-BD59-A6C34878D82A}">
                    <a16:rowId xmlns:a16="http://schemas.microsoft.com/office/drawing/2014/main" val="3837200306"/>
                  </a:ext>
                </a:extLst>
              </a:tr>
              <a:tr h="238101">
                <a:tc>
                  <a:txBody>
                    <a:bodyPr/>
                    <a:lstStyle/>
                    <a:p>
                      <a:pPr>
                        <a:lnSpc>
                          <a:spcPct val="115000"/>
                        </a:lnSpc>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MCI, n (%)</a:t>
                      </a:r>
                      <a:endParaRPr lang="nb-N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385 (26.9)</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497 (31.5)</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941 (36.2)</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a:effectLst/>
                          <a:latin typeface="Calibri" panose="020F0502020204030204" pitchFamily="34" charset="0"/>
                          <a:ea typeface="Calibri" panose="020F0502020204030204" pitchFamily="34" charset="0"/>
                          <a:cs typeface="Times New Roman" panose="02020603050405020304" pitchFamily="18" charset="0"/>
                        </a:rPr>
                        <a:t>583 (41.9)</a:t>
                      </a:r>
                      <a:endParaRPr lang="nb-NO"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3483605007"/>
                  </a:ext>
                </a:extLst>
              </a:tr>
              <a:tr h="238101">
                <a:tc>
                  <a:txBody>
                    <a:bodyPr/>
                    <a:lstStyle/>
                    <a:p>
                      <a:pPr>
                        <a:lnSpc>
                          <a:spcPct val="115000"/>
                        </a:lnSpc>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Dementia, N (%)</a:t>
                      </a:r>
                      <a:endParaRPr lang="nb-N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158 (11.0)</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196 (12.4)</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345 (13.3)</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tc>
                  <a:txBody>
                    <a:bodyPr/>
                    <a:lstStyle/>
                    <a:p>
                      <a:pPr>
                        <a:lnSpc>
                          <a:spcPct val="115000"/>
                        </a:lnSpc>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203 (14.6)</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solidFill>
                      <a:schemeClr val="accent1">
                        <a:lumMod val="20000"/>
                        <a:lumOff val="80000"/>
                      </a:schemeClr>
                    </a:solidFill>
                  </a:tcPr>
                </a:tc>
                <a:extLst>
                  <a:ext uri="{0D108BD9-81ED-4DB2-BD59-A6C34878D82A}">
                    <a16:rowId xmlns:a16="http://schemas.microsoft.com/office/drawing/2014/main" val="2261573919"/>
                  </a:ext>
                </a:extLst>
              </a:tr>
            </a:tbl>
          </a:graphicData>
        </a:graphic>
      </p:graphicFrame>
      <p:sp>
        <p:nvSpPr>
          <p:cNvPr id="5" name="Rectangle 1"/>
          <p:cNvSpPr>
            <a:spLocks noChangeArrowheads="1"/>
          </p:cNvSpPr>
          <p:nvPr/>
        </p:nvSpPr>
        <p:spPr bwMode="auto">
          <a:xfrm>
            <a:off x="414206" y="0"/>
            <a:ext cx="116002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 Study sample characteristics (N=7003) grouped by trajectories of occupational routine task intensity (RTI). Data are not imputed</a:t>
            </a:r>
            <a:endParaRPr kumimoji="0" lang="en-US" altLang="nb-NO" sz="1600" b="0" i="0" u="none" strike="noStrike" cap="none" normalizeH="0" baseline="0" dirty="0">
              <a:ln>
                <a:noFill/>
              </a:ln>
              <a:solidFill>
                <a:schemeClr val="tx1"/>
              </a:solidFill>
              <a:effectLst/>
              <a:latin typeface="Arial" panose="020B0604020202020204" pitchFamily="34" charset="0"/>
            </a:endParaRPr>
          </a:p>
        </p:txBody>
      </p:sp>
      <p:sp>
        <p:nvSpPr>
          <p:cNvPr id="2" name="Pil høyre 1"/>
          <p:cNvSpPr/>
          <p:nvPr/>
        </p:nvSpPr>
        <p:spPr>
          <a:xfrm>
            <a:off x="687332" y="1685775"/>
            <a:ext cx="468000" cy="108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høyre 5"/>
          <p:cNvSpPr/>
          <p:nvPr/>
        </p:nvSpPr>
        <p:spPr>
          <a:xfrm>
            <a:off x="687332" y="3271559"/>
            <a:ext cx="468000" cy="108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il høyre 7"/>
          <p:cNvSpPr/>
          <p:nvPr/>
        </p:nvSpPr>
        <p:spPr>
          <a:xfrm>
            <a:off x="683211" y="6212467"/>
            <a:ext cx="468000" cy="108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683212" y="1450997"/>
            <a:ext cx="468000" cy="108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687328" y="3593020"/>
            <a:ext cx="468000" cy="108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474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945857" y="1087189"/>
            <a:ext cx="6566170" cy="327782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Multinominal</a:t>
            </a:r>
            <a:r>
              <a:rPr lang="en-US" dirty="0">
                <a:latin typeface="Calibri" panose="020F0502020204030204" pitchFamily="34" charset="0"/>
                <a:ea typeface="Calibri" panose="020F0502020204030204" pitchFamily="34" charset="0"/>
                <a:cs typeface="Times New Roman" panose="02020603050405020304" pitchFamily="18" charset="0"/>
              </a:rPr>
              <a:t> logistic regression to estimate the relative risk ratios (RRRs) for MCI and dementia by the four trajectories </a:t>
            </a:r>
          </a:p>
          <a:p>
            <a:pPr marL="285750" indent="-28575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With 95% confidence intervals (CI)</a:t>
            </a:r>
          </a:p>
          <a:p>
            <a:pPr marL="285750" indent="-28575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 cognitive diagnosis” is the base outcome</a:t>
            </a:r>
          </a:p>
          <a:p>
            <a:pPr marL="285750" indent="-285750">
              <a:lnSpc>
                <a:spcPct val="150000"/>
              </a:lnSpc>
              <a:buFont typeface="Arial" panose="020B0604020202020204" pitchFamily="34" charset="0"/>
              <a:buChar char="•"/>
            </a:pPr>
            <a:r>
              <a:rPr lang="en-US" dirty="0"/>
              <a:t>Multiple imputation (MI) with 20 iterations and inverse probability weighting (IPW) applied </a:t>
            </a:r>
          </a:p>
          <a:p>
            <a:pPr marL="285750" indent="-285750">
              <a:lnSpc>
                <a:spcPct val="150000"/>
              </a:lnSpc>
              <a:buFont typeface="Arial" panose="020B0604020202020204" pitchFamily="34" charset="0"/>
              <a:buChar char="•"/>
            </a:pPr>
            <a:endParaRPr lang="en-US" dirty="0"/>
          </a:p>
          <a:p>
            <a:r>
              <a:rPr lang="en-US" dirty="0"/>
              <a:t> </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kstSylinder 4"/>
          <p:cNvSpPr txBox="1"/>
          <p:nvPr/>
        </p:nvSpPr>
        <p:spPr>
          <a:xfrm>
            <a:off x="4623426" y="357566"/>
            <a:ext cx="7469720" cy="646331"/>
          </a:xfrm>
          <a:prstGeom prst="rect">
            <a:avLst/>
          </a:prstGeom>
          <a:noFill/>
        </p:spPr>
        <p:txBody>
          <a:bodyPr wrap="square" rtlCol="0">
            <a:spAutoFit/>
          </a:bodyPr>
          <a:lstStyle/>
          <a:p>
            <a:r>
              <a:rPr lang="en-US" b="1" dirty="0"/>
              <a:t>Association of trajectories of occupational RTI and risk of MCI and dementia</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6" name="Rektangel 5"/>
          <p:cNvSpPr/>
          <p:nvPr/>
        </p:nvSpPr>
        <p:spPr>
          <a:xfrm>
            <a:off x="5118851" y="4711911"/>
            <a:ext cx="4983892" cy="1477328"/>
          </a:xfrm>
          <a:prstGeom prst="rect">
            <a:avLst/>
          </a:prstGeom>
          <a:ln>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Model 1: Adjusted for age and sex</a:t>
            </a:r>
          </a:p>
          <a:p>
            <a:pPr marL="285750" indent="-285750">
              <a:lnSpc>
                <a:spcPct val="150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Model 2: Adjusted for age and sex + education </a:t>
            </a:r>
          </a:p>
          <a:p>
            <a:pPr marL="285750" indent="-285750">
              <a:lnSpc>
                <a:spcPct val="150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Model 3 (sensitivity model): Adjusted for age, sex and education + income, </a:t>
            </a:r>
            <a:r>
              <a:rPr lang="en-US" sz="1200" dirty="0">
                <a:latin typeface="Calibri" panose="020F0502020204030204" pitchFamily="34" charset="0"/>
                <a:ea typeface="Calibri" panose="020F0502020204030204" pitchFamily="34" charset="0"/>
                <a:cs typeface="Calibri" panose="020F0502020204030204" pitchFamily="34" charset="0"/>
              </a:rPr>
              <a:t>hypertension, obesity, diabetes, psychiatric impairment, hearing loss, feeling of loneliness, smoking status, and physical inactivity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82111" cy="6858000"/>
          </a:xfrm>
          <a:prstGeom prst="rect">
            <a:avLst/>
          </a:prstGeom>
        </p:spPr>
      </p:pic>
    </p:spTree>
    <p:extLst>
      <p:ext uri="{BB962C8B-B14F-4D97-AF65-F5344CB8AC3E}">
        <p14:creationId xmlns:p14="http://schemas.microsoft.com/office/powerpoint/2010/main" val="42287191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1857</Words>
  <Application>Microsoft Office PowerPoint</Application>
  <PresentationFormat>Widescreen</PresentationFormat>
  <Paragraphs>240</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Cambria Math</vt:lpstr>
      <vt:lpstr>Encode Sans Regular</vt:lpstr>
      <vt:lpstr>Myriad Pro</vt:lpstr>
      <vt:lpstr>Times New Roman</vt:lpstr>
      <vt:lpstr>Wingdings</vt:lpstr>
      <vt:lpstr>Office-tema</vt:lpstr>
      <vt:lpstr>Trajectories of occupational cognitive demands and risk of mild cognitive impairment and dementia in later life:</vt:lpstr>
      <vt:lpstr>Background</vt:lpstr>
      <vt:lpstr>Method</vt:lpstr>
      <vt:lpstr>PowerPoint Presentation</vt:lpstr>
      <vt:lpstr>Routine task intensity (RTI) index</vt:lpstr>
      <vt:lpstr>PowerPoint Presentation</vt:lpstr>
      <vt:lpstr>DAG</vt:lpstr>
      <vt:lpstr>PowerPoint Presentation</vt:lpstr>
      <vt:lpstr>PowerPoint Presentation</vt:lpstr>
      <vt:lpstr>Results</vt:lpstr>
      <vt:lpstr>Sensitivity analysis (controlling confounders and mediators)</vt:lpstr>
      <vt:lpstr>Discussion</vt:lpstr>
      <vt:lpstr>PowerPoint Presentation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Trine Holt Edwin</dc:creator>
  <cp:lastModifiedBy>Eagan, Danielle - SJHMC</cp:lastModifiedBy>
  <cp:revision>45</cp:revision>
  <dcterms:created xsi:type="dcterms:W3CDTF">2023-02-07T10:56:55Z</dcterms:created>
  <dcterms:modified xsi:type="dcterms:W3CDTF">2024-01-19T17:51:15Z</dcterms:modified>
</cp:coreProperties>
</file>