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95" r:id="rId3"/>
    <p:sldId id="296" r:id="rId4"/>
    <p:sldId id="259" r:id="rId5"/>
    <p:sldId id="300" r:id="rId6"/>
    <p:sldId id="301" r:id="rId7"/>
    <p:sldId id="302" r:id="rId8"/>
    <p:sldId id="303" r:id="rId9"/>
    <p:sldId id="297" r:id="rId10"/>
    <p:sldId id="298" r:id="rId11"/>
    <p:sldId id="305" r:id="rId12"/>
    <p:sldId id="311" r:id="rId13"/>
    <p:sldId id="313" r:id="rId14"/>
    <p:sldId id="312" r:id="rId15"/>
    <p:sldId id="299" r:id="rId16"/>
    <p:sldId id="307" r:id="rId17"/>
    <p:sldId id="308" r:id="rId18"/>
    <p:sldId id="309" r:id="rId19"/>
    <p:sldId id="310" r:id="rId20"/>
    <p:sldId id="314" r:id="rId21"/>
    <p:sldId id="315" r:id="rId22"/>
    <p:sldId id="316" r:id="rId23"/>
    <p:sldId id="258" r:id="rId24"/>
    <p:sldId id="274" r:id="rId25"/>
    <p:sldId id="276" r:id="rId26"/>
    <p:sldId id="281" r:id="rId27"/>
    <p:sldId id="317" r:id="rId28"/>
    <p:sldId id="318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3CBC9-A6CB-9B4D-ADC6-9122C6C6FB80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50552-7459-754A-A8CF-B0B6AACE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4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3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5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7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63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9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40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36A24-6E52-1444-A79B-C6905F4782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1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36A24-6E52-1444-A79B-C6905F4782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0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3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36A24-6E52-1444-A79B-C6905F4782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7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4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0552-7459-754A-A8CF-B0B6AACE7D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2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7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2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0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5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9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1DA4-009C-5244-B2DF-28C25D5F65D1}" type="datetimeFigureOut">
              <a:rPr lang="en-US" smtClean="0"/>
              <a:t>01/24/2024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789C-FA7E-E94A-B553-B9D4F7D7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9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42818"/>
            <a:ext cx="7848600" cy="1334436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PHYSIOLOGICAL COGNITIVE CHANGES IN AGING AND HOW TO PREVENT COGNITIVE DECLINE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73057"/>
            <a:ext cx="6400800" cy="6676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Nicoletta Caputi, PhD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5" y="709385"/>
            <a:ext cx="8335628" cy="18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520700"/>
            <a:ext cx="91059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Physical activity </a:t>
            </a:r>
            <a:r>
              <a:rPr lang="en-US" b="1" dirty="0" smtClean="0"/>
              <a:t>interventions</a:t>
            </a:r>
          </a:p>
          <a:p>
            <a:r>
              <a:rPr lang="en-US" b="1" dirty="0" smtClean="0"/>
              <a:t>Nutritional interventions</a:t>
            </a:r>
          </a:p>
          <a:p>
            <a:r>
              <a:rPr lang="en-US" b="1" dirty="0"/>
              <a:t>Tobacco cessation </a:t>
            </a:r>
            <a:r>
              <a:rPr lang="en-US" b="1" dirty="0" smtClean="0"/>
              <a:t>interventions</a:t>
            </a:r>
          </a:p>
          <a:p>
            <a:r>
              <a:rPr lang="en-US" b="1" dirty="0" smtClean="0"/>
              <a:t>Interventions </a:t>
            </a:r>
            <a:r>
              <a:rPr lang="en-US" b="1" dirty="0"/>
              <a:t>for alcohol use </a:t>
            </a:r>
            <a:r>
              <a:rPr lang="en-US" b="1" dirty="0" smtClean="0"/>
              <a:t>disorders</a:t>
            </a:r>
          </a:p>
          <a:p>
            <a:r>
              <a:rPr lang="en-US" dirty="0" smtClean="0"/>
              <a:t>Cognitive interventions</a:t>
            </a:r>
          </a:p>
          <a:p>
            <a:r>
              <a:rPr lang="en-US" dirty="0" smtClean="0"/>
              <a:t>Social activity</a:t>
            </a:r>
          </a:p>
          <a:p>
            <a:r>
              <a:rPr lang="en-US" dirty="0" smtClean="0"/>
              <a:t>Weight management</a:t>
            </a:r>
          </a:p>
          <a:p>
            <a:r>
              <a:rPr lang="en-US" dirty="0" smtClean="0"/>
              <a:t>Management </a:t>
            </a:r>
            <a:r>
              <a:rPr lang="en-US" dirty="0"/>
              <a:t>of </a:t>
            </a:r>
            <a:r>
              <a:rPr lang="en-US" dirty="0" smtClean="0"/>
              <a:t>hypertension</a:t>
            </a:r>
          </a:p>
          <a:p>
            <a:r>
              <a:rPr lang="en-US" dirty="0" smtClean="0"/>
              <a:t> Management </a:t>
            </a:r>
            <a:r>
              <a:rPr lang="en-US" dirty="0"/>
              <a:t>of </a:t>
            </a:r>
            <a:r>
              <a:rPr lang="en-US" dirty="0" smtClean="0"/>
              <a:t>diabetes</a:t>
            </a:r>
            <a:endParaRPr lang="en-US" dirty="0"/>
          </a:p>
          <a:p>
            <a:r>
              <a:rPr lang="en-US" dirty="0" smtClean="0"/>
              <a:t> Management </a:t>
            </a:r>
            <a:r>
              <a:rPr lang="en-US" dirty="0"/>
              <a:t>of </a:t>
            </a:r>
            <a:r>
              <a:rPr lang="en-US" dirty="0" err="1" smtClean="0"/>
              <a:t>dyslipidaemia</a:t>
            </a:r>
            <a:endParaRPr lang="en-US" dirty="0" smtClean="0"/>
          </a:p>
          <a:p>
            <a:r>
              <a:rPr lang="en-US" dirty="0" smtClean="0"/>
              <a:t>Management </a:t>
            </a:r>
            <a:r>
              <a:rPr lang="en-US" dirty="0"/>
              <a:t>of </a:t>
            </a:r>
            <a:r>
              <a:rPr lang="en-US" dirty="0" smtClean="0"/>
              <a:t>depression</a:t>
            </a:r>
          </a:p>
          <a:p>
            <a:r>
              <a:rPr lang="en-US" dirty="0" smtClean="0"/>
              <a:t>Management </a:t>
            </a:r>
            <a:r>
              <a:rPr lang="en-US" dirty="0"/>
              <a:t>of hearing </a:t>
            </a:r>
            <a:r>
              <a:rPr lang="en-US" dirty="0" smtClean="0"/>
              <a:t>loss</a:t>
            </a:r>
            <a:endParaRPr lang="en-US" dirty="0"/>
          </a:p>
        </p:txBody>
      </p:sp>
      <p:pic>
        <p:nvPicPr>
          <p:cNvPr id="4" name="Picture 3" descr="Schermata 2024-01-09 alle 14.06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4" y="274638"/>
            <a:ext cx="3746500" cy="1308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9" y="1213406"/>
            <a:ext cx="3456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World Health Organization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88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/>
              <a:t>Physical activity </a:t>
            </a:r>
            <a:r>
              <a:rPr lang="en-US" b="1" cap="small" dirty="0" smtClean="0"/>
              <a:t>interventions</a:t>
            </a:r>
            <a:endParaRPr lang="en-US" b="1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72" y="1417638"/>
            <a:ext cx="3810000" cy="2535382"/>
          </a:xfrm>
          <a:prstGeom prst="rect">
            <a:avLst/>
          </a:prstGeom>
        </p:spPr>
      </p:pic>
      <p:pic>
        <p:nvPicPr>
          <p:cNvPr id="5" name="Picture 4" descr="Schermata 2024-01-09 alle 15.48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16400"/>
            <a:ext cx="85598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/>
              <a:t>Physical activity </a:t>
            </a:r>
            <a:r>
              <a:rPr lang="en-US" b="1" cap="small" dirty="0" smtClean="0"/>
              <a:t>interventions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3% of all dementia cases could be prevented by increasing levels of physical </a:t>
            </a:r>
            <a:r>
              <a:rPr lang="en-US" dirty="0" smtClean="0"/>
              <a:t>activity (Liang et al. 2020)</a:t>
            </a:r>
            <a:endParaRPr lang="en-US" dirty="0"/>
          </a:p>
          <a:p>
            <a:r>
              <a:rPr lang="en-US" dirty="0"/>
              <a:t>older people who are more physically active can maintain cognition for a longer time than sedentary </a:t>
            </a:r>
            <a:r>
              <a:rPr lang="en-US" dirty="0" smtClean="0"/>
              <a:t>people (Livingstone, 2017)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WHO’s Global recommendations on physical activity for health (2010)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4" name="Picture 3" descr="Schermata 2024-01-09 alle 15.5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2" y="1607458"/>
            <a:ext cx="8064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1528898"/>
            <a:ext cx="7420429" cy="49420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/>
              <a:t>Nutritional </a:t>
            </a:r>
            <a:r>
              <a:rPr lang="en-US" b="1" cap="small" dirty="0" smtClean="0"/>
              <a:t>interventions</a:t>
            </a:r>
            <a:endParaRPr lang="en-US" b="1" cap="small" dirty="0"/>
          </a:p>
        </p:txBody>
      </p:sp>
    </p:spTree>
    <p:extLst>
      <p:ext uri="{BB962C8B-B14F-4D97-AF65-F5344CB8AC3E}">
        <p14:creationId xmlns:p14="http://schemas.microsoft.com/office/powerpoint/2010/main" val="19972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rmata 2024-01-09 alle 14.3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8" y="138426"/>
            <a:ext cx="7926257" cy="67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Mediterranean diet</a:t>
            </a:r>
            <a:endParaRPr lang="en-US" cap="smal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high </a:t>
            </a:r>
            <a:r>
              <a:rPr lang="en-US" dirty="0"/>
              <a:t>adherence associated with decreased risk of MCI and AD and with better episodic memory and global cognition (</a:t>
            </a:r>
            <a:r>
              <a:rPr lang="en-US" dirty="0" err="1"/>
              <a:t>Loughrey</a:t>
            </a:r>
            <a:r>
              <a:rPr lang="en-US" dirty="0"/>
              <a:t> et al., 2017), but modest adherence is not (Singh et al., 2014; Wu &amp; Sun, 2017)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Foods and nutrients:</a:t>
            </a:r>
          </a:p>
          <a:p>
            <a:r>
              <a:rPr lang="en-US" dirty="0"/>
              <a:t>fruit and vegetables (Jiang et al., 2017; Wu et al., 2017) and fish (</a:t>
            </a:r>
            <a:r>
              <a:rPr lang="en-US" dirty="0" err="1"/>
              <a:t>Bakre</a:t>
            </a:r>
            <a:r>
              <a:rPr lang="en-US" dirty="0"/>
              <a:t> et al., 2018; Zhang et al., 2016) are most consistently associated with decreased risk of dementia.</a:t>
            </a:r>
          </a:p>
          <a:p>
            <a:r>
              <a:rPr lang="en-US" dirty="0"/>
              <a:t>Higher fish consumption has been linked to lower memory decline among healthy participants in many studies (</a:t>
            </a:r>
            <a:r>
              <a:rPr lang="en-US" dirty="0" err="1"/>
              <a:t>Samieri</a:t>
            </a:r>
            <a:r>
              <a:rPr lang="en-US" dirty="0"/>
              <a:t> et al., 2018)</a:t>
            </a:r>
          </a:p>
          <a:p>
            <a:r>
              <a:rPr lang="en-US" dirty="0"/>
              <a:t>nuts, olive oil and coffee (</a:t>
            </a:r>
            <a:r>
              <a:rPr lang="en-US" dirty="0" err="1"/>
              <a:t>Solfrizzi</a:t>
            </a:r>
            <a:r>
              <a:rPr lang="en-US" dirty="0"/>
              <a:t> et al., 2017).</a:t>
            </a:r>
          </a:p>
          <a:p>
            <a:r>
              <a:rPr lang="en-US" dirty="0" err="1"/>
              <a:t>folate</a:t>
            </a:r>
            <a:r>
              <a:rPr lang="en-US" dirty="0"/>
              <a:t>, vitamin E, carotenes, vitamin C and vitamin D (</a:t>
            </a:r>
            <a:r>
              <a:rPr lang="en-US" dirty="0" err="1"/>
              <a:t>Balion</a:t>
            </a:r>
            <a:r>
              <a:rPr lang="en-US" dirty="0"/>
              <a:t> et al., 2012; </a:t>
            </a:r>
            <a:r>
              <a:rPr lang="en-US" dirty="0" err="1"/>
              <a:t>Dangour</a:t>
            </a:r>
            <a:r>
              <a:rPr lang="en-US" dirty="0"/>
              <a:t> et al., 2010; </a:t>
            </a:r>
            <a:r>
              <a:rPr lang="en-US" dirty="0" err="1"/>
              <a:t>Rafnsson</a:t>
            </a:r>
            <a:r>
              <a:rPr lang="en-US" dirty="0"/>
              <a:t> et al.,2013; </a:t>
            </a:r>
            <a:r>
              <a:rPr lang="en-US" dirty="0" err="1"/>
              <a:t>Travica</a:t>
            </a:r>
            <a:r>
              <a:rPr lang="en-US" dirty="0"/>
              <a:t> et al., 2017), but findings are inconsistent.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3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small" dirty="0"/>
              <a:t>Dietary Approaches to Stop Hypertension (DASH)</a:t>
            </a:r>
            <a:br>
              <a:rPr lang="en-US" b="1" cap="small" dirty="0"/>
            </a:b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6429"/>
            <a:ext cx="8229600" cy="4039734"/>
          </a:xfrm>
        </p:spPr>
        <p:txBody>
          <a:bodyPr>
            <a:normAutofit/>
          </a:bodyPr>
          <a:lstStyle/>
          <a:p>
            <a:r>
              <a:rPr lang="en-US" dirty="0"/>
              <a:t>has consistently shown significant lowering of various CV outcomes </a:t>
            </a:r>
          </a:p>
          <a:p>
            <a:r>
              <a:rPr lang="en-US" dirty="0"/>
              <a:t>Nurses’ Health </a:t>
            </a:r>
            <a:r>
              <a:rPr lang="en-US" dirty="0" smtClean="0"/>
              <a:t>Study: </a:t>
            </a:r>
            <a:r>
              <a:rPr lang="en-US" dirty="0"/>
              <a:t>g</a:t>
            </a:r>
            <a:r>
              <a:rPr lang="en-US" dirty="0" smtClean="0"/>
              <a:t>reater </a:t>
            </a:r>
            <a:r>
              <a:rPr lang="en-US" dirty="0"/>
              <a:t>adherence to long-term DASH score </a:t>
            </a:r>
            <a:r>
              <a:rPr lang="en-US" dirty="0" smtClean="0"/>
              <a:t>associated </a:t>
            </a:r>
            <a:r>
              <a:rPr lang="en-US" dirty="0"/>
              <a:t>with improvements in global cognition and verbal </a:t>
            </a:r>
            <a:r>
              <a:rPr lang="en-US" dirty="0" smtClean="0"/>
              <a:t>memory.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small" dirty="0" err="1"/>
              <a:t>MedDiet</a:t>
            </a:r>
            <a:r>
              <a:rPr lang="en-US" b="1" cap="small" dirty="0"/>
              <a:t>-DASH Intervention for Neurodegenerative Delay (MIND Diet)</a:t>
            </a:r>
            <a:br>
              <a:rPr lang="en-US" b="1" cap="small" dirty="0"/>
            </a:b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6714"/>
            <a:ext cx="8229600" cy="37494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MedDiet</a:t>
            </a:r>
            <a:r>
              <a:rPr lang="en-US" dirty="0"/>
              <a:t>, DASH, and MIND diets reduce middle-age CV risk factors that are also risk factors for AD, including vascular disease, hypertension, stroke, diabetes, and obesity</a:t>
            </a:r>
          </a:p>
          <a:p>
            <a:r>
              <a:rPr lang="en-US" dirty="0"/>
              <a:t>the MIND diet combining elements of the </a:t>
            </a:r>
            <a:r>
              <a:rPr lang="en-US" dirty="0" err="1"/>
              <a:t>MedDiet</a:t>
            </a:r>
            <a:r>
              <a:rPr lang="en-US" dirty="0"/>
              <a:t> and DASH has been associated with reduced risk of cognitive impairment and incident </a:t>
            </a:r>
            <a:r>
              <a:rPr lang="en-US" dirty="0" smtClean="0"/>
              <a:t>AD (Morris et al., 2015)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“Leaving No One Behind In An Ageing World”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826" y="2126342"/>
            <a:ext cx="5954745" cy="3334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286" y="5881692"/>
            <a:ext cx="8015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Department of Economic and Social Affairs of the United Nations Secretariat, 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/>
              <a:t>Tobacco cessation </a:t>
            </a:r>
            <a:r>
              <a:rPr lang="en-US" b="1" cap="small" dirty="0" smtClean="0"/>
              <a:t>interventions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Tobacco </a:t>
            </a:r>
            <a:r>
              <a:rPr lang="en-US" dirty="0" smtClean="0"/>
              <a:t>as </a:t>
            </a:r>
            <a:r>
              <a:rPr lang="en-US" dirty="0"/>
              <a:t>major risk factor</a:t>
            </a:r>
          </a:p>
          <a:p>
            <a:r>
              <a:rPr lang="en-US" dirty="0" smtClean="0"/>
              <a:t>Tobacco </a:t>
            </a:r>
            <a:r>
              <a:rPr lang="en-US" dirty="0"/>
              <a:t>cessation </a:t>
            </a:r>
            <a:r>
              <a:rPr lang="en-US" dirty="0" smtClean="0"/>
              <a:t>has also </a:t>
            </a:r>
            <a:r>
              <a:rPr lang="en-US" dirty="0"/>
              <a:t>been associated with reduced depression, </a:t>
            </a:r>
            <a:r>
              <a:rPr lang="en-US" dirty="0" smtClean="0"/>
              <a:t>anxiety and </a:t>
            </a:r>
            <a:r>
              <a:rPr lang="en-US" dirty="0"/>
              <a:t>stress, and improved mood and quality of </a:t>
            </a:r>
            <a:r>
              <a:rPr lang="en-US" dirty="0" smtClean="0"/>
              <a:t>life compared </a:t>
            </a:r>
            <a:r>
              <a:rPr lang="en-US" dirty="0"/>
              <a:t>with continuing to smoke (Taylor et al., 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/>
              <a:t>Interventions for alcohol use </a:t>
            </a:r>
            <a:r>
              <a:rPr lang="en-US" b="1" cap="small" dirty="0" smtClean="0"/>
              <a:t>disorders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extensive evidence on </a:t>
            </a:r>
            <a:r>
              <a:rPr lang="en-US" dirty="0" smtClean="0"/>
              <a:t>excessive alcohol </a:t>
            </a:r>
            <a:r>
              <a:rPr lang="en-US" dirty="0"/>
              <a:t>as </a:t>
            </a:r>
            <a:r>
              <a:rPr lang="en-US" dirty="0" smtClean="0"/>
              <a:t>a risk </a:t>
            </a:r>
            <a:r>
              <a:rPr lang="en-US" dirty="0"/>
              <a:t>factor for dementia and cognitive </a:t>
            </a:r>
            <a:r>
              <a:rPr lang="en-US" dirty="0" smtClean="0"/>
              <a:t>decline (</a:t>
            </a:r>
            <a:r>
              <a:rPr lang="en-US" dirty="0" err="1"/>
              <a:t>Langballe</a:t>
            </a:r>
            <a:r>
              <a:rPr lang="en-US" dirty="0"/>
              <a:t> et al., 2015; </a:t>
            </a:r>
            <a:r>
              <a:rPr lang="en-US" dirty="0" err="1"/>
              <a:t>Sachdeva</a:t>
            </a:r>
            <a:r>
              <a:rPr lang="en-US" dirty="0"/>
              <a:t> et al., 2016; Zhou et al.</a:t>
            </a:r>
            <a:r>
              <a:rPr lang="en-US" dirty="0" smtClean="0"/>
              <a:t>, 2014</a:t>
            </a:r>
            <a:r>
              <a:rPr lang="en-US" dirty="0"/>
              <a:t>). </a:t>
            </a:r>
          </a:p>
          <a:p>
            <a:r>
              <a:rPr lang="en-US" dirty="0"/>
              <a:t> there are still contrasting results regarding the protective effects of low/moderate alcohol consumption on the risk of cognitive impairment and dementia.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Sleep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decreased sleep duration and quality, </a:t>
            </a:r>
            <a:r>
              <a:rPr lang="en-US" dirty="0" smtClean="0"/>
              <a:t>reduced </a:t>
            </a:r>
            <a:r>
              <a:rPr lang="en-US" dirty="0"/>
              <a:t>sleep efficiency, increased sleep fragmentation, and diurnal </a:t>
            </a:r>
            <a:r>
              <a:rPr lang="en-US" dirty="0" smtClean="0"/>
              <a:t>sleepiness</a:t>
            </a:r>
          </a:p>
          <a:p>
            <a:r>
              <a:rPr lang="en-US" dirty="0"/>
              <a:t>aging-related poor sleep quality is associated with a worsening in cognitive functions, e.g., </a:t>
            </a:r>
            <a:r>
              <a:rPr lang="en-US" dirty="0" smtClean="0"/>
              <a:t>[</a:t>
            </a:r>
            <a:r>
              <a:rPr lang="en-US" dirty="0" err="1"/>
              <a:t>Gadie</a:t>
            </a:r>
            <a:r>
              <a:rPr lang="en-US" dirty="0"/>
              <a:t> </a:t>
            </a:r>
            <a:r>
              <a:rPr lang="en-US" dirty="0" smtClean="0"/>
              <a:t>et al., 2017]</a:t>
            </a:r>
            <a:r>
              <a:rPr lang="en-US" dirty="0"/>
              <a:t>, specifically associated with </a:t>
            </a:r>
            <a:r>
              <a:rPr lang="en-US" dirty="0" smtClean="0"/>
              <a:t>excessive </a:t>
            </a:r>
            <a:r>
              <a:rPr lang="en-US" dirty="0"/>
              <a:t>diurnal sleepiness and </a:t>
            </a:r>
            <a:r>
              <a:rPr lang="en-US" dirty="0" err="1"/>
              <a:t>attentional</a:t>
            </a:r>
            <a:r>
              <a:rPr lang="en-US" dirty="0"/>
              <a:t> and executive impairments </a:t>
            </a:r>
            <a:r>
              <a:rPr lang="en-US" dirty="0" smtClean="0"/>
              <a:t>[</a:t>
            </a:r>
            <a:r>
              <a:rPr lang="en-US" dirty="0" err="1" smtClean="0"/>
              <a:t>Martella</a:t>
            </a:r>
            <a:r>
              <a:rPr lang="en-US" dirty="0" smtClean="0"/>
              <a:t> et al., 2014, 2011] </a:t>
            </a:r>
            <a:r>
              <a:rPr lang="en-US" dirty="0"/>
              <a:t>as well as general cognitive impairment.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149" y="901892"/>
            <a:ext cx="3720300" cy="5580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58105" cy="736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Dr. Yaakov Stern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05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Active Model – Cognitive Reserve</a:t>
            </a:r>
            <a:endParaRPr lang="en-US" cap="small" dirty="0"/>
          </a:p>
        </p:txBody>
      </p:sp>
      <p:grpSp>
        <p:nvGrpSpPr>
          <p:cNvPr id="17" name="Group 16"/>
          <p:cNvGrpSpPr/>
          <p:nvPr/>
        </p:nvGrpSpPr>
        <p:grpSpPr>
          <a:xfrm>
            <a:off x="2071688" y="1371600"/>
            <a:ext cx="5864225" cy="4875213"/>
            <a:chOff x="2071688" y="1371600"/>
            <a:chExt cx="5864225" cy="4875213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2663825" y="5624513"/>
              <a:ext cx="340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829175" y="3630613"/>
              <a:ext cx="850900" cy="1993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 descr="Wide downward diagonal"/>
            <p:cNvSpPr>
              <a:spLocks noChangeArrowheads="1"/>
            </p:cNvSpPr>
            <p:nvPr/>
          </p:nvSpPr>
          <p:spPr bwMode="auto">
            <a:xfrm>
              <a:off x="4829175" y="2301875"/>
              <a:ext cx="850900" cy="132873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06963" y="2632075"/>
              <a:ext cx="6953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 b="1"/>
                <a:t>Lesion</a:t>
              </a:r>
              <a:endParaRPr lang="en-US" sz="24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663825" y="4295775"/>
              <a:ext cx="849313" cy="1328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 descr="Wide downward diagonal"/>
            <p:cNvSpPr>
              <a:spLocks noChangeArrowheads="1"/>
            </p:cNvSpPr>
            <p:nvPr/>
          </p:nvSpPr>
          <p:spPr bwMode="auto">
            <a:xfrm>
              <a:off x="2663825" y="2301875"/>
              <a:ext cx="849313" cy="1993900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 rot="16200000">
              <a:off x="364331" y="3078957"/>
              <a:ext cx="37814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/>
                <a:t>Brain Reserve Capacity</a:t>
              </a:r>
              <a:endParaRPr lang="en-US" sz="24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794500" y="3521075"/>
              <a:ext cx="11414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Functional</a:t>
              </a:r>
            </a:p>
            <a:p>
              <a:pPr algn="ctr"/>
              <a:r>
                <a:rPr lang="en-US" sz="1600"/>
                <a:t>Impairment 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5835650" y="3741738"/>
              <a:ext cx="773113" cy="331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668713" y="1600200"/>
              <a:ext cx="2940050" cy="2973388"/>
            </a:xfrm>
            <a:custGeom>
              <a:avLst/>
              <a:gdLst>
                <a:gd name="T0" fmla="*/ 2147483647 w 1824"/>
                <a:gd name="T1" fmla="*/ 2147483647 h 1288"/>
                <a:gd name="T2" fmla="*/ 2147483647 w 1824"/>
                <a:gd name="T3" fmla="*/ 2147483647 h 1288"/>
                <a:gd name="T4" fmla="*/ 2147483647 w 1824"/>
                <a:gd name="T5" fmla="*/ 2147483647 h 1288"/>
                <a:gd name="T6" fmla="*/ 2147483647 w 1824"/>
                <a:gd name="T7" fmla="*/ 2147483647 h 1288"/>
                <a:gd name="T8" fmla="*/ 0 w 1824"/>
                <a:gd name="T9" fmla="*/ 2147483647 h 1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1288"/>
                <a:gd name="T17" fmla="*/ 1824 w 1824"/>
                <a:gd name="T18" fmla="*/ 1288 h 1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1288">
                  <a:moveTo>
                    <a:pt x="1824" y="1072"/>
                  </a:moveTo>
                  <a:cubicBezTo>
                    <a:pt x="1788" y="692"/>
                    <a:pt x="1752" y="312"/>
                    <a:pt x="1536" y="160"/>
                  </a:cubicBezTo>
                  <a:cubicBezTo>
                    <a:pt x="1320" y="8"/>
                    <a:pt x="720" y="0"/>
                    <a:pt x="528" y="160"/>
                  </a:cubicBezTo>
                  <a:cubicBezTo>
                    <a:pt x="336" y="320"/>
                    <a:pt x="472" y="952"/>
                    <a:pt x="384" y="1120"/>
                  </a:cubicBezTo>
                  <a:cubicBezTo>
                    <a:pt x="296" y="1288"/>
                    <a:pt x="64" y="1160"/>
                    <a:pt x="0" y="1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586038" y="5880100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/>
                <a:t>Patient 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751388" y="5880100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/>
                <a:t>Patient 2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41613" y="3187700"/>
              <a:ext cx="6953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eaLnBrk="0" hangingPunct="0"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 b="1"/>
                <a:t>Lesion</a:t>
              </a:r>
              <a:endParaRPr lang="en-US" sz="24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437803" y="6236570"/>
            <a:ext cx="124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charset="0"/>
                <a:ea typeface="MS PGothic" charset="0"/>
                <a:cs typeface="MS PGothic" charset="0"/>
              </a:rPr>
              <a:t>Stern,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07" y="1001756"/>
            <a:ext cx="7792671" cy="56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835"/>
            <a:ext cx="9144000" cy="65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/>
              <a:t>Social </a:t>
            </a:r>
            <a:r>
              <a:rPr lang="en-US" b="1" cap="small" dirty="0" smtClean="0"/>
              <a:t>Engagement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association </a:t>
            </a:r>
            <a:r>
              <a:rPr lang="en-US" dirty="0"/>
              <a:t>between poor social engagement and dementia risk </a:t>
            </a:r>
            <a:r>
              <a:rPr lang="en-US" dirty="0" smtClean="0"/>
              <a:t>= 55</a:t>
            </a:r>
            <a:r>
              <a:rPr lang="en-US" dirty="0"/>
              <a:t>% increased </a:t>
            </a:r>
            <a:r>
              <a:rPr lang="en-US" dirty="0" smtClean="0"/>
              <a:t>risk</a:t>
            </a:r>
          </a:p>
          <a:p>
            <a:r>
              <a:rPr lang="en-US" dirty="0" smtClean="0"/>
              <a:t>high </a:t>
            </a:r>
            <a:r>
              <a:rPr lang="en-US" dirty="0"/>
              <a:t>cognitive reserve was related to a 47% reduced relative risk of MCI or </a:t>
            </a:r>
            <a:r>
              <a:rPr lang="en-US" dirty="0" smtClean="0"/>
              <a:t>dementia (Nelson et al, 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C</a:t>
            </a:r>
            <a:r>
              <a:rPr lang="en-US" b="1" cap="small" dirty="0" smtClean="0"/>
              <a:t>onclusions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optimal preventive effect may </a:t>
            </a:r>
            <a:r>
              <a:rPr lang="en-US" dirty="0" smtClean="0"/>
              <a:t>be obtained </a:t>
            </a:r>
            <a:r>
              <a:rPr lang="en-US" dirty="0"/>
              <a:t>by addressing several risk factors at </a:t>
            </a:r>
            <a:r>
              <a:rPr lang="en-US" dirty="0" smtClean="0"/>
              <a:t>the same </a:t>
            </a:r>
            <a:r>
              <a:rPr lang="en-US" dirty="0"/>
              <a:t>time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existence of potentially modifiable risk </a:t>
            </a:r>
            <a:r>
              <a:rPr lang="en-US" dirty="0" smtClean="0"/>
              <a:t>factors means </a:t>
            </a:r>
            <a:r>
              <a:rPr lang="en-US" dirty="0"/>
              <a:t>that prevention of dementia is possible </a:t>
            </a:r>
            <a:r>
              <a:rPr lang="en-US" dirty="0" smtClean="0"/>
              <a:t>through a </a:t>
            </a:r>
            <a:r>
              <a:rPr lang="en-US" dirty="0"/>
              <a:t>public health approach, including the </a:t>
            </a:r>
            <a:r>
              <a:rPr lang="en-US" dirty="0" smtClean="0"/>
              <a:t>implementation of </a:t>
            </a:r>
            <a:r>
              <a:rPr lang="en-US" dirty="0"/>
              <a:t>key interventions that delay or slow </a:t>
            </a:r>
            <a:r>
              <a:rPr lang="en-US" dirty="0" smtClean="0"/>
              <a:t>cognitive decline </a:t>
            </a:r>
            <a:r>
              <a:rPr lang="en-US" dirty="0"/>
              <a:t>or dementia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64" y="1820558"/>
            <a:ext cx="6984134" cy="46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The Aging Brain</a:t>
            </a:r>
            <a:endParaRPr lang="en-US" b="1" cap="sm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3519"/>
            <a:ext cx="9144000" cy="45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Age-related alterations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changes in dendritic branching and spine density (Burke and Barnes, 2006)</a:t>
            </a:r>
          </a:p>
          <a:p>
            <a:r>
              <a:rPr lang="en-US" dirty="0" smtClean="0"/>
              <a:t>Region specific: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frontal circuits </a:t>
            </a:r>
            <a:r>
              <a:rPr lang="en-US" dirty="0" err="1" smtClean="0"/>
              <a:t>vs</a:t>
            </a:r>
            <a:r>
              <a:rPr lang="en-US" dirty="0" smtClean="0"/>
              <a:t> medial temporal lobe dysfunction</a:t>
            </a:r>
          </a:p>
          <a:p>
            <a:pPr lvl="1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orpus callosum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Working memory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</a:t>
            </a:r>
            <a:r>
              <a:rPr lang="en-US" dirty="0" smtClean="0"/>
              <a:t>oung </a:t>
            </a:r>
            <a:r>
              <a:rPr lang="en-US" dirty="0"/>
              <a:t>and older adults recruit different brain regions in </a:t>
            </a:r>
            <a:r>
              <a:rPr lang="en-US" dirty="0" smtClean="0"/>
              <a:t>order to </a:t>
            </a:r>
            <a:r>
              <a:rPr lang="en-US" dirty="0"/>
              <a:t>perform the same </a:t>
            </a:r>
            <a:r>
              <a:rPr lang="en-US" dirty="0" smtClean="0"/>
              <a:t>task.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ifferences </a:t>
            </a:r>
            <a:r>
              <a:rPr lang="en-US" dirty="0"/>
              <a:t>in brain activation are most prominent in prefrontal and parietal </a:t>
            </a:r>
            <a:r>
              <a:rPr lang="en-US" dirty="0" smtClean="0"/>
              <a:t>regions.</a:t>
            </a:r>
          </a:p>
          <a:p>
            <a:r>
              <a:rPr lang="en-US" dirty="0"/>
              <a:t>T</a:t>
            </a:r>
            <a:r>
              <a:rPr lang="en-US" dirty="0" smtClean="0"/>
              <a:t>he recruitment </a:t>
            </a:r>
            <a:r>
              <a:rPr lang="en-US" dirty="0"/>
              <a:t>of brain regions in older adults is compensatory.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Executive functions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difficulties in selecting task-appropriate information and inhibiting task-irrelevant </a:t>
            </a:r>
            <a:r>
              <a:rPr lang="en-US" dirty="0" smtClean="0"/>
              <a:t>responses</a:t>
            </a:r>
          </a:p>
          <a:p>
            <a:r>
              <a:rPr lang="en-US" dirty="0" smtClean="0"/>
              <a:t>increased </a:t>
            </a:r>
            <a:r>
              <a:rPr lang="en-US" dirty="0"/>
              <a:t>executive demands </a:t>
            </a:r>
            <a:r>
              <a:rPr lang="en-US" dirty="0" smtClean="0"/>
              <a:t>compared to young adults</a:t>
            </a:r>
          </a:p>
          <a:p>
            <a:r>
              <a:rPr lang="en-US" dirty="0"/>
              <a:t>d</a:t>
            </a:r>
            <a:r>
              <a:rPr lang="en-US" dirty="0" smtClean="0"/>
              <a:t>eactivation in the default mode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Long-term memory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of </a:t>
            </a:r>
            <a:r>
              <a:rPr lang="en-US" dirty="0"/>
              <a:t>autobiographical and </a:t>
            </a:r>
            <a:r>
              <a:rPr lang="en-US" dirty="0" smtClean="0"/>
              <a:t>procedural memories, </a:t>
            </a:r>
            <a:r>
              <a:rPr lang="en-US" dirty="0"/>
              <a:t>and vocabulary </a:t>
            </a:r>
            <a:endParaRPr lang="en-US" dirty="0" smtClean="0"/>
          </a:p>
          <a:p>
            <a:r>
              <a:rPr lang="en-US" dirty="0" smtClean="0"/>
              <a:t>Episodic memory and bilateral PFC activation</a:t>
            </a:r>
          </a:p>
          <a:p>
            <a:r>
              <a:rPr lang="en-US" dirty="0" smtClean="0"/>
              <a:t>Hippocampal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Risk factors</a:t>
            </a:r>
            <a:endParaRPr lang="en-US" b="1" cap="small" dirty="0"/>
          </a:p>
        </p:txBody>
      </p:sp>
      <p:pic>
        <p:nvPicPr>
          <p:cNvPr id="3" name="Picture 2" descr="Schermata 2024-01-10 alle 11.1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" y="1308780"/>
            <a:ext cx="8102600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9056" y="6414180"/>
            <a:ext cx="174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Lisko</a:t>
            </a:r>
            <a:r>
              <a:rPr lang="en-US" dirty="0"/>
              <a:t> et al</a:t>
            </a:r>
            <a:r>
              <a:rPr lang="en-US" dirty="0" smtClean="0"/>
              <a:t>.,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20281</TotalTime>
  <Words>860</Words>
  <Application>Microsoft Office PowerPoint</Application>
  <PresentationFormat>On-screen Show (4:3)</PresentationFormat>
  <Paragraphs>103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MS PGothic</vt:lpstr>
      <vt:lpstr>Arial</vt:lpstr>
      <vt:lpstr>Calibri</vt:lpstr>
      <vt:lpstr>Times New Roman</vt:lpstr>
      <vt:lpstr>Office Theme</vt:lpstr>
      <vt:lpstr>PHYSIOLOGICAL COGNITIVE CHANGES IN AGING AND HOW TO PREVENT COGNITIVE DECLINE </vt:lpstr>
      <vt:lpstr>“Leaving No One Behind In An Ageing World” </vt:lpstr>
      <vt:lpstr>PowerPoint Presentation</vt:lpstr>
      <vt:lpstr>The Aging Brain</vt:lpstr>
      <vt:lpstr>Age-related alterations</vt:lpstr>
      <vt:lpstr>Working memory</vt:lpstr>
      <vt:lpstr>Executive functions</vt:lpstr>
      <vt:lpstr>Long-term memory</vt:lpstr>
      <vt:lpstr>Risk factors</vt:lpstr>
      <vt:lpstr>PowerPoint Presentation</vt:lpstr>
      <vt:lpstr>PowerPoint Presentation</vt:lpstr>
      <vt:lpstr>Physical activity interventions</vt:lpstr>
      <vt:lpstr>Physical activity interventions</vt:lpstr>
      <vt:lpstr>WHO’s Global recommendations on physical activity for health (2010) </vt:lpstr>
      <vt:lpstr>Nutritional interventions</vt:lpstr>
      <vt:lpstr>PowerPoint Presentation</vt:lpstr>
      <vt:lpstr>Mediterranean diet</vt:lpstr>
      <vt:lpstr>Dietary Approaches to Stop Hypertension (DASH) </vt:lpstr>
      <vt:lpstr>MedDiet-DASH Intervention for Neurodegenerative Delay (MIND Diet) </vt:lpstr>
      <vt:lpstr>Tobacco cessation interventions</vt:lpstr>
      <vt:lpstr>Interventions for alcohol use disorders</vt:lpstr>
      <vt:lpstr>Sleep</vt:lpstr>
      <vt:lpstr>Dr. Yaakov Stern</vt:lpstr>
      <vt:lpstr>Active Model – Cognitive Reserve</vt:lpstr>
      <vt:lpstr>PowerPoint Presentation</vt:lpstr>
      <vt:lpstr>PowerPoint Presentation</vt:lpstr>
      <vt:lpstr>Social Engagement</vt:lpstr>
      <vt:lpstr>Conclusions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PHYSIOLOGICAL COGNITIVE CHANGES IN AGING AND HOW TO PREVENT COGNITIVE DECLINE</dc:title>
  <dc:creator>Nicoletta Caputi</dc:creator>
  <cp:lastModifiedBy>Eagan, Danielle - SJHMC</cp:lastModifiedBy>
  <cp:revision>53</cp:revision>
  <dcterms:created xsi:type="dcterms:W3CDTF">2024-01-02T14:01:25Z</dcterms:created>
  <dcterms:modified xsi:type="dcterms:W3CDTF">2024-01-24T16:40:17Z</dcterms:modified>
</cp:coreProperties>
</file>