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e9a54cc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e9a54cc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3f0b735e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3f0b735e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Assessing Care of Vulnerable Elderly (ACOVE) indicators reflect the most comprehensive examination ever conducted of the quality of medical care provided to elders</a:t>
            </a:r>
            <a:endParaRPr/>
          </a:p>
          <a:p>
            <a:pPr indent="0" lvl="0" marL="0" rtl="0" algn="l">
              <a:spcBef>
                <a:spcPts val="0"/>
              </a:spcBef>
              <a:spcAft>
                <a:spcPts val="0"/>
              </a:spcAft>
              <a:buNone/>
            </a:pPr>
            <a:r>
              <a:rPr lang="en"/>
              <a:t>But we know that the majority of dementia care happens in the primary care setting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3f0b735e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3f0b735e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 of the American Geriatric Society from UCLA study of dementia caregivers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e9a54cc5d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e9a54cc5d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143ea90a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a143ea90a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143ea90a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a143ea90a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 literacy_ degree to which an individual has the capacity to obtain, process, and understand basic health information and services needed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ae9a54cc5d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ae9a54cc5d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e9a54cc5d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ae9a54cc5d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Clinical workflows need to transform, or patients will continue to be diagnosed at advanced stages of AD when there is little benefit from current Alzheimer's treatments. Many support programs and clinical trial opportunities will have passed, and families will have lost precious time for planning, including what matters most to the patient. Health systems will also be unprepared for the arrival of advances in diagnostics and therapeutics for AD.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3f0b735e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a3f0b735e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though dementia is not uncommon in the general population, PCPs do not have comfort in </a:t>
            </a:r>
            <a:r>
              <a:rPr lang="en"/>
              <a:t>diagnosing</a:t>
            </a:r>
            <a:r>
              <a:rPr lang="en"/>
              <a:t>/ managing or incentive to do more</a:t>
            </a:r>
            <a:endParaRPr/>
          </a:p>
          <a:p>
            <a:pPr indent="0" lvl="0" marL="0" rtl="0" algn="l">
              <a:spcBef>
                <a:spcPts val="0"/>
              </a:spcBef>
              <a:spcAft>
                <a:spcPts val="0"/>
              </a:spcAft>
              <a:buNone/>
            </a:pPr>
            <a:r>
              <a:rPr lang="en" sz="1200">
                <a:solidFill>
                  <a:srgbClr val="4D5156"/>
                </a:solidFill>
                <a:highlight>
                  <a:srgbClr val="FFFFFF"/>
                </a:highlight>
                <a:latin typeface="Roboto"/>
                <a:ea typeface="Roboto"/>
                <a:cs typeface="Roboto"/>
                <a:sym typeface="Roboto"/>
              </a:rPr>
              <a:t> U.S. Preventive Services Task Force (USPSTF)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a143ea90a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a143ea90a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Clinical workflows need to transform, or patients will continue to be diagnosed at advanced stages of AD when there is little benefit from current Alzheimer's treatments. Many support programs and clinical trial opportunities will have passed, and families will have lost precious time for planning, including what matters most to the patient. Health systems will also be unprepared for the arrival of advances in diagnostics and therapeutics for AD.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a143ea90ac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a143ea90ac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3f0b735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3f0b735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Worldwide, 2 neurological diseases that most significantly affect disability and are most highly linked with mortality are stroke and AD.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e9a54cc5d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e9a54cc5d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Preventable hosp (falls, dehydration, med management)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Require more nursing time as they often develop NPS and delirium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e9a54cc5d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ae9a54cc5d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3f0b735e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3f0b735e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Stanford Clinical Excellence Center</a:t>
            </a:r>
            <a:endParaRPr/>
          </a:p>
          <a:p>
            <a:pPr indent="0" lvl="0" marL="0" rtl="0" algn="l">
              <a:spcBef>
                <a:spcPts val="0"/>
              </a:spcBef>
              <a:spcAft>
                <a:spcPts val="0"/>
              </a:spcAft>
              <a:buNone/>
            </a:pPr>
            <a:r>
              <a:rPr lang="en"/>
              <a:t> Similar cost saving have been found by UCSF and UCLA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e9a54cc5d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ae9a54cc5d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a143ea90ac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a143ea90ac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3f0b735e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a3f0b735e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DAC; Prevention, Health Promotion, Integrated Healthcare and Long-Term Care </a:t>
            </a:r>
            <a:endParaRPr sz="1200">
              <a:solidFill>
                <a:schemeClr val="dk1"/>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Development of Dementia Capable Systems</a:t>
            </a:r>
            <a:endParaRPr sz="1200">
              <a:solidFill>
                <a:schemeClr val="dk1"/>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ae9a54cc5d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ae9a54cc5d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3f0b735e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3f0b735e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 is the 2nd most common neurological disease in the US after stroke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3f0b735e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3f0b735e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adjusted for life years, AD is the most common cause of disability. It reduces the number of quality years we have impacting not just the length of our lives but more importantly the quality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3f0b735e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3f0b735e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age 85 population is the fastest growing population and the greatest at risk for dementia As you can see though the US and the americas are </a:t>
            </a:r>
            <a:r>
              <a:rPr lang="en"/>
              <a:t>certainly</a:t>
            </a:r>
            <a:r>
              <a:rPr lang="en"/>
              <a:t> affected, this is a global problem and Asia is in fact most significantly impacted.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e9a54cc5d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e9a54cc5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e9a54cc5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e9a54cc5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3f0b735e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a3f0b735e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e9a54cc5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ae9a54cc5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Dementia as an economy is larger than google and apple combined;</a:t>
            </a:r>
            <a:endParaRPr/>
          </a:p>
          <a:p>
            <a:pPr indent="0" lvl="0" marL="0" rtl="0" algn="l">
              <a:spcBef>
                <a:spcPts val="0"/>
              </a:spcBef>
              <a:spcAft>
                <a:spcPts val="0"/>
              </a:spcAft>
              <a:buNone/>
            </a:pPr>
            <a:r>
              <a:rPr lang="en"/>
              <a:t>The current value of unpaid care for dementia patients is estimated to be 9x the annual revenue of McDonalds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 name="Google Shape;12;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lvl="1" marR="0" rtl="0" algn="ctr">
              <a:lnSpc>
                <a:spcPct val="90000"/>
              </a:lnSpc>
              <a:spcBef>
                <a:spcPts val="4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4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lvl="3"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3" name="Google Shape;13;p2"/>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 name="Google Shape;14;p2"/>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 name="Google Shape;15;p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1"/>
          <p:cNvSpPr txBox="1"/>
          <p:nvPr>
            <p:ph type="title"/>
          </p:nvPr>
        </p:nvSpPr>
        <p:spPr>
          <a:xfrm>
            <a:off x="311764" y="1300655"/>
            <a:ext cx="6678600" cy="2989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0" name="Google Shape;70;p11"/>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1" name="Google Shape;71;p11"/>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2" name="Google Shape;72;p1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5" name="Google Shape;75;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4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1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2" name="Google Shape;8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
          <p:cNvSpPr txBox="1"/>
          <p:nvPr>
            <p:ph type="title"/>
          </p:nvPr>
        </p:nvSpPr>
        <p:spPr>
          <a:xfrm>
            <a:off x="311764" y="1300655"/>
            <a:ext cx="6678600" cy="2989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 name="Google Shape;18;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 name="Google Shape;19;p3"/>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 name="Google Shape;20;p3"/>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 name="Google Shape;21;p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5" name="Google Shape;25;p4"/>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6" name="Google Shape;26;p4"/>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7" name="Google Shape;27;p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311764" y="1300655"/>
            <a:ext cx="6678600" cy="2989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 name="Google Shape;30;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 name="Google Shape;31;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 name="Google Shape;37;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lt1"/>
              </a:buClr>
              <a:buSzPts val="1500"/>
              <a:buFont typeface="Arial"/>
              <a:buNone/>
              <a:defRPr b="1" i="0" sz="1500" u="none" cap="none" strike="noStrike">
                <a:solidFill>
                  <a:schemeClr val="lt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lt1"/>
              </a:buClr>
              <a:buSzPts val="1400"/>
              <a:buFont typeface="Arial"/>
              <a:buNone/>
              <a:defRPr b="1" i="0" sz="1400" u="none" cap="none" strike="noStrike">
                <a:solidFill>
                  <a:schemeClr val="lt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38" name="Google Shape;38;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 name="Google Shape;39;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lt1"/>
              </a:buClr>
              <a:buSzPts val="1500"/>
              <a:buFont typeface="Arial"/>
              <a:buNone/>
              <a:defRPr b="1" i="0" sz="1500" u="none" cap="none" strike="noStrike">
                <a:solidFill>
                  <a:schemeClr val="lt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lt1"/>
              </a:buClr>
              <a:buSzPts val="1400"/>
              <a:buFont typeface="Arial"/>
              <a:buNone/>
              <a:defRPr b="1" i="0" sz="1400" u="none" cap="none" strike="noStrike">
                <a:solidFill>
                  <a:schemeClr val="lt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0" name="Google Shape;40;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311764" y="1300655"/>
            <a:ext cx="6678600" cy="2989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 name="Google Shape;46;p7"/>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1" name="Google Shape;51;p8"/>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8"/>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 name="Google Shape;55;p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6" name="Google Shape;56;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57" name="Google Shape;57;p9"/>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8" name="Google Shape;58;p9"/>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9" name="Google Shape;59;p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0"/>
          <p:cNvSpPr/>
          <p:nvPr>
            <p:ph idx="2" type="pic"/>
          </p:nvPr>
        </p:nvSpPr>
        <p:spPr>
          <a:xfrm>
            <a:off x="3887391" y="740569"/>
            <a:ext cx="4629300" cy="3655200"/>
          </a:xfrm>
          <a:prstGeom prst="rect">
            <a:avLst/>
          </a:prstGeom>
          <a:noFill/>
          <a:ln>
            <a:noFill/>
          </a:ln>
        </p:spPr>
      </p:sp>
      <p:sp>
        <p:nvSpPr>
          <p:cNvPr id="63" name="Google Shape;63;p1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lt1"/>
              </a:buClr>
              <a:buSzPts val="800"/>
              <a:buFont typeface="Arial"/>
              <a:buNone/>
              <a:defRPr b="0" i="0" sz="800" u="none" cap="none" strike="noStrike">
                <a:solidFill>
                  <a:schemeClr val="lt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64" name="Google Shape;64;p10"/>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5" name="Google Shape;65;p10"/>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64" y="1300655"/>
            <a:ext cx="6678600" cy="2989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4500"/>
              <a:buFont typeface="Calibri"/>
              <a:buNone/>
              <a:defRPr b="1" i="0" sz="4500" u="none" cap="none" strike="noStrik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p:nvPr/>
        </p:nvSpPr>
        <p:spPr>
          <a:xfrm>
            <a:off x="5598809" y="-68"/>
            <a:ext cx="3547065" cy="3659542"/>
          </a:xfrm>
          <a:custGeom>
            <a:rect b="b" l="l" r="r" t="t"/>
            <a:pathLst>
              <a:path extrusionOk="0" h="4879390" w="4729420">
                <a:moveTo>
                  <a:pt x="24" y="92"/>
                </a:moveTo>
                <a:cubicBezTo>
                  <a:pt x="24" y="5088"/>
                  <a:pt x="3177938" y="3255456"/>
                  <a:pt x="4729420" y="4879390"/>
                </a:cubicBezTo>
                <a:cubicBezTo>
                  <a:pt x="4724423" y="3250459"/>
                  <a:pt x="4726922" y="-19896"/>
                  <a:pt x="4721925" y="91"/>
                </a:cubicBezTo>
                <a:cubicBezTo>
                  <a:pt x="4726922" y="5088"/>
                  <a:pt x="-12468" y="2590"/>
                  <a:pt x="24" y="92"/>
                </a:cubicBezTo>
                <a:close/>
              </a:path>
            </a:pathLst>
          </a:custGeom>
          <a:solidFill>
            <a:srgbClr val="2F549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8" name="Google Shape;8;p1"/>
          <p:cNvCxnSpPr/>
          <p:nvPr/>
        </p:nvCxnSpPr>
        <p:spPr>
          <a:xfrm>
            <a:off x="5538426" y="-70945"/>
            <a:ext cx="3660900" cy="3793200"/>
          </a:xfrm>
          <a:prstGeom prst="straightConnector1">
            <a:avLst/>
          </a:prstGeom>
          <a:noFill/>
          <a:ln cap="flat" cmpd="sng" w="76200">
            <a:solidFill>
              <a:schemeClr val="lt1"/>
            </a:solidFill>
            <a:prstDash val="solid"/>
            <a:miter lim="800000"/>
            <a:headEnd len="sm" w="sm" type="none"/>
            <a:tailEnd len="sm" w="sm" type="none"/>
          </a:ln>
        </p:spPr>
      </p:cxnSp>
      <p:pic>
        <p:nvPicPr>
          <p:cNvPr descr="A black and white logo&#10;&#10;Description automatically generated with low confidence" id="9" name="Google Shape;9;p1"/>
          <p:cNvPicPr preferRelativeResize="0"/>
          <p:nvPr/>
        </p:nvPicPr>
        <p:blipFill rotWithShape="1">
          <a:blip r:embed="rId1">
            <a:alphaModFix/>
          </a:blip>
          <a:srcRect b="0" l="0" r="0" t="0"/>
          <a:stretch/>
        </p:blipFill>
        <p:spPr>
          <a:xfrm>
            <a:off x="6669542" y="399789"/>
            <a:ext cx="2340973" cy="6583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4"/>
          <p:cNvSpPr txBox="1"/>
          <p:nvPr>
            <p:ph type="ctrTitle"/>
          </p:nvPr>
        </p:nvSpPr>
        <p:spPr>
          <a:xfrm>
            <a:off x="2276250" y="443850"/>
            <a:ext cx="4591500" cy="3159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Clr>
                <a:schemeClr val="dk1"/>
              </a:buClr>
              <a:buSzPts val="990"/>
              <a:buFont typeface="Arial"/>
              <a:buNone/>
            </a:pPr>
            <a:r>
              <a:rPr lang="en" sz="4350">
                <a:solidFill>
                  <a:srgbClr val="2F5496"/>
                </a:solidFill>
              </a:rPr>
              <a:t>Addressing the Growing Alzheimer’s Crisis</a:t>
            </a:r>
            <a:endParaRPr sz="4350">
              <a:solidFill>
                <a:srgbClr val="2F5496"/>
              </a:solidFill>
            </a:endParaRPr>
          </a:p>
          <a:p>
            <a:pPr indent="0" lvl="0" marL="0" rtl="0" algn="ctr">
              <a:spcBef>
                <a:spcPts val="0"/>
              </a:spcBef>
              <a:spcAft>
                <a:spcPts val="0"/>
              </a:spcAft>
              <a:buClr>
                <a:schemeClr val="dk1"/>
              </a:buClr>
              <a:buSzPts val="990"/>
              <a:buFont typeface="Arial"/>
              <a:buNone/>
            </a:pPr>
            <a:r>
              <a:rPr lang="en" sz="3250">
                <a:solidFill>
                  <a:srgbClr val="2F5496"/>
                </a:solidFill>
              </a:rPr>
              <a:t> Challenges</a:t>
            </a:r>
            <a:r>
              <a:rPr lang="en" sz="3250"/>
              <a:t> </a:t>
            </a:r>
            <a:r>
              <a:rPr lang="en" sz="3250">
                <a:solidFill>
                  <a:srgbClr val="2F5496"/>
                </a:solidFill>
              </a:rPr>
              <a:t>and Opportunities</a:t>
            </a:r>
            <a:endParaRPr sz="1900">
              <a:solidFill>
                <a:srgbClr val="0B5394"/>
              </a:solidFill>
              <a:latin typeface="Arial"/>
              <a:ea typeface="Arial"/>
              <a:cs typeface="Arial"/>
              <a:sym typeface="Arial"/>
            </a:endParaRPr>
          </a:p>
        </p:txBody>
      </p:sp>
      <p:sp>
        <p:nvSpPr>
          <p:cNvPr id="88" name="Google Shape;88;p14"/>
          <p:cNvSpPr txBox="1"/>
          <p:nvPr>
            <p:ph idx="1" type="subTitle"/>
          </p:nvPr>
        </p:nvSpPr>
        <p:spPr>
          <a:xfrm>
            <a:off x="213925" y="3073200"/>
            <a:ext cx="7164600" cy="12417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Font typeface="Arial"/>
              <a:buNone/>
            </a:pPr>
            <a:r>
              <a:t/>
            </a:r>
            <a:endParaRPr b="1" sz="2100">
              <a:solidFill>
                <a:schemeClr val="dk1"/>
              </a:solidFill>
            </a:endParaRPr>
          </a:p>
          <a:p>
            <a:pPr indent="0" lvl="0" marL="0" rtl="0" algn="l">
              <a:lnSpc>
                <a:spcPct val="100000"/>
              </a:lnSpc>
              <a:spcBef>
                <a:spcPts val="0"/>
              </a:spcBef>
              <a:spcAft>
                <a:spcPts val="0"/>
              </a:spcAft>
              <a:buClr>
                <a:schemeClr val="dk1"/>
              </a:buClr>
              <a:buFont typeface="Arial"/>
              <a:buNone/>
            </a:pPr>
            <a:r>
              <a:rPr b="1" lang="en" sz="2300">
                <a:solidFill>
                  <a:schemeClr val="dk1"/>
                </a:solidFill>
              </a:rPr>
              <a:t>Anna D. Burke, MD</a:t>
            </a:r>
            <a:endParaRPr b="1" sz="13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lang="en" sz="2000">
                <a:solidFill>
                  <a:schemeClr val="dk1"/>
                </a:solidFill>
              </a:rPr>
              <a:t>Karsten Solheim Chair for Dementia</a:t>
            </a:r>
            <a:endParaRPr sz="2000">
              <a:solidFill>
                <a:schemeClr val="dk1"/>
              </a:solidFill>
            </a:endParaRPr>
          </a:p>
          <a:p>
            <a:pPr indent="0" lvl="0" marL="0" rtl="0" algn="l">
              <a:lnSpc>
                <a:spcPct val="100000"/>
              </a:lnSpc>
              <a:spcBef>
                <a:spcPts val="0"/>
              </a:spcBef>
              <a:spcAft>
                <a:spcPts val="0"/>
              </a:spcAft>
              <a:buClr>
                <a:schemeClr val="dk1"/>
              </a:buClr>
              <a:buFont typeface="Arial"/>
              <a:buNone/>
            </a:pPr>
            <a:r>
              <a:rPr lang="en" sz="2000">
                <a:solidFill>
                  <a:schemeClr val="dk1"/>
                </a:solidFill>
              </a:rPr>
              <a:t>Director</a:t>
            </a:r>
            <a:endParaRPr sz="2000"/>
          </a:p>
        </p:txBody>
      </p:sp>
      <p:pic>
        <p:nvPicPr>
          <p:cNvPr id="89" name="Google Shape;89;p14"/>
          <p:cNvPicPr preferRelativeResize="0"/>
          <p:nvPr/>
        </p:nvPicPr>
        <p:blipFill rotWithShape="1">
          <a:blip r:embed="rId3">
            <a:alphaModFix/>
          </a:blip>
          <a:srcRect b="0" l="0" r="0" t="0"/>
          <a:stretch/>
        </p:blipFill>
        <p:spPr>
          <a:xfrm>
            <a:off x="433340" y="938435"/>
            <a:ext cx="1842900" cy="2303700"/>
          </a:xfrm>
          <a:prstGeom prst="round2DiagRect">
            <a:avLst>
              <a:gd fmla="val 16667" name="adj1"/>
              <a:gd fmla="val 0" name="adj2"/>
            </a:avLst>
          </a:prstGeom>
          <a:noFill/>
          <a:ln>
            <a:noFill/>
          </a:ln>
          <a:effectLst>
            <a:outerShdw blurRad="254000" rotWithShape="0" algn="tl">
              <a:srgbClr val="000000">
                <a:alpha val="42750"/>
              </a:srgbClr>
            </a:outerShdw>
          </a:effectLst>
        </p:spPr>
      </p:pic>
      <p:sp>
        <p:nvSpPr>
          <p:cNvPr id="90" name="Google Shape;90;p14"/>
          <p:cNvSpPr txBox="1"/>
          <p:nvPr/>
        </p:nvSpPr>
        <p:spPr>
          <a:xfrm>
            <a:off x="76025" y="4314900"/>
            <a:ext cx="7841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1"/>
                </a:solidFill>
                <a:latin typeface="Calibri"/>
                <a:ea typeface="Calibri"/>
                <a:cs typeface="Calibri"/>
                <a:sym typeface="Calibri"/>
              </a:rPr>
              <a:t>  </a:t>
            </a:r>
            <a:r>
              <a:rPr lang="en" sz="2300">
                <a:solidFill>
                  <a:schemeClr val="dk1"/>
                </a:solidFill>
                <a:latin typeface="Calibri"/>
                <a:ea typeface="Calibri"/>
                <a:cs typeface="Calibri"/>
                <a:sym typeface="Calibri"/>
              </a:rPr>
              <a:t>Alzheimer’s and Memory Disorders Division</a:t>
            </a:r>
            <a:endParaRPr sz="23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61" name="Google Shape;161;p23"/>
          <p:cNvSpPr txBox="1"/>
          <p:nvPr>
            <p:ph idx="1" type="body"/>
          </p:nvPr>
        </p:nvSpPr>
        <p:spPr>
          <a:xfrm>
            <a:off x="311775" y="1248975"/>
            <a:ext cx="66786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solidFill>
                  <a:schemeClr val="dk1"/>
                </a:solidFill>
              </a:rPr>
              <a:t>ACOVE Quality Indicators of 38-44% indicate poor quality of care:</a:t>
            </a:r>
            <a:endParaRPr b="1">
              <a:solidFill>
                <a:schemeClr val="dk1"/>
              </a:solidFill>
            </a:endParaRPr>
          </a:p>
          <a:p>
            <a:pPr indent="-361950" lvl="0" marL="457200" rtl="0" algn="l">
              <a:spcBef>
                <a:spcPts val="800"/>
              </a:spcBef>
              <a:spcAft>
                <a:spcPts val="0"/>
              </a:spcAft>
              <a:buClr>
                <a:schemeClr val="dk1"/>
              </a:buClr>
              <a:buSzPts val="2100"/>
              <a:buChar char="•"/>
            </a:pPr>
            <a:r>
              <a:rPr lang="en">
                <a:solidFill>
                  <a:schemeClr val="dk1"/>
                </a:solidFill>
              </a:rPr>
              <a:t>Cognitive evaluation if positive screen (25%)</a:t>
            </a:r>
            <a:endParaRPr>
              <a:solidFill>
                <a:schemeClr val="dk1"/>
              </a:solidFill>
            </a:endParaRPr>
          </a:p>
          <a:p>
            <a:pPr indent="-361950" lvl="0" marL="457200" rtl="0" algn="l">
              <a:spcBef>
                <a:spcPts val="0"/>
              </a:spcBef>
              <a:spcAft>
                <a:spcPts val="0"/>
              </a:spcAft>
              <a:buClr>
                <a:schemeClr val="dk1"/>
              </a:buClr>
              <a:buSzPts val="2100"/>
              <a:buChar char="•"/>
            </a:pPr>
            <a:r>
              <a:rPr lang="en">
                <a:solidFill>
                  <a:schemeClr val="dk1"/>
                </a:solidFill>
              </a:rPr>
              <a:t>Medication Review (9%)</a:t>
            </a:r>
            <a:endParaRPr>
              <a:solidFill>
                <a:schemeClr val="dk1"/>
              </a:solidFill>
            </a:endParaRPr>
          </a:p>
          <a:p>
            <a:pPr indent="-361950" lvl="0" marL="457200" rtl="0" algn="l">
              <a:spcBef>
                <a:spcPts val="0"/>
              </a:spcBef>
              <a:spcAft>
                <a:spcPts val="0"/>
              </a:spcAft>
              <a:buClr>
                <a:schemeClr val="dk1"/>
              </a:buClr>
              <a:buSzPts val="2100"/>
              <a:buChar char="•"/>
            </a:pPr>
            <a:r>
              <a:rPr lang="en">
                <a:solidFill>
                  <a:schemeClr val="dk1"/>
                </a:solidFill>
              </a:rPr>
              <a:t>Caregiver Supports (29%)</a:t>
            </a:r>
            <a:endParaRPr>
              <a:solidFill>
                <a:schemeClr val="dk1"/>
              </a:solidFill>
            </a:endParaRPr>
          </a:p>
          <a:p>
            <a:pPr indent="-361950" lvl="0" marL="457200" rtl="0" algn="l">
              <a:spcBef>
                <a:spcPts val="0"/>
              </a:spcBef>
              <a:spcAft>
                <a:spcPts val="0"/>
              </a:spcAft>
              <a:buClr>
                <a:schemeClr val="dk1"/>
              </a:buClr>
              <a:buSzPts val="2100"/>
              <a:buChar char="•"/>
            </a:pPr>
            <a:r>
              <a:rPr lang="en">
                <a:solidFill>
                  <a:schemeClr val="dk1"/>
                </a:solidFill>
              </a:rPr>
              <a:t>Assessment of Neuropsychiatric Sx (45%)</a:t>
            </a:r>
            <a:endParaRPr>
              <a:solidFill>
                <a:schemeClr val="dk1"/>
              </a:solidFill>
            </a:endParaRPr>
          </a:p>
          <a:p>
            <a:pPr indent="0" lvl="0" marL="45720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b="1" lang="en">
                <a:solidFill>
                  <a:schemeClr val="dk1"/>
                </a:solidFill>
              </a:rPr>
              <a:t>Poor referral to community Based Resources</a:t>
            </a:r>
            <a:endParaRPr b="1">
              <a:solidFill>
                <a:schemeClr val="dk1"/>
              </a:solidFill>
            </a:endParaRPr>
          </a:p>
        </p:txBody>
      </p:sp>
      <p:sp>
        <p:nvSpPr>
          <p:cNvPr id="162" name="Google Shape;162;p23"/>
          <p:cNvSpPr txBox="1"/>
          <p:nvPr/>
        </p:nvSpPr>
        <p:spPr>
          <a:xfrm>
            <a:off x="0" y="194275"/>
            <a:ext cx="60408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1155CC"/>
                </a:solidFill>
              </a:rPr>
              <a:t>Population Health and Quality of Care in the Primary Care </a:t>
            </a:r>
            <a:r>
              <a:rPr b="1" lang="en" sz="2100">
                <a:solidFill>
                  <a:srgbClr val="1155CC"/>
                </a:solidFill>
              </a:rPr>
              <a:t>setting</a:t>
            </a:r>
            <a:r>
              <a:rPr b="1" lang="en" sz="2100">
                <a:solidFill>
                  <a:srgbClr val="1155CC"/>
                </a:solidFill>
              </a:rPr>
              <a:t> for Vulnerable Elders</a:t>
            </a:r>
            <a:endParaRPr b="1" sz="2100">
              <a:solidFill>
                <a:srgbClr val="1155CC"/>
              </a:solidFill>
            </a:endParaRPr>
          </a:p>
        </p:txBody>
      </p:sp>
      <p:sp>
        <p:nvSpPr>
          <p:cNvPr id="163" name="Google Shape;163;p23"/>
          <p:cNvSpPr txBox="1"/>
          <p:nvPr/>
        </p:nvSpPr>
        <p:spPr>
          <a:xfrm>
            <a:off x="5393275" y="4347925"/>
            <a:ext cx="33117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Wenger et al. Ann Internal Med 2003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t/>
            </a:r>
            <a:endParaRPr/>
          </a:p>
        </p:txBody>
      </p:sp>
      <p:sp>
        <p:nvSpPr>
          <p:cNvPr id="169" name="Google Shape;169;p24"/>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sp>
        <p:nvSpPr>
          <p:cNvPr id="170" name="Google Shape;170;p24"/>
          <p:cNvSpPr txBox="1"/>
          <p:nvPr/>
        </p:nvSpPr>
        <p:spPr>
          <a:xfrm>
            <a:off x="55500" y="129575"/>
            <a:ext cx="5892900" cy="7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rgbClr val="1155CC"/>
                </a:solidFill>
              </a:rPr>
              <a:t>Unmet Needs of Caregivers</a:t>
            </a:r>
            <a:endParaRPr b="1" sz="2900">
              <a:solidFill>
                <a:srgbClr val="1155CC"/>
              </a:solidFill>
            </a:endParaRPr>
          </a:p>
        </p:txBody>
      </p:sp>
      <p:sp>
        <p:nvSpPr>
          <p:cNvPr id="171" name="Google Shape;171;p24"/>
          <p:cNvSpPr txBox="1"/>
          <p:nvPr/>
        </p:nvSpPr>
        <p:spPr>
          <a:xfrm>
            <a:off x="333050" y="906600"/>
            <a:ext cx="5615400" cy="3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Depression/ Caregiver Burden</a:t>
            </a:r>
            <a:endParaRPr b="1"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14% reported moderate to severe depression</a:t>
            </a:r>
            <a:endParaRPr sz="1600"/>
          </a:p>
          <a:p>
            <a:pPr indent="-330200" lvl="0" marL="457200" rtl="0" algn="l">
              <a:spcBef>
                <a:spcPts val="0"/>
              </a:spcBef>
              <a:spcAft>
                <a:spcPts val="0"/>
              </a:spcAft>
              <a:buSzPts val="1600"/>
              <a:buChar char="●"/>
            </a:pPr>
            <a:r>
              <a:rPr lang="en" sz="1600"/>
              <a:t>36% reported high stress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Low Self-Efficacy</a:t>
            </a:r>
            <a:endParaRPr b="1" sz="1600"/>
          </a:p>
          <a:p>
            <a:pPr indent="0" lvl="0" marL="0" rtl="0" algn="l">
              <a:spcBef>
                <a:spcPts val="0"/>
              </a:spcBef>
              <a:spcAft>
                <a:spcPts val="0"/>
              </a:spcAft>
              <a:buNone/>
            </a:pPr>
            <a:r>
              <a:t/>
            </a:r>
            <a:endParaRPr b="1" sz="1600"/>
          </a:p>
          <a:p>
            <a:pPr indent="-330200" lvl="0" marL="457200" rtl="0" algn="l">
              <a:spcBef>
                <a:spcPts val="0"/>
              </a:spcBef>
              <a:spcAft>
                <a:spcPts val="0"/>
              </a:spcAft>
              <a:buSzPts val="1600"/>
              <a:buChar char="●"/>
            </a:pPr>
            <a:r>
              <a:rPr lang="en" sz="1600"/>
              <a:t>21% knew how to access services</a:t>
            </a:r>
            <a:endParaRPr sz="1600"/>
          </a:p>
          <a:p>
            <a:pPr indent="-330200" lvl="0" marL="457200" rtl="0" algn="l">
              <a:spcBef>
                <a:spcPts val="0"/>
              </a:spcBef>
              <a:spcAft>
                <a:spcPts val="0"/>
              </a:spcAft>
              <a:buSzPts val="1600"/>
              <a:buChar char="●"/>
            </a:pPr>
            <a:r>
              <a:rPr lang="en" sz="1600"/>
              <a:t>36% felt confident handling dementia related problems</a:t>
            </a:r>
            <a:endParaRPr sz="1600"/>
          </a:p>
          <a:p>
            <a:pPr indent="-330200" lvl="0" marL="457200" rtl="0" algn="l">
              <a:spcBef>
                <a:spcPts val="0"/>
              </a:spcBef>
              <a:spcAft>
                <a:spcPts val="0"/>
              </a:spcAft>
              <a:buSzPts val="1600"/>
              <a:buChar char="●"/>
            </a:pPr>
            <a:r>
              <a:rPr lang="en" sz="1600"/>
              <a:t>26% had a healthcare professional who helped them work through dementia issues</a:t>
            </a:r>
            <a:endParaRPr sz="1600"/>
          </a:p>
        </p:txBody>
      </p:sp>
      <p:pic>
        <p:nvPicPr>
          <p:cNvPr id="172" name="Google Shape;172;p24"/>
          <p:cNvPicPr preferRelativeResize="0"/>
          <p:nvPr/>
        </p:nvPicPr>
        <p:blipFill>
          <a:blip r:embed="rId3">
            <a:alphaModFix/>
          </a:blip>
          <a:stretch>
            <a:fillRect/>
          </a:stretch>
        </p:blipFill>
        <p:spPr>
          <a:xfrm>
            <a:off x="5948403" y="2505575"/>
            <a:ext cx="4050790" cy="2637934"/>
          </a:xfrm>
          <a:prstGeom prst="rect">
            <a:avLst/>
          </a:prstGeom>
          <a:noFill/>
          <a:ln>
            <a:noFill/>
          </a:ln>
        </p:spPr>
      </p:pic>
      <p:sp>
        <p:nvSpPr>
          <p:cNvPr id="173" name="Google Shape;173;p24"/>
          <p:cNvSpPr txBox="1"/>
          <p:nvPr/>
        </p:nvSpPr>
        <p:spPr>
          <a:xfrm>
            <a:off x="582800" y="4653200"/>
            <a:ext cx="31824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Jennings et al JAGS 2015</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63500" y="427075"/>
            <a:ext cx="6074700" cy="9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1155CC"/>
                </a:solidFill>
              </a:rPr>
              <a:t>US National Plan to Address Alzheimer’s Disease (NAPA)- 2013 US DHHS</a:t>
            </a:r>
            <a:endParaRPr b="1" sz="2300">
              <a:solidFill>
                <a:srgbClr val="1155CC"/>
              </a:solidFill>
            </a:endParaRPr>
          </a:p>
        </p:txBody>
      </p:sp>
      <p:sp>
        <p:nvSpPr>
          <p:cNvPr id="179" name="Google Shape;179;p25"/>
          <p:cNvSpPr txBox="1"/>
          <p:nvPr/>
        </p:nvSpPr>
        <p:spPr>
          <a:xfrm>
            <a:off x="118150" y="1855800"/>
            <a:ext cx="7059000" cy="34395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Prevent and effectively treat AD by 2025</a:t>
            </a:r>
            <a:endParaRPr sz="1500"/>
          </a:p>
          <a:p>
            <a:pPr indent="-323850" lvl="0" marL="457200" rtl="0" algn="l">
              <a:spcBef>
                <a:spcPts val="1000"/>
              </a:spcBef>
              <a:spcAft>
                <a:spcPts val="0"/>
              </a:spcAft>
              <a:buSzPts val="1500"/>
              <a:buChar char="●"/>
            </a:pPr>
            <a:r>
              <a:rPr lang="en" sz="1500"/>
              <a:t>Enhance quality and efficiency</a:t>
            </a:r>
            <a:endParaRPr sz="1500"/>
          </a:p>
          <a:p>
            <a:pPr indent="-323850" lvl="0" marL="457200" rtl="0" algn="l">
              <a:spcBef>
                <a:spcPts val="1000"/>
              </a:spcBef>
              <a:spcAft>
                <a:spcPts val="0"/>
              </a:spcAft>
              <a:buSzPts val="1500"/>
              <a:buChar char="●"/>
            </a:pPr>
            <a:r>
              <a:rPr lang="en" sz="1500"/>
              <a:t>Expand the support for people with AD and their families</a:t>
            </a:r>
            <a:endParaRPr sz="1500"/>
          </a:p>
          <a:p>
            <a:pPr indent="-323850" lvl="0" marL="457200" rtl="0" algn="l">
              <a:spcBef>
                <a:spcPts val="1000"/>
              </a:spcBef>
              <a:spcAft>
                <a:spcPts val="0"/>
              </a:spcAft>
              <a:buSzPts val="1500"/>
              <a:buChar char="●"/>
            </a:pPr>
            <a:r>
              <a:rPr lang="en" sz="1500"/>
              <a:t>Enhance public awareness and engagement</a:t>
            </a:r>
            <a:endParaRPr sz="1500"/>
          </a:p>
          <a:p>
            <a:pPr indent="-323850" lvl="0" marL="457200" rtl="0" algn="l">
              <a:spcBef>
                <a:spcPts val="1000"/>
              </a:spcBef>
              <a:spcAft>
                <a:spcPts val="1000"/>
              </a:spcAft>
              <a:buSzPts val="1500"/>
              <a:buChar char="●"/>
            </a:pPr>
            <a:r>
              <a:rPr lang="en" sz="1500"/>
              <a:t>Improve data to track progress</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623900" y="1282298"/>
            <a:ext cx="7886700" cy="35295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t/>
            </a:r>
            <a:endParaRPr/>
          </a:p>
        </p:txBody>
      </p:sp>
      <p:sp>
        <p:nvSpPr>
          <p:cNvPr id="185" name="Google Shape;185;p26"/>
          <p:cNvSpPr txBox="1"/>
          <p:nvPr>
            <p:ph idx="1" type="body"/>
          </p:nvPr>
        </p:nvSpPr>
        <p:spPr>
          <a:xfrm>
            <a:off x="129150" y="69550"/>
            <a:ext cx="5501100" cy="480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2400">
                <a:solidFill>
                  <a:srgbClr val="1155CC"/>
                </a:solidFill>
              </a:rPr>
              <a:t>Barriers and Challenges</a:t>
            </a:r>
            <a:endParaRPr b="1" sz="2400">
              <a:solidFill>
                <a:srgbClr val="1155CC"/>
              </a:solidFill>
            </a:endParaRPr>
          </a:p>
        </p:txBody>
      </p:sp>
      <p:sp>
        <p:nvSpPr>
          <p:cNvPr id="186" name="Google Shape;186;p26"/>
          <p:cNvSpPr/>
          <p:nvPr/>
        </p:nvSpPr>
        <p:spPr>
          <a:xfrm>
            <a:off x="190500" y="1107650"/>
            <a:ext cx="1855625" cy="3704150"/>
          </a:xfrm>
          <a:prstGeom prst="flowChartOffpageConnector">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2258475" y="1107650"/>
            <a:ext cx="1855625" cy="3704150"/>
          </a:xfrm>
          <a:prstGeom prst="flowChartOffpageConnector">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4326450" y="1107650"/>
            <a:ext cx="1855625" cy="3704150"/>
          </a:xfrm>
          <a:prstGeom prst="flowChartOffpageConnector">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6394425" y="1107650"/>
            <a:ext cx="1855625" cy="3704150"/>
          </a:xfrm>
          <a:prstGeom prst="flowChartOffpageConnector">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nvSpPr>
        <p:spPr>
          <a:xfrm>
            <a:off x="148275" y="1227675"/>
            <a:ext cx="1855500" cy="3078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a:t>   POPULATION</a:t>
            </a:r>
            <a:endParaRPr b="1"/>
          </a:p>
          <a:p>
            <a:pPr indent="0" lvl="0" marL="0" rtl="0" algn="l">
              <a:spcBef>
                <a:spcPts val="0"/>
              </a:spcBef>
              <a:spcAft>
                <a:spcPts val="0"/>
              </a:spcAft>
              <a:buNone/>
            </a:pPr>
            <a:r>
              <a:t/>
            </a:r>
            <a:endParaRPr b="1"/>
          </a:p>
          <a:p>
            <a:pPr indent="-292100" lvl="0" marL="457200" rtl="0" algn="l">
              <a:spcBef>
                <a:spcPts val="0"/>
              </a:spcBef>
              <a:spcAft>
                <a:spcPts val="0"/>
              </a:spcAft>
              <a:buSzPts val="1000"/>
              <a:buChar char="●"/>
            </a:pPr>
            <a:r>
              <a:rPr lang="en" sz="1000"/>
              <a:t>Stigma</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Limited culturally diverse resources</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Paucity of access to education</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Variable access to consistent healthcare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Fear of loss of liberties</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Healthcare is difficult to navigate</a:t>
            </a:r>
            <a:endParaRPr sz="1000"/>
          </a:p>
        </p:txBody>
      </p:sp>
      <p:sp>
        <p:nvSpPr>
          <p:cNvPr id="191" name="Google Shape;191;p26"/>
          <p:cNvSpPr txBox="1"/>
          <p:nvPr/>
        </p:nvSpPr>
        <p:spPr>
          <a:xfrm>
            <a:off x="2258475" y="1185325"/>
            <a:ext cx="1784400" cy="307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Healthcare System</a:t>
            </a:r>
            <a:endParaRPr b="1"/>
          </a:p>
          <a:p>
            <a:pPr indent="0" lvl="0" marL="0" rtl="0" algn="l">
              <a:spcBef>
                <a:spcPts val="0"/>
              </a:spcBef>
              <a:spcAft>
                <a:spcPts val="0"/>
              </a:spcAft>
              <a:buNone/>
            </a:pPr>
            <a:r>
              <a:t/>
            </a:r>
            <a:endParaRPr b="1"/>
          </a:p>
          <a:p>
            <a:pPr indent="-292100" lvl="0" marL="457200" rtl="0" algn="l">
              <a:spcBef>
                <a:spcPts val="0"/>
              </a:spcBef>
              <a:spcAft>
                <a:spcPts val="0"/>
              </a:spcAft>
              <a:buSzPts val="1000"/>
              <a:buChar char="●"/>
            </a:pPr>
            <a:r>
              <a:rPr lang="en" sz="1000"/>
              <a:t>Cognitive Specialist </a:t>
            </a:r>
            <a:endParaRPr sz="1000"/>
          </a:p>
          <a:p>
            <a:pPr indent="0" lvl="0" marL="457200" rtl="0" algn="l">
              <a:spcBef>
                <a:spcPts val="0"/>
              </a:spcBef>
              <a:spcAft>
                <a:spcPts val="0"/>
              </a:spcAft>
              <a:buNone/>
            </a:pPr>
            <a:r>
              <a:rPr lang="en" sz="1000"/>
              <a:t>Shortage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Caregiver shortage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Lack of standardized diagnostic &amp; treatment algorithms </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Lack of incentives for PCPs to screen &amp; diagnose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Char char="●"/>
            </a:pPr>
            <a:r>
              <a:rPr lang="en" sz="1000"/>
              <a:t>Diagnostic nihilism</a:t>
            </a:r>
            <a:endParaRPr sz="1000"/>
          </a:p>
        </p:txBody>
      </p:sp>
      <p:sp>
        <p:nvSpPr>
          <p:cNvPr id="192" name="Google Shape;192;p26"/>
          <p:cNvSpPr txBox="1"/>
          <p:nvPr/>
        </p:nvSpPr>
        <p:spPr>
          <a:xfrm>
            <a:off x="4346225" y="1157100"/>
            <a:ext cx="18216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Healthcare System</a:t>
            </a:r>
            <a:endParaRPr b="1"/>
          </a:p>
          <a:p>
            <a:pPr indent="0" lvl="0" marL="0" rtl="0" algn="l">
              <a:spcBef>
                <a:spcPts val="0"/>
              </a:spcBef>
              <a:spcAft>
                <a:spcPts val="0"/>
              </a:spcAft>
              <a:buNone/>
            </a:pPr>
            <a:r>
              <a:rPr b="1" lang="en"/>
              <a:t>  (Administration)</a:t>
            </a:r>
            <a:endParaRPr b="1"/>
          </a:p>
          <a:p>
            <a:pPr indent="-298450" lvl="0" marL="457200" rtl="0" algn="l">
              <a:spcBef>
                <a:spcPts val="0"/>
              </a:spcBef>
              <a:spcAft>
                <a:spcPts val="0"/>
              </a:spcAft>
              <a:buSzPts val="1100"/>
              <a:buChar char="●"/>
            </a:pPr>
            <a:r>
              <a:rPr lang="en" sz="1100"/>
              <a:t>Conflicting reimbursement structures</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Char char="●"/>
            </a:pPr>
            <a:r>
              <a:rPr lang="en" sz="1100"/>
              <a:t>Applying standard chronic illness model to AD</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Char char="●"/>
            </a:pPr>
            <a:r>
              <a:rPr lang="en" sz="1100">
                <a:solidFill>
                  <a:schemeClr val="dk1"/>
                </a:solidFill>
              </a:rPr>
              <a:t>Fragmentation of ambulatory care paths</a:t>
            </a:r>
            <a:endParaRPr sz="1100">
              <a:solidFill>
                <a:schemeClr val="dk1"/>
              </a:solidFill>
            </a:endParaRPr>
          </a:p>
          <a:p>
            <a:pPr indent="0" lvl="0" marL="457200" rtl="0" algn="l">
              <a:spcBef>
                <a:spcPts val="0"/>
              </a:spcBef>
              <a:spcAft>
                <a:spcPts val="0"/>
              </a:spcAft>
              <a:buNone/>
            </a:pPr>
            <a:r>
              <a:t/>
            </a:r>
            <a:endParaRPr sz="1100">
              <a:solidFill>
                <a:schemeClr val="dk1"/>
              </a:solidFill>
            </a:endParaRPr>
          </a:p>
          <a:p>
            <a:pPr indent="-298450" lvl="0" marL="457200" rtl="0" algn="l">
              <a:spcBef>
                <a:spcPts val="0"/>
              </a:spcBef>
              <a:spcAft>
                <a:spcPts val="0"/>
              </a:spcAft>
              <a:buSzPts val="1100"/>
              <a:buChar char="●"/>
            </a:pPr>
            <a:r>
              <a:rPr lang="en" sz="1100">
                <a:solidFill>
                  <a:schemeClr val="dk1"/>
                </a:solidFill>
              </a:rPr>
              <a:t>Lack of case management supports &amp; infrastructure</a:t>
            </a:r>
            <a:endParaRPr sz="1100"/>
          </a:p>
          <a:p>
            <a:pPr indent="0" lvl="0" marL="0" rtl="0" algn="l">
              <a:spcBef>
                <a:spcPts val="0"/>
              </a:spcBef>
              <a:spcAft>
                <a:spcPts val="0"/>
              </a:spcAft>
              <a:buNone/>
            </a:pPr>
            <a:r>
              <a:t/>
            </a:r>
            <a:endParaRPr b="1"/>
          </a:p>
        </p:txBody>
      </p:sp>
      <p:sp>
        <p:nvSpPr>
          <p:cNvPr id="193" name="Google Shape;193;p26"/>
          <p:cNvSpPr txBox="1"/>
          <p:nvPr/>
        </p:nvSpPr>
        <p:spPr>
          <a:xfrm>
            <a:off x="6420550" y="1157100"/>
            <a:ext cx="18216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b="1" lang="en"/>
              <a:t>Public Policy</a:t>
            </a:r>
            <a:endParaRPr b="1"/>
          </a:p>
          <a:p>
            <a:pPr indent="0" lvl="0" marL="0" rtl="0" algn="l">
              <a:spcBef>
                <a:spcPts val="0"/>
              </a:spcBef>
              <a:spcAft>
                <a:spcPts val="0"/>
              </a:spcAft>
              <a:buNone/>
            </a:pPr>
            <a:r>
              <a:t/>
            </a:r>
            <a:endParaRPr b="1"/>
          </a:p>
          <a:p>
            <a:pPr indent="-298450" lvl="0" marL="457200" rtl="0" algn="l">
              <a:spcBef>
                <a:spcPts val="0"/>
              </a:spcBef>
              <a:spcAft>
                <a:spcPts val="0"/>
              </a:spcAft>
              <a:buClr>
                <a:schemeClr val="dk1"/>
              </a:buClr>
              <a:buSzPts val="1100"/>
              <a:buChar char="●"/>
            </a:pPr>
            <a:r>
              <a:rPr lang="en" sz="1100">
                <a:solidFill>
                  <a:schemeClr val="dk1"/>
                </a:solidFill>
              </a:rPr>
              <a:t>Conflicting reimbursement structures</a:t>
            </a:r>
            <a:endParaRPr sz="1100">
              <a:solidFill>
                <a:schemeClr val="dk1"/>
              </a:solidFill>
            </a:endParaRPr>
          </a:p>
          <a:p>
            <a:pPr indent="0" lvl="0" marL="457200" rtl="0" algn="l">
              <a:spcBef>
                <a:spcPts val="0"/>
              </a:spcBef>
              <a:spcAft>
                <a:spcPts val="0"/>
              </a:spcAft>
              <a:buNone/>
            </a:pPr>
            <a:r>
              <a:t/>
            </a:r>
            <a:endParaRPr sz="1100">
              <a:solidFill>
                <a:schemeClr val="dk1"/>
              </a:solidFill>
            </a:endParaRPr>
          </a:p>
          <a:p>
            <a:pPr indent="-298450" lvl="0" marL="457200" rtl="0" algn="l">
              <a:spcBef>
                <a:spcPts val="0"/>
              </a:spcBef>
              <a:spcAft>
                <a:spcPts val="0"/>
              </a:spcAft>
              <a:buSzPts val="1100"/>
              <a:buChar char="●"/>
            </a:pPr>
            <a:r>
              <a:rPr lang="en" sz="1100"/>
              <a:t>Lack of investment in medicare/ medicaid</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Char char="●"/>
            </a:pPr>
            <a:r>
              <a:rPr lang="en" sz="1100"/>
              <a:t>Lack of reimbursement for diagnostics</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Char char="●"/>
            </a:pPr>
            <a:r>
              <a:rPr lang="en" sz="1100"/>
              <a:t>Lack of Incentive to build geriatric healthcare workforce</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99" name="Google Shape;199;p27"/>
          <p:cNvSpPr/>
          <p:nvPr/>
        </p:nvSpPr>
        <p:spPr>
          <a:xfrm>
            <a:off x="190500" y="1107650"/>
            <a:ext cx="1855625" cy="3704150"/>
          </a:xfrm>
          <a:prstGeom prst="flowChartOffpageConnector">
            <a:avLst/>
          </a:prstGeom>
          <a:gradFill>
            <a:gsLst>
              <a:gs pos="0">
                <a:srgbClr val="DFE9FB"/>
              </a:gs>
              <a:gs pos="100000">
                <a:srgbClr val="6E9BE7"/>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 POPULATION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Stigma</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Limited culturally diverse resources</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Paucity of access to education</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Variable access to consistent healthcare</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Fear of loss of liberties</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Healthcare is difficult to navigate</a:t>
            </a:r>
            <a:endParaRPr sz="1000">
              <a:solidFill>
                <a:schemeClr val="dk1"/>
              </a:solidFill>
            </a:endParaRPr>
          </a:p>
        </p:txBody>
      </p:sp>
      <p:sp>
        <p:nvSpPr>
          <p:cNvPr id="200" name="Google Shape;200;p27"/>
          <p:cNvSpPr txBox="1"/>
          <p:nvPr/>
        </p:nvSpPr>
        <p:spPr>
          <a:xfrm>
            <a:off x="2480050" y="1107650"/>
            <a:ext cx="55950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Normalizing cognitive aging</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
                <a:solidFill>
                  <a:schemeClr val="dk1"/>
                </a:solidFill>
              </a:rPr>
              <a:t>Educational campaigns/ Patient stories</a:t>
            </a:r>
            <a:endParaRPr>
              <a:solidFill>
                <a:schemeClr val="dk1"/>
              </a:solidFill>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Increasing dementia literacy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Decoupling dementia and mental illness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Increasing diversity in geriatric healthcare workforce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Moving to a proactive rather than reactive care model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Improve patient and caregiver experience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idx="1" type="body"/>
          </p:nvPr>
        </p:nvSpPr>
        <p:spPr>
          <a:xfrm>
            <a:off x="192775" y="1721775"/>
            <a:ext cx="6882900" cy="24819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Clr>
                <a:schemeClr val="dk1"/>
              </a:buClr>
              <a:buSzPts val="2100"/>
              <a:buChar char="•"/>
            </a:pPr>
            <a:r>
              <a:rPr lang="en">
                <a:solidFill>
                  <a:schemeClr val="dk1"/>
                </a:solidFill>
              </a:rPr>
              <a:t>A healthcare system that provides </a:t>
            </a:r>
            <a:r>
              <a:rPr b="1" lang="en">
                <a:solidFill>
                  <a:schemeClr val="dk1"/>
                </a:solidFill>
              </a:rPr>
              <a:t>individualized, coordinated, and integrated medical and psychosocial care </a:t>
            </a:r>
            <a:r>
              <a:rPr lang="en">
                <a:solidFill>
                  <a:schemeClr val="dk1"/>
                </a:solidFill>
              </a:rPr>
              <a:t>for </a:t>
            </a:r>
            <a:r>
              <a:rPr b="1" lang="en">
                <a:solidFill>
                  <a:schemeClr val="dk1"/>
                </a:solidFill>
              </a:rPr>
              <a:t>patients AND care partners</a:t>
            </a:r>
            <a:r>
              <a:rPr lang="en">
                <a:solidFill>
                  <a:schemeClr val="dk1"/>
                </a:solidFill>
              </a:rPr>
              <a:t> delivered by a team of clinicians, staff, and healthcare administrators </a:t>
            </a:r>
            <a:r>
              <a:rPr i="1" lang="en" sz="1900">
                <a:solidFill>
                  <a:schemeClr val="dk1"/>
                </a:solidFill>
              </a:rPr>
              <a:t> (Borson, Chodosh 2014)</a:t>
            </a:r>
            <a:endParaRPr i="1" sz="1900">
              <a:solidFill>
                <a:schemeClr val="dk1"/>
              </a:solidFill>
            </a:endParaRPr>
          </a:p>
          <a:p>
            <a:pPr indent="0" lvl="0" marL="0" rtl="0" algn="l">
              <a:spcBef>
                <a:spcPts val="800"/>
              </a:spcBef>
              <a:spcAft>
                <a:spcPts val="0"/>
              </a:spcAft>
              <a:buNone/>
            </a:pPr>
            <a:r>
              <a:t/>
            </a:r>
            <a:endParaRPr>
              <a:solidFill>
                <a:schemeClr val="dk1"/>
              </a:solidFill>
            </a:endParaRPr>
          </a:p>
          <a:p>
            <a:pPr indent="0" lvl="0" marL="0" rtl="0" algn="l">
              <a:spcBef>
                <a:spcPts val="800"/>
              </a:spcBef>
              <a:spcAft>
                <a:spcPts val="0"/>
              </a:spcAft>
              <a:buNone/>
            </a:pPr>
            <a:r>
              <a:rPr lang="en">
                <a:solidFill>
                  <a:schemeClr val="dk1"/>
                </a:solidFill>
              </a:rPr>
              <a:t>*Dementia CAPABLE systems should ideally also aim to be dementia FRIENDLY</a:t>
            </a:r>
            <a:endParaRPr>
              <a:solidFill>
                <a:schemeClr val="dk1"/>
              </a:solidFill>
            </a:endParaRPr>
          </a:p>
        </p:txBody>
      </p:sp>
      <p:sp>
        <p:nvSpPr>
          <p:cNvPr id="206" name="Google Shape;206;p28"/>
          <p:cNvSpPr txBox="1"/>
          <p:nvPr/>
        </p:nvSpPr>
        <p:spPr>
          <a:xfrm>
            <a:off x="150350" y="396125"/>
            <a:ext cx="5652600" cy="7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1155CC"/>
                </a:solidFill>
              </a:rPr>
              <a:t>Dementia Capable Healthcare Systems</a:t>
            </a:r>
            <a:endParaRPr b="1" sz="2100">
              <a:solidFill>
                <a:srgbClr val="1155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p:nvPr/>
        </p:nvSpPr>
        <p:spPr>
          <a:xfrm>
            <a:off x="190500" y="1107650"/>
            <a:ext cx="1855625" cy="3704150"/>
          </a:xfrm>
          <a:prstGeom prst="flowChartOffpageConnector">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Healthcare System</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Cognitive Specialist </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Shortage</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Caregiver shortage</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Lack of standardized diagnostic &amp; treatment algorithms </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Lack of incentives for PCPs to screen &amp; diagnose</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Diagnostic nihilism</a:t>
            </a:r>
            <a:endParaRPr sz="1000">
              <a:solidFill>
                <a:schemeClr val="dk1"/>
              </a:solidFill>
            </a:endParaRPr>
          </a:p>
        </p:txBody>
      </p:sp>
      <p:sp>
        <p:nvSpPr>
          <p:cNvPr id="212" name="Google Shape;212;p29"/>
          <p:cNvSpPr txBox="1"/>
          <p:nvPr/>
        </p:nvSpPr>
        <p:spPr>
          <a:xfrm>
            <a:off x="2857500" y="1220600"/>
            <a:ext cx="572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p>
        </p:txBody>
      </p:sp>
      <p:sp>
        <p:nvSpPr>
          <p:cNvPr id="213" name="Google Shape;213;p29"/>
          <p:cNvSpPr txBox="1"/>
          <p:nvPr/>
        </p:nvSpPr>
        <p:spPr>
          <a:xfrm>
            <a:off x="1677500" y="608225"/>
            <a:ext cx="5387400" cy="3209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A 2023 Alz Assoc report found:</a:t>
            </a:r>
            <a:endParaRPr sz="1300"/>
          </a:p>
          <a:p>
            <a:pPr indent="-311150" lvl="1" marL="914400" rtl="0" algn="l">
              <a:spcBef>
                <a:spcPts val="1000"/>
              </a:spcBef>
              <a:spcAft>
                <a:spcPts val="0"/>
              </a:spcAft>
              <a:buSzPts val="1300"/>
              <a:buChar char="○"/>
            </a:pPr>
            <a:r>
              <a:rPr lang="en" sz="1300"/>
              <a:t>PCPs shared that they hesitate to initiate conversations about cognitive decline and will wait until family members bring it to their attention.</a:t>
            </a:r>
            <a:endParaRPr sz="1300"/>
          </a:p>
          <a:p>
            <a:pPr indent="-311150" lvl="1" marL="914400" rtl="0" algn="l">
              <a:spcBef>
                <a:spcPts val="1000"/>
              </a:spcBef>
              <a:spcAft>
                <a:spcPts val="0"/>
              </a:spcAft>
              <a:buSzPts val="1300"/>
              <a:buChar char="○"/>
            </a:pPr>
            <a:r>
              <a:rPr lang="en" sz="1300"/>
              <a:t>PCPs expressed concern about how people will be cared for if an assessment uncovers Alzheimer's disease or other dementia in light of specialist shortages and few referral options.</a:t>
            </a:r>
            <a:endParaRPr sz="1300"/>
          </a:p>
          <a:p>
            <a:pPr indent="-311150" lvl="1" marL="914400" rtl="0" algn="l">
              <a:spcBef>
                <a:spcPts val="1000"/>
              </a:spcBef>
              <a:spcAft>
                <a:spcPts val="0"/>
              </a:spcAft>
              <a:buSzPts val="1300"/>
              <a:buChar char="○"/>
            </a:pPr>
            <a:r>
              <a:rPr lang="en" sz="1300"/>
              <a:t>Importantly, PCPs view family members as influential and critical partners in care, often relying on them to initiate conversations about memory and thinking problems they observe in their loved ones, making the role of caregivers ever more significant.</a:t>
            </a:r>
            <a:endParaRPr sz="1300"/>
          </a:p>
          <a:p>
            <a:pPr indent="-311150" lvl="1" marL="914400" rtl="0" algn="l">
              <a:spcBef>
                <a:spcPts val="1000"/>
              </a:spcBef>
              <a:spcAft>
                <a:spcPts val="1000"/>
              </a:spcAft>
              <a:buSzPts val="1300"/>
              <a:buChar char="○"/>
            </a:pPr>
            <a:r>
              <a:rPr lang="en" sz="1300"/>
              <a:t>Emergency medicine specialists see the most patients age 60 or older, as compared to geriatricians, neurologists and neuropsychologists, yet specialists said their neurology and geriatrician colleagues could most effectively diagnose Alzheimer's disease (79% and 68%, respectively).</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19" name="Google Shape;219;p3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220" name="Google Shape;220;p30"/>
          <p:cNvSpPr txBox="1"/>
          <p:nvPr/>
        </p:nvSpPr>
        <p:spPr>
          <a:xfrm>
            <a:off x="113450" y="128575"/>
            <a:ext cx="52419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1155CC"/>
                </a:solidFill>
              </a:rPr>
              <a:t>Dementia in Primary Care</a:t>
            </a:r>
            <a:endParaRPr b="1" sz="2800">
              <a:solidFill>
                <a:srgbClr val="1155CC"/>
              </a:solidFill>
            </a:endParaRPr>
          </a:p>
        </p:txBody>
      </p:sp>
      <p:sp>
        <p:nvSpPr>
          <p:cNvPr id="221" name="Google Shape;221;p30"/>
          <p:cNvSpPr txBox="1"/>
          <p:nvPr/>
        </p:nvSpPr>
        <p:spPr>
          <a:xfrm>
            <a:off x="423600" y="854575"/>
            <a:ext cx="7669800" cy="3600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Typical PCP panel includes ~1300-2000 patients </a:t>
            </a:r>
            <a:endParaRPr b="1"/>
          </a:p>
          <a:p>
            <a:pPr indent="0" lvl="0" marL="457200" rtl="0" algn="l">
              <a:spcBef>
                <a:spcPts val="0"/>
              </a:spcBef>
              <a:spcAft>
                <a:spcPts val="0"/>
              </a:spcAft>
              <a:buNone/>
            </a:pPr>
            <a:r>
              <a:t/>
            </a:r>
            <a:endParaRPr/>
          </a:p>
          <a:p>
            <a:pPr indent="-317500" lvl="1" marL="914400" rtl="0" algn="l">
              <a:spcBef>
                <a:spcPts val="0"/>
              </a:spcBef>
              <a:spcAft>
                <a:spcPts val="0"/>
              </a:spcAft>
              <a:buSzPts val="1400"/>
              <a:buChar char="○"/>
            </a:pPr>
            <a:r>
              <a:rPr lang="en"/>
              <a:t>13% are 65 y/o or older (260 patients)</a:t>
            </a:r>
            <a:endParaRPr/>
          </a:p>
          <a:p>
            <a:pPr indent="-317500" lvl="2" marL="1371600" rtl="0" algn="l">
              <a:spcBef>
                <a:spcPts val="0"/>
              </a:spcBef>
              <a:spcAft>
                <a:spcPts val="0"/>
              </a:spcAft>
              <a:buSzPts val="1400"/>
              <a:buChar char="■"/>
            </a:pPr>
            <a:r>
              <a:rPr lang="en"/>
              <a:t>10% have ADRD (26 patients)</a:t>
            </a:r>
            <a:endParaRPr/>
          </a:p>
          <a:p>
            <a:pPr indent="-317500" lvl="3" marL="1828800" rtl="0" algn="l">
              <a:spcBef>
                <a:spcPts val="0"/>
              </a:spcBef>
              <a:spcAft>
                <a:spcPts val="0"/>
              </a:spcAft>
              <a:buSzPts val="1400"/>
              <a:buChar char="●"/>
            </a:pPr>
            <a:r>
              <a:rPr lang="en"/>
              <a:t>50% are diagnosed (13 patients)</a:t>
            </a:r>
            <a:endParaRPr/>
          </a:p>
          <a:p>
            <a:pPr indent="0" lvl="0" marL="1828800" rtl="0" algn="l">
              <a:spcBef>
                <a:spcPts val="0"/>
              </a:spcBef>
              <a:spcAft>
                <a:spcPts val="0"/>
              </a:spcAft>
              <a:buNone/>
            </a:pPr>
            <a:r>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 2020 the USPSTF concluded that the current evidence is insufficient to assess the balance of benefits and harms of screening for cognitive impairment in older adults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Over  50% of patients with confirmed dementia reported no history of clinical cognitive evaluation by their PCP (Kotagal et al 2015)</a:t>
            </a:r>
            <a:endParaRPr/>
          </a:p>
          <a:p>
            <a:pPr indent="0" lvl="0" marL="0" rtl="0" algn="l">
              <a:spcBef>
                <a:spcPts val="0"/>
              </a:spcBef>
              <a:spcAft>
                <a:spcPts val="0"/>
              </a:spcAft>
              <a:buNone/>
            </a:pPr>
            <a:r>
              <a:t/>
            </a:r>
            <a:endParaRPr/>
          </a:p>
        </p:txBody>
      </p:sp>
      <p:sp>
        <p:nvSpPr>
          <p:cNvPr id="222" name="Google Shape;222;p30"/>
          <p:cNvSpPr txBox="1"/>
          <p:nvPr/>
        </p:nvSpPr>
        <p:spPr>
          <a:xfrm>
            <a:off x="4375325" y="2004450"/>
            <a:ext cx="29349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Borson S, Chodosh J 2014</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28" name="Google Shape;228;p31"/>
          <p:cNvSpPr/>
          <p:nvPr/>
        </p:nvSpPr>
        <p:spPr>
          <a:xfrm>
            <a:off x="190500" y="1107650"/>
            <a:ext cx="1855625" cy="3704150"/>
          </a:xfrm>
          <a:prstGeom prst="flowChartOffpageConnector">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Healthcare System</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Cognitive Specialist </a:t>
            </a:r>
            <a:endParaRPr sz="1000">
              <a:solidFill>
                <a:schemeClr val="dk1"/>
              </a:solidFill>
            </a:endParaRPr>
          </a:p>
          <a:p>
            <a:pPr indent="0" lvl="0" marL="457200" rtl="0" algn="l">
              <a:spcBef>
                <a:spcPts val="0"/>
              </a:spcBef>
              <a:spcAft>
                <a:spcPts val="0"/>
              </a:spcAft>
              <a:buClr>
                <a:schemeClr val="dk1"/>
              </a:buClr>
              <a:buSzPts val="1100"/>
              <a:buFont typeface="Arial"/>
              <a:buNone/>
            </a:pPr>
            <a:r>
              <a:rPr lang="en" sz="1000">
                <a:solidFill>
                  <a:schemeClr val="dk1"/>
                </a:solidFill>
              </a:rPr>
              <a:t>Shortage</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Caregiver shortage</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Lack of standardized diagnostic &amp; treatment algorithms </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Lack of incentives for PCPs to screen &amp; diagnose</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Diagnostic nihilism</a:t>
            </a:r>
            <a:endParaRPr sz="1000">
              <a:solidFill>
                <a:schemeClr val="dk1"/>
              </a:solidFill>
            </a:endParaRPr>
          </a:p>
        </p:txBody>
      </p:sp>
      <p:sp>
        <p:nvSpPr>
          <p:cNvPr id="229" name="Google Shape;229;p31"/>
          <p:cNvSpPr txBox="1"/>
          <p:nvPr/>
        </p:nvSpPr>
        <p:spPr>
          <a:xfrm>
            <a:off x="2249550" y="956700"/>
            <a:ext cx="4644900" cy="4186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en" sz="1300"/>
              <a:t>90% of dementia care will be delivered in the primary care setting.</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PCP face time with patients averages 7-15 minutes</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Clinical workflows need to transform to improve early diagnosis and management</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Looking at alternative models (AI, technology) and creation of standardized diagnostic/ treatment models/ BBBM to improve PCP comfort, diagnosis, and management.</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Financial incentives for physicians to enter the geriatric field (ex. loan forgiveness, increased reimbursement for management of patients with AD/ADRD)</a:t>
            </a:r>
            <a:endParaRPr sz="1300"/>
          </a:p>
          <a:p>
            <a:pPr indent="0" lvl="0" marL="457200" rtl="0" algn="l">
              <a:spcBef>
                <a:spcPts val="0"/>
              </a:spcBef>
              <a:spcAft>
                <a:spcPts val="0"/>
              </a:spcAft>
              <a:buNone/>
            </a:pPr>
            <a:r>
              <a:t/>
            </a:r>
            <a:endParaRPr sz="1300"/>
          </a:p>
          <a:p>
            <a:pPr indent="-311150" lvl="0" marL="457200" rtl="0" algn="l">
              <a:spcBef>
                <a:spcPts val="0"/>
              </a:spcBef>
              <a:spcAft>
                <a:spcPts val="0"/>
              </a:spcAft>
              <a:buSzPts val="1300"/>
              <a:buChar char="●"/>
            </a:pPr>
            <a:r>
              <a:rPr lang="en" sz="1300"/>
              <a:t>Increasing/ funding case management supports to reduce care fragmentation</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35" name="Google Shape;235;p32"/>
          <p:cNvSpPr txBox="1"/>
          <p:nvPr>
            <p:ph idx="1" type="body"/>
          </p:nvPr>
        </p:nvSpPr>
        <p:spPr>
          <a:xfrm>
            <a:off x="106550" y="205078"/>
            <a:ext cx="7886700" cy="46140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t/>
            </a:r>
            <a:endParaRPr b="1" sz="2500">
              <a:solidFill>
                <a:srgbClr val="1155CC"/>
              </a:solidFill>
              <a:latin typeface="Arial"/>
              <a:ea typeface="Arial"/>
              <a:cs typeface="Arial"/>
              <a:sym typeface="Arial"/>
            </a:endParaRPr>
          </a:p>
          <a:p>
            <a:pPr indent="0" lvl="0" marL="0" rtl="0" algn="l">
              <a:lnSpc>
                <a:spcPct val="100000"/>
              </a:lnSpc>
              <a:spcBef>
                <a:spcPts val="0"/>
              </a:spcBef>
              <a:spcAft>
                <a:spcPts val="0"/>
              </a:spcAft>
              <a:buNone/>
            </a:pPr>
            <a:r>
              <a:t/>
            </a:r>
            <a:endParaRPr b="1" sz="2500">
              <a:solidFill>
                <a:srgbClr val="1155CC"/>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1155CC"/>
              </a:solidFill>
              <a:latin typeface="Arial"/>
              <a:ea typeface="Arial"/>
              <a:cs typeface="Arial"/>
              <a:sym typeface="Arial"/>
            </a:endParaRPr>
          </a:p>
        </p:txBody>
      </p:sp>
      <p:sp>
        <p:nvSpPr>
          <p:cNvPr id="236" name="Google Shape;236;p32"/>
          <p:cNvSpPr/>
          <p:nvPr/>
        </p:nvSpPr>
        <p:spPr>
          <a:xfrm>
            <a:off x="190500" y="1107650"/>
            <a:ext cx="1855625" cy="3704150"/>
          </a:xfrm>
          <a:prstGeom prst="flowChartOffpageConnector">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Healthcare System</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(Administration)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sz="13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Conflicting reimbursement structures</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Applying standard chronic illness model to AD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Fragmentation of </a:t>
            </a:r>
            <a:r>
              <a:rPr lang="en" sz="1000">
                <a:solidFill>
                  <a:schemeClr val="dk1"/>
                </a:solidFill>
              </a:rPr>
              <a:t>ambulatory</a:t>
            </a:r>
            <a:r>
              <a:rPr lang="en" sz="1000">
                <a:solidFill>
                  <a:schemeClr val="dk1"/>
                </a:solidFill>
              </a:rPr>
              <a:t> care paths</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Lack of case management supports &amp; infrastructure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
        <p:nvSpPr>
          <p:cNvPr id="237" name="Google Shape;237;p32"/>
          <p:cNvSpPr txBox="1"/>
          <p:nvPr/>
        </p:nvSpPr>
        <p:spPr>
          <a:xfrm>
            <a:off x="2046125" y="867150"/>
            <a:ext cx="4944300" cy="4710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Misalignment of incentives for physicians, hospitals, and healthcare systems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ACO vs standard fee for service model have different incentives/ disincentives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Classic chronic illness model (ex. diabetes) is insufficient for dementia</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Care model would better reflect SMI model of multidisciplinary, wrap-around, community based approach</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Increase case management supports and reimbursement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Reduce </a:t>
            </a:r>
            <a:r>
              <a:rPr lang="en"/>
              <a:t>bureaucratic</a:t>
            </a:r>
            <a:r>
              <a:rPr lang="en"/>
              <a:t> burden linked to care delivery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Standardize case manager education</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ctrTitle"/>
          </p:nvPr>
        </p:nvSpPr>
        <p:spPr>
          <a:xfrm>
            <a:off x="0" y="0"/>
            <a:ext cx="6151800" cy="11472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sz="3900">
                <a:solidFill>
                  <a:srgbClr val="1155CC"/>
                </a:solidFill>
              </a:rPr>
              <a:t>The Global Burden of Neurological Disease</a:t>
            </a:r>
            <a:endParaRPr sz="3900"/>
          </a:p>
        </p:txBody>
      </p:sp>
      <p:sp>
        <p:nvSpPr>
          <p:cNvPr id="96" name="Google Shape;96;p15"/>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pic>
        <p:nvPicPr>
          <p:cNvPr id="97" name="Google Shape;97;p15"/>
          <p:cNvPicPr preferRelativeResize="0"/>
          <p:nvPr/>
        </p:nvPicPr>
        <p:blipFill>
          <a:blip r:embed="rId3">
            <a:alphaModFix/>
          </a:blip>
          <a:stretch>
            <a:fillRect/>
          </a:stretch>
        </p:blipFill>
        <p:spPr>
          <a:xfrm>
            <a:off x="0" y="1116188"/>
            <a:ext cx="7232904" cy="4027310"/>
          </a:xfrm>
          <a:prstGeom prst="rect">
            <a:avLst/>
          </a:prstGeom>
          <a:noFill/>
          <a:ln>
            <a:noFill/>
          </a:ln>
        </p:spPr>
      </p:pic>
      <p:sp>
        <p:nvSpPr>
          <p:cNvPr id="98" name="Google Shape;98;p15"/>
          <p:cNvSpPr txBox="1"/>
          <p:nvPr/>
        </p:nvSpPr>
        <p:spPr>
          <a:xfrm>
            <a:off x="6993675" y="3746625"/>
            <a:ext cx="18594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Estimates are for (A) disability-adjusted life-years and (B) deaths</a:t>
            </a:r>
            <a:endParaRPr/>
          </a:p>
        </p:txBody>
      </p:sp>
      <p:sp>
        <p:nvSpPr>
          <p:cNvPr id="99" name="Google Shape;99;p15"/>
          <p:cNvSpPr txBox="1"/>
          <p:nvPr/>
        </p:nvSpPr>
        <p:spPr>
          <a:xfrm>
            <a:off x="6623650" y="4791975"/>
            <a:ext cx="23496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Lancet Neurol 2017;16:877-97</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43" name="Google Shape;243;p33"/>
          <p:cNvSpPr txBox="1"/>
          <p:nvPr>
            <p:ph idx="1" type="body"/>
          </p:nvPr>
        </p:nvSpPr>
        <p:spPr>
          <a:xfrm>
            <a:off x="106550" y="205078"/>
            <a:ext cx="7886700" cy="46140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500">
                <a:solidFill>
                  <a:srgbClr val="1155CC"/>
                </a:solidFill>
                <a:latin typeface="Arial"/>
                <a:ea typeface="Arial"/>
                <a:cs typeface="Arial"/>
                <a:sym typeface="Arial"/>
              </a:rPr>
              <a:t>Why Care?</a:t>
            </a:r>
            <a:endParaRPr b="1" sz="2500">
              <a:solidFill>
                <a:srgbClr val="1155CC"/>
              </a:solidFill>
              <a:latin typeface="Arial"/>
              <a:ea typeface="Arial"/>
              <a:cs typeface="Arial"/>
              <a:sym typeface="Arial"/>
            </a:endParaRPr>
          </a:p>
          <a:p>
            <a:pPr indent="0" lvl="0" marL="0" rtl="0" algn="l">
              <a:lnSpc>
                <a:spcPct val="100000"/>
              </a:lnSpc>
              <a:spcBef>
                <a:spcPts val="0"/>
              </a:spcBef>
              <a:spcAft>
                <a:spcPts val="0"/>
              </a:spcAft>
              <a:buNone/>
            </a:pPr>
            <a:r>
              <a:t/>
            </a:r>
            <a:endParaRPr b="1" sz="2500">
              <a:solidFill>
                <a:srgbClr val="1155CC"/>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1155CC"/>
              </a:solidFill>
              <a:latin typeface="Arial"/>
              <a:ea typeface="Arial"/>
              <a:cs typeface="Arial"/>
              <a:sym typeface="Arial"/>
            </a:endParaRPr>
          </a:p>
        </p:txBody>
      </p:sp>
      <p:sp>
        <p:nvSpPr>
          <p:cNvPr id="244" name="Google Shape;244;p33"/>
          <p:cNvSpPr/>
          <p:nvPr/>
        </p:nvSpPr>
        <p:spPr>
          <a:xfrm>
            <a:off x="190500" y="1107650"/>
            <a:ext cx="1855625" cy="3704150"/>
          </a:xfrm>
          <a:prstGeom prst="flowChartOffpageConnector">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Healthcare System</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(Administration)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sz="13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Conflicting reimbursement structures</a:t>
            </a:r>
            <a:endParaRPr sz="1000">
              <a:solidFill>
                <a:schemeClr val="dk1"/>
              </a:solidFill>
            </a:endParaRPr>
          </a:p>
          <a:p>
            <a:pPr indent="0" lvl="0" marL="457200" rtl="0" algn="l">
              <a:spcBef>
                <a:spcPts val="0"/>
              </a:spcBef>
              <a:spcAft>
                <a:spcPts val="0"/>
              </a:spcAft>
              <a:buClr>
                <a:schemeClr val="dk1"/>
              </a:buClr>
              <a:buSzPts val="1100"/>
              <a:buFont typeface="Arial"/>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Applying standard chronic illness model to AD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Fragmentation of ambulatory care paths</a:t>
            </a:r>
            <a:endParaRPr sz="1000">
              <a:solidFill>
                <a:schemeClr val="dk1"/>
              </a:solidFill>
            </a:endParaRPr>
          </a:p>
          <a:p>
            <a:pPr indent="0" lvl="0" marL="45720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Lack of case management supports &amp; infrastructure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
        <p:nvSpPr>
          <p:cNvPr id="245" name="Google Shape;245;p33"/>
          <p:cNvSpPr txBox="1"/>
          <p:nvPr/>
        </p:nvSpPr>
        <p:spPr>
          <a:xfrm>
            <a:off x="1929700" y="205075"/>
            <a:ext cx="4750200" cy="56337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Char char="●"/>
            </a:pPr>
            <a:r>
              <a:rPr lang="en" sz="1200">
                <a:solidFill>
                  <a:schemeClr val="dk1"/>
                </a:solidFill>
              </a:rPr>
              <a:t>Persons with undiagnosed dementia are twice is likely to be admitted to the hospital than those without known dementia (Maslow, 2006).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20% of hospital admissions in individuals with dementia are preventable (Public Health England 2015).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40% of patients over the age of 70 admitted to the hospital have dementia (Sampson 2009)</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63% of Medicare cost for ADRD are for inpatient hospitalizations (Mukadam 2011)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Top 10% of Medicare beneficiaries with ADRD account for 50% of total health expenditures and ⅓ of drug expenditures (Lin 2009)</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Dementia increases the length of stay by 6-30 days (Erkinjuntti 1986; Wancata 2003)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Dementia is associated with increased readmission rates, mortality, and increased risk of institutionalization (Fogg 2018; Mollers 2019; King 2006)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Detection rates for dementia in the hospital setting are low (37-46%) (Harwood 1997; Joray 2004)</a:t>
            </a:r>
            <a:endParaRPr sz="1200">
              <a:solidFill>
                <a:schemeClr val="dk1"/>
              </a:solidFill>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51" name="Google Shape;251;p3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252" name="Google Shape;252;p34"/>
          <p:cNvPicPr preferRelativeResize="0"/>
          <p:nvPr/>
        </p:nvPicPr>
        <p:blipFill>
          <a:blip r:embed="rId3">
            <a:alphaModFix/>
          </a:blip>
          <a:stretch>
            <a:fillRect/>
          </a:stretch>
        </p:blipFill>
        <p:spPr>
          <a:xfrm>
            <a:off x="-3" y="638650"/>
            <a:ext cx="6547105" cy="4571844"/>
          </a:xfrm>
          <a:prstGeom prst="rect">
            <a:avLst/>
          </a:prstGeom>
          <a:noFill/>
          <a:ln>
            <a:noFill/>
          </a:ln>
        </p:spPr>
      </p:pic>
      <p:sp>
        <p:nvSpPr>
          <p:cNvPr id="253" name="Google Shape;253;p34"/>
          <p:cNvSpPr txBox="1"/>
          <p:nvPr/>
        </p:nvSpPr>
        <p:spPr>
          <a:xfrm>
            <a:off x="0" y="120125"/>
            <a:ext cx="61614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1155CC"/>
                </a:solidFill>
              </a:rPr>
              <a:t>Guiding an Improved Dementia Experience (GUIDE) Model</a:t>
            </a:r>
            <a:endParaRPr b="1" sz="1600">
              <a:solidFill>
                <a:srgbClr val="1155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59" name="Google Shape;259;p3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260" name="Google Shape;260;p35"/>
          <p:cNvPicPr preferRelativeResize="0"/>
          <p:nvPr/>
        </p:nvPicPr>
        <p:blipFill>
          <a:blip r:embed="rId3">
            <a:alphaModFix/>
          </a:blip>
          <a:stretch>
            <a:fillRect/>
          </a:stretch>
        </p:blipFill>
        <p:spPr>
          <a:xfrm>
            <a:off x="4636003" y="0"/>
            <a:ext cx="4507992" cy="4149504"/>
          </a:xfrm>
          <a:prstGeom prst="rect">
            <a:avLst/>
          </a:prstGeom>
          <a:noFill/>
          <a:ln>
            <a:noFill/>
          </a:ln>
        </p:spPr>
      </p:pic>
      <p:sp>
        <p:nvSpPr>
          <p:cNvPr id="261" name="Google Shape;261;p35"/>
          <p:cNvSpPr txBox="1"/>
          <p:nvPr/>
        </p:nvSpPr>
        <p:spPr>
          <a:xfrm>
            <a:off x="0" y="0"/>
            <a:ext cx="4891500" cy="6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1155CC"/>
                </a:solidFill>
              </a:rPr>
              <a:t>Dementia Independent Care Unit  for Tailored Chronic Care Management</a:t>
            </a:r>
            <a:endParaRPr b="1" sz="1700">
              <a:solidFill>
                <a:srgbClr val="1155CC"/>
              </a:solidFill>
            </a:endParaRPr>
          </a:p>
          <a:p>
            <a:pPr indent="0" lvl="0" marL="0" rtl="0" algn="l">
              <a:spcBef>
                <a:spcPts val="0"/>
              </a:spcBef>
              <a:spcAft>
                <a:spcPts val="0"/>
              </a:spcAft>
              <a:buNone/>
            </a:pPr>
            <a:r>
              <a:t/>
            </a:r>
            <a:endParaRPr/>
          </a:p>
        </p:txBody>
      </p:sp>
      <p:sp>
        <p:nvSpPr>
          <p:cNvPr id="262" name="Google Shape;262;p35"/>
          <p:cNvSpPr txBox="1"/>
          <p:nvPr/>
        </p:nvSpPr>
        <p:spPr>
          <a:xfrm>
            <a:off x="6887550" y="4432525"/>
            <a:ext cx="1921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Bott et al Am J Ger Psych 2019</a:t>
            </a:r>
            <a:endParaRPr sz="1000"/>
          </a:p>
        </p:txBody>
      </p:sp>
      <p:sp>
        <p:nvSpPr>
          <p:cNvPr id="263" name="Google Shape;263;p35"/>
          <p:cNvSpPr txBox="1"/>
          <p:nvPr/>
        </p:nvSpPr>
        <p:spPr>
          <a:xfrm>
            <a:off x="-86750" y="684600"/>
            <a:ext cx="4597200" cy="4000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Estimated implementation costs of $270 million in year 1 were calculated assuming an individual patient panel size of 1000 patients </a:t>
            </a:r>
            <a:endParaRPr/>
          </a:p>
          <a:p>
            <a:pPr indent="-317500" lvl="0" marL="457200" rtl="0" algn="l">
              <a:spcBef>
                <a:spcPts val="1000"/>
              </a:spcBef>
              <a:spcAft>
                <a:spcPts val="0"/>
              </a:spcAft>
              <a:buSzPts val="1400"/>
              <a:buChar char="●"/>
            </a:pPr>
            <a:r>
              <a:rPr lang="en"/>
              <a:t>Estimated total operating costs of $6.5 billion for year 2 were calculated as the annual cost of dementia team care ($1540 PMPY) multiplied by the estimated point prevalence of individuals with AD</a:t>
            </a:r>
            <a:endParaRPr/>
          </a:p>
          <a:p>
            <a:pPr indent="-317500" lvl="0" marL="457200" rtl="0" algn="l">
              <a:spcBef>
                <a:spcPts val="1000"/>
              </a:spcBef>
              <a:spcAft>
                <a:spcPts val="0"/>
              </a:spcAft>
              <a:buSzPts val="1400"/>
              <a:buChar char="●"/>
            </a:pPr>
            <a:r>
              <a:rPr lang="en"/>
              <a:t>If nationally implemented, estimate high net </a:t>
            </a:r>
            <a:r>
              <a:rPr b="1" lang="en"/>
              <a:t>annual savings woul</a:t>
            </a:r>
            <a:r>
              <a:rPr b="1" lang="en"/>
              <a:t>d to </a:t>
            </a:r>
            <a:r>
              <a:rPr b="1" lang="en"/>
              <a:t>be $6.8 billion for the estimated 4 million persons</a:t>
            </a:r>
            <a:r>
              <a:rPr lang="en"/>
              <a:t> in the US with moderate to severe dementia in year 2. </a:t>
            </a:r>
            <a:endParaRPr/>
          </a:p>
          <a:p>
            <a:pPr indent="-317500" lvl="0" marL="457200" rtl="0" algn="l">
              <a:spcBef>
                <a:spcPts val="1000"/>
              </a:spcBef>
              <a:spcAft>
                <a:spcPts val="1000"/>
              </a:spcAft>
              <a:buSzPts val="1400"/>
              <a:buChar char="●"/>
            </a:pPr>
            <a:r>
              <a:rPr lang="en"/>
              <a:t>Net annual savings of approximately $10 million were estimated with more limited reduction in costs for inpatient utilization (7.5%), medical providers (4%), skilled nursing facilities (7.5%), and prescriptions (5%).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6"/>
          <p:cNvSpPr txBox="1"/>
          <p:nvPr/>
        </p:nvSpPr>
        <p:spPr>
          <a:xfrm>
            <a:off x="306950" y="817200"/>
            <a:ext cx="6337200" cy="4326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Similarly, a </a:t>
            </a:r>
            <a:r>
              <a:rPr lang="en"/>
              <a:t>utilization and cost outcomes comparison for 1082 fee-for-service (FFS) Medicare patients enrolled in the UCLA ADC program between July 1, 2012 and December 31, 2015 with 2166 similar dementia patients not participating in the ADC program revealed that at 3 ½ years, participants in UCLA’s program had </a:t>
            </a:r>
            <a:r>
              <a:rPr b="1" lang="en"/>
              <a:t>lower total Medicare costs of care ($2404 per year) </a:t>
            </a:r>
            <a:r>
              <a:rPr lang="en"/>
              <a:t>relative to a comparison group of persons with dementia receiving usual care </a:t>
            </a:r>
            <a:r>
              <a:rPr i="1" lang="en" sz="1200"/>
              <a:t>(Jennings et al 2018). </a:t>
            </a:r>
            <a:endParaRPr i="1" sz="1200"/>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UCLA ADC program participants were </a:t>
            </a:r>
            <a:r>
              <a:rPr b="1" lang="en"/>
              <a:t>40 percent less likely to be admitted to a nursing home for long-term care</a:t>
            </a:r>
            <a:r>
              <a:rPr i="1" lang="en" sz="1200">
                <a:solidFill>
                  <a:schemeClr val="dk1"/>
                </a:solidFill>
              </a:rPr>
              <a:t>(Jennings et al 2018).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17500" lvl="0" marL="457200" rtl="0" algn="l">
              <a:spcBef>
                <a:spcPts val="0"/>
              </a:spcBef>
              <a:spcAft>
                <a:spcPts val="0"/>
              </a:spcAft>
              <a:buSzPts val="1400"/>
              <a:buChar char="●"/>
            </a:pPr>
            <a:r>
              <a:rPr lang="en"/>
              <a:t>UCSF compared the Medicare costs of 780 patients with dementia. The patients were randomized 2:1 to receive Care Ecosystem telemedicine support – which included medical and practical assistance – or their usual care for a 12-month period. The average per patient</a:t>
            </a:r>
            <a:r>
              <a:rPr b="1" lang="en"/>
              <a:t> monthly Medicare cost</a:t>
            </a:r>
            <a:r>
              <a:rPr lang="en"/>
              <a:t> for those in the Care Ecosystem was </a:t>
            </a:r>
            <a:r>
              <a:rPr b="1" lang="en"/>
              <a:t>$526 lower</a:t>
            </a:r>
            <a:r>
              <a:rPr lang="en"/>
              <a:t> than for those receiving usual care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74" name="Google Shape;274;p37"/>
          <p:cNvSpPr txBox="1"/>
          <p:nvPr>
            <p:ph idx="1" type="body"/>
          </p:nvPr>
        </p:nvSpPr>
        <p:spPr>
          <a:xfrm>
            <a:off x="-477650" y="382878"/>
            <a:ext cx="7886700" cy="46140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t/>
            </a:r>
            <a:endParaRPr b="1" sz="2500">
              <a:solidFill>
                <a:srgbClr val="1155CC"/>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1155CC"/>
              </a:solidFill>
              <a:latin typeface="Arial"/>
              <a:ea typeface="Arial"/>
              <a:cs typeface="Arial"/>
              <a:sym typeface="Arial"/>
            </a:endParaRPr>
          </a:p>
        </p:txBody>
      </p:sp>
      <p:sp>
        <p:nvSpPr>
          <p:cNvPr id="275" name="Google Shape;275;p37"/>
          <p:cNvSpPr/>
          <p:nvPr/>
        </p:nvSpPr>
        <p:spPr>
          <a:xfrm>
            <a:off x="190500" y="969625"/>
            <a:ext cx="1855625" cy="3842175"/>
          </a:xfrm>
          <a:prstGeom prst="flowChartOffpageConnector">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    Public Policy</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Conflicting reimbursement structures</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Lack of investment in medicare/ medicaid</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Lack of reimbursement for diagnostics</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Lack of Incentive to build geriatric healthcare workforce</a:t>
            </a:r>
            <a:endParaRPr sz="1000">
              <a:solidFill>
                <a:schemeClr val="dk1"/>
              </a:solidFill>
            </a:endParaRPr>
          </a:p>
        </p:txBody>
      </p:sp>
      <p:sp>
        <p:nvSpPr>
          <p:cNvPr id="276" name="Google Shape;276;p37"/>
          <p:cNvSpPr txBox="1"/>
          <p:nvPr/>
        </p:nvSpPr>
        <p:spPr>
          <a:xfrm>
            <a:off x="2149125" y="1065400"/>
            <a:ext cx="57573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Redefining the standard cognitive care model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Improve reimbursement for cognitive care visits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solidFill>
                  <a:schemeClr val="dk1"/>
                </a:solidFill>
              </a:rPr>
              <a:t>Approve coverage for early detection technology (amyloid PET, biomarker, etc.)</a:t>
            </a:r>
            <a:endParaRPr>
              <a:solidFill>
                <a:schemeClr val="dk1"/>
              </a:solidFill>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Financial incentives for physicians to enter the geriatric field (ex. loan forgiveness, increased reimbursement for management of patients with AD/ADRD)</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Increasing/ funding case management supports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Fund community care supports (Adult Day programs, in home care, respite, etc.)</a:t>
            </a:r>
            <a:endParaRPr/>
          </a:p>
          <a:p>
            <a:pPr indent="0" lvl="0" marL="45720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8"/>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82" name="Google Shape;282;p3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283" name="Google Shape;283;p38"/>
          <p:cNvPicPr preferRelativeResize="0"/>
          <p:nvPr/>
        </p:nvPicPr>
        <p:blipFill>
          <a:blip r:embed="rId3">
            <a:alphaModFix/>
          </a:blip>
          <a:stretch>
            <a:fillRect/>
          </a:stretch>
        </p:blipFill>
        <p:spPr>
          <a:xfrm>
            <a:off x="-46250" y="5"/>
            <a:ext cx="9235440" cy="4331422"/>
          </a:xfrm>
          <a:prstGeom prst="rect">
            <a:avLst/>
          </a:prstGeom>
          <a:noFill/>
          <a:ln>
            <a:noFill/>
          </a:ln>
        </p:spPr>
      </p:pic>
      <p:sp>
        <p:nvSpPr>
          <p:cNvPr id="284" name="Google Shape;284;p38"/>
          <p:cNvSpPr txBox="1"/>
          <p:nvPr/>
        </p:nvSpPr>
        <p:spPr>
          <a:xfrm>
            <a:off x="6013100" y="4708700"/>
            <a:ext cx="29697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Ball et al. Alz and Dem 2022</a:t>
            </a:r>
            <a:endParaRPr sz="1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pic>
        <p:nvPicPr>
          <p:cNvPr descr="http://www.mrmediatraining.com/wp-content/uploads/2012/06/Question-Man.jpg" id="289" name="Google Shape;289;p39"/>
          <p:cNvPicPr preferRelativeResize="0"/>
          <p:nvPr/>
        </p:nvPicPr>
        <p:blipFill rotWithShape="1">
          <a:blip r:embed="rId3">
            <a:alphaModFix/>
          </a:blip>
          <a:srcRect b="0" l="0" r="0" t="0"/>
          <a:stretch/>
        </p:blipFill>
        <p:spPr>
          <a:xfrm>
            <a:off x="259025" y="163700"/>
            <a:ext cx="5175504" cy="48160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ctrTitle"/>
          </p:nvPr>
        </p:nvSpPr>
        <p:spPr>
          <a:xfrm>
            <a:off x="0" y="203525"/>
            <a:ext cx="6022200" cy="11934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SzPts val="990"/>
              <a:buNone/>
            </a:pPr>
            <a:r>
              <a:rPr lang="en" sz="3110">
                <a:solidFill>
                  <a:srgbClr val="1155CC"/>
                </a:solidFill>
              </a:rPr>
              <a:t>Annual Incidence of Most Common Adult-Onset Neurological Disorders (in the US)</a:t>
            </a:r>
            <a:endParaRPr sz="3110">
              <a:solidFill>
                <a:srgbClr val="1155CC"/>
              </a:solidFill>
            </a:endParaRPr>
          </a:p>
        </p:txBody>
      </p:sp>
      <p:sp>
        <p:nvSpPr>
          <p:cNvPr id="105" name="Google Shape;105;p16"/>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pic>
        <p:nvPicPr>
          <p:cNvPr id="106" name="Google Shape;106;p16"/>
          <p:cNvPicPr preferRelativeResize="0"/>
          <p:nvPr/>
        </p:nvPicPr>
        <p:blipFill>
          <a:blip r:embed="rId3">
            <a:alphaModFix/>
          </a:blip>
          <a:stretch>
            <a:fillRect/>
          </a:stretch>
        </p:blipFill>
        <p:spPr>
          <a:xfrm>
            <a:off x="1285600" y="1480887"/>
            <a:ext cx="4736592" cy="3682980"/>
          </a:xfrm>
          <a:prstGeom prst="rect">
            <a:avLst/>
          </a:prstGeom>
          <a:noFill/>
          <a:ln>
            <a:noFill/>
          </a:ln>
        </p:spPr>
      </p:pic>
      <p:sp>
        <p:nvSpPr>
          <p:cNvPr id="107" name="Google Shape;107;p16"/>
          <p:cNvSpPr txBox="1"/>
          <p:nvPr/>
        </p:nvSpPr>
        <p:spPr>
          <a:xfrm>
            <a:off x="6558900" y="4616200"/>
            <a:ext cx="24699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US Pharm. 2018;43(1):24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t/>
            </a:r>
            <a:endParaRPr/>
          </a:p>
        </p:txBody>
      </p:sp>
      <p:sp>
        <p:nvSpPr>
          <p:cNvPr id="113" name="Google Shape;113;p17"/>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pic>
        <p:nvPicPr>
          <p:cNvPr id="114" name="Google Shape;114;p17"/>
          <p:cNvPicPr preferRelativeResize="0"/>
          <p:nvPr/>
        </p:nvPicPr>
        <p:blipFill>
          <a:blip r:embed="rId3">
            <a:alphaModFix/>
          </a:blip>
          <a:stretch>
            <a:fillRect/>
          </a:stretch>
        </p:blipFill>
        <p:spPr>
          <a:xfrm>
            <a:off x="42188" y="989825"/>
            <a:ext cx="8963025" cy="3819525"/>
          </a:xfrm>
          <a:prstGeom prst="rect">
            <a:avLst/>
          </a:prstGeom>
          <a:noFill/>
          <a:ln>
            <a:noFill/>
          </a:ln>
        </p:spPr>
      </p:pic>
      <p:sp>
        <p:nvSpPr>
          <p:cNvPr id="115" name="Google Shape;115;p17"/>
          <p:cNvSpPr txBox="1"/>
          <p:nvPr/>
        </p:nvSpPr>
        <p:spPr>
          <a:xfrm>
            <a:off x="0" y="0"/>
            <a:ext cx="67623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rgbClr val="1155CC"/>
                </a:solidFill>
              </a:rPr>
              <a:t>Disability Adjusted Life Years</a:t>
            </a:r>
            <a:endParaRPr b="1" sz="2900">
              <a:solidFill>
                <a:srgbClr val="1155CC"/>
              </a:solidFill>
            </a:endParaRPr>
          </a:p>
        </p:txBody>
      </p:sp>
      <p:pic>
        <p:nvPicPr>
          <p:cNvPr id="116" name="Google Shape;116;p17"/>
          <p:cNvPicPr preferRelativeResize="0"/>
          <p:nvPr/>
        </p:nvPicPr>
        <p:blipFill>
          <a:blip r:embed="rId4">
            <a:alphaModFix/>
          </a:blip>
          <a:stretch>
            <a:fillRect/>
          </a:stretch>
        </p:blipFill>
        <p:spPr>
          <a:xfrm>
            <a:off x="5610350" y="383650"/>
            <a:ext cx="301228" cy="536972"/>
          </a:xfrm>
          <a:prstGeom prst="rect">
            <a:avLst/>
          </a:prstGeom>
          <a:noFill/>
          <a:ln>
            <a:noFill/>
          </a:ln>
        </p:spPr>
      </p:pic>
      <p:sp>
        <p:nvSpPr>
          <p:cNvPr id="117" name="Google Shape;117;p17"/>
          <p:cNvSpPr txBox="1"/>
          <p:nvPr/>
        </p:nvSpPr>
        <p:spPr>
          <a:xfrm>
            <a:off x="4572000" y="4878575"/>
            <a:ext cx="4709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Lancet Neurol 2017;16:877-97</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t/>
            </a:r>
            <a:endParaRPr/>
          </a:p>
        </p:txBody>
      </p:sp>
      <p:sp>
        <p:nvSpPr>
          <p:cNvPr id="123" name="Google Shape;123;p18"/>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pic>
        <p:nvPicPr>
          <p:cNvPr id="124" name="Google Shape;124;p18"/>
          <p:cNvPicPr preferRelativeResize="0"/>
          <p:nvPr/>
        </p:nvPicPr>
        <p:blipFill>
          <a:blip r:embed="rId3">
            <a:alphaModFix/>
          </a:blip>
          <a:stretch>
            <a:fillRect/>
          </a:stretch>
        </p:blipFill>
        <p:spPr>
          <a:xfrm>
            <a:off x="36575" y="0"/>
            <a:ext cx="9162287" cy="45903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9"/>
          <p:cNvSpPr txBox="1"/>
          <p:nvPr>
            <p:ph type="ctrTitle"/>
          </p:nvPr>
        </p:nvSpPr>
        <p:spPr>
          <a:xfrm>
            <a:off x="99725" y="74000"/>
            <a:ext cx="6713700" cy="2531100"/>
          </a:xfrm>
          <a:prstGeom prst="rect">
            <a:avLst/>
          </a:prstGeom>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990"/>
              <a:buNone/>
            </a:pPr>
            <a:r>
              <a:rPr b="0" lang="en" sz="2120">
                <a:solidFill>
                  <a:srgbClr val="0B5394"/>
                </a:solidFill>
              </a:rPr>
              <a:t>In Recent Years, AD-related Mortality has Increased Dramatically</a:t>
            </a:r>
            <a:endParaRPr b="0" sz="2120">
              <a:solidFill>
                <a:schemeClr val="dk1"/>
              </a:solidFill>
            </a:endParaRPr>
          </a:p>
          <a:p>
            <a:pPr indent="0" lvl="0" marL="0" rtl="0" algn="l">
              <a:lnSpc>
                <a:spcPct val="100000"/>
              </a:lnSpc>
              <a:spcBef>
                <a:spcPts val="0"/>
              </a:spcBef>
              <a:spcAft>
                <a:spcPts val="0"/>
              </a:spcAft>
              <a:buSzPts val="990"/>
              <a:buNone/>
            </a:pPr>
            <a:r>
              <a:t/>
            </a:r>
            <a:endParaRPr b="0" sz="2120">
              <a:solidFill>
                <a:schemeClr val="dk1"/>
              </a:solidFill>
            </a:endParaRPr>
          </a:p>
          <a:p>
            <a:pPr indent="0" lvl="0" marL="0" rtl="0" algn="l">
              <a:lnSpc>
                <a:spcPct val="100000"/>
              </a:lnSpc>
              <a:spcBef>
                <a:spcPts val="0"/>
              </a:spcBef>
              <a:spcAft>
                <a:spcPts val="0"/>
              </a:spcAft>
              <a:buSzPts val="990"/>
              <a:buNone/>
            </a:pPr>
            <a:r>
              <a:rPr b="0" i="1" lang="en" sz="1370">
                <a:solidFill>
                  <a:schemeClr val="dk1"/>
                </a:solidFill>
              </a:rPr>
              <a:t>From 2000 to 2013, deaths attributed to Alzheimer's disease</a:t>
            </a:r>
            <a:r>
              <a:rPr b="0" i="1" lang="en" sz="1370">
                <a:solidFill>
                  <a:srgbClr val="FF0000"/>
                </a:solidFill>
              </a:rPr>
              <a:t> </a:t>
            </a:r>
            <a:r>
              <a:rPr i="1" lang="en" sz="1370">
                <a:solidFill>
                  <a:srgbClr val="FF0000"/>
                </a:solidFill>
              </a:rPr>
              <a:t>increased 71%</a:t>
            </a:r>
            <a:r>
              <a:rPr b="0" i="1" lang="en" sz="1370">
                <a:solidFill>
                  <a:schemeClr val="dk1"/>
                </a:solidFill>
              </a:rPr>
              <a:t>, while those attributed to the number one cause of death—heart disease—decreased 14%</a:t>
            </a:r>
            <a:endParaRPr b="0" sz="1370">
              <a:solidFill>
                <a:schemeClr val="dk1"/>
              </a:solidFill>
            </a:endParaRPr>
          </a:p>
          <a:p>
            <a:pPr indent="0" lvl="0" marL="0" rtl="0" algn="l">
              <a:lnSpc>
                <a:spcPct val="100000"/>
              </a:lnSpc>
              <a:spcBef>
                <a:spcPts val="0"/>
              </a:spcBef>
              <a:spcAft>
                <a:spcPts val="0"/>
              </a:spcAft>
              <a:buClr>
                <a:schemeClr val="dk1"/>
              </a:buClr>
              <a:buSzPts val="990"/>
              <a:buFont typeface="Arial"/>
              <a:buNone/>
            </a:pPr>
            <a:r>
              <a:t/>
            </a:r>
            <a:endParaRPr b="0" sz="2720">
              <a:solidFill>
                <a:schemeClr val="dk1"/>
              </a:solidFill>
            </a:endParaRPr>
          </a:p>
          <a:p>
            <a:pPr indent="0" lvl="0" marL="0" rtl="0" algn="ctr">
              <a:spcBef>
                <a:spcPts val="0"/>
              </a:spcBef>
              <a:spcAft>
                <a:spcPts val="0"/>
              </a:spcAft>
              <a:buSzPts val="990"/>
              <a:buNone/>
            </a:pPr>
            <a:r>
              <a:t/>
            </a:r>
            <a:endParaRPr sz="3650"/>
          </a:p>
        </p:txBody>
      </p:sp>
      <p:sp>
        <p:nvSpPr>
          <p:cNvPr id="130" name="Google Shape;130;p19"/>
          <p:cNvSpPr txBox="1"/>
          <p:nvPr>
            <p:ph idx="1" type="subTitle"/>
          </p:nvPr>
        </p:nvSpPr>
        <p:spPr>
          <a:xfrm>
            <a:off x="1143000" y="2701529"/>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sp>
        <p:nvSpPr>
          <p:cNvPr id="131" name="Google Shape;131;p19"/>
          <p:cNvSpPr/>
          <p:nvPr/>
        </p:nvSpPr>
        <p:spPr>
          <a:xfrm>
            <a:off x="681225" y="1725775"/>
            <a:ext cx="6582300" cy="3193200"/>
          </a:xfrm>
          <a:prstGeom prst="rect">
            <a:avLst/>
          </a:prstGeom>
          <a:solidFill>
            <a:srgbClr val="222222">
              <a:alpha val="40000"/>
            </a:srgbClr>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19"/>
          <p:cNvPicPr preferRelativeResize="0"/>
          <p:nvPr/>
        </p:nvPicPr>
        <p:blipFill rotWithShape="1">
          <a:blip r:embed="rId3">
            <a:alphaModFix/>
          </a:blip>
          <a:srcRect b="0" l="0" r="-1543" t="-2859"/>
          <a:stretch/>
        </p:blipFill>
        <p:spPr>
          <a:xfrm>
            <a:off x="733675" y="1725775"/>
            <a:ext cx="6529850" cy="3142800"/>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20"/>
          <p:cNvSpPr txBox="1"/>
          <p:nvPr>
            <p:ph type="title"/>
          </p:nvPr>
        </p:nvSpPr>
        <p:spPr>
          <a:xfrm>
            <a:off x="289575" y="4"/>
            <a:ext cx="6678600" cy="961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0" lang="en" sz="3900">
                <a:solidFill>
                  <a:srgbClr val="0B5394"/>
                </a:solidFill>
                <a:latin typeface="Arial"/>
                <a:ea typeface="Arial"/>
                <a:cs typeface="Arial"/>
                <a:sym typeface="Arial"/>
              </a:rPr>
              <a:t>Alzheimer’s Crisis</a:t>
            </a:r>
            <a:endParaRPr sz="4000">
              <a:solidFill>
                <a:srgbClr val="0B5394"/>
              </a:solidFill>
              <a:latin typeface="Arial"/>
              <a:ea typeface="Arial"/>
              <a:cs typeface="Arial"/>
              <a:sym typeface="Arial"/>
            </a:endParaRPr>
          </a:p>
        </p:txBody>
      </p:sp>
      <p:sp>
        <p:nvSpPr>
          <p:cNvPr id="138" name="Google Shape;138;p20"/>
          <p:cNvSpPr txBox="1"/>
          <p:nvPr>
            <p:ph idx="1" type="body"/>
          </p:nvPr>
        </p:nvSpPr>
        <p:spPr>
          <a:xfrm>
            <a:off x="289575" y="2923369"/>
            <a:ext cx="3886200" cy="3263400"/>
          </a:xfrm>
          <a:prstGeom prst="rect">
            <a:avLst/>
          </a:prstGeom>
        </p:spPr>
        <p:txBody>
          <a:bodyPr anchorCtr="0" anchor="t" bIns="34275" lIns="68575" spcFirstLastPara="1" rIns="68575" wrap="square" tIns="34275">
            <a:noAutofit/>
          </a:bodyPr>
          <a:lstStyle/>
          <a:p>
            <a:pPr indent="0" lvl="0" marL="341312" rtl="0" algn="ctr">
              <a:lnSpc>
                <a:spcPct val="115000"/>
              </a:lnSpc>
              <a:spcBef>
                <a:spcPts val="0"/>
              </a:spcBef>
              <a:spcAft>
                <a:spcPts val="0"/>
              </a:spcAft>
              <a:buClr>
                <a:srgbClr val="212121"/>
              </a:buClr>
              <a:buSzPts val="3800"/>
              <a:buFont typeface="Arial"/>
              <a:buNone/>
            </a:pPr>
            <a:r>
              <a:rPr lang="en" sz="3800"/>
              <a:t> </a:t>
            </a:r>
            <a:endParaRPr sz="1400"/>
          </a:p>
          <a:p>
            <a:pPr indent="0" lvl="0" marL="0" rtl="0" algn="l">
              <a:spcBef>
                <a:spcPts val="800"/>
              </a:spcBef>
              <a:spcAft>
                <a:spcPts val="0"/>
              </a:spcAft>
              <a:buNone/>
            </a:pPr>
            <a:r>
              <a:t/>
            </a:r>
            <a:endParaRPr/>
          </a:p>
        </p:txBody>
      </p:sp>
      <p:sp>
        <p:nvSpPr>
          <p:cNvPr id="139" name="Google Shape;139;p20"/>
          <p:cNvSpPr txBox="1"/>
          <p:nvPr>
            <p:ph idx="2" type="body"/>
          </p:nvPr>
        </p:nvSpPr>
        <p:spPr>
          <a:xfrm>
            <a:off x="191925" y="1033675"/>
            <a:ext cx="6249900" cy="4321800"/>
          </a:xfrm>
          <a:prstGeom prst="rect">
            <a:avLst/>
          </a:prstGeom>
        </p:spPr>
        <p:txBody>
          <a:bodyPr anchorCtr="0" anchor="t" bIns="34275" lIns="68575" spcFirstLastPara="1" rIns="68575" wrap="square" tIns="34275">
            <a:noAutofit/>
          </a:bodyPr>
          <a:lstStyle/>
          <a:p>
            <a:pPr indent="-171450" lvl="0" marL="177800" rtl="0" algn="l">
              <a:spcBef>
                <a:spcPts val="0"/>
              </a:spcBef>
              <a:spcAft>
                <a:spcPts val="0"/>
              </a:spcAft>
              <a:buClr>
                <a:schemeClr val="dk1"/>
              </a:buClr>
              <a:buSzPts val="1500"/>
              <a:buFont typeface="Calibri"/>
              <a:buChar char="∙"/>
            </a:pPr>
            <a:r>
              <a:rPr lang="en" sz="1500">
                <a:solidFill>
                  <a:schemeClr val="dk1"/>
                </a:solidFill>
              </a:rPr>
              <a:t>Most common cause of dementia</a:t>
            </a:r>
            <a:endParaRPr baseline="30000" sz="1500">
              <a:solidFill>
                <a:schemeClr val="dk1"/>
              </a:solidFill>
            </a:endParaRPr>
          </a:p>
          <a:p>
            <a:pPr indent="0" lvl="0" marL="177800" rtl="0" algn="l">
              <a:spcBef>
                <a:spcPts val="0"/>
              </a:spcBef>
              <a:spcAft>
                <a:spcPts val="0"/>
              </a:spcAft>
              <a:buClr>
                <a:schemeClr val="dk1"/>
              </a:buClr>
              <a:buSzPts val="1100"/>
              <a:buFont typeface="Arial"/>
              <a:buNone/>
            </a:pPr>
            <a:r>
              <a:t/>
            </a:r>
            <a:endParaRPr baseline="30000" sz="1500">
              <a:solidFill>
                <a:schemeClr val="dk1"/>
              </a:solidFill>
            </a:endParaRPr>
          </a:p>
          <a:p>
            <a:pPr indent="-171450" lvl="0" marL="177800" rtl="0" algn="l">
              <a:spcBef>
                <a:spcPts val="800"/>
              </a:spcBef>
              <a:spcAft>
                <a:spcPts val="0"/>
              </a:spcAft>
              <a:buClr>
                <a:schemeClr val="dk1"/>
              </a:buClr>
              <a:buSzPts val="1500"/>
              <a:buFont typeface="Calibri"/>
              <a:buChar char="∙"/>
            </a:pPr>
            <a:r>
              <a:rPr lang="en" sz="1500">
                <a:solidFill>
                  <a:schemeClr val="dk1"/>
                </a:solidFill>
              </a:rPr>
              <a:t>About </a:t>
            </a:r>
            <a:r>
              <a:rPr b="1" lang="en" sz="1500">
                <a:solidFill>
                  <a:srgbClr val="FF0000"/>
                </a:solidFill>
              </a:rPr>
              <a:t>6.5 million</a:t>
            </a:r>
            <a:r>
              <a:rPr lang="en" sz="1500">
                <a:solidFill>
                  <a:schemeClr val="dk1"/>
                </a:solidFill>
              </a:rPr>
              <a:t> people affected now in US</a:t>
            </a:r>
            <a:endParaRPr sz="1500">
              <a:solidFill>
                <a:schemeClr val="dk1"/>
              </a:solidFill>
            </a:endParaRPr>
          </a:p>
          <a:p>
            <a:pPr indent="0" lvl="0" marL="457200" rtl="0" algn="l">
              <a:spcBef>
                <a:spcPts val="800"/>
              </a:spcBef>
              <a:spcAft>
                <a:spcPts val="0"/>
              </a:spcAft>
              <a:buNone/>
            </a:pPr>
            <a:r>
              <a:t/>
            </a:r>
            <a:endParaRPr sz="1500">
              <a:solidFill>
                <a:schemeClr val="dk1"/>
              </a:solidFill>
            </a:endParaRPr>
          </a:p>
          <a:p>
            <a:pPr indent="-171450" lvl="0" marL="177800" rtl="0" algn="l">
              <a:spcBef>
                <a:spcPts val="800"/>
              </a:spcBef>
              <a:spcAft>
                <a:spcPts val="0"/>
              </a:spcAft>
              <a:buClr>
                <a:schemeClr val="dk1"/>
              </a:buClr>
              <a:buSzPts val="1500"/>
              <a:buFont typeface="Calibri"/>
              <a:buChar char="∙"/>
            </a:pPr>
            <a:r>
              <a:rPr lang="en" sz="1500">
                <a:solidFill>
                  <a:schemeClr val="dk1"/>
                </a:solidFill>
              </a:rPr>
              <a:t>By the year 2050, up to </a:t>
            </a:r>
            <a:r>
              <a:rPr b="1" lang="en" sz="1500">
                <a:solidFill>
                  <a:srgbClr val="FF0000"/>
                </a:solidFill>
              </a:rPr>
              <a:t>14 million</a:t>
            </a:r>
            <a:r>
              <a:rPr lang="en" sz="1500">
                <a:solidFill>
                  <a:schemeClr val="dk1"/>
                </a:solidFill>
              </a:rPr>
              <a:t>  Americans are expected to have AD</a:t>
            </a:r>
            <a:endParaRPr baseline="30000" sz="1500">
              <a:solidFill>
                <a:schemeClr val="dk1"/>
              </a:solidFill>
            </a:endParaRPr>
          </a:p>
          <a:p>
            <a:pPr indent="0" lvl="0" marL="457200" rtl="0" algn="l">
              <a:spcBef>
                <a:spcPts val="800"/>
              </a:spcBef>
              <a:spcAft>
                <a:spcPts val="0"/>
              </a:spcAft>
              <a:buNone/>
            </a:pPr>
            <a:r>
              <a:t/>
            </a:r>
            <a:endParaRPr baseline="30000" sz="1500">
              <a:solidFill>
                <a:schemeClr val="dk1"/>
              </a:solidFill>
            </a:endParaRPr>
          </a:p>
          <a:p>
            <a:pPr indent="-171450" lvl="0" marL="177800" rtl="0" algn="l">
              <a:spcBef>
                <a:spcPts val="800"/>
              </a:spcBef>
              <a:spcAft>
                <a:spcPts val="0"/>
              </a:spcAft>
              <a:buClr>
                <a:schemeClr val="dk1"/>
              </a:buClr>
              <a:buSzPts val="1500"/>
              <a:buFont typeface="Calibri"/>
              <a:buChar char="∙"/>
            </a:pPr>
            <a:r>
              <a:rPr b="1" lang="en" sz="1500">
                <a:solidFill>
                  <a:srgbClr val="FF0000"/>
                </a:solidFill>
              </a:rPr>
              <a:t>Every 65 seconds</a:t>
            </a:r>
            <a:r>
              <a:rPr lang="en" sz="1500">
                <a:solidFill>
                  <a:schemeClr val="dk1"/>
                </a:solidFill>
              </a:rPr>
              <a:t> someone in the United States develops Alzheimer’s</a:t>
            </a:r>
            <a:endParaRPr sz="1500">
              <a:solidFill>
                <a:schemeClr val="dk1"/>
              </a:solidFill>
            </a:endParaRPr>
          </a:p>
          <a:p>
            <a:pPr indent="0" lvl="0" marL="177800" rtl="0" algn="l">
              <a:spcBef>
                <a:spcPts val="800"/>
              </a:spcBef>
              <a:spcAft>
                <a:spcPts val="0"/>
              </a:spcAft>
              <a:buClr>
                <a:schemeClr val="dk1"/>
              </a:buClr>
              <a:buSzPts val="1100"/>
              <a:buFont typeface="Arial"/>
              <a:buNone/>
            </a:pPr>
            <a:r>
              <a:t/>
            </a:r>
            <a:endParaRPr sz="1500">
              <a:solidFill>
                <a:schemeClr val="dk1"/>
              </a:solidFill>
            </a:endParaRPr>
          </a:p>
          <a:p>
            <a:pPr indent="-171450" lvl="0" marL="177800" rtl="0" algn="l">
              <a:spcBef>
                <a:spcPts val="800"/>
              </a:spcBef>
              <a:spcAft>
                <a:spcPts val="0"/>
              </a:spcAft>
              <a:buClr>
                <a:schemeClr val="dk1"/>
              </a:buClr>
              <a:buSzPts val="1500"/>
              <a:buFont typeface="Calibri"/>
              <a:buChar char="∙"/>
            </a:pPr>
            <a:r>
              <a:rPr lang="en" sz="1500">
                <a:solidFill>
                  <a:schemeClr val="dk1"/>
                </a:solidFill>
              </a:rPr>
              <a:t>Alzheimer’s is the </a:t>
            </a:r>
            <a:r>
              <a:rPr b="1" lang="en" sz="1500">
                <a:solidFill>
                  <a:srgbClr val="FF0000"/>
                </a:solidFill>
              </a:rPr>
              <a:t>4</a:t>
            </a:r>
            <a:r>
              <a:rPr b="1" baseline="30000" lang="en" sz="1500">
                <a:solidFill>
                  <a:srgbClr val="FF0000"/>
                </a:solidFill>
              </a:rPr>
              <a:t>th</a:t>
            </a:r>
            <a:r>
              <a:rPr b="1" lang="en" sz="1500">
                <a:solidFill>
                  <a:srgbClr val="FF0000"/>
                </a:solidFill>
              </a:rPr>
              <a:t> leading cause of death</a:t>
            </a:r>
            <a:r>
              <a:rPr lang="en" sz="1500">
                <a:solidFill>
                  <a:schemeClr val="dk1"/>
                </a:solidFill>
              </a:rPr>
              <a:t> in the United States</a:t>
            </a:r>
            <a:endParaRPr sz="1500">
              <a:solidFill>
                <a:schemeClr val="dk1"/>
              </a:solidFill>
            </a:endParaRPr>
          </a:p>
          <a:p>
            <a:pPr indent="0" lvl="0" marL="457200" rtl="0" algn="l">
              <a:spcBef>
                <a:spcPts val="800"/>
              </a:spcBef>
              <a:spcAft>
                <a:spcPts val="0"/>
              </a:spcAft>
              <a:buNone/>
            </a:pPr>
            <a:r>
              <a:t/>
            </a:r>
            <a:endParaRPr sz="1500">
              <a:solidFill>
                <a:schemeClr val="dk1"/>
              </a:solidFill>
            </a:endParaRPr>
          </a:p>
          <a:p>
            <a:pPr indent="-171450" lvl="0" marL="177800" rtl="0" algn="l">
              <a:spcBef>
                <a:spcPts val="800"/>
              </a:spcBef>
              <a:spcAft>
                <a:spcPts val="0"/>
              </a:spcAft>
              <a:buClr>
                <a:schemeClr val="dk1"/>
              </a:buClr>
              <a:buSzPts val="1500"/>
              <a:buFont typeface="Calibri"/>
              <a:buChar char="∙"/>
            </a:pPr>
            <a:r>
              <a:rPr lang="en" sz="1500">
                <a:solidFill>
                  <a:schemeClr val="dk1"/>
                </a:solidFill>
              </a:rPr>
              <a:t>50% of caregivers will become ill or depressed</a:t>
            </a:r>
            <a:endParaRPr sz="2300">
              <a:solidFill>
                <a:schemeClr val="dk1"/>
              </a:solidFill>
            </a:endParaRPr>
          </a:p>
          <a:p>
            <a:pPr indent="0" lvl="0" marL="0" rtl="0" algn="l">
              <a:lnSpc>
                <a:spcPct val="115000"/>
              </a:lnSpc>
              <a:spcBef>
                <a:spcPts val="0"/>
              </a:spcBef>
              <a:spcAft>
                <a:spcPts val="0"/>
              </a:spcAft>
              <a:buClr>
                <a:schemeClr val="dk1"/>
              </a:buClr>
              <a:buSzPts val="1400"/>
              <a:buFont typeface="Arial"/>
              <a:buNone/>
            </a:pPr>
            <a:r>
              <a:t/>
            </a:r>
            <a:endParaRPr sz="2000">
              <a:solidFill>
                <a:schemeClr val="dk1"/>
              </a:solidFill>
              <a:latin typeface="Cambria"/>
              <a:ea typeface="Cambria"/>
              <a:cs typeface="Cambria"/>
              <a:sym typeface="Cambria"/>
            </a:endParaRPr>
          </a:p>
          <a:p>
            <a:pPr indent="0" lvl="0" marL="0" rtl="0" algn="l">
              <a:spcBef>
                <a:spcPts val="800"/>
              </a:spcBef>
              <a:spcAft>
                <a:spcPts val="0"/>
              </a:spcAft>
              <a:buNone/>
            </a:pPr>
            <a:r>
              <a:t/>
            </a:r>
            <a:endParaRPr>
              <a:solidFill>
                <a:schemeClr val="dk1"/>
              </a:solidFill>
            </a:endParaRPr>
          </a:p>
        </p:txBody>
      </p:sp>
      <p:pic>
        <p:nvPicPr>
          <p:cNvPr id="140" name="Google Shape;140;p20"/>
          <p:cNvPicPr preferRelativeResize="0"/>
          <p:nvPr/>
        </p:nvPicPr>
        <p:blipFill rotWithShape="1">
          <a:blip r:embed="rId3">
            <a:alphaModFix/>
          </a:blip>
          <a:srcRect b="0" l="0" r="0" t="0"/>
          <a:stretch/>
        </p:blipFill>
        <p:spPr>
          <a:xfrm>
            <a:off x="5665699" y="2810333"/>
            <a:ext cx="3429000" cy="2253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46" name="Google Shape;146;p2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147" name="Google Shape;147;p21"/>
          <p:cNvPicPr preferRelativeResize="0"/>
          <p:nvPr/>
        </p:nvPicPr>
        <p:blipFill>
          <a:blip r:embed="rId3">
            <a:alphaModFix/>
          </a:blip>
          <a:stretch>
            <a:fillRect/>
          </a:stretch>
        </p:blipFill>
        <p:spPr>
          <a:xfrm>
            <a:off x="0" y="1102570"/>
            <a:ext cx="7955279" cy="4040921"/>
          </a:xfrm>
          <a:prstGeom prst="rect">
            <a:avLst/>
          </a:prstGeom>
          <a:noFill/>
          <a:ln>
            <a:noFill/>
          </a:ln>
        </p:spPr>
      </p:pic>
      <p:sp>
        <p:nvSpPr>
          <p:cNvPr id="148" name="Google Shape;148;p21"/>
          <p:cNvSpPr txBox="1"/>
          <p:nvPr/>
        </p:nvSpPr>
        <p:spPr>
          <a:xfrm>
            <a:off x="212775" y="175775"/>
            <a:ext cx="54117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1155CC"/>
                </a:solidFill>
              </a:rPr>
              <a:t>Annual Cost of Care</a:t>
            </a:r>
            <a:endParaRPr b="1" sz="3200">
              <a:solidFill>
                <a:srgbClr val="1155CC"/>
              </a:solidFill>
            </a:endParaRPr>
          </a:p>
        </p:txBody>
      </p:sp>
      <p:sp>
        <p:nvSpPr>
          <p:cNvPr id="149" name="Google Shape;149;p21"/>
          <p:cNvSpPr txBox="1"/>
          <p:nvPr/>
        </p:nvSpPr>
        <p:spPr>
          <a:xfrm>
            <a:off x="8066775" y="3885375"/>
            <a:ext cx="934500" cy="7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Alzheimer’s Association 2020</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311764" y="1300655"/>
            <a:ext cx="6678600" cy="2989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55" name="Google Shape;155;p22"/>
          <p:cNvSpPr txBox="1"/>
          <p:nvPr>
            <p:ph idx="1" type="body"/>
          </p:nvPr>
        </p:nvSpPr>
        <p:spPr>
          <a:xfrm>
            <a:off x="311775" y="588825"/>
            <a:ext cx="6827400" cy="41835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Clr>
                <a:schemeClr val="dk1"/>
              </a:buClr>
              <a:buSzPts val="2100"/>
              <a:buChar char="•"/>
            </a:pPr>
            <a:r>
              <a:rPr lang="en">
                <a:solidFill>
                  <a:schemeClr val="dk1"/>
                </a:solidFill>
              </a:rPr>
              <a:t>The US currently spends $236 billion per year on dementia care</a:t>
            </a:r>
            <a:endParaRPr>
              <a:solidFill>
                <a:schemeClr val="dk1"/>
              </a:solidFill>
            </a:endParaRPr>
          </a:p>
          <a:p>
            <a:pPr indent="-361950" lvl="0" marL="457200" rtl="0" algn="l">
              <a:spcBef>
                <a:spcPts val="1000"/>
              </a:spcBef>
              <a:spcAft>
                <a:spcPts val="0"/>
              </a:spcAft>
              <a:buClr>
                <a:schemeClr val="dk1"/>
              </a:buClr>
              <a:buSzPts val="2100"/>
              <a:buChar char="•"/>
            </a:pPr>
            <a:r>
              <a:rPr lang="en">
                <a:solidFill>
                  <a:schemeClr val="dk1"/>
                </a:solidFill>
              </a:rPr>
              <a:t>Worldwide in 2018 $1 trillion was estimated to be spent on dementia</a:t>
            </a:r>
            <a:endParaRPr>
              <a:solidFill>
                <a:schemeClr val="dk1"/>
              </a:solidFill>
            </a:endParaRPr>
          </a:p>
          <a:p>
            <a:pPr indent="-361950" lvl="0" marL="457200" rtl="0" algn="l">
              <a:spcBef>
                <a:spcPts val="1000"/>
              </a:spcBef>
              <a:spcAft>
                <a:spcPts val="0"/>
              </a:spcAft>
              <a:buClr>
                <a:schemeClr val="dk1"/>
              </a:buClr>
              <a:buSzPts val="2100"/>
              <a:buChar char="•"/>
            </a:pPr>
            <a:r>
              <a:rPr lang="en">
                <a:solidFill>
                  <a:schemeClr val="dk1"/>
                </a:solidFill>
              </a:rPr>
              <a:t>By 2030, it is estimated to cost $2 trillion worldwide</a:t>
            </a:r>
            <a:endParaRPr>
              <a:solidFill>
                <a:schemeClr val="dk1"/>
              </a:solidFill>
            </a:endParaRPr>
          </a:p>
          <a:p>
            <a:pPr indent="-361950" lvl="0" marL="457200" rtl="0" algn="l">
              <a:spcBef>
                <a:spcPts val="1000"/>
              </a:spcBef>
              <a:spcAft>
                <a:spcPts val="0"/>
              </a:spcAft>
              <a:buClr>
                <a:schemeClr val="dk1"/>
              </a:buClr>
              <a:buSzPts val="2100"/>
              <a:buChar char="•"/>
            </a:pPr>
            <a:r>
              <a:rPr lang="en">
                <a:solidFill>
                  <a:schemeClr val="dk1"/>
                </a:solidFill>
              </a:rPr>
              <a:t>If dementia were an economy, it would be the 18th largest in the world</a:t>
            </a:r>
            <a:endParaRPr>
              <a:solidFill>
                <a:schemeClr val="dk1"/>
              </a:solidFill>
            </a:endParaRPr>
          </a:p>
          <a:p>
            <a:pPr indent="-361950" lvl="0" marL="457200" rtl="0" algn="l">
              <a:spcBef>
                <a:spcPts val="1000"/>
              </a:spcBef>
              <a:spcAft>
                <a:spcPts val="0"/>
              </a:spcAft>
              <a:buClr>
                <a:schemeClr val="dk1"/>
              </a:buClr>
              <a:buSzPts val="2100"/>
              <a:buChar char="•"/>
            </a:pPr>
            <a:r>
              <a:rPr lang="en">
                <a:solidFill>
                  <a:schemeClr val="dk1"/>
                </a:solidFill>
              </a:rPr>
              <a:t>Care  is fragmented and inefficient </a:t>
            </a:r>
            <a:endParaRPr>
              <a:solidFill>
                <a:schemeClr val="dk1"/>
              </a:solidFill>
            </a:endParaRPr>
          </a:p>
          <a:p>
            <a:pPr indent="-361950" lvl="0" marL="457200" rtl="0" algn="l">
              <a:spcBef>
                <a:spcPts val="1000"/>
              </a:spcBef>
              <a:spcAft>
                <a:spcPts val="0"/>
              </a:spcAft>
              <a:buClr>
                <a:schemeClr val="dk1"/>
              </a:buClr>
              <a:buSzPts val="2100"/>
              <a:buChar char="•"/>
            </a:pPr>
            <a:r>
              <a:rPr lang="en">
                <a:solidFill>
                  <a:schemeClr val="dk1"/>
                </a:solidFill>
              </a:rPr>
              <a:t>Care for dementia patients also relies heavily on unpaid/ informal caregivers </a:t>
            </a:r>
            <a:endParaRPr>
              <a:solidFill>
                <a:schemeClr val="dk1"/>
              </a:solidFill>
            </a:endParaRPr>
          </a:p>
          <a:p>
            <a:pPr indent="-361950" lvl="0" marL="457200" rtl="0" algn="l">
              <a:spcBef>
                <a:spcPts val="1000"/>
              </a:spcBef>
              <a:spcAft>
                <a:spcPts val="1000"/>
              </a:spcAft>
              <a:buClr>
                <a:schemeClr val="dk1"/>
              </a:buClr>
              <a:buSzPts val="2100"/>
              <a:buChar char="•"/>
            </a:pPr>
            <a:r>
              <a:rPr lang="en">
                <a:solidFill>
                  <a:schemeClr val="dk1"/>
                </a:solidFill>
              </a:rPr>
              <a:t>Less informal caregivers will be available with time.</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