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6" r:id="rId3"/>
    <p:sldId id="277" r:id="rId4"/>
    <p:sldId id="534" r:id="rId5"/>
    <p:sldId id="419" r:id="rId6"/>
    <p:sldId id="535" r:id="rId7"/>
    <p:sldId id="519" r:id="rId8"/>
    <p:sldId id="524" r:id="rId9"/>
    <p:sldId id="540" r:id="rId10"/>
    <p:sldId id="54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6E0989-501B-4F84-A696-6A6E9B9A7725}" type="datetimeFigureOut">
              <a:rPr lang="en-US" smtClean="0"/>
              <a:t>01/25/2024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7B0EC1-517C-4D40-BB02-A4CB88E5D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279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2CDD-9D6C-4F63-9EC2-64822662410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439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2CDD-9D6C-4F63-9EC2-64822662410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5744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C51E13-3F8A-42C9-978A-A29BADD53BF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332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18A80-36F3-5DF8-19C1-15B812B957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ABED5F-9820-5AFA-42D2-4473C64212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46F7AC-3B70-3CC3-4164-C76897450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533D-3BDB-4797-AF6F-EEF05BF16D9F}" type="datetimeFigureOut">
              <a:rPr lang="en-US" smtClean="0"/>
              <a:t>01/25/2024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AB3929-B0F9-C9A6-A6F0-22511C9B3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8EE84C-23FC-1522-07CB-CCCDDE060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D5AAA-4D8A-4FF8-B08F-CCF3DBBC3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115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C9F3A-71A0-521F-3E72-8C40ECBE8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C6BB9F-13DB-71F6-8ABB-4257A869F7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871CFC-A368-13C5-BB95-7535B1D5B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533D-3BDB-4797-AF6F-EEF05BF16D9F}" type="datetimeFigureOut">
              <a:rPr lang="en-US" smtClean="0"/>
              <a:t>01/25/2024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3CB4D7-941D-91A5-1443-CF4AEB706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900B2-F779-0469-3A7D-F39E4BF1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D5AAA-4D8A-4FF8-B08F-CCF3DBBC3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943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42F041-763A-3570-5789-650FD37440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DA161D-E88B-7EEB-0CF8-B8380B39F9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FE7BF-BB44-AED0-86CB-7FC6C7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533D-3BDB-4797-AF6F-EEF05BF16D9F}" type="datetimeFigureOut">
              <a:rPr lang="en-US" smtClean="0"/>
              <a:t>01/25/2024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F08437-1504-C1E9-FDB8-7F554C53D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4C2BE6-CEF7-0035-F90A-FEAE888EE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D5AAA-4D8A-4FF8-B08F-CCF3DBBC3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425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984ED-B537-E700-0214-53960E983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462A0-309E-F71E-3978-E22D9826A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7B84D-0C7D-5351-7EC4-AD9320A69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533D-3BDB-4797-AF6F-EEF05BF16D9F}" type="datetimeFigureOut">
              <a:rPr lang="en-US" smtClean="0"/>
              <a:t>01/25/2024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29A408-76B2-5119-0CC6-4826C3169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4E6B48-173B-FB94-D1C5-25EBBFFF7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D5AAA-4D8A-4FF8-B08F-CCF3DBBC3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647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E329B-DE30-9AFC-003E-0D0462988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84A0F8-C4A3-26BB-1F89-69C3A737AA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CD5B67-66DA-73FF-AA4C-F2FBD952C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533D-3BDB-4797-AF6F-EEF05BF16D9F}" type="datetimeFigureOut">
              <a:rPr lang="en-US" smtClean="0"/>
              <a:t>01/25/2024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E41D7-874E-F7D4-C4A5-F8D5207C8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695AF-6921-8370-D794-927EAC1E3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D5AAA-4D8A-4FF8-B08F-CCF3DBBC3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896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E526A-9D53-8B78-7AA8-328ADDF3C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4DB75A-7AAA-323E-1500-E70417EFC2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5A55B1-316D-5234-B696-264DBB75F7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44AC6-7582-38E8-654C-6E81F5F76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533D-3BDB-4797-AF6F-EEF05BF16D9F}" type="datetimeFigureOut">
              <a:rPr lang="en-US" smtClean="0"/>
              <a:t>01/25/2024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B4436E-DF72-D1C8-01A0-B349FF575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54C164-C5B3-042C-0DDA-3EF137944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D5AAA-4D8A-4FF8-B08F-CCF3DBBC3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20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CF92C-D13F-7017-B5A8-9F53A69DC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7630B0-CEDB-3367-3F2A-A7454C73DA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D2A9CA-D76B-F769-96ED-AFD452C244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DC81D6-C4FD-6F4E-CC33-7CB5FBC908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E0B5A5-FFC9-AA9C-C41A-BD5B8C65F5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ABC78B-4BD2-9CD3-D6ED-D38E9A3C5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533D-3BDB-4797-AF6F-EEF05BF16D9F}" type="datetimeFigureOut">
              <a:rPr lang="en-US" smtClean="0"/>
              <a:t>01/25/2024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54E1BF-F15C-2F3F-831F-01FDFDC99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A3A68B-BF14-C4A0-8B2A-FDD020158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D5AAA-4D8A-4FF8-B08F-CCF3DBBC3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443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F6A25-F746-F63C-4EA3-88576754C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6D3A71-8AE2-36F1-39C7-5D2ACC34D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533D-3BDB-4797-AF6F-EEF05BF16D9F}" type="datetimeFigureOut">
              <a:rPr lang="en-US" smtClean="0"/>
              <a:t>01/25/2024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6DE95B-3351-90BA-1DA8-5DCD1F7A4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F56847-0534-754B-45E5-D1BB2702F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D5AAA-4D8A-4FF8-B08F-CCF3DBBC3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871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146E20-0D9D-BDE2-F987-054960645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533D-3BDB-4797-AF6F-EEF05BF16D9F}" type="datetimeFigureOut">
              <a:rPr lang="en-US" smtClean="0"/>
              <a:t>01/25/2024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325AA3-C859-9157-15F2-0DDF10E35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853263-C7C9-0EA1-D7A3-B439CCD55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D5AAA-4D8A-4FF8-B08F-CCF3DBBC3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544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4DF75-94AF-92E8-7812-FB267F335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61E35-DF0D-E765-8E96-7542DE3E1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C2CC60-D67B-D8FC-51BB-BDBB9A1543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70C6EE-9AAD-3A81-9B59-3CB71126D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533D-3BDB-4797-AF6F-EEF05BF16D9F}" type="datetimeFigureOut">
              <a:rPr lang="en-US" smtClean="0"/>
              <a:t>01/25/2024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557661-9222-931E-94FA-8D2BC27F3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6FF731-9F15-A9CC-86D8-7829B4927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D5AAA-4D8A-4FF8-B08F-CCF3DBBC3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029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2BA25-8363-4EBA-5EA0-D419E9C77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E02AA0-FAD4-D5EE-F4B9-AAE4EF6126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A9625E-BE09-2583-7654-9B3F1A91F6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6F9B28-CD49-D2E8-5161-4018556ED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533D-3BDB-4797-AF6F-EEF05BF16D9F}" type="datetimeFigureOut">
              <a:rPr lang="en-US" smtClean="0"/>
              <a:t>01/25/2024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77DBE3-A8DE-46CE-C38F-472997A4D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45565F-1DD1-9992-F77B-16E1E8391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D5AAA-4D8A-4FF8-B08F-CCF3DBBC3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222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E04569-EE61-EAB0-1AC0-FABE7505B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067177-291D-4C94-3FEE-161C50EC4B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249D22-9FE2-72C1-4A42-37C1891F3D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7533D-3BDB-4797-AF6F-EEF05BF16D9F}" type="datetimeFigureOut">
              <a:rPr lang="en-US" smtClean="0"/>
              <a:t>01/25/2024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5E3F53-077F-A329-E9DC-3789FD3F8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A928F7-B80A-6BAB-0420-B0A27C3BEC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D5AAA-4D8A-4FF8-B08F-CCF3DBBC3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000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eriatric Neurology">
            <a:extLst>
              <a:ext uri="{FF2B5EF4-FFF2-40B4-BE49-F238E27FC236}">
                <a16:creationId xmlns:a16="http://schemas.microsoft.com/office/drawing/2014/main" id="{4C449DB7-AE2C-5B36-5A6D-2BD75DF194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9227" y="1121079"/>
            <a:ext cx="3682652" cy="4922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6920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8DD37-CE49-589D-A20C-23D9CFB28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29389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err="1">
                <a:solidFill>
                  <a:srgbClr val="FF0000"/>
                </a:solidFill>
              </a:rPr>
              <a:t>AIr</a:t>
            </a:r>
            <a:r>
              <a:rPr lang="en-US" sz="4800" b="1" dirty="0">
                <a:solidFill>
                  <a:srgbClr val="FF0000"/>
                </a:solidFill>
              </a:rPr>
              <a:t> pollution can be </a:t>
            </a:r>
            <a:r>
              <a:rPr lang="en-US" sz="4800" b="1">
                <a:solidFill>
                  <a:srgbClr val="FF0000"/>
                </a:solidFill>
              </a:rPr>
              <a:t>considered  </a:t>
            </a:r>
            <a:r>
              <a:rPr lang="en-US" sz="4800" b="1" dirty="0">
                <a:solidFill>
                  <a:srgbClr val="FF0000"/>
                </a:solidFill>
              </a:rPr>
              <a:t>a risk factor for dementia. Ideally. through large scale modifications, we could reduce the global burden of dementia</a:t>
            </a:r>
            <a:r>
              <a:rPr lang="en-US" sz="4400" dirty="0">
                <a:solidFill>
                  <a:srgbClr val="FF0000"/>
                </a:solidFill>
              </a:rPr>
              <a:t/>
            </a:r>
            <a:br>
              <a:rPr lang="en-US" sz="4400" dirty="0">
                <a:solidFill>
                  <a:srgbClr val="FF0000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603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477B0-377E-1483-6EA0-412952352E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Maurice Chevalier: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>Getting old is not so bad if you consider the alternative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F26015-1E5C-543D-EE97-761706CE09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solidFill>
                  <a:srgbClr val="FF0000"/>
                </a:solidFill>
              </a:rPr>
              <a:t>Yes, provided you  remain in good shape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698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04537"/>
            <a:ext cx="9237133" cy="2586789"/>
          </a:xfrm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Earth and Wind: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Air Pollution &amp; Cognitive Changes </a:t>
            </a:r>
          </a:p>
        </p:txBody>
      </p:sp>
      <p:sp>
        <p:nvSpPr>
          <p:cNvPr id="4" name="Rectangle 3"/>
          <p:cNvSpPr/>
          <p:nvPr/>
        </p:nvSpPr>
        <p:spPr>
          <a:xfrm>
            <a:off x="2046189" y="2876497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Dr. François Boller</a:t>
            </a:r>
          </a:p>
          <a:p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Dr. Yamane Makke</a:t>
            </a:r>
          </a:p>
          <a:p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Dr.  Melinda C Power</a:t>
            </a:r>
          </a:p>
        </p:txBody>
      </p:sp>
      <p:sp>
        <p:nvSpPr>
          <p:cNvPr id="5" name="Rectangle 4"/>
          <p:cNvSpPr/>
          <p:nvPr/>
        </p:nvSpPr>
        <p:spPr>
          <a:xfrm>
            <a:off x="2046189" y="3893622"/>
            <a:ext cx="32704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George Washington University</a:t>
            </a:r>
          </a:p>
        </p:txBody>
      </p:sp>
    </p:spTree>
    <p:extLst>
      <p:ext uri="{BB962C8B-B14F-4D97-AF65-F5344CB8AC3E}">
        <p14:creationId xmlns:p14="http://schemas.microsoft.com/office/powerpoint/2010/main" val="35322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186" y="0"/>
            <a:ext cx="8958823" cy="6305633"/>
          </a:xfr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14097" y="6305633"/>
            <a:ext cx="6297612" cy="365125"/>
          </a:xfrm>
        </p:spPr>
        <p:txBody>
          <a:bodyPr/>
          <a:lstStyle/>
          <a:p>
            <a:r>
              <a:rPr lang="en-US" dirty="0"/>
              <a:t>Water color painting of Ohio pollution. Artist unknown</a:t>
            </a:r>
          </a:p>
        </p:txBody>
      </p:sp>
    </p:spTree>
    <p:extLst>
      <p:ext uri="{BB962C8B-B14F-4D97-AF65-F5344CB8AC3E}">
        <p14:creationId xmlns:p14="http://schemas.microsoft.com/office/powerpoint/2010/main" val="2046848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irParisimages (1)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725" y="0"/>
            <a:ext cx="1100455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3211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ir6download (1)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38" y="0"/>
            <a:ext cx="11285537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102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Air Pollutants and Brain Health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Potential Mechanisms</a:t>
            </a:r>
            <a:endParaRPr lang="en-US" dirty="0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0096499" y="6410325"/>
            <a:ext cx="192130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000" dirty="0">
                <a:solidFill>
                  <a:schemeClr val="bg1"/>
                </a:solidFill>
              </a:rPr>
              <a:t>Adapted from Block (2009)  Trends in Neuroscience</a:t>
            </a:r>
          </a:p>
        </p:txBody>
      </p:sp>
      <p:pic>
        <p:nvPicPr>
          <p:cNvPr id="6" name="Picture 2" descr="http://mset.rst2.edu/portfolios/t/thoman_j/toolsvis/mapplerproject/brain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" y="1933353"/>
            <a:ext cx="4563099" cy="4007189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716672" y="2758575"/>
            <a:ext cx="3098798" cy="1200329"/>
          </a:xfrm>
          <a:prstGeom prst="rect">
            <a:avLst/>
          </a:prstGeom>
          <a:solidFill>
            <a:schemeClr val="accent4">
              <a:alpha val="5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/>
              <a:t>Neuroinflammation</a:t>
            </a:r>
            <a:r>
              <a:rPr lang="en-US" b="1" dirty="0"/>
              <a:t>, Oxidative Stress</a:t>
            </a:r>
          </a:p>
          <a:p>
            <a:pPr algn="ctr"/>
            <a:r>
              <a:rPr lang="en-US" b="1" dirty="0"/>
              <a:t>Neurotransmitter Levels</a:t>
            </a:r>
          </a:p>
          <a:p>
            <a:pPr algn="ctr"/>
            <a:r>
              <a:rPr lang="en-US" b="1" dirty="0"/>
              <a:t>Protein Aggregation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94243" y="4243670"/>
            <a:ext cx="2490140" cy="369332"/>
          </a:xfrm>
          <a:prstGeom prst="rect">
            <a:avLst/>
          </a:prstGeom>
          <a:solidFill>
            <a:schemeClr val="accent4">
              <a:alpha val="5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CNS Dysfunction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00625" y="1904178"/>
            <a:ext cx="3596774" cy="369332"/>
          </a:xfrm>
          <a:prstGeom prst="rect">
            <a:avLst/>
          </a:prstGeom>
          <a:solidFill>
            <a:schemeClr val="accent3">
              <a:alpha val="5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Air pollution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41862" y="2695708"/>
            <a:ext cx="2293733" cy="2585323"/>
          </a:xfrm>
          <a:prstGeom prst="rect">
            <a:avLst/>
          </a:prstGeom>
          <a:solidFill>
            <a:schemeClr val="accent1">
              <a:alpha val="5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Systemic Inflammation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Subclinical cerebrovascular disease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Blood brain barrier disruption</a:t>
            </a:r>
          </a:p>
        </p:txBody>
      </p:sp>
      <p:cxnSp>
        <p:nvCxnSpPr>
          <p:cNvPr id="11" name="Straight Arrow Connector 10"/>
          <p:cNvCxnSpPr>
            <a:stCxn id="9" idx="2"/>
          </p:cNvCxnSpPr>
          <p:nvPr/>
        </p:nvCxnSpPr>
        <p:spPr>
          <a:xfrm flipH="1">
            <a:off x="3783456" y="2273510"/>
            <a:ext cx="3015556" cy="90056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10" idx="1"/>
            <a:endCxn id="7" idx="3"/>
          </p:cNvCxnSpPr>
          <p:nvPr/>
        </p:nvCxnSpPr>
        <p:spPr>
          <a:xfrm flipH="1" flipV="1">
            <a:off x="3815470" y="3358740"/>
            <a:ext cx="3026392" cy="629630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9" idx="2"/>
          </p:cNvCxnSpPr>
          <p:nvPr/>
        </p:nvCxnSpPr>
        <p:spPr>
          <a:xfrm flipH="1">
            <a:off x="3948534" y="2273510"/>
            <a:ext cx="2850478" cy="197016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10" idx="0"/>
          </p:cNvCxnSpPr>
          <p:nvPr/>
        </p:nvCxnSpPr>
        <p:spPr>
          <a:xfrm>
            <a:off x="7391400" y="2273510"/>
            <a:ext cx="597329" cy="422198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0" idx="1"/>
            <a:endCxn id="8" idx="3"/>
          </p:cNvCxnSpPr>
          <p:nvPr/>
        </p:nvCxnSpPr>
        <p:spPr>
          <a:xfrm flipH="1">
            <a:off x="4084383" y="3988370"/>
            <a:ext cx="2757479" cy="439966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8" idx="0"/>
          </p:cNvCxnSpPr>
          <p:nvPr/>
        </p:nvCxnSpPr>
        <p:spPr>
          <a:xfrm>
            <a:off x="2839313" y="3969822"/>
            <a:ext cx="0" cy="2738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9912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PM and Cognitive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702" y="2080800"/>
            <a:ext cx="7266336" cy="3880773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tx1"/>
                </a:solidFill>
                <a:cs typeface="Helvetica" panose="020B0604020202020204" pitchFamily="34" charset="0"/>
              </a:rPr>
              <a:t>Higher exposure to traffic-related air pollution is associated with worse overall cognitive test performance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9512136" y="6372225"/>
            <a:ext cx="25913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000" dirty="0">
                <a:solidFill>
                  <a:schemeClr val="bg1"/>
                </a:solidFill>
              </a:rPr>
              <a:t>Power et al. (2011) Environmental Health Perspectives</a:t>
            </a: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8038" y="522674"/>
            <a:ext cx="4052167" cy="5438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TextBox 19"/>
          <p:cNvSpPr txBox="1"/>
          <p:nvPr/>
        </p:nvSpPr>
        <p:spPr>
          <a:xfrm>
            <a:off x="339008" y="3226317"/>
            <a:ext cx="7379030" cy="3385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MS PGothic" pitchFamily="34" charset="-128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MS PGothic" pitchFamily="34" charset="-128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MS PGothic" pitchFamily="34" charset="-128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MS PGothic" pitchFamily="34" charset="-128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 Narrow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en-US" sz="1600" u="sng" dirty="0">
                <a:latin typeface="+mj-lt"/>
                <a:cs typeface="Helvetica" panose="020B0604020202020204" pitchFamily="34" charset="0"/>
              </a:rPr>
              <a:t>Association per doubling in 1-year average residential black carbon exposure</a:t>
            </a:r>
          </a:p>
        </p:txBody>
      </p: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537419" y="3636969"/>
          <a:ext cx="700644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54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309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Low MMSE</a:t>
                      </a:r>
                      <a:r>
                        <a:rPr lang="en-US" baseline="0" dirty="0"/>
                        <a:t> Score (&lt;25)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OR (95% CI)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1.3 (1.1, 1.6)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Global Cognitive Z-Score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Beta</a:t>
                      </a:r>
                      <a:r>
                        <a:rPr lang="en-US" baseline="0" dirty="0"/>
                        <a:t> (95% CI)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-0.05 (-0.10,</a:t>
                      </a:r>
                      <a:r>
                        <a:rPr lang="en-US" baseline="0" dirty="0"/>
                        <a:t> -0.0006)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537419" y="5167497"/>
            <a:ext cx="700644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Adjusted for age, education, first language, computer experience, physical activity, alcohol consumption, diabetes, dark fish consumption, census-level SES measures, and part-time resident status</a:t>
            </a:r>
          </a:p>
        </p:txBody>
      </p:sp>
    </p:spTree>
    <p:extLst>
      <p:ext uri="{BB962C8B-B14F-4D97-AF65-F5344CB8AC3E}">
        <p14:creationId xmlns:p14="http://schemas.microsoft.com/office/powerpoint/2010/main" val="3026813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6024" y="1004456"/>
            <a:ext cx="7772400" cy="1829761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Traffic-Related Air Pollution and Cognitive Function in a Cohort of Older Men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0325" y="2985655"/>
            <a:ext cx="7772400" cy="20574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The results of the study suggest an adverse effect of traffic-related air pollution on global cognitive functions in older men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9512136" y="6372225"/>
            <a:ext cx="25913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000" dirty="0">
                <a:solidFill>
                  <a:schemeClr val="bg1"/>
                </a:solidFill>
              </a:rPr>
              <a:t>Power et al. (2011) Environmental Health Perspectives</a:t>
            </a:r>
          </a:p>
        </p:txBody>
      </p:sp>
    </p:spTree>
    <p:extLst>
      <p:ext uri="{BB962C8B-B14F-4D97-AF65-F5344CB8AC3E}">
        <p14:creationId xmlns:p14="http://schemas.microsoft.com/office/powerpoint/2010/main" val="245047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277</Words>
  <Application>Microsoft Office PowerPoint</Application>
  <PresentationFormat>Widescreen</PresentationFormat>
  <Paragraphs>38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MS PGothic</vt:lpstr>
      <vt:lpstr>Arial</vt:lpstr>
      <vt:lpstr>Calibri</vt:lpstr>
      <vt:lpstr>Calibri Light</vt:lpstr>
      <vt:lpstr>Helvetica</vt:lpstr>
      <vt:lpstr>Times New Roman</vt:lpstr>
      <vt:lpstr>Office Theme</vt:lpstr>
      <vt:lpstr>PowerPoint Presentation</vt:lpstr>
      <vt:lpstr>Maurice Chevalier:  Getting old is not so bad if you consider the alternative</vt:lpstr>
      <vt:lpstr>Earth and Wind: Air Pollution &amp; Cognitive Changes </vt:lpstr>
      <vt:lpstr>PowerPoint Presentation</vt:lpstr>
      <vt:lpstr>PowerPoint Presentation</vt:lpstr>
      <vt:lpstr>PowerPoint Presentation</vt:lpstr>
      <vt:lpstr>Air Pollutants and Brain Health Potential Mechanisms</vt:lpstr>
      <vt:lpstr>Example:  PM and Cognitive Status</vt:lpstr>
      <vt:lpstr>Traffic-Related Air Pollution and Cognitive Function in a Cohort of Older Men</vt:lpstr>
      <vt:lpstr>AIr pollution can be considered  a risk factor for dementia. Ideally. through large scale modifications, we could reduce the global burden of dementia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François Boller</dc:creator>
  <cp:lastModifiedBy>Eagan, Danielle - SJHMC</cp:lastModifiedBy>
  <cp:revision>2</cp:revision>
  <dcterms:created xsi:type="dcterms:W3CDTF">2024-01-21T15:45:10Z</dcterms:created>
  <dcterms:modified xsi:type="dcterms:W3CDTF">2024-01-25T15:01:53Z</dcterms:modified>
</cp:coreProperties>
</file>